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6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F7CB39F0-7FC3-4AE7-9FE7-B32DEFFBFC1E}">
  <a:tblStyle styleId="{F7CB39F0-7FC3-4AE7-9FE7-B32DEFFBFC1E}"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p:cViewPr varScale="1">
        <p:scale>
          <a:sx n="20" d="100"/>
          <a:sy n="20" d="100"/>
        </p:scale>
        <p:origin x="-280" y="-9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9931142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en.wikipedia.org/wiki/Ban_Ki-moon" TargetMode="External"/><Relationship Id="rId4" Type="http://schemas.openxmlformats.org/officeDocument/2006/relationships/hyperlink" Target="https://en.wikipedia.org/wiki/Secretary-General_of_the_United_Nations" TargetMode="External"/><Relationship Id="rId5" Type="http://schemas.openxmlformats.org/officeDocument/2006/relationships/hyperlink" Target="https://en.wikipedia.org/wiki/Sustainable_Development_Goals%23cite_note-UN1-5" TargetMode="External"/><Relationship Id="rId6" Type="http://schemas.openxmlformats.org/officeDocument/2006/relationships/hyperlink" Target="https://en.wikipedia.org/w/index.php?title=Sustainable_Development_Goals&amp;action=edit&amp;section=2" TargetMode="External"/><Relationship Id="rId7" Type="http://schemas.openxmlformats.org/officeDocument/2006/relationships/hyperlink" Target="http://www.undp.org/content/undp/en/home/news-centre/news/2015/09/24/undp-welcomes-adoption-of-sustainable-development-goals-by-world-leaders.html" TargetMode="External"/><Relationship Id="rId8" Type="http://schemas.openxmlformats.org/officeDocument/2006/relationships/hyperlink" Target="https://en.wikipedia.org/wiki/Sustainable_Development_Goals%23cite_note-6" TargetMode="External"/><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94a732ac8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494a732ac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494a732ac8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494a732ac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494a732ac8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494a732ac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94a732ac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494a732a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7cd81d888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7cd81d88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481beeac9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481beeac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47cd81d888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47cd81d888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494a732ac8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494a732ac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48201274a3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48201274a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4819eccbf9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4819eccbf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47e57d7b8b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47e57d7b8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47bf4f1814_0_2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47bf4f1814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4964149be6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4964149be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46193e584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46193e58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4819eccbf9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4819eccbf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4964149be6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4964149be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4819eccbf9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4819eccbf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6193e584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46193e584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46193e5845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46193e584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4819eccbf9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4819eccbf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4964149be6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4964149be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47bf4f1814_0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47bf4f1814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48201274a3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48201274a3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48201274a3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48201274a3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47bf4f1814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47bf4f1814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497045de8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497045de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a5f50c210b6b9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a5f50c210b6b9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462cdc408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462cdc40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48213861fd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48213861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47bf4f1814_0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47bf4f1814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462cdc4087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462cdc408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462cdc4087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462cdc4087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494614550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49461455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462cdc4087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462cdc408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462cdc4087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462cdc408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462cdc4087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462cdc4087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47ccc403e4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47ccc403e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47bf4f1814_0_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47bf4f1814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7ccc403e4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7ccc403e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47bf4f1814_0_2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47bf4f1814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489c62df38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489c62df3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489c62df38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489c62df3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489c62df38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489c62df38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4946145500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494614550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47bf4f1814_0_2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47bf4f1814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4821556a7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4821556a7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49a9882232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49a988223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49a9882232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49a988223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49a9882232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49a988223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4821556a7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4821556a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49afb8088e_7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49afb8088e_7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49afb8088e_7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49afb8088e_7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49afb8088e_7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49afb8088e_7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050" u="sng">
                <a:solidFill>
                  <a:srgbClr val="0B0080"/>
                </a:solidFill>
                <a:hlinkClick r:id="rId3"/>
              </a:rPr>
              <a:t>Ban Ki-moon</a:t>
            </a:r>
            <a:r>
              <a:rPr lang="en" sz="1050">
                <a:solidFill>
                  <a:srgbClr val="222222"/>
                </a:solidFill>
              </a:rPr>
              <a:t>, the </a:t>
            </a:r>
            <a:r>
              <a:rPr lang="en" sz="1050" u="sng">
                <a:solidFill>
                  <a:srgbClr val="0B0080"/>
                </a:solidFill>
                <a:hlinkClick r:id="rId4"/>
              </a:rPr>
              <a:t>United Nations Secretary-General</a:t>
            </a:r>
            <a:r>
              <a:rPr lang="en" sz="1050">
                <a:solidFill>
                  <a:srgbClr val="222222"/>
                </a:solidFill>
              </a:rPr>
              <a:t> from 2007 to 2016, has stated that: "We don’t have plan B because there is no planet B."</a:t>
            </a:r>
            <a:r>
              <a:rPr lang="en" sz="1400" u="sng" baseline="30000">
                <a:solidFill>
                  <a:srgbClr val="0B0080"/>
                </a:solidFill>
                <a:hlinkClick r:id="rId5"/>
              </a:rPr>
              <a:t>[5]</a:t>
            </a:r>
            <a:r>
              <a:rPr lang="en" sz="1050">
                <a:solidFill>
                  <a:srgbClr val="222222"/>
                </a:solidFill>
              </a:rPr>
              <a:t> This thought has guided the development of the Sustainable Development Goals (SDGs).</a:t>
            </a:r>
            <a:endParaRPr sz="1050">
              <a:solidFill>
                <a:srgbClr val="222222"/>
              </a:solidFill>
            </a:endParaRPr>
          </a:p>
          <a:p>
            <a:pPr marL="0" lvl="0" indent="0" algn="l" rtl="0">
              <a:lnSpc>
                <a:spcPct val="130000"/>
              </a:lnSpc>
              <a:spcBef>
                <a:spcPts val="1700"/>
              </a:spcBef>
              <a:spcAft>
                <a:spcPts val="0"/>
              </a:spcAft>
              <a:buNone/>
            </a:pPr>
            <a:r>
              <a:rPr lang="en" sz="1700">
                <a:highlight>
                  <a:srgbClr val="FFFFFF"/>
                </a:highlight>
                <a:latin typeface="Georgia"/>
                <a:ea typeface="Georgia"/>
                <a:cs typeface="Georgia"/>
                <a:sym typeface="Georgia"/>
              </a:rPr>
              <a:t>The 17 goals</a:t>
            </a:r>
            <a:r>
              <a:rPr lang="en">
                <a:solidFill>
                  <a:srgbClr val="54595D"/>
                </a:solidFill>
                <a:highlight>
                  <a:srgbClr val="FFFFFF"/>
                </a:highlight>
              </a:rPr>
              <a:t>[</a:t>
            </a:r>
            <a:r>
              <a:rPr lang="en" u="sng">
                <a:solidFill>
                  <a:srgbClr val="0B0080"/>
                </a:solidFill>
                <a:highlight>
                  <a:srgbClr val="FFFFFF"/>
                </a:highlight>
                <a:hlinkClick r:id="rId6"/>
              </a:rPr>
              <a:t>edit</a:t>
            </a:r>
            <a:r>
              <a:rPr lang="en">
                <a:solidFill>
                  <a:srgbClr val="54595D"/>
                </a:solidFill>
                <a:highlight>
                  <a:srgbClr val="FFFFFF"/>
                </a:highlight>
              </a:rPr>
              <a:t>]</a:t>
            </a:r>
            <a:endParaRPr>
              <a:solidFill>
                <a:srgbClr val="54595D"/>
              </a:solidFill>
              <a:highlight>
                <a:srgbClr val="FFFFFF"/>
              </a:highlight>
            </a:endParaRPr>
          </a:p>
          <a:p>
            <a:pPr marL="0" lvl="0" indent="0" algn="l" rtl="0">
              <a:lnSpc>
                <a:spcPct val="115000"/>
              </a:lnSpc>
              <a:spcBef>
                <a:spcPts val="600"/>
              </a:spcBef>
              <a:spcAft>
                <a:spcPts val="0"/>
              </a:spcAft>
              <a:buNone/>
            </a:pPr>
            <a:r>
              <a:rPr lang="en" sz="1050">
                <a:solidFill>
                  <a:srgbClr val="222222"/>
                </a:solidFill>
              </a:rPr>
              <a:t>There are 169 targets for the 17 goals. Each target has 1-3 indicators used to measure progress toward reaching the targets. In total, there are 304 indicators that will measure compliance</a:t>
            </a:r>
            <a:endParaRPr sz="1050">
              <a:solidFill>
                <a:srgbClr val="222222"/>
              </a:solidFill>
            </a:endParaRPr>
          </a:p>
          <a:p>
            <a:pPr marL="0" lvl="0" indent="0" algn="l" rtl="0">
              <a:lnSpc>
                <a:spcPct val="115000"/>
              </a:lnSpc>
              <a:spcBef>
                <a:spcPts val="600"/>
              </a:spcBef>
              <a:spcAft>
                <a:spcPts val="0"/>
              </a:spcAft>
              <a:buNone/>
            </a:pPr>
            <a:endParaRPr sz="1050">
              <a:solidFill>
                <a:srgbClr val="222222"/>
              </a:solidFill>
            </a:endParaRPr>
          </a:p>
          <a:p>
            <a:pPr marL="0" lvl="0" indent="0" algn="l" rtl="0">
              <a:lnSpc>
                <a:spcPct val="115000"/>
              </a:lnSpc>
              <a:spcBef>
                <a:spcPts val="600"/>
              </a:spcBef>
              <a:spcAft>
                <a:spcPts val="0"/>
              </a:spcAft>
              <a:buNone/>
            </a:pPr>
            <a:r>
              <a:rPr lang="en" sz="1050" u="sng">
                <a:solidFill>
                  <a:schemeClr val="hlink"/>
                </a:solidFill>
                <a:hlinkClick r:id="rId7"/>
              </a:rPr>
              <a:t>http://www.undp.org/content/undp/en/home/news-centre/news/2015/09/24/undp-welcomes-adoption-of-sustainable-development-goals-by-world-leaders.html</a:t>
            </a:r>
            <a:endParaRPr sz="1050">
              <a:solidFill>
                <a:srgbClr val="222222"/>
              </a:solidFill>
            </a:endParaRPr>
          </a:p>
          <a:p>
            <a:pPr marL="0" lvl="0" indent="0" algn="l" rtl="0">
              <a:lnSpc>
                <a:spcPct val="115000"/>
              </a:lnSpc>
              <a:spcBef>
                <a:spcPts val="600"/>
              </a:spcBef>
              <a:spcAft>
                <a:spcPts val="0"/>
              </a:spcAft>
              <a:buNone/>
            </a:pPr>
            <a:endParaRPr sz="1050">
              <a:solidFill>
                <a:srgbClr val="222222"/>
              </a:solidFill>
              <a:uFill>
                <a:noFill/>
              </a:uFill>
              <a:hlinkClick r:id="rId8"/>
            </a:endParaRPr>
          </a:p>
          <a:p>
            <a:pPr marL="0" lvl="0" indent="0" algn="l" rtl="0">
              <a:lnSpc>
                <a:spcPct val="115000"/>
              </a:lnSpc>
              <a:spcBef>
                <a:spcPts val="600"/>
              </a:spcBef>
              <a:spcAft>
                <a:spcPts val="0"/>
              </a:spcAft>
              <a:buNone/>
            </a:pPr>
            <a:r>
              <a:rPr lang="en" sz="1050">
                <a:solidFill>
                  <a:srgbClr val="222222"/>
                </a:solidFill>
              </a:rPr>
              <a:t>On 25 September 2015, the 193 countries of the UN General Assembly adopted the 2030 Development Agenda titled "Transforming our world: the 2030 Agenda for Sustainable Development".</a:t>
            </a:r>
            <a:endParaRPr sz="1050">
              <a:solidFill>
                <a:srgbClr val="222222"/>
              </a:solidFill>
            </a:endParaRPr>
          </a:p>
          <a:p>
            <a:pPr marL="0" lvl="0" indent="0" algn="l" rtl="0">
              <a:spcBef>
                <a:spcPts val="60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49afb8088e_7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49afb8088e_7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4946145500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494614550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48201274a3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48201274a3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49afb8088e_7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49afb8088e_7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4821556a7e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4821556a7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49afb8088e_2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49afb8088e_2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49afb8088e_1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49afb8088e_1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49afb8088e_2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49afb8088e_2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946145500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494614550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7bf4f1814_0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47bf4f1814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47cd81d888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47cd81d88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alphaModFix/>
          </a:blip>
          <a:stretch>
            <a:fillRect/>
          </a:stretch>
        </a:blipFill>
        <a:effectLst/>
      </p:bgPr>
    </p:bg>
    <p:spTree>
      <p:nvGrpSpPr>
        <p:cNvPr id="1" name="Shape 59"/>
        <p:cNvGrpSpPr/>
        <p:nvPr/>
      </p:nvGrpSpPr>
      <p:grpSpPr>
        <a:xfrm>
          <a:off x="0" y="0"/>
          <a:ext cx="0" cy="0"/>
          <a:chOff x="0" y="0"/>
          <a:chExt cx="0" cy="0"/>
        </a:xfrm>
      </p:grpSpPr>
      <p:pic>
        <p:nvPicPr>
          <p:cNvPr id="60" name="Google Shape;60;p13" descr="paint_transparent1.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61" name="Google Shape;61;p13"/>
          <p:cNvSpPr txBox="1">
            <a:spLocks noGrp="1"/>
          </p:cNvSpPr>
          <p:nvPr>
            <p:ph type="title"/>
          </p:nvPr>
        </p:nvSpPr>
        <p:spPr>
          <a:xfrm>
            <a:off x="457200" y="1348975"/>
            <a:ext cx="5511300" cy="857400"/>
          </a:xfrm>
          <a:prstGeom prst="rect">
            <a:avLst/>
          </a:prstGeom>
        </p:spPr>
        <p:txBody>
          <a:bodyPr spcFirstLastPara="1" wrap="square" lIns="91425" tIns="91425" rIns="91425" bIns="91425" anchor="b"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3"/>
          <p:cNvSpPr txBox="1">
            <a:spLocks noGrp="1"/>
          </p:cNvSpPr>
          <p:nvPr>
            <p:ph type="body" idx="1"/>
          </p:nvPr>
        </p:nvSpPr>
        <p:spPr>
          <a:xfrm>
            <a:off x="489775" y="2312475"/>
            <a:ext cx="1831500" cy="26133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3" name="Google Shape;63;p13"/>
          <p:cNvSpPr txBox="1">
            <a:spLocks noGrp="1"/>
          </p:cNvSpPr>
          <p:nvPr>
            <p:ph type="body" idx="2"/>
          </p:nvPr>
        </p:nvSpPr>
        <p:spPr>
          <a:xfrm>
            <a:off x="2415136" y="2312475"/>
            <a:ext cx="1831500" cy="26133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4" name="Google Shape;64;p13"/>
          <p:cNvSpPr txBox="1">
            <a:spLocks noGrp="1"/>
          </p:cNvSpPr>
          <p:nvPr>
            <p:ph type="body" idx="3"/>
          </p:nvPr>
        </p:nvSpPr>
        <p:spPr>
          <a:xfrm>
            <a:off x="4340497" y="2312475"/>
            <a:ext cx="1831500" cy="26133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5" name="Google Shape;65;p13"/>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9zSVu76AX3I" TargetMode="External"/><Relationship Id="rId4" Type="http://schemas.openxmlformats.org/officeDocument/2006/relationships/image" Target="../media/image15.jp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TJBM-WMZ5_s" TargetMode="External"/><Relationship Id="rId4" Type="http://schemas.openxmlformats.org/officeDocument/2006/relationships/image" Target="../media/image16.jp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9f8liieRepk" TargetMode="External"/><Relationship Id="rId4" Type="http://schemas.openxmlformats.org/officeDocument/2006/relationships/image" Target="../media/image3.jp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3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hyperlink" Target="http://www.youtube.com/watch?v=_J0Ahh3UxbM" TargetMode="External"/><Relationship Id="rId4" Type="http://schemas.openxmlformats.org/officeDocument/2006/relationships/image" Target="../media/image33.jp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3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3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4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47.jpg"/></Relationships>
</file>

<file path=ppt/slides/_rels/slide56.xml.rels><?xml version="1.0" encoding="UTF-8" standalone="yes"?>
<Relationships xmlns="http://schemas.openxmlformats.org/package/2006/relationships"><Relationship Id="rId3" Type="http://schemas.openxmlformats.org/officeDocument/2006/relationships/hyperlink" Target="http://www.youtube.com/watch?v=RpqVmvMCmp0" TargetMode="External"/><Relationship Id="rId4" Type="http://schemas.openxmlformats.org/officeDocument/2006/relationships/image" Target="../media/image48.jpg"/><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hyperlink" Target="https://sustainabledevelopment.un.org/hlpf" TargetMode="External"/><Relationship Id="rId4"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hyperlink" Target="http://www.youtube.com/watch?v=dEjZo5l2zGM" TargetMode="External"/><Relationship Id="rId4" Type="http://schemas.openxmlformats.org/officeDocument/2006/relationships/image" Target="../media/image51.jpg"/><Relationship Id="rId5"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1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3.xml"/><Relationship Id="rId3"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1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hyperlink" Target="http://www.youtube.com/watch?v=IGMW6YWjMxw" TargetMode="External"/><Relationship Id="rId4" Type="http://schemas.openxmlformats.org/officeDocument/2006/relationships/image" Target="../media/image61.jpg"/><Relationship Id="rId1" Type="http://schemas.openxmlformats.org/officeDocument/2006/relationships/slideLayout" Target="../slideLayouts/slideLayout12.xml"/><Relationship Id="rId2"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lsSC2vx7zFQ" TargetMode="External"/><Relationship Id="rId4" Type="http://schemas.openxmlformats.org/officeDocument/2006/relationships/image" Target="../media/image9.jpg"/><Relationship Id="rId5"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
        <p:cNvGrpSpPr/>
        <p:nvPr/>
      </p:nvGrpSpPr>
      <p:grpSpPr>
        <a:xfrm>
          <a:off x="0" y="0"/>
          <a:ext cx="0" cy="0"/>
          <a:chOff x="0" y="0"/>
          <a:chExt cx="0" cy="0"/>
        </a:xfrm>
      </p:grpSpPr>
      <p:sp>
        <p:nvSpPr>
          <p:cNvPr id="70" name="Google Shape;70;p14"/>
          <p:cNvSpPr txBox="1">
            <a:spLocks noGrp="1"/>
          </p:cNvSpPr>
          <p:nvPr>
            <p:ph type="ctrTitle"/>
          </p:nvPr>
        </p:nvSpPr>
        <p:spPr>
          <a:xfrm>
            <a:off x="1680300" y="560975"/>
            <a:ext cx="5783400" cy="224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dk2"/>
                </a:solidFill>
              </a:rPr>
              <a:t>Was the American Revolution a Product of Hope and Grit?</a:t>
            </a:r>
            <a:endParaRPr>
              <a:solidFill>
                <a:schemeClr val="dk2"/>
              </a:solidFill>
            </a:endParaRPr>
          </a:p>
        </p:txBody>
      </p:sp>
      <p:sp>
        <p:nvSpPr>
          <p:cNvPr id="71" name="Google Shape;71;p14"/>
          <p:cNvSpPr txBox="1">
            <a:spLocks noGrp="1"/>
          </p:cNvSpPr>
          <p:nvPr>
            <p:ph type="subTitle" idx="1"/>
          </p:nvPr>
        </p:nvSpPr>
        <p:spPr>
          <a:xfrm>
            <a:off x="906000" y="3070350"/>
            <a:ext cx="6745800" cy="141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t>By: Yanni Agrotis, Christopher DeRita, Michael Durkin, Sarah Espinal, Jaron Greenidge, Jacqueline O’Reilly, Carly Spadafora, and Christopher Weber </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29" name="Google Shape;129;p23"/>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30" name="Google Shape;130;p23"/>
          <p:cNvPicPr preferRelativeResize="0"/>
          <p:nvPr/>
        </p:nvPicPr>
        <p:blipFill>
          <a:blip r:embed="rId3">
            <a:alphaModFix/>
          </a:blip>
          <a:stretch>
            <a:fillRect/>
          </a:stretch>
        </p:blipFill>
        <p:spPr>
          <a:xfrm>
            <a:off x="489250" y="69125"/>
            <a:ext cx="7777975" cy="4974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36" name="Google Shape;136;p2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37" name="Google Shape;137;p24"/>
          <p:cNvPicPr preferRelativeResize="0"/>
          <p:nvPr/>
        </p:nvPicPr>
        <p:blipFill>
          <a:blip r:embed="rId3">
            <a:alphaModFix/>
          </a:blip>
          <a:stretch>
            <a:fillRect/>
          </a:stretch>
        </p:blipFill>
        <p:spPr>
          <a:xfrm>
            <a:off x="464175" y="225800"/>
            <a:ext cx="7276175" cy="4691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43" name="Google Shape;143;p25"/>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4" name="Google Shape;144;p25"/>
          <p:cNvPicPr preferRelativeResize="0"/>
          <p:nvPr/>
        </p:nvPicPr>
        <p:blipFill>
          <a:blip r:embed="rId3">
            <a:alphaModFix/>
          </a:blip>
          <a:stretch>
            <a:fillRect/>
          </a:stretch>
        </p:blipFill>
        <p:spPr>
          <a:xfrm>
            <a:off x="387900" y="144275"/>
            <a:ext cx="7440250" cy="48549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8"/>
        <p:cNvGrpSpPr/>
        <p:nvPr/>
      </p:nvGrpSpPr>
      <p:grpSpPr>
        <a:xfrm>
          <a:off x="0" y="0"/>
          <a:ext cx="0" cy="0"/>
          <a:chOff x="0" y="0"/>
          <a:chExt cx="0" cy="0"/>
        </a:xfrm>
      </p:grpSpPr>
      <p:sp>
        <p:nvSpPr>
          <p:cNvPr id="149" name="Google Shape;149;p2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50" name="Google Shape;150;p26"/>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1" name="Google Shape;151;p26"/>
          <p:cNvPicPr preferRelativeResize="0"/>
          <p:nvPr/>
        </p:nvPicPr>
        <p:blipFill>
          <a:blip r:embed="rId3">
            <a:alphaModFix/>
          </a:blip>
          <a:stretch>
            <a:fillRect/>
          </a:stretch>
        </p:blipFill>
        <p:spPr>
          <a:xfrm>
            <a:off x="300475" y="188175"/>
            <a:ext cx="8368200" cy="47922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5"/>
        <p:cNvGrpSpPr/>
        <p:nvPr/>
      </p:nvGrpSpPr>
      <p:grpSpPr>
        <a:xfrm>
          <a:off x="0" y="0"/>
          <a:ext cx="0" cy="0"/>
          <a:chOff x="0" y="0"/>
          <a:chExt cx="0" cy="0"/>
        </a:xfrm>
      </p:grpSpPr>
      <p:sp>
        <p:nvSpPr>
          <p:cNvPr id="156" name="Google Shape;156;p2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Michael Jordan</a:t>
            </a:r>
            <a:endParaRPr>
              <a:solidFill>
                <a:schemeClr val="dk2"/>
              </a:solidFill>
            </a:endParaRPr>
          </a:p>
        </p:txBody>
      </p:sp>
      <p:pic>
        <p:nvPicPr>
          <p:cNvPr id="157" name="Google Shape;157;p27" descr="Air Jordan XXIII XX3 Become Lengdary Commercial" title="Michael Jordan 'Maybe It's My Fault' Commercial">
            <a:hlinkClick r:id="rId3"/>
          </p:cNvPr>
          <p:cNvPicPr preferRelativeResize="0"/>
          <p:nvPr/>
        </p:nvPicPr>
        <p:blipFill>
          <a:blip r:embed="rId4">
            <a:alphaModFix/>
          </a:blip>
          <a:stretch>
            <a:fillRect/>
          </a:stretch>
        </p:blipFill>
        <p:spPr>
          <a:xfrm>
            <a:off x="2248275" y="1194350"/>
            <a:ext cx="4647450" cy="3581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i="1">
                <a:solidFill>
                  <a:schemeClr val="dk2"/>
                </a:solidFill>
              </a:rPr>
              <a:t>Salt in His Shoes</a:t>
            </a:r>
            <a:endParaRPr i="1">
              <a:solidFill>
                <a:schemeClr val="dk2"/>
              </a:solidFill>
            </a:endParaRPr>
          </a:p>
        </p:txBody>
      </p:sp>
      <p:sp>
        <p:nvSpPr>
          <p:cNvPr id="163" name="Google Shape;163;p28"/>
          <p:cNvSpPr txBox="1">
            <a:spLocks noGrp="1"/>
          </p:cNvSpPr>
          <p:nvPr>
            <p:ph type="body" idx="1"/>
          </p:nvPr>
        </p:nvSpPr>
        <p:spPr>
          <a:xfrm>
            <a:off x="387900" y="1297399"/>
            <a:ext cx="8368200" cy="30789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Clr>
                <a:schemeClr val="lt1"/>
              </a:buClr>
              <a:buSzPts val="3000"/>
              <a:buChar char="●"/>
            </a:pPr>
            <a:r>
              <a:rPr lang="en" sz="3000">
                <a:solidFill>
                  <a:schemeClr val="lt1"/>
                </a:solidFill>
              </a:rPr>
              <a:t>How and where is grit seen in this book?</a:t>
            </a:r>
            <a:r>
              <a:rPr lang="en" sz="1200">
                <a:solidFill>
                  <a:schemeClr val="lt1"/>
                </a:solidFill>
              </a:rPr>
              <a:t/>
            </a:r>
            <a:br>
              <a:rPr lang="en" sz="1200">
                <a:solidFill>
                  <a:schemeClr val="lt1"/>
                </a:solidFill>
              </a:rPr>
            </a:br>
            <a:endParaRPr sz="1200">
              <a:solidFill>
                <a:schemeClr val="lt1"/>
              </a:solidFill>
            </a:endParaRPr>
          </a:p>
          <a:p>
            <a:pPr marL="457200" lvl="0" indent="-419100" algn="l" rtl="0">
              <a:spcBef>
                <a:spcPts val="0"/>
              </a:spcBef>
              <a:spcAft>
                <a:spcPts val="0"/>
              </a:spcAft>
              <a:buClr>
                <a:schemeClr val="lt1"/>
              </a:buClr>
              <a:buSzPts val="3000"/>
              <a:buChar char="●"/>
            </a:pPr>
            <a:r>
              <a:rPr lang="en" sz="3000">
                <a:solidFill>
                  <a:schemeClr val="lt1"/>
                </a:solidFill>
              </a:rPr>
              <a:t>How did Michael Jordan’s grit lead to his success?</a:t>
            </a:r>
            <a:r>
              <a:rPr lang="en" sz="1200">
                <a:solidFill>
                  <a:schemeClr val="lt1"/>
                </a:solidFill>
              </a:rPr>
              <a:t/>
            </a:r>
            <a:br>
              <a:rPr lang="en" sz="1200">
                <a:solidFill>
                  <a:schemeClr val="lt1"/>
                </a:solidFill>
              </a:rPr>
            </a:br>
            <a:endParaRPr sz="1200">
              <a:solidFill>
                <a:schemeClr val="lt1"/>
              </a:solidFill>
            </a:endParaRPr>
          </a:p>
          <a:p>
            <a:pPr marL="457200" lvl="0" indent="-419100" algn="l" rtl="0">
              <a:spcBef>
                <a:spcPts val="0"/>
              </a:spcBef>
              <a:spcAft>
                <a:spcPts val="0"/>
              </a:spcAft>
              <a:buClr>
                <a:schemeClr val="lt1"/>
              </a:buClr>
              <a:buSzPts val="3000"/>
              <a:buChar char="●"/>
            </a:pPr>
            <a:r>
              <a:rPr lang="en" sz="3000">
                <a:solidFill>
                  <a:schemeClr val="lt1"/>
                </a:solidFill>
              </a:rPr>
              <a:t>Do you think Michael’s talent or grit had more to do with his success?</a:t>
            </a:r>
            <a:endParaRPr sz="30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7"/>
        <p:cNvGrpSpPr/>
        <p:nvPr/>
      </p:nvGrpSpPr>
      <p:grpSpPr>
        <a:xfrm>
          <a:off x="0" y="0"/>
          <a:ext cx="0" cy="0"/>
          <a:chOff x="0" y="0"/>
          <a:chExt cx="0" cy="0"/>
        </a:xfrm>
      </p:grpSpPr>
      <p:sp>
        <p:nvSpPr>
          <p:cNvPr id="168" name="Google Shape;168;p2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Tom Brady</a:t>
            </a:r>
            <a:endParaRPr>
              <a:solidFill>
                <a:schemeClr val="dk2"/>
              </a:solidFill>
            </a:endParaRPr>
          </a:p>
        </p:txBody>
      </p:sp>
      <p:pic>
        <p:nvPicPr>
          <p:cNvPr id="169" name="Google Shape;169;p29" descr="This is the finale of &quot;The Brady 6&quot; from the ESPN series &quot;Year of the Quarterback&quot;.&#10;&#10;Lacks great physical stature and strength.&#10;Lacks mobility and ability to avoid the rush.&#10;Does not throw a really tight spiral.&#10;System-type player who can get exposed if forced to ad-lib.&#10;&#10;I do not own anything.&#10;Copyright is owned by NFL Productions." title="The Brady Six - Finale [HD]">
            <a:hlinkClick r:id="rId3"/>
          </p:cNvPr>
          <p:cNvPicPr preferRelativeResize="0"/>
          <p:nvPr/>
        </p:nvPicPr>
        <p:blipFill>
          <a:blip r:embed="rId4">
            <a:alphaModFix/>
          </a:blip>
          <a:stretch>
            <a:fillRect/>
          </a:stretch>
        </p:blipFill>
        <p:spPr>
          <a:xfrm>
            <a:off x="2286000" y="1401700"/>
            <a:ext cx="4572000" cy="3429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3"/>
        <p:cNvGrpSpPr/>
        <p:nvPr/>
      </p:nvGrpSpPr>
      <p:grpSpPr>
        <a:xfrm>
          <a:off x="0" y="0"/>
          <a:ext cx="0" cy="0"/>
          <a:chOff x="0" y="0"/>
          <a:chExt cx="0" cy="0"/>
        </a:xfrm>
      </p:grpSpPr>
      <p:sp>
        <p:nvSpPr>
          <p:cNvPr id="174" name="Google Shape;174;p3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Exit Ticket</a:t>
            </a:r>
            <a:endParaRPr>
              <a:solidFill>
                <a:schemeClr val="lt1"/>
              </a:solidFill>
            </a:endParaRPr>
          </a:p>
        </p:txBody>
      </p:sp>
      <p:sp>
        <p:nvSpPr>
          <p:cNvPr id="175" name="Google Shape;175;p30"/>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 sz="3000">
                <a:solidFill>
                  <a:schemeClr val="lt1"/>
                </a:solidFill>
                <a:latin typeface="Times New Roman"/>
                <a:ea typeface="Times New Roman"/>
                <a:cs typeface="Times New Roman"/>
                <a:sym typeface="Times New Roman"/>
              </a:rPr>
              <a:t>-Identify and explain something you are passionate about.</a:t>
            </a:r>
            <a:endParaRPr sz="3000">
              <a:solidFill>
                <a:schemeClr val="lt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rgbClr val="000000"/>
              </a:buClr>
              <a:buSzPts val="1100"/>
              <a:buFont typeface="Arial"/>
              <a:buNone/>
            </a:pPr>
            <a:r>
              <a:rPr lang="en" sz="3000">
                <a:solidFill>
                  <a:schemeClr val="lt1"/>
                </a:solidFill>
                <a:latin typeface="Times New Roman"/>
                <a:ea typeface="Times New Roman"/>
                <a:cs typeface="Times New Roman"/>
                <a:sym typeface="Times New Roman"/>
              </a:rPr>
              <a:t>-Explain how and why you are passionate about it.</a:t>
            </a:r>
            <a:endParaRPr sz="3000">
              <a:solidFill>
                <a:schemeClr val="lt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rgbClr val="000000"/>
              </a:buClr>
              <a:buSzPts val="1100"/>
              <a:buFont typeface="Arial"/>
              <a:buNone/>
            </a:pPr>
            <a:r>
              <a:rPr lang="en" sz="3000">
                <a:solidFill>
                  <a:schemeClr val="lt1"/>
                </a:solidFill>
                <a:latin typeface="Times New Roman"/>
                <a:ea typeface="Times New Roman"/>
                <a:cs typeface="Times New Roman"/>
                <a:sym typeface="Times New Roman"/>
              </a:rPr>
              <a:t>-Explain what you do in order to be good at this passion you have.</a:t>
            </a:r>
            <a:endParaRPr sz="3000">
              <a:solidFill>
                <a:schemeClr val="lt1"/>
              </a:solidFill>
              <a:latin typeface="Times New Roman"/>
              <a:ea typeface="Times New Roman"/>
              <a:cs typeface="Times New Roman"/>
              <a:sym typeface="Times New Roman"/>
            </a:endParaRPr>
          </a:p>
          <a:p>
            <a:pPr marL="0" lvl="0" indent="0" algn="l" rtl="0">
              <a:spcBef>
                <a:spcPts val="0"/>
              </a:spcBef>
              <a:spcAft>
                <a:spcPts val="1600"/>
              </a:spcAft>
              <a:buNone/>
            </a:pPr>
            <a:endParaRPr sz="300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1"/>
          <p:cNvSpPr txBox="1">
            <a:spLocks noGrp="1"/>
          </p:cNvSpPr>
          <p:nvPr>
            <p:ph type="ctrTitle"/>
          </p:nvPr>
        </p:nvSpPr>
        <p:spPr>
          <a:xfrm>
            <a:off x="1546227" y="689200"/>
            <a:ext cx="578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t>Do Now</a:t>
            </a:r>
            <a:endParaRPr sz="4800"/>
          </a:p>
        </p:txBody>
      </p:sp>
      <p:sp>
        <p:nvSpPr>
          <p:cNvPr id="181" name="Google Shape;181;p31"/>
          <p:cNvSpPr txBox="1">
            <a:spLocks noGrp="1"/>
          </p:cNvSpPr>
          <p:nvPr>
            <p:ph type="subTitle" idx="1"/>
          </p:nvPr>
        </p:nvSpPr>
        <p:spPr>
          <a:xfrm>
            <a:off x="1680300" y="2878825"/>
            <a:ext cx="5783400" cy="165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is an example of Geography?</a:t>
            </a:r>
            <a:endParaRPr/>
          </a:p>
          <a:p>
            <a:pPr marL="0" lvl="0" indent="0" algn="ctr" rtl="0">
              <a:spcBef>
                <a:spcPts val="0"/>
              </a:spcBef>
              <a:spcAft>
                <a:spcPts val="0"/>
              </a:spcAft>
              <a:buNone/>
            </a:pPr>
            <a:r>
              <a:rPr lang="en"/>
              <a:t>Geo-The Earth</a:t>
            </a:r>
            <a:endParaRPr/>
          </a:p>
          <a:p>
            <a:pPr marL="0" lvl="0" indent="0" algn="ctr" rtl="0">
              <a:spcBef>
                <a:spcPts val="0"/>
              </a:spcBef>
              <a:spcAft>
                <a:spcPts val="0"/>
              </a:spcAft>
              <a:buNone/>
            </a:pPr>
            <a:r>
              <a:rPr lang="en"/>
              <a:t>Graphia-To write/draw</a:t>
            </a:r>
            <a:endParaRPr/>
          </a:p>
          <a:p>
            <a:pPr marL="0" lvl="0" indent="0" algn="ctr"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What is Geography?</a:t>
            </a:r>
            <a:r>
              <a:rPr lang="en"/>
              <a:t> </a:t>
            </a:r>
            <a:endParaRPr/>
          </a:p>
        </p:txBody>
      </p:sp>
      <p:sp>
        <p:nvSpPr>
          <p:cNvPr id="187" name="Google Shape;187;p32"/>
          <p:cNvSpPr txBox="1">
            <a:spLocks noGrp="1"/>
          </p:cNvSpPr>
          <p:nvPr>
            <p:ph type="body" idx="1"/>
          </p:nvPr>
        </p:nvSpPr>
        <p:spPr>
          <a:xfrm>
            <a:off x="387900" y="1489825"/>
            <a:ext cx="8368200" cy="33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The study of Earth’s physical features, atmosphere, and human activity </a:t>
            </a:r>
            <a:endParaRPr sz="2400"/>
          </a:p>
          <a:p>
            <a:pPr marL="457200" lvl="0" indent="-381000" algn="l" rtl="0">
              <a:spcBef>
                <a:spcPts val="1600"/>
              </a:spcBef>
              <a:spcAft>
                <a:spcPts val="0"/>
              </a:spcAft>
              <a:buSzPts val="2400"/>
              <a:buChar char="●"/>
            </a:pPr>
            <a:r>
              <a:rPr lang="en" sz="2400"/>
              <a:t>Location- Position on Earth’s surface (Absolute/Relative)</a:t>
            </a:r>
            <a:endParaRPr sz="2400"/>
          </a:p>
          <a:p>
            <a:pPr marL="457200" lvl="0" indent="-381000" algn="l" rtl="0">
              <a:spcBef>
                <a:spcPts val="0"/>
              </a:spcBef>
              <a:spcAft>
                <a:spcPts val="0"/>
              </a:spcAft>
              <a:buSzPts val="2400"/>
              <a:buChar char="●"/>
            </a:pPr>
            <a:r>
              <a:rPr lang="en" sz="2400"/>
              <a:t>Place- Physical Characteristics</a:t>
            </a:r>
            <a:endParaRPr sz="2400"/>
          </a:p>
          <a:p>
            <a:pPr marL="457200" lvl="0" indent="-381000" algn="l" rtl="0">
              <a:spcBef>
                <a:spcPts val="0"/>
              </a:spcBef>
              <a:spcAft>
                <a:spcPts val="0"/>
              </a:spcAft>
              <a:buSzPts val="2400"/>
              <a:buChar char="●"/>
            </a:pPr>
            <a:r>
              <a:rPr lang="en" sz="2400"/>
              <a:t>Human/Environmental interactions- Shaping landscape</a:t>
            </a:r>
            <a:endParaRPr sz="2400"/>
          </a:p>
          <a:p>
            <a:pPr marL="457200" lvl="0" indent="-381000" algn="l" rtl="0">
              <a:spcBef>
                <a:spcPts val="0"/>
              </a:spcBef>
              <a:spcAft>
                <a:spcPts val="0"/>
              </a:spcAft>
              <a:buSzPts val="2400"/>
              <a:buChar char="●"/>
            </a:pPr>
            <a:r>
              <a:rPr lang="en" sz="2400"/>
              <a:t>Movement- Telecommunication or by ship</a:t>
            </a:r>
            <a:endParaRPr sz="2400"/>
          </a:p>
          <a:p>
            <a:pPr marL="457200" lvl="0" indent="-381000" algn="l" rtl="0">
              <a:spcBef>
                <a:spcPts val="0"/>
              </a:spcBef>
              <a:spcAft>
                <a:spcPts val="0"/>
              </a:spcAft>
              <a:buSzPts val="2400"/>
              <a:buChar char="●"/>
            </a:pPr>
            <a:r>
              <a:rPr lang="en" sz="2400"/>
              <a:t>Regions- Deserts and Mountain Ranges</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Lets watch this clip to start off...</a:t>
            </a:r>
            <a:endParaRPr/>
          </a:p>
        </p:txBody>
      </p:sp>
      <p:pic>
        <p:nvPicPr>
          <p:cNvPr id="77" name="Google Shape;77;p15" descr="Freedom Writers movie clips: http://j.mp/1CMCloi&#10;BUY THE MOVIE: http://amzn.to/te5h0J&#10;Don't miss the HOTTEST NEW TRAILERS: http://bit.ly/1u2y6pr&#10;&#10;CLIP DESCRIPTION:&#10;A student reads his diary entry expressing why Ms. Gruwell's (Hilary Swank) class gives him hope.&#10;&#10;FILM DESCRIPTION:&#10;Assigned the thankless task of teaching freshman English at a gang-infested Long Beach, CA high school, a 23-year-old teacher resorts to unconventional means of breaking through to her hardened students in director Richard LaGravenese's adaptation of Erin Gruwell's best-seller The Freedom Writer's Diaries: How a Teacher and 150 Teens Used Writing to Change Themselves and the World Around Them. Her students had been written off, and her chances of succeeding scoffed at, but Erin Gruwell (Hilary Swank) wasn't about to go down without a fight. Long Beach is a place where a new war is waged with each passing day, and when the hardened students who walk those dangerous hallways sense an outsider attempting to understand their plight, their cynical resentment threatens to keep a deadly cycle in motion. Despite the initially hostile reaction she receives in the classroom, Gruwell uses the writings of Anne Frank and Zlata's Diary: A Child's Life in Sarajevo to teach her students not only the basis of the English language, but compassion and tolerance as well. Later, when the time comes to tell their own tales in a project specially designed to explore the daily violence that the majority of students have grown numb to, the barriers that had once stood so strong gradually begin to crumble. When the only chance for survival is to befriend the person who was once your mortal enemy, the world is opened to a whole new realm of possibilities.&#10;&#10;CREDITS:&#10;TM &amp; © Paramount (2007)&#10;Cast: Hilary Swank, April L. Hernandez, Mario, Kristin Herrera, Jason Finn, Deance Wyatt, Gabriel Chavarria&#10;Director: Richard LaGravenese&#10;Producers: Danny DeVito, Tracey Durning, Jordana Glick-Franzheim, Daniel S. Levine, Nan Morales, Michael Shamberg, Stacey Sher, Hilary Swank&#10;Screenwriters: Richard LaGravenese, Freedom Writers, Erin Gruwell&#10;&#10;WHO ARE WE?&#10;The MOVIECLIPS channel is the largest collection of licensed movie clips on the web. Here you will find unforgettable moments, scenes and lines from all your favorite films. Made by movie fans, for movie fans.&#10;&#10;SUBSCRIBE TO OUR MOVIE CHANNELS:&#10;MOVIECLIPS: http://bit.ly/1u2yaWd&#10;ComingSoon: http://bit.ly/1DVpgtR&#10;Indie &amp; Film Festivals: http://bit.ly/1wbkfYg&#10;Hero Central: http://bit.ly/1AMUZwv&#10;Extras: http://bit.ly/1u431fr&#10;Classic Trailers: http://bit.ly/1u43jDe&#10;Pop-Up Trailers: http://bit.ly/1z7EtZR&#10;Movie News: http://bit.ly/1C3Ncd2&#10;Movie Games: http://bit.ly/1ygDV13&#10;Fandango: http://bit.ly/1Bl79ye&#10;Fandango FrontRunners: http://bit.ly/1CggQfC&#10;&#10;HIT US UP:&#10;Facebook: http://on.fb.me/1y8M8ax&#10;Twitter: http://bit.ly/1ghOWmt&#10;Pinterest: http://bit.ly/14wL9De&#10;Tumblr: http://bit.ly/1vUwhH7" title="Freedom Writers (4/9) Movie CLIP - I Am Home (2007) HD">
            <a:hlinkClick r:id="rId3"/>
          </p:cNvPr>
          <p:cNvPicPr preferRelativeResize="0"/>
          <p:nvPr/>
        </p:nvPicPr>
        <p:blipFill>
          <a:blip r:embed="rId4">
            <a:alphaModFix/>
          </a:blip>
          <a:stretch>
            <a:fillRect/>
          </a:stretch>
        </p:blipFill>
        <p:spPr>
          <a:xfrm>
            <a:off x="2098500" y="1144125"/>
            <a:ext cx="4519876" cy="3389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3"/>
          <p:cNvSpPr txBox="1">
            <a:spLocks noGrp="1"/>
          </p:cNvSpPr>
          <p:nvPr>
            <p:ph type="title" idx="4294967295"/>
          </p:nvPr>
        </p:nvSpPr>
        <p:spPr>
          <a:xfrm>
            <a:off x="387900" y="354425"/>
            <a:ext cx="8368200" cy="95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How did Geography affect the American Revolution?</a:t>
            </a:r>
            <a:endParaRPr/>
          </a:p>
        </p:txBody>
      </p:sp>
      <p:pic>
        <p:nvPicPr>
          <p:cNvPr id="193" name="Google Shape;193;p33" descr="Image result for geography"/>
          <p:cNvPicPr preferRelativeResize="0"/>
          <p:nvPr/>
        </p:nvPicPr>
        <p:blipFill>
          <a:blip r:embed="rId3">
            <a:alphaModFix/>
          </a:blip>
          <a:stretch>
            <a:fillRect/>
          </a:stretch>
        </p:blipFill>
        <p:spPr>
          <a:xfrm>
            <a:off x="152400" y="1566225"/>
            <a:ext cx="4265900" cy="3199425"/>
          </a:xfrm>
          <a:prstGeom prst="rect">
            <a:avLst/>
          </a:prstGeom>
          <a:noFill/>
          <a:ln>
            <a:noFill/>
          </a:ln>
        </p:spPr>
      </p:pic>
      <p:pic>
        <p:nvPicPr>
          <p:cNvPr id="194" name="Google Shape;194;p33" descr="Image result for geography map"/>
          <p:cNvPicPr preferRelativeResize="0"/>
          <p:nvPr/>
        </p:nvPicPr>
        <p:blipFill>
          <a:blip r:embed="rId4">
            <a:alphaModFix/>
          </a:blip>
          <a:stretch>
            <a:fillRect/>
          </a:stretch>
        </p:blipFill>
        <p:spPr>
          <a:xfrm>
            <a:off x="4472425" y="1566225"/>
            <a:ext cx="4519175" cy="31994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British Plan to divide the colonies</a:t>
            </a:r>
            <a:endParaRPr/>
          </a:p>
        </p:txBody>
      </p:sp>
      <p:sp>
        <p:nvSpPr>
          <p:cNvPr id="200" name="Google Shape;200;p34"/>
          <p:cNvSpPr txBox="1">
            <a:spLocks noGrp="1"/>
          </p:cNvSpPr>
          <p:nvPr>
            <p:ph type="body" idx="1"/>
          </p:nvPr>
        </p:nvSpPr>
        <p:spPr>
          <a:xfrm>
            <a:off x="387900" y="1291975"/>
            <a:ext cx="8368200" cy="3558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General John Burgoyne will travel from Canada to Albany and meet an army led by General Howes, cutting the colonies in two.</a:t>
            </a:r>
            <a:endParaRPr sz="2000"/>
          </a:p>
          <a:p>
            <a:pPr marL="457200" lvl="0" indent="-355600" algn="l" rtl="0">
              <a:spcBef>
                <a:spcPts val="0"/>
              </a:spcBef>
              <a:spcAft>
                <a:spcPts val="0"/>
              </a:spcAft>
              <a:buSzPts val="2000"/>
              <a:buChar char="●"/>
            </a:pPr>
            <a:r>
              <a:rPr lang="en" sz="2000"/>
              <a:t>Native American Tribes helped the British navigate through the dense forests that were 5x larger than all of England.</a:t>
            </a:r>
            <a:endParaRPr sz="2000"/>
          </a:p>
          <a:p>
            <a:pPr marL="457200" lvl="0" indent="-355600" algn="l" rtl="0">
              <a:spcBef>
                <a:spcPts val="0"/>
              </a:spcBef>
              <a:spcAft>
                <a:spcPts val="0"/>
              </a:spcAft>
              <a:buSzPts val="2000"/>
              <a:buChar char="●"/>
            </a:pPr>
            <a:r>
              <a:rPr lang="en" sz="2000"/>
              <a:t>The Americans used a tactic called Guerrilla Warfare to ambush the British and retreat suddenly.</a:t>
            </a:r>
            <a:endParaRPr sz="2000"/>
          </a:p>
          <a:p>
            <a:pPr marL="457200" lvl="0" indent="-355600" algn="l" rtl="0">
              <a:spcBef>
                <a:spcPts val="0"/>
              </a:spcBef>
              <a:spcAft>
                <a:spcPts val="0"/>
              </a:spcAft>
              <a:buSzPts val="2000"/>
              <a:buChar char="●"/>
            </a:pPr>
            <a:r>
              <a:rPr lang="en" sz="2000"/>
              <a:t>The Americans attacked the Native Americans first, to limit the red coats’ ability to navigate through the thick forests.</a:t>
            </a:r>
            <a:endParaRPr sz="2000"/>
          </a:p>
          <a:p>
            <a:pPr marL="457200" lvl="0" indent="-355600" algn="l" rtl="0">
              <a:spcBef>
                <a:spcPts val="0"/>
              </a:spcBef>
              <a:spcAft>
                <a:spcPts val="0"/>
              </a:spcAft>
              <a:buSzPts val="2000"/>
              <a:buChar char="●"/>
            </a:pPr>
            <a:r>
              <a:rPr lang="en" sz="2000"/>
              <a:t>General Howes attacked the Patriot capital located in Philadelphia instead of meeting Burgoyne in albany as planned. </a:t>
            </a:r>
            <a:endParaRPr sz="2000"/>
          </a:p>
          <a:p>
            <a:pPr marL="457200" lvl="0" indent="0" algn="l" rtl="0">
              <a:spcBef>
                <a:spcPts val="1600"/>
              </a:spcBef>
              <a:spcAft>
                <a:spcPts val="1600"/>
              </a:spcAft>
              <a:buNone/>
            </a:pPr>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35"/>
          <p:cNvPicPr preferRelativeResize="0"/>
          <p:nvPr/>
        </p:nvPicPr>
        <p:blipFill>
          <a:blip r:embed="rId3">
            <a:alphaModFix/>
          </a:blip>
          <a:stretch>
            <a:fillRect/>
          </a:stretch>
        </p:blipFill>
        <p:spPr>
          <a:xfrm>
            <a:off x="59900" y="391000"/>
            <a:ext cx="4440650" cy="4482875"/>
          </a:xfrm>
          <a:prstGeom prst="rect">
            <a:avLst/>
          </a:prstGeom>
          <a:noFill/>
          <a:ln>
            <a:noFill/>
          </a:ln>
        </p:spPr>
      </p:pic>
      <p:pic>
        <p:nvPicPr>
          <p:cNvPr id="206" name="Google Shape;206;p35"/>
          <p:cNvPicPr preferRelativeResize="0"/>
          <p:nvPr/>
        </p:nvPicPr>
        <p:blipFill>
          <a:blip r:embed="rId4">
            <a:alphaModFix/>
          </a:blip>
          <a:stretch>
            <a:fillRect/>
          </a:stretch>
        </p:blipFill>
        <p:spPr>
          <a:xfrm>
            <a:off x="4646050" y="391000"/>
            <a:ext cx="4304074" cy="44828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6"/>
          <p:cNvSpPr txBox="1">
            <a:spLocks noGrp="1"/>
          </p:cNvSpPr>
          <p:nvPr>
            <p:ph type="title"/>
          </p:nvPr>
        </p:nvSpPr>
        <p:spPr>
          <a:xfrm>
            <a:off x="2011075" y="299575"/>
            <a:ext cx="50580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400"/>
              <a:t>Saratoga</a:t>
            </a:r>
            <a:endParaRPr sz="3400"/>
          </a:p>
        </p:txBody>
      </p:sp>
      <p:pic>
        <p:nvPicPr>
          <p:cNvPr id="212" name="Google Shape;212;p36" descr="Image result for battle of saratoga"/>
          <p:cNvPicPr preferRelativeResize="0"/>
          <p:nvPr/>
        </p:nvPicPr>
        <p:blipFill>
          <a:blip r:embed="rId3">
            <a:alphaModFix/>
          </a:blip>
          <a:stretch>
            <a:fillRect/>
          </a:stretch>
        </p:blipFill>
        <p:spPr>
          <a:xfrm>
            <a:off x="4572000" y="894325"/>
            <a:ext cx="4425750" cy="4115100"/>
          </a:xfrm>
          <a:prstGeom prst="rect">
            <a:avLst/>
          </a:prstGeom>
          <a:noFill/>
          <a:ln>
            <a:noFill/>
          </a:ln>
        </p:spPr>
      </p:pic>
      <p:pic>
        <p:nvPicPr>
          <p:cNvPr id="213" name="Google Shape;213;p36" descr="Image result for battle of saratoga"/>
          <p:cNvPicPr preferRelativeResize="0"/>
          <p:nvPr/>
        </p:nvPicPr>
        <p:blipFill>
          <a:blip r:embed="rId4">
            <a:alphaModFix/>
          </a:blip>
          <a:stretch>
            <a:fillRect/>
          </a:stretch>
        </p:blipFill>
        <p:spPr>
          <a:xfrm>
            <a:off x="74500" y="894325"/>
            <a:ext cx="4477425" cy="4115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7"/>
          <p:cNvSpPr txBox="1">
            <a:spLocks noGrp="1"/>
          </p:cNvSpPr>
          <p:nvPr>
            <p:ph type="title"/>
          </p:nvPr>
        </p:nvSpPr>
        <p:spPr>
          <a:xfrm>
            <a:off x="570725" y="1255400"/>
            <a:ext cx="8368200" cy="176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Name 5 things that you have/use that protect you from the cold.</a:t>
            </a:r>
            <a:endParaRPr sz="3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8"/>
          <p:cNvSpPr txBox="1">
            <a:spLocks noGrp="1"/>
          </p:cNvSpPr>
          <p:nvPr>
            <p:ph type="title" idx="4294967295"/>
          </p:nvPr>
        </p:nvSpPr>
        <p:spPr>
          <a:xfrm>
            <a:off x="755675" y="116750"/>
            <a:ext cx="5631000" cy="686100"/>
          </a:xfrm>
          <a:prstGeom prst="rect">
            <a:avLst/>
          </a:prstGeom>
        </p:spPr>
        <p:txBody>
          <a:bodyPr spcFirstLastPara="1" wrap="square" lIns="91425" tIns="91425" rIns="91425" bIns="91425" anchor="b" anchorCtr="0">
            <a:noAutofit/>
          </a:bodyPr>
          <a:lstStyle/>
          <a:p>
            <a:pPr marL="2743200" lvl="0" indent="0" algn="l" rtl="0">
              <a:spcBef>
                <a:spcPts val="0"/>
              </a:spcBef>
              <a:spcAft>
                <a:spcPts val="0"/>
              </a:spcAft>
              <a:buNone/>
            </a:pPr>
            <a:r>
              <a:rPr lang="en"/>
              <a:t>Valley Forge</a:t>
            </a:r>
            <a:endParaRPr/>
          </a:p>
        </p:txBody>
      </p:sp>
      <p:sp>
        <p:nvSpPr>
          <p:cNvPr id="224" name="Google Shape;224;p38"/>
          <p:cNvSpPr txBox="1">
            <a:spLocks noGrp="1"/>
          </p:cNvSpPr>
          <p:nvPr>
            <p:ph type="body" idx="4294967295"/>
          </p:nvPr>
        </p:nvSpPr>
        <p:spPr>
          <a:xfrm>
            <a:off x="71000" y="877550"/>
            <a:ext cx="5407500" cy="40710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The long winter led to starvation, low moral, and spread of diseases</a:t>
            </a:r>
            <a:endParaRPr sz="2000"/>
          </a:p>
          <a:p>
            <a:pPr marL="457200" lvl="0" indent="-355600" algn="l" rtl="0">
              <a:spcBef>
                <a:spcPts val="0"/>
              </a:spcBef>
              <a:spcAft>
                <a:spcPts val="0"/>
              </a:spcAft>
              <a:buSzPts val="2000"/>
              <a:buChar char="●"/>
            </a:pPr>
            <a:r>
              <a:rPr lang="en" sz="2000"/>
              <a:t>Soldiers were promised rations but were given water and flour mixed together</a:t>
            </a:r>
            <a:endParaRPr sz="2000"/>
          </a:p>
          <a:p>
            <a:pPr marL="457200" lvl="0" indent="-355600" algn="l" rtl="0">
              <a:spcBef>
                <a:spcPts val="0"/>
              </a:spcBef>
              <a:spcAft>
                <a:spcPts val="0"/>
              </a:spcAft>
              <a:buSzPts val="2000"/>
              <a:buChar char="●"/>
            </a:pPr>
            <a:r>
              <a:rPr lang="en" sz="2000"/>
              <a:t>Most soldiers had no shoes or coats</a:t>
            </a:r>
            <a:endParaRPr sz="2000"/>
          </a:p>
          <a:p>
            <a:pPr marL="457200" lvl="0" indent="-355600" algn="l" rtl="0">
              <a:spcBef>
                <a:spcPts val="0"/>
              </a:spcBef>
              <a:spcAft>
                <a:spcPts val="0"/>
              </a:spcAft>
              <a:buSzPts val="2000"/>
              <a:buChar char="●"/>
            </a:pPr>
            <a:r>
              <a:rPr lang="en" sz="2000"/>
              <a:t>Around 2,000 soldiers died but surprisingly few men deserted the army</a:t>
            </a:r>
            <a:endParaRPr sz="2000"/>
          </a:p>
          <a:p>
            <a:pPr marL="457200" lvl="0" indent="-355600" algn="l" rtl="0">
              <a:spcBef>
                <a:spcPts val="0"/>
              </a:spcBef>
              <a:spcAft>
                <a:spcPts val="0"/>
              </a:spcAft>
              <a:buSzPts val="2000"/>
              <a:buChar char="●"/>
            </a:pPr>
            <a:r>
              <a:rPr lang="en" sz="2000"/>
              <a:t>Everything turned around when Friedrich Von Steuben arrived at camp</a:t>
            </a:r>
            <a:endParaRPr sz="2000"/>
          </a:p>
          <a:p>
            <a:pPr marL="457200" lvl="0" indent="-355600" algn="l" rtl="0">
              <a:spcBef>
                <a:spcPts val="0"/>
              </a:spcBef>
              <a:spcAft>
                <a:spcPts val="0"/>
              </a:spcAft>
              <a:buSzPts val="2000"/>
              <a:buChar char="●"/>
            </a:pPr>
            <a:r>
              <a:rPr lang="en" sz="2000"/>
              <a:t>He started to train the men and a spark of hope spread through the camp</a:t>
            </a:r>
            <a:endParaRPr sz="2000"/>
          </a:p>
          <a:p>
            <a:pPr marL="457200" lvl="0" indent="0" algn="l" rtl="0">
              <a:spcBef>
                <a:spcPts val="1600"/>
              </a:spcBef>
              <a:spcAft>
                <a:spcPts val="1600"/>
              </a:spcAft>
              <a:buNone/>
            </a:pPr>
            <a:endParaRPr/>
          </a:p>
        </p:txBody>
      </p:sp>
      <p:pic>
        <p:nvPicPr>
          <p:cNvPr id="225" name="Google Shape;225;p38" descr="Image result for valley forge"/>
          <p:cNvPicPr preferRelativeResize="0"/>
          <p:nvPr/>
        </p:nvPicPr>
        <p:blipFill rotWithShape="1">
          <a:blip r:embed="rId3">
            <a:alphaModFix/>
          </a:blip>
          <a:srcRect r="8458" b="8458"/>
          <a:stretch/>
        </p:blipFill>
        <p:spPr>
          <a:xfrm>
            <a:off x="5478500" y="877550"/>
            <a:ext cx="3431100" cy="3961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9"/>
          <p:cNvPicPr preferRelativeResize="0"/>
          <p:nvPr/>
        </p:nvPicPr>
        <p:blipFill>
          <a:blip r:embed="rId3">
            <a:alphaModFix/>
          </a:blip>
          <a:stretch>
            <a:fillRect/>
          </a:stretch>
        </p:blipFill>
        <p:spPr>
          <a:xfrm>
            <a:off x="4431700" y="192425"/>
            <a:ext cx="2938900" cy="1893950"/>
          </a:xfrm>
          <a:prstGeom prst="rect">
            <a:avLst/>
          </a:prstGeom>
          <a:noFill/>
          <a:ln>
            <a:noFill/>
          </a:ln>
        </p:spPr>
      </p:pic>
      <p:pic>
        <p:nvPicPr>
          <p:cNvPr id="231" name="Google Shape;231;p39"/>
          <p:cNvPicPr preferRelativeResize="0"/>
          <p:nvPr/>
        </p:nvPicPr>
        <p:blipFill>
          <a:blip r:embed="rId4">
            <a:alphaModFix/>
          </a:blip>
          <a:stretch>
            <a:fillRect/>
          </a:stretch>
        </p:blipFill>
        <p:spPr>
          <a:xfrm>
            <a:off x="526375" y="2958875"/>
            <a:ext cx="2423000" cy="1928500"/>
          </a:xfrm>
          <a:prstGeom prst="rect">
            <a:avLst/>
          </a:prstGeom>
          <a:noFill/>
          <a:ln>
            <a:noFill/>
          </a:ln>
        </p:spPr>
      </p:pic>
      <p:pic>
        <p:nvPicPr>
          <p:cNvPr id="232" name="Google Shape;232;p39"/>
          <p:cNvPicPr preferRelativeResize="0"/>
          <p:nvPr/>
        </p:nvPicPr>
        <p:blipFill>
          <a:blip r:embed="rId5">
            <a:alphaModFix/>
          </a:blip>
          <a:stretch>
            <a:fillRect/>
          </a:stretch>
        </p:blipFill>
        <p:spPr>
          <a:xfrm>
            <a:off x="239649" y="192425"/>
            <a:ext cx="3802026" cy="2379332"/>
          </a:xfrm>
          <a:prstGeom prst="rect">
            <a:avLst/>
          </a:prstGeom>
          <a:noFill/>
          <a:ln>
            <a:noFill/>
          </a:ln>
        </p:spPr>
      </p:pic>
      <p:pic>
        <p:nvPicPr>
          <p:cNvPr id="233" name="Google Shape;233;p39"/>
          <p:cNvPicPr preferRelativeResize="0"/>
          <p:nvPr/>
        </p:nvPicPr>
        <p:blipFill>
          <a:blip r:embed="rId6">
            <a:alphaModFix/>
          </a:blip>
          <a:stretch>
            <a:fillRect/>
          </a:stretch>
        </p:blipFill>
        <p:spPr>
          <a:xfrm>
            <a:off x="3495013" y="2768000"/>
            <a:ext cx="2153975" cy="2153975"/>
          </a:xfrm>
          <a:prstGeom prst="rect">
            <a:avLst/>
          </a:prstGeom>
          <a:noFill/>
          <a:ln>
            <a:noFill/>
          </a:ln>
        </p:spPr>
      </p:pic>
      <p:pic>
        <p:nvPicPr>
          <p:cNvPr id="234" name="Google Shape;234;p39"/>
          <p:cNvPicPr preferRelativeResize="0"/>
          <p:nvPr/>
        </p:nvPicPr>
        <p:blipFill>
          <a:blip r:embed="rId7">
            <a:alphaModFix/>
          </a:blip>
          <a:stretch>
            <a:fillRect/>
          </a:stretch>
        </p:blipFill>
        <p:spPr>
          <a:xfrm>
            <a:off x="6457349" y="2136250"/>
            <a:ext cx="1976899" cy="29862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40"/>
          <p:cNvPicPr preferRelativeResize="0"/>
          <p:nvPr/>
        </p:nvPicPr>
        <p:blipFill>
          <a:blip r:embed="rId3">
            <a:alphaModFix/>
          </a:blip>
          <a:stretch>
            <a:fillRect/>
          </a:stretch>
        </p:blipFill>
        <p:spPr>
          <a:xfrm>
            <a:off x="463500" y="332150"/>
            <a:ext cx="5530324" cy="41731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1"/>
          <p:cNvSpPr txBox="1">
            <a:spLocks noGrp="1"/>
          </p:cNvSpPr>
          <p:nvPr>
            <p:ph type="title" idx="4294967295"/>
          </p:nvPr>
        </p:nvSpPr>
        <p:spPr>
          <a:xfrm>
            <a:off x="1225200" y="280325"/>
            <a:ext cx="6693600" cy="682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Declaration of Independence</a:t>
            </a:r>
            <a:endParaRPr/>
          </a:p>
        </p:txBody>
      </p:sp>
      <p:sp>
        <p:nvSpPr>
          <p:cNvPr id="245" name="Google Shape;245;p41"/>
          <p:cNvSpPr txBox="1">
            <a:spLocks noGrp="1"/>
          </p:cNvSpPr>
          <p:nvPr>
            <p:ph type="body" idx="4294967295"/>
          </p:nvPr>
        </p:nvSpPr>
        <p:spPr>
          <a:xfrm>
            <a:off x="4324750" y="865025"/>
            <a:ext cx="4731300" cy="42786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t>They debated indoors with the windows shut during the summer heat</a:t>
            </a:r>
            <a:endParaRPr sz="2400"/>
          </a:p>
          <a:p>
            <a:pPr marL="457200" lvl="0" indent="-381000" algn="l" rtl="0">
              <a:spcBef>
                <a:spcPts val="0"/>
              </a:spcBef>
              <a:spcAft>
                <a:spcPts val="0"/>
              </a:spcAft>
              <a:buSzPts val="2400"/>
              <a:buChar char="●"/>
            </a:pPr>
            <a:r>
              <a:rPr lang="en" sz="2400"/>
              <a:t>Signed in Philadelphia</a:t>
            </a:r>
            <a:endParaRPr sz="2400"/>
          </a:p>
          <a:p>
            <a:pPr marL="457200" lvl="0" indent="-381000" algn="l" rtl="0">
              <a:spcBef>
                <a:spcPts val="0"/>
              </a:spcBef>
              <a:spcAft>
                <a:spcPts val="0"/>
              </a:spcAft>
              <a:buSzPts val="2400"/>
              <a:buChar char="●"/>
            </a:pPr>
            <a:r>
              <a:rPr lang="en" sz="2400"/>
              <a:t>In the middle of the colonies so it is equal distance for everyone</a:t>
            </a:r>
            <a:endParaRPr sz="2400"/>
          </a:p>
          <a:p>
            <a:pPr marL="457200" lvl="0" indent="-381000" algn="l" rtl="0">
              <a:spcBef>
                <a:spcPts val="0"/>
              </a:spcBef>
              <a:spcAft>
                <a:spcPts val="0"/>
              </a:spcAft>
              <a:buSzPts val="2400"/>
              <a:buChar char="●"/>
            </a:pPr>
            <a:r>
              <a:rPr lang="en" sz="2400"/>
              <a:t>Occurred during the summer so everyone is able to travel safely</a:t>
            </a:r>
            <a:endParaRPr sz="2400"/>
          </a:p>
          <a:p>
            <a:pPr marL="914400" lvl="0" indent="0" algn="l" rtl="0">
              <a:spcBef>
                <a:spcPts val="1600"/>
              </a:spcBef>
              <a:spcAft>
                <a:spcPts val="1600"/>
              </a:spcAft>
              <a:buNone/>
            </a:pPr>
            <a:r>
              <a:rPr lang="en"/>
              <a:t> </a:t>
            </a:r>
            <a:endParaRPr/>
          </a:p>
        </p:txBody>
      </p:sp>
      <p:pic>
        <p:nvPicPr>
          <p:cNvPr id="246" name="Google Shape;246;p41" descr="Image result for declaration of independence"/>
          <p:cNvPicPr preferRelativeResize="0"/>
          <p:nvPr/>
        </p:nvPicPr>
        <p:blipFill>
          <a:blip r:embed="rId3">
            <a:alphaModFix/>
          </a:blip>
          <a:stretch>
            <a:fillRect/>
          </a:stretch>
        </p:blipFill>
        <p:spPr>
          <a:xfrm>
            <a:off x="128025" y="962525"/>
            <a:ext cx="4295675" cy="4034725"/>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
                                            <p:txEl>
                                              <p:pRg st="0" end="0"/>
                                            </p:txEl>
                                          </p:spTgt>
                                        </p:tgtEl>
                                        <p:attrNameLst>
                                          <p:attrName>style.visibility</p:attrName>
                                        </p:attrNameLst>
                                      </p:cBhvr>
                                      <p:to>
                                        <p:strVal val="visible"/>
                                      </p:to>
                                    </p:set>
                                    <p:animEffect transition="in" filter="fade">
                                      <p:cBhvr>
                                        <p:cTn id="7" dur="1200"/>
                                        <p:tgtEl>
                                          <p:spTgt spid="2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
                                            <p:txEl>
                                              <p:pRg st="1" end="1"/>
                                            </p:txEl>
                                          </p:spTgt>
                                        </p:tgtEl>
                                        <p:attrNameLst>
                                          <p:attrName>style.visibility</p:attrName>
                                        </p:attrNameLst>
                                      </p:cBhvr>
                                      <p:to>
                                        <p:strVal val="visible"/>
                                      </p:to>
                                    </p:set>
                                    <p:animEffect transition="in" filter="fade">
                                      <p:cBhvr>
                                        <p:cTn id="12" dur="1200"/>
                                        <p:tgtEl>
                                          <p:spTgt spid="2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
                                            <p:txEl>
                                              <p:pRg st="2" end="2"/>
                                            </p:txEl>
                                          </p:spTgt>
                                        </p:tgtEl>
                                        <p:attrNameLst>
                                          <p:attrName>style.visibility</p:attrName>
                                        </p:attrNameLst>
                                      </p:cBhvr>
                                      <p:to>
                                        <p:strVal val="visible"/>
                                      </p:to>
                                    </p:set>
                                    <p:animEffect transition="in" filter="fade">
                                      <p:cBhvr>
                                        <p:cTn id="17" dur="1200"/>
                                        <p:tgtEl>
                                          <p:spTgt spid="2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5">
                                            <p:txEl>
                                              <p:pRg st="3" end="3"/>
                                            </p:txEl>
                                          </p:spTgt>
                                        </p:tgtEl>
                                        <p:attrNameLst>
                                          <p:attrName>style.visibility</p:attrName>
                                        </p:attrNameLst>
                                      </p:cBhvr>
                                      <p:to>
                                        <p:strVal val="visible"/>
                                      </p:to>
                                    </p:set>
                                    <p:animEffect transition="in" filter="fade">
                                      <p:cBhvr>
                                        <p:cTn id="22" dur="1200"/>
                                        <p:tgtEl>
                                          <p:spTgt spid="2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5">
                                            <p:txEl>
                                              <p:pRg st="4" end="4"/>
                                            </p:txEl>
                                          </p:spTgt>
                                        </p:tgtEl>
                                        <p:attrNameLst>
                                          <p:attrName>style.visibility</p:attrName>
                                        </p:attrNameLst>
                                      </p:cBhvr>
                                      <p:to>
                                        <p:strVal val="visible"/>
                                      </p:to>
                                    </p:set>
                                    <p:animEffect transition="in" filter="fade">
                                      <p:cBhvr>
                                        <p:cTn id="27" dur="1200"/>
                                        <p:tgtEl>
                                          <p:spTgt spid="24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42" descr="Image result for 13 colonies"/>
          <p:cNvPicPr preferRelativeResize="0"/>
          <p:nvPr/>
        </p:nvPicPr>
        <p:blipFill>
          <a:blip r:embed="rId3">
            <a:alphaModFix/>
          </a:blip>
          <a:stretch>
            <a:fillRect/>
          </a:stretch>
        </p:blipFill>
        <p:spPr>
          <a:xfrm>
            <a:off x="152400" y="152400"/>
            <a:ext cx="5746775" cy="48578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387900" y="18225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Hope is...</a:t>
            </a:r>
            <a:endParaRPr/>
          </a:p>
        </p:txBody>
      </p:sp>
      <p:sp>
        <p:nvSpPr>
          <p:cNvPr id="83" name="Google Shape;83;p16"/>
          <p:cNvSpPr txBox="1">
            <a:spLocks noGrp="1"/>
          </p:cNvSpPr>
          <p:nvPr>
            <p:ph type="body" idx="1"/>
          </p:nvPr>
        </p:nvSpPr>
        <p:spPr>
          <a:xfrm>
            <a:off x="494200" y="1233775"/>
            <a:ext cx="8229600" cy="198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rgbClr val="FFFFFF"/>
                </a:solidFill>
                <a:latin typeface="Comfortaa"/>
                <a:ea typeface="Comfortaa"/>
                <a:cs typeface="Comfortaa"/>
                <a:sym typeface="Comfortaa"/>
              </a:rPr>
              <a:t>The way = pathways to know what you have to do </a:t>
            </a:r>
            <a:endParaRPr sz="2200">
              <a:solidFill>
                <a:srgbClr val="FFFFFF"/>
              </a:solidFill>
              <a:latin typeface="Comfortaa"/>
              <a:ea typeface="Comfortaa"/>
              <a:cs typeface="Comfortaa"/>
              <a:sym typeface="Comfortaa"/>
            </a:endParaRPr>
          </a:p>
          <a:p>
            <a:pPr marL="0" lvl="0" indent="0" algn="ctr" rtl="0">
              <a:spcBef>
                <a:spcPts val="1600"/>
              </a:spcBef>
              <a:spcAft>
                <a:spcPts val="0"/>
              </a:spcAft>
              <a:buNone/>
            </a:pPr>
            <a:r>
              <a:rPr lang="en" sz="2200">
                <a:solidFill>
                  <a:srgbClr val="FFFFFF"/>
                </a:solidFill>
                <a:latin typeface="Comfortaa"/>
                <a:ea typeface="Comfortaa"/>
                <a:cs typeface="Comfortaa"/>
                <a:sym typeface="Comfortaa"/>
              </a:rPr>
              <a:t>+</a:t>
            </a:r>
            <a:endParaRPr sz="2200">
              <a:solidFill>
                <a:srgbClr val="FFFFFF"/>
              </a:solidFill>
              <a:latin typeface="Comfortaa"/>
              <a:ea typeface="Comfortaa"/>
              <a:cs typeface="Comfortaa"/>
              <a:sym typeface="Comfortaa"/>
            </a:endParaRPr>
          </a:p>
          <a:p>
            <a:pPr marL="0" lvl="0" indent="0" algn="ctr" rtl="0">
              <a:spcBef>
                <a:spcPts val="1600"/>
              </a:spcBef>
              <a:spcAft>
                <a:spcPts val="0"/>
              </a:spcAft>
              <a:buNone/>
            </a:pPr>
            <a:r>
              <a:rPr lang="en" sz="2200">
                <a:solidFill>
                  <a:srgbClr val="FFFFFF"/>
                </a:solidFill>
                <a:latin typeface="Comfortaa"/>
                <a:ea typeface="Comfortaa"/>
                <a:cs typeface="Comfortaa"/>
                <a:sym typeface="Comfortaa"/>
              </a:rPr>
              <a:t>The will = the agency = desire that will lead you to the pathways </a:t>
            </a:r>
            <a:endParaRPr sz="2200">
              <a:solidFill>
                <a:srgbClr val="FFFFFF"/>
              </a:solidFill>
              <a:latin typeface="Comfortaa"/>
              <a:ea typeface="Comfortaa"/>
              <a:cs typeface="Comfortaa"/>
              <a:sym typeface="Comfortaa"/>
            </a:endParaRPr>
          </a:p>
          <a:p>
            <a:pPr marL="0" lvl="0" indent="0" algn="l" rtl="0">
              <a:spcBef>
                <a:spcPts val="1600"/>
              </a:spcBef>
              <a:spcAft>
                <a:spcPts val="0"/>
              </a:spcAft>
              <a:buNone/>
            </a:pPr>
            <a:endParaRPr sz="900">
              <a:solidFill>
                <a:srgbClr val="000000"/>
              </a:solidFill>
              <a:latin typeface="Comic Sans MS"/>
              <a:ea typeface="Comic Sans MS"/>
              <a:cs typeface="Comic Sans MS"/>
              <a:sym typeface="Comic Sans MS"/>
            </a:endParaRPr>
          </a:p>
          <a:p>
            <a:pPr marL="0" lvl="0" indent="0" algn="l" rtl="0">
              <a:spcBef>
                <a:spcPts val="0"/>
              </a:spcBef>
              <a:spcAft>
                <a:spcPts val="160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3"/>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t>Exit Activity</a:t>
            </a:r>
            <a:endParaRPr sz="4800"/>
          </a:p>
        </p:txBody>
      </p:sp>
      <p:sp>
        <p:nvSpPr>
          <p:cNvPr id="257" name="Google Shape;257;p43"/>
          <p:cNvSpPr txBox="1">
            <a:spLocks noGrp="1"/>
          </p:cNvSpPr>
          <p:nvPr>
            <p:ph type="subTitle" idx="1"/>
          </p:nvPr>
        </p:nvSpPr>
        <p:spPr>
          <a:xfrm>
            <a:off x="1680300" y="3049450"/>
            <a:ext cx="5937300" cy="154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Name three different ways geography affected the American Revolution.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4"/>
          <p:cNvSpPr txBox="1">
            <a:spLocks noGrp="1"/>
          </p:cNvSpPr>
          <p:nvPr>
            <p:ph type="ctrTitle" idx="4294967295"/>
          </p:nvPr>
        </p:nvSpPr>
        <p:spPr>
          <a:xfrm>
            <a:off x="1680302" y="1327175"/>
            <a:ext cx="578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Patua One"/>
                <a:ea typeface="Patua One"/>
                <a:cs typeface="Patua One"/>
                <a:sym typeface="Patua One"/>
              </a:rPr>
              <a:t>Hope &amp; Grit</a:t>
            </a:r>
            <a:endParaRPr>
              <a:latin typeface="Patua One"/>
              <a:ea typeface="Patua One"/>
              <a:cs typeface="Patua One"/>
              <a:sym typeface="Patua One"/>
            </a:endParaRPr>
          </a:p>
          <a:p>
            <a:pPr marL="0" lvl="0" indent="0" algn="ctr" rtl="0">
              <a:spcBef>
                <a:spcPts val="0"/>
              </a:spcBef>
              <a:spcAft>
                <a:spcPts val="0"/>
              </a:spcAft>
              <a:buNone/>
            </a:pPr>
            <a:r>
              <a:rPr lang="en" sz="2500" i="1"/>
              <a:t>How It Shaped the American Revolution</a:t>
            </a:r>
            <a:endParaRPr sz="2500" i="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6"/>
        <p:cNvGrpSpPr/>
        <p:nvPr/>
      </p:nvGrpSpPr>
      <p:grpSpPr>
        <a:xfrm>
          <a:off x="0" y="0"/>
          <a:ext cx="0" cy="0"/>
          <a:chOff x="0" y="0"/>
          <a:chExt cx="0" cy="0"/>
        </a:xfrm>
      </p:grpSpPr>
      <p:sp>
        <p:nvSpPr>
          <p:cNvPr id="267" name="Google Shape;267;p45"/>
          <p:cNvSpPr txBox="1">
            <a:spLocks noGrp="1"/>
          </p:cNvSpPr>
          <p:nvPr>
            <p:ph type="body" idx="4294967295"/>
          </p:nvPr>
        </p:nvSpPr>
        <p:spPr>
          <a:xfrm>
            <a:off x="387900" y="4261025"/>
            <a:ext cx="8368200" cy="79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solidFill>
                  <a:schemeClr val="dk2"/>
                </a:solidFill>
                <a:latin typeface="Fondamento"/>
                <a:ea typeface="Fondamento"/>
                <a:cs typeface="Fondamento"/>
                <a:sym typeface="Fondamento"/>
              </a:rPr>
              <a:t>Give me Liberty or Give me Death!</a:t>
            </a:r>
            <a:endParaRPr sz="3600">
              <a:solidFill>
                <a:schemeClr val="dk2"/>
              </a:solidFill>
              <a:latin typeface="Fondamento"/>
              <a:ea typeface="Fondamento"/>
              <a:cs typeface="Fondamento"/>
              <a:sym typeface="Fondamento"/>
            </a:endParaRPr>
          </a:p>
        </p:txBody>
      </p:sp>
      <p:pic>
        <p:nvPicPr>
          <p:cNvPr id="268" name="Google Shape;268;p45" descr="&quot;Give me liberty, or give me death!&quot; Patrick Henry delivering his great speech on the rights of the colonies, before the Virginia Assembly, convened at Richmond, March 23rd 1775, concluding with the above sentiment, which became the war cry of the revolution."/>
          <p:cNvPicPr preferRelativeResize="0"/>
          <p:nvPr/>
        </p:nvPicPr>
        <p:blipFill rotWithShape="1">
          <a:blip r:embed="rId3">
            <a:alphaModFix/>
          </a:blip>
          <a:srcRect t="4830" b="-4830"/>
          <a:stretch/>
        </p:blipFill>
        <p:spPr>
          <a:xfrm>
            <a:off x="1876425" y="220200"/>
            <a:ext cx="5391150" cy="4114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2"/>
        <p:cNvGrpSpPr/>
        <p:nvPr/>
      </p:nvGrpSpPr>
      <p:grpSpPr>
        <a:xfrm>
          <a:off x="0" y="0"/>
          <a:ext cx="0" cy="0"/>
          <a:chOff x="0" y="0"/>
          <a:chExt cx="0" cy="0"/>
        </a:xfrm>
      </p:grpSpPr>
      <p:sp>
        <p:nvSpPr>
          <p:cNvPr id="273" name="Google Shape;273;p46"/>
          <p:cNvSpPr txBox="1"/>
          <p:nvPr/>
        </p:nvSpPr>
        <p:spPr>
          <a:xfrm>
            <a:off x="1109250" y="1556399"/>
            <a:ext cx="6925500" cy="203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a:solidFill>
                  <a:schemeClr val="dk2"/>
                </a:solidFill>
                <a:latin typeface="Cambria"/>
                <a:ea typeface="Cambria"/>
                <a:cs typeface="Cambria"/>
                <a:sym typeface="Cambria"/>
              </a:rPr>
              <a:t>What is Read and Retell?</a:t>
            </a:r>
            <a:endParaRPr sz="6000">
              <a:solidFill>
                <a:schemeClr val="dk2"/>
              </a:solidFill>
              <a:latin typeface="Cambria"/>
              <a:ea typeface="Cambria"/>
              <a:cs typeface="Cambria"/>
              <a:sym typeface="Cambri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7"/>
          <p:cNvSpPr txBox="1"/>
          <p:nvPr/>
        </p:nvSpPr>
        <p:spPr>
          <a:xfrm>
            <a:off x="914400" y="399332"/>
            <a:ext cx="7315200" cy="85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FFFFFF"/>
                </a:solidFill>
              </a:rPr>
              <a:t>Exit Ticket</a:t>
            </a:r>
            <a:endParaRPr sz="3000">
              <a:solidFill>
                <a:srgbClr val="FFFFFF"/>
              </a:solidFill>
            </a:endParaRPr>
          </a:p>
        </p:txBody>
      </p:sp>
      <p:sp>
        <p:nvSpPr>
          <p:cNvPr id="279" name="Google Shape;279;p47"/>
          <p:cNvSpPr txBox="1"/>
          <p:nvPr/>
        </p:nvSpPr>
        <p:spPr>
          <a:xfrm>
            <a:off x="914400" y="1252817"/>
            <a:ext cx="7315200" cy="259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FFFFFF"/>
                </a:solidFill>
              </a:rPr>
              <a:t>Pick one event. Briefly explain in one to two sentences how the hope and grit of the American people during this event led to success of the American Revolution. </a:t>
            </a:r>
            <a:endParaRPr sz="2000">
              <a:solidFill>
                <a:srgbClr val="FFFFF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8"/>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Hope &amp; Grit</a:t>
            </a:r>
            <a:endParaRPr/>
          </a:p>
        </p:txBody>
      </p:sp>
      <p:sp>
        <p:nvSpPr>
          <p:cNvPr id="285" name="Google Shape;285;p48"/>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Christopher DeRita</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9"/>
          <p:cNvSpPr txBox="1">
            <a:spLocks noGrp="1"/>
          </p:cNvSpPr>
          <p:nvPr>
            <p:ph type="ctrTitle"/>
          </p:nvPr>
        </p:nvSpPr>
        <p:spPr>
          <a:xfrm>
            <a:off x="1680300" y="-4800"/>
            <a:ext cx="5783400" cy="78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Patua One"/>
                <a:ea typeface="Patua One"/>
                <a:cs typeface="Patua One"/>
                <a:sym typeface="Patua One"/>
              </a:rPr>
              <a:t>Do Now: </a:t>
            </a:r>
            <a:endParaRPr>
              <a:latin typeface="Patua One"/>
              <a:ea typeface="Patua One"/>
              <a:cs typeface="Patua One"/>
              <a:sym typeface="Patua One"/>
            </a:endParaRPr>
          </a:p>
        </p:txBody>
      </p:sp>
      <p:sp>
        <p:nvSpPr>
          <p:cNvPr id="291" name="Google Shape;291;p49"/>
          <p:cNvSpPr txBox="1">
            <a:spLocks noGrp="1"/>
          </p:cNvSpPr>
          <p:nvPr>
            <p:ph type="subTitle" idx="1"/>
          </p:nvPr>
        </p:nvSpPr>
        <p:spPr>
          <a:xfrm>
            <a:off x="5283850" y="4595325"/>
            <a:ext cx="41538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1600"/>
          </a:p>
        </p:txBody>
      </p:sp>
      <p:pic>
        <p:nvPicPr>
          <p:cNvPr id="292" name="Google Shape;292;p49" descr="Another great Speech, this time comes from Rocky Balboa &#10;&#10;The world ain't all sunshine and rainbows. It is a very mean and nasty place It will beat you to your knees and keep you there permanently if you let it. You, me or nobody is going to hit as hard as life. But it ain't about how hard you hit, it is about how hard you can get hit and keep moving forward, how much can you take and keep moving forward. That's how winning is done!" title="Rocky Speech: It is about how hard you can get hit and keep moving forward">
            <a:hlinkClick r:id="rId3"/>
          </p:cNvPr>
          <p:cNvPicPr preferRelativeResize="0"/>
          <p:nvPr/>
        </p:nvPicPr>
        <p:blipFill>
          <a:blip r:embed="rId4">
            <a:alphaModFix/>
          </a:blip>
          <a:stretch>
            <a:fillRect/>
          </a:stretch>
        </p:blipFill>
        <p:spPr>
          <a:xfrm>
            <a:off x="1895500" y="1305000"/>
            <a:ext cx="4235924" cy="31769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50"/>
          <p:cNvSpPr txBox="1">
            <a:spLocks noGrp="1"/>
          </p:cNvSpPr>
          <p:nvPr>
            <p:ph type="body" idx="1"/>
          </p:nvPr>
        </p:nvSpPr>
        <p:spPr>
          <a:xfrm>
            <a:off x="714275" y="2977475"/>
            <a:ext cx="3021000" cy="164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3000"/>
          </a:p>
          <a:p>
            <a:pPr marL="0" lvl="0" indent="0" algn="l" rtl="0">
              <a:spcBef>
                <a:spcPts val="1600"/>
              </a:spcBef>
              <a:spcAft>
                <a:spcPts val="0"/>
              </a:spcAft>
              <a:buNone/>
            </a:pPr>
            <a:r>
              <a:rPr lang="en" sz="3600">
                <a:latin typeface="Lora"/>
                <a:ea typeface="Lora"/>
                <a:cs typeface="Lora"/>
                <a:sym typeface="Lora"/>
              </a:rPr>
              <a:t>What is grit?</a:t>
            </a:r>
            <a:endParaRPr sz="3600">
              <a:latin typeface="Lora"/>
              <a:ea typeface="Lora"/>
              <a:cs typeface="Lora"/>
              <a:sym typeface="Lora"/>
            </a:endParaRPr>
          </a:p>
          <a:p>
            <a:pPr marL="0" lvl="0" indent="0" algn="l" rtl="0">
              <a:spcBef>
                <a:spcPts val="1600"/>
              </a:spcBef>
              <a:spcAft>
                <a:spcPts val="1600"/>
              </a:spcAft>
              <a:buNone/>
            </a:pPr>
            <a:endParaRPr sz="3000"/>
          </a:p>
        </p:txBody>
      </p:sp>
      <p:sp>
        <p:nvSpPr>
          <p:cNvPr id="298" name="Google Shape;298;p50"/>
          <p:cNvSpPr txBox="1"/>
          <p:nvPr/>
        </p:nvSpPr>
        <p:spPr>
          <a:xfrm>
            <a:off x="1394850" y="152400"/>
            <a:ext cx="2501400" cy="523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600">
                <a:solidFill>
                  <a:schemeClr val="dk1"/>
                </a:solidFill>
                <a:latin typeface="Lora"/>
                <a:ea typeface="Lora"/>
                <a:cs typeface="Lora"/>
                <a:sym typeface="Lora"/>
              </a:rPr>
              <a:t>What is hope? </a:t>
            </a:r>
            <a:endParaRPr sz="3600">
              <a:solidFill>
                <a:schemeClr val="dk1"/>
              </a:solidFill>
              <a:latin typeface="Lora"/>
              <a:ea typeface="Lora"/>
              <a:cs typeface="Lora"/>
              <a:sym typeface="Lora"/>
            </a:endParaRPr>
          </a:p>
          <a:p>
            <a:pPr marL="0" lvl="0" indent="0" algn="l" rtl="0">
              <a:spcBef>
                <a:spcPts val="1600"/>
              </a:spcBef>
              <a:spcAft>
                <a:spcPts val="0"/>
              </a:spcAft>
              <a:buNone/>
            </a:pPr>
            <a:endParaRPr/>
          </a:p>
        </p:txBody>
      </p:sp>
      <p:pic>
        <p:nvPicPr>
          <p:cNvPr id="299" name="Google Shape;299;p50"/>
          <p:cNvPicPr preferRelativeResize="0"/>
          <p:nvPr/>
        </p:nvPicPr>
        <p:blipFill rotWithShape="1">
          <a:blip r:embed="rId3">
            <a:alphaModFix/>
          </a:blip>
          <a:srcRect l="10991" t="5448" r="1633" b="30522"/>
          <a:stretch/>
        </p:blipFill>
        <p:spPr>
          <a:xfrm>
            <a:off x="4572000" y="281650"/>
            <a:ext cx="1844149" cy="1808924"/>
          </a:xfrm>
          <a:prstGeom prst="rect">
            <a:avLst/>
          </a:prstGeom>
          <a:noFill/>
          <a:ln>
            <a:noFill/>
          </a:ln>
        </p:spPr>
      </p:pic>
      <p:pic>
        <p:nvPicPr>
          <p:cNvPr id="300" name="Google Shape;300;p50"/>
          <p:cNvPicPr preferRelativeResize="0"/>
          <p:nvPr/>
        </p:nvPicPr>
        <p:blipFill>
          <a:blip r:embed="rId4">
            <a:alphaModFix/>
          </a:blip>
          <a:stretch>
            <a:fillRect/>
          </a:stretch>
        </p:blipFill>
        <p:spPr>
          <a:xfrm>
            <a:off x="4142475" y="2869375"/>
            <a:ext cx="1463750" cy="1956750"/>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1400"/>
                                        <p:tgtEl>
                                          <p:spTgt spid="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5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t>A Quick Reminder! </a:t>
            </a:r>
            <a:endParaRPr b="1"/>
          </a:p>
        </p:txBody>
      </p:sp>
      <p:sp>
        <p:nvSpPr>
          <p:cNvPr id="306" name="Google Shape;306;p51"/>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Always be politeful to your classmates</a:t>
            </a:r>
            <a:endParaRPr/>
          </a:p>
          <a:p>
            <a:pPr marL="457200" lvl="0" indent="-342900" algn="l" rtl="0">
              <a:spcBef>
                <a:spcPts val="0"/>
              </a:spcBef>
              <a:spcAft>
                <a:spcPts val="0"/>
              </a:spcAft>
              <a:buSzPts val="1800"/>
              <a:buChar char="●"/>
            </a:pPr>
            <a:r>
              <a:rPr lang="en"/>
              <a:t>Raise your hands if you’d like to speak</a:t>
            </a:r>
            <a:endParaRPr/>
          </a:p>
          <a:p>
            <a:pPr marL="457200" lvl="0" indent="-342900" algn="l" rtl="0">
              <a:spcBef>
                <a:spcPts val="0"/>
              </a:spcBef>
              <a:spcAft>
                <a:spcPts val="0"/>
              </a:spcAft>
              <a:buSzPts val="1800"/>
              <a:buChar char="●"/>
            </a:pPr>
            <a:r>
              <a:rPr lang="en"/>
              <a:t>Respect what your classmates have to say,</a:t>
            </a:r>
            <a:br>
              <a:rPr lang="en"/>
            </a:br>
            <a:r>
              <a:rPr lang="en"/>
              <a:t>even if you disagree </a:t>
            </a:r>
            <a:endParaRPr/>
          </a:p>
          <a:p>
            <a:pPr marL="457200" lvl="0" indent="-342900" algn="l" rtl="0">
              <a:spcBef>
                <a:spcPts val="0"/>
              </a:spcBef>
              <a:spcAft>
                <a:spcPts val="0"/>
              </a:spcAft>
              <a:buSzPts val="1800"/>
              <a:buChar char="●"/>
            </a:pPr>
            <a:r>
              <a:rPr lang="en"/>
              <a:t>Remember to have fun as a team!</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310"/>
        <p:cNvGrpSpPr/>
        <p:nvPr/>
      </p:nvGrpSpPr>
      <p:grpSpPr>
        <a:xfrm>
          <a:off x="0" y="0"/>
          <a:ext cx="0" cy="0"/>
          <a:chOff x="0" y="0"/>
          <a:chExt cx="0" cy="0"/>
        </a:xfrm>
      </p:grpSpPr>
      <p:graphicFrame>
        <p:nvGraphicFramePr>
          <p:cNvPr id="311" name="Google Shape;311;p52"/>
          <p:cNvGraphicFramePr/>
          <p:nvPr/>
        </p:nvGraphicFramePr>
        <p:xfrm>
          <a:off x="0" y="605300"/>
          <a:ext cx="3000000" cy="3000000"/>
        </p:xfrm>
        <a:graphic>
          <a:graphicData uri="http://schemas.openxmlformats.org/drawingml/2006/table">
            <a:tbl>
              <a:tblPr>
                <a:noFill/>
                <a:tableStyleId>{F7CB39F0-7FC3-4AE7-9FE7-B32DEFFBFC1E}</a:tableStyleId>
              </a:tblPr>
              <a:tblGrid>
                <a:gridCol w="1775500"/>
                <a:gridCol w="2764950"/>
                <a:gridCol w="4540450"/>
              </a:tblGrid>
              <a:tr h="501675">
                <a:tc>
                  <a:txBody>
                    <a:bodyPr/>
                    <a:lstStyle/>
                    <a:p>
                      <a:pPr marL="0" lvl="0" indent="0" algn="l" rtl="0">
                        <a:spcBef>
                          <a:spcPts val="0"/>
                        </a:spcBef>
                        <a:spcAft>
                          <a:spcPts val="0"/>
                        </a:spcAft>
                        <a:buNone/>
                      </a:pPr>
                      <a:r>
                        <a:rPr lang="en" sz="2500">
                          <a:latin typeface="Fjalla One"/>
                          <a:ea typeface="Fjalla One"/>
                          <a:cs typeface="Fjalla One"/>
                          <a:sym typeface="Fjalla One"/>
                        </a:rPr>
                        <a:t>Actor</a:t>
                      </a:r>
                      <a:endParaRPr sz="2500">
                        <a:latin typeface="Fjalla One"/>
                        <a:ea typeface="Fjalla One"/>
                        <a:cs typeface="Fjalla One"/>
                        <a:sym typeface="Fjalla One"/>
                      </a:endParaRPr>
                    </a:p>
                  </a:txBody>
                  <a:tcPr marL="63500" marR="63500" marT="63500" marB="63500"/>
                </a:tc>
                <a:tc>
                  <a:txBody>
                    <a:bodyPr/>
                    <a:lstStyle/>
                    <a:p>
                      <a:pPr marL="0" lvl="0" indent="0" algn="l" rtl="0">
                        <a:spcBef>
                          <a:spcPts val="0"/>
                        </a:spcBef>
                        <a:spcAft>
                          <a:spcPts val="0"/>
                        </a:spcAft>
                        <a:buNone/>
                      </a:pPr>
                      <a:r>
                        <a:rPr lang="en" sz="2400">
                          <a:latin typeface="Fjalla One"/>
                          <a:ea typeface="Fjalla One"/>
                          <a:cs typeface="Fjalla One"/>
                          <a:sym typeface="Fjalla One"/>
                        </a:rPr>
                        <a:t>Details</a:t>
                      </a:r>
                      <a:endParaRPr sz="2400">
                        <a:latin typeface="Fjalla One"/>
                        <a:ea typeface="Fjalla One"/>
                        <a:cs typeface="Fjalla One"/>
                        <a:sym typeface="Fjalla One"/>
                      </a:endParaRPr>
                    </a:p>
                  </a:txBody>
                  <a:tcPr marL="63500" marR="63500" marT="63500" marB="63500"/>
                </a:tc>
                <a:tc>
                  <a:txBody>
                    <a:bodyPr/>
                    <a:lstStyle/>
                    <a:p>
                      <a:pPr marL="0" lvl="0" indent="0" algn="l" rtl="0">
                        <a:spcBef>
                          <a:spcPts val="0"/>
                        </a:spcBef>
                        <a:spcAft>
                          <a:spcPts val="0"/>
                        </a:spcAft>
                        <a:buNone/>
                      </a:pPr>
                      <a:r>
                        <a:rPr lang="en" sz="2400">
                          <a:latin typeface="Fjalla One"/>
                          <a:ea typeface="Fjalla One"/>
                          <a:cs typeface="Fjalla One"/>
                          <a:sym typeface="Fjalla One"/>
                        </a:rPr>
                        <a:t>Possible Quote</a:t>
                      </a:r>
                      <a:endParaRPr sz="2400">
                        <a:latin typeface="Fjalla One"/>
                        <a:ea typeface="Fjalla One"/>
                        <a:cs typeface="Fjalla One"/>
                        <a:sym typeface="Fjalla One"/>
                      </a:endParaRPr>
                    </a:p>
                  </a:txBody>
                  <a:tcPr marL="63500" marR="63500" marT="63500" marB="63500"/>
                </a:tc>
              </a:tr>
              <a:tr h="953200">
                <a:tc>
                  <a:txBody>
                    <a:bodyPr/>
                    <a:lstStyle/>
                    <a:p>
                      <a:pPr marL="0" lvl="0" indent="0" algn="l" rtl="0">
                        <a:spcBef>
                          <a:spcPts val="0"/>
                        </a:spcBef>
                        <a:spcAft>
                          <a:spcPts val="0"/>
                        </a:spcAft>
                        <a:buNone/>
                      </a:pPr>
                      <a:endParaRPr sz="3000">
                        <a:latin typeface="Fjalla One"/>
                        <a:ea typeface="Fjalla One"/>
                        <a:cs typeface="Fjalla One"/>
                        <a:sym typeface="Fjalla One"/>
                      </a:endParaRPr>
                    </a:p>
                  </a:txBody>
                  <a:tcPr marL="63500" marR="63500" marT="63500" marB="63500"/>
                </a:tc>
                <a:tc>
                  <a:txBody>
                    <a:bodyPr/>
                    <a:lstStyle/>
                    <a:p>
                      <a:pPr marL="0" lvl="0" indent="0" algn="l" rtl="0">
                        <a:spcBef>
                          <a:spcPts val="0"/>
                        </a:spcBef>
                        <a:spcAft>
                          <a:spcPts val="0"/>
                        </a:spcAft>
                        <a:buNone/>
                      </a:pPr>
                      <a:r>
                        <a:rPr lang="en" sz="1200">
                          <a:latin typeface="Fjalla One"/>
                          <a:ea typeface="Fjalla One"/>
                          <a:cs typeface="Fjalla One"/>
                          <a:sym typeface="Fjalla One"/>
                        </a:rPr>
                        <a:t>1)</a:t>
                      </a:r>
                      <a:br>
                        <a:rPr lang="en" sz="1200">
                          <a:latin typeface="Fjalla One"/>
                          <a:ea typeface="Fjalla One"/>
                          <a:cs typeface="Fjalla One"/>
                          <a:sym typeface="Fjalla One"/>
                        </a:rPr>
                      </a:br>
                      <a:r>
                        <a:rPr lang="en" sz="1200">
                          <a:latin typeface="Fjalla One"/>
                          <a:ea typeface="Fjalla One"/>
                          <a:cs typeface="Fjalla One"/>
                          <a:sym typeface="Fjalla One"/>
                        </a:rPr>
                        <a:t/>
                      </a:r>
                      <a:br>
                        <a:rPr lang="en" sz="1200">
                          <a:latin typeface="Fjalla One"/>
                          <a:ea typeface="Fjalla One"/>
                          <a:cs typeface="Fjalla One"/>
                          <a:sym typeface="Fjalla One"/>
                        </a:rPr>
                      </a:br>
                      <a:r>
                        <a:rPr lang="en" sz="1200">
                          <a:latin typeface="Fjalla One"/>
                          <a:ea typeface="Fjalla One"/>
                          <a:cs typeface="Fjalla One"/>
                          <a:sym typeface="Fjalla One"/>
                        </a:rPr>
                        <a:t/>
                      </a:r>
                      <a:br>
                        <a:rPr lang="en" sz="1200">
                          <a:latin typeface="Fjalla One"/>
                          <a:ea typeface="Fjalla One"/>
                          <a:cs typeface="Fjalla One"/>
                          <a:sym typeface="Fjalla One"/>
                        </a:rPr>
                      </a:br>
                      <a:r>
                        <a:rPr lang="en" sz="1200">
                          <a:latin typeface="Fjalla One"/>
                          <a:ea typeface="Fjalla One"/>
                          <a:cs typeface="Fjalla One"/>
                          <a:sym typeface="Fjalla One"/>
                        </a:rPr>
                        <a:t>2)</a:t>
                      </a:r>
                      <a:endParaRPr sz="1200">
                        <a:latin typeface="Fjalla One"/>
                        <a:ea typeface="Fjalla One"/>
                        <a:cs typeface="Fjalla One"/>
                        <a:sym typeface="Fjalla One"/>
                      </a:endParaRPr>
                    </a:p>
                  </a:txBody>
                  <a:tcPr marL="63500" marR="63500" marT="63500" marB="63500"/>
                </a:tc>
                <a:tc>
                  <a:txBody>
                    <a:bodyPr/>
                    <a:lstStyle/>
                    <a:p>
                      <a:pPr marL="0" lvl="0" indent="0" algn="l" rtl="0">
                        <a:spcBef>
                          <a:spcPts val="0"/>
                        </a:spcBef>
                        <a:spcAft>
                          <a:spcPts val="0"/>
                        </a:spcAft>
                        <a:buNone/>
                      </a:pPr>
                      <a:r>
                        <a:rPr lang="en">
                          <a:latin typeface="Fjalla One"/>
                          <a:ea typeface="Fjalla One"/>
                          <a:cs typeface="Fjalla One"/>
                          <a:sym typeface="Fjalla One"/>
                        </a:rPr>
                        <a:t>“                              </a:t>
                      </a:r>
                      <a:br>
                        <a:rPr lang="en">
                          <a:latin typeface="Fjalla One"/>
                          <a:ea typeface="Fjalla One"/>
                          <a:cs typeface="Fjalla One"/>
                          <a:sym typeface="Fjalla One"/>
                        </a:rPr>
                      </a:br>
                      <a:r>
                        <a:rPr lang="en">
                          <a:latin typeface="Fjalla One"/>
                          <a:ea typeface="Fjalla One"/>
                          <a:cs typeface="Fjalla One"/>
                          <a:sym typeface="Fjalla One"/>
                        </a:rPr>
                        <a:t>                     </a:t>
                      </a:r>
                      <a:br>
                        <a:rPr lang="en">
                          <a:latin typeface="Fjalla One"/>
                          <a:ea typeface="Fjalla One"/>
                          <a:cs typeface="Fjalla One"/>
                          <a:sym typeface="Fjalla One"/>
                        </a:rPr>
                      </a:br>
                      <a:r>
                        <a:rPr lang="en">
                          <a:latin typeface="Fjalla One"/>
                          <a:ea typeface="Fjalla One"/>
                          <a:cs typeface="Fjalla One"/>
                          <a:sym typeface="Fjalla One"/>
                        </a:rPr>
                        <a:t/>
                      </a:r>
                      <a:br>
                        <a:rPr lang="en">
                          <a:latin typeface="Fjalla One"/>
                          <a:ea typeface="Fjalla One"/>
                          <a:cs typeface="Fjalla One"/>
                          <a:sym typeface="Fjalla One"/>
                        </a:rPr>
                      </a:br>
                      <a:r>
                        <a:rPr lang="en">
                          <a:latin typeface="Fjalla One"/>
                          <a:ea typeface="Fjalla One"/>
                          <a:cs typeface="Fjalla One"/>
                          <a:sym typeface="Fjalla One"/>
                        </a:rPr>
                        <a:t>                                                                      “      </a:t>
                      </a:r>
                      <a:endParaRPr>
                        <a:latin typeface="Fjalla One"/>
                        <a:ea typeface="Fjalla One"/>
                        <a:cs typeface="Fjalla One"/>
                        <a:sym typeface="Fjalla One"/>
                      </a:endParaRPr>
                    </a:p>
                  </a:txBody>
                  <a:tcPr marL="63500" marR="63500" marT="63500" marB="63500"/>
                </a:tc>
              </a:tr>
              <a:tr h="953200">
                <a:tc>
                  <a:txBody>
                    <a:bodyPr/>
                    <a:lstStyle/>
                    <a:p>
                      <a:pPr marL="0" lvl="0" indent="0" algn="l" rtl="0">
                        <a:spcBef>
                          <a:spcPts val="0"/>
                        </a:spcBef>
                        <a:spcAft>
                          <a:spcPts val="0"/>
                        </a:spcAft>
                        <a:buNone/>
                      </a:pPr>
                      <a:endParaRPr sz="3000">
                        <a:latin typeface="Fjalla One"/>
                        <a:ea typeface="Fjalla One"/>
                        <a:cs typeface="Fjalla One"/>
                        <a:sym typeface="Fjalla One"/>
                      </a:endParaRPr>
                    </a:p>
                  </a:txBody>
                  <a:tcPr marL="63500" marR="63500" marT="63500" marB="63500"/>
                </a:tc>
                <a:tc>
                  <a:txBody>
                    <a:bodyPr/>
                    <a:lstStyle/>
                    <a:p>
                      <a:pPr marL="0" lvl="0" indent="0" algn="l" rtl="0">
                        <a:spcBef>
                          <a:spcPts val="0"/>
                        </a:spcBef>
                        <a:spcAft>
                          <a:spcPts val="0"/>
                        </a:spcAft>
                        <a:buNone/>
                      </a:pPr>
                      <a:r>
                        <a:rPr lang="en" sz="1200">
                          <a:latin typeface="Fjalla One"/>
                          <a:ea typeface="Fjalla One"/>
                          <a:cs typeface="Fjalla One"/>
                          <a:sym typeface="Fjalla One"/>
                        </a:rPr>
                        <a:t>1)</a:t>
                      </a:r>
                      <a:br>
                        <a:rPr lang="en" sz="1200">
                          <a:latin typeface="Fjalla One"/>
                          <a:ea typeface="Fjalla One"/>
                          <a:cs typeface="Fjalla One"/>
                          <a:sym typeface="Fjalla One"/>
                        </a:rPr>
                      </a:br>
                      <a:r>
                        <a:rPr lang="en" sz="1200">
                          <a:latin typeface="Fjalla One"/>
                          <a:ea typeface="Fjalla One"/>
                          <a:cs typeface="Fjalla One"/>
                          <a:sym typeface="Fjalla One"/>
                        </a:rPr>
                        <a:t/>
                      </a:r>
                      <a:br>
                        <a:rPr lang="en" sz="1200">
                          <a:latin typeface="Fjalla One"/>
                          <a:ea typeface="Fjalla One"/>
                          <a:cs typeface="Fjalla One"/>
                          <a:sym typeface="Fjalla One"/>
                        </a:rPr>
                      </a:br>
                      <a:r>
                        <a:rPr lang="en" sz="1200">
                          <a:latin typeface="Fjalla One"/>
                          <a:ea typeface="Fjalla One"/>
                          <a:cs typeface="Fjalla One"/>
                          <a:sym typeface="Fjalla One"/>
                        </a:rPr>
                        <a:t/>
                      </a:r>
                      <a:br>
                        <a:rPr lang="en" sz="1200">
                          <a:latin typeface="Fjalla One"/>
                          <a:ea typeface="Fjalla One"/>
                          <a:cs typeface="Fjalla One"/>
                          <a:sym typeface="Fjalla One"/>
                        </a:rPr>
                      </a:br>
                      <a:r>
                        <a:rPr lang="en" sz="1200">
                          <a:latin typeface="Fjalla One"/>
                          <a:ea typeface="Fjalla One"/>
                          <a:cs typeface="Fjalla One"/>
                          <a:sym typeface="Fjalla One"/>
                        </a:rPr>
                        <a:t>2)</a:t>
                      </a:r>
                      <a:endParaRPr sz="3000">
                        <a:latin typeface="Fjalla One"/>
                        <a:ea typeface="Fjalla One"/>
                        <a:cs typeface="Fjalla One"/>
                        <a:sym typeface="Fjalla One"/>
                      </a:endParaRPr>
                    </a:p>
                  </a:txBody>
                  <a:tcPr marL="63500" marR="63500" marT="63500" marB="63500"/>
                </a:tc>
                <a:tc>
                  <a:txBody>
                    <a:bodyPr/>
                    <a:lstStyle/>
                    <a:p>
                      <a:pPr marL="0" lvl="0" indent="0" algn="l" rtl="0">
                        <a:spcBef>
                          <a:spcPts val="0"/>
                        </a:spcBef>
                        <a:spcAft>
                          <a:spcPts val="0"/>
                        </a:spcAft>
                        <a:buNone/>
                      </a:pPr>
                      <a:r>
                        <a:rPr lang="en">
                          <a:latin typeface="Fjalla One"/>
                          <a:ea typeface="Fjalla One"/>
                          <a:cs typeface="Fjalla One"/>
                          <a:sym typeface="Fjalla One"/>
                        </a:rPr>
                        <a:t>“                              </a:t>
                      </a:r>
                      <a:br>
                        <a:rPr lang="en">
                          <a:latin typeface="Fjalla One"/>
                          <a:ea typeface="Fjalla One"/>
                          <a:cs typeface="Fjalla One"/>
                          <a:sym typeface="Fjalla One"/>
                        </a:rPr>
                      </a:br>
                      <a:r>
                        <a:rPr lang="en">
                          <a:latin typeface="Fjalla One"/>
                          <a:ea typeface="Fjalla One"/>
                          <a:cs typeface="Fjalla One"/>
                          <a:sym typeface="Fjalla One"/>
                        </a:rPr>
                        <a:t>                     </a:t>
                      </a:r>
                      <a:br>
                        <a:rPr lang="en">
                          <a:latin typeface="Fjalla One"/>
                          <a:ea typeface="Fjalla One"/>
                          <a:cs typeface="Fjalla One"/>
                          <a:sym typeface="Fjalla One"/>
                        </a:rPr>
                      </a:br>
                      <a:r>
                        <a:rPr lang="en">
                          <a:latin typeface="Fjalla One"/>
                          <a:ea typeface="Fjalla One"/>
                          <a:cs typeface="Fjalla One"/>
                          <a:sym typeface="Fjalla One"/>
                        </a:rPr>
                        <a:t/>
                      </a:r>
                      <a:br>
                        <a:rPr lang="en">
                          <a:latin typeface="Fjalla One"/>
                          <a:ea typeface="Fjalla One"/>
                          <a:cs typeface="Fjalla One"/>
                          <a:sym typeface="Fjalla One"/>
                        </a:rPr>
                      </a:br>
                      <a:r>
                        <a:rPr lang="en">
                          <a:latin typeface="Fjalla One"/>
                          <a:ea typeface="Fjalla One"/>
                          <a:cs typeface="Fjalla One"/>
                          <a:sym typeface="Fjalla One"/>
                        </a:rPr>
                        <a:t>                                                                      “  </a:t>
                      </a:r>
                      <a:endParaRPr sz="3000">
                        <a:latin typeface="Fjalla One"/>
                        <a:ea typeface="Fjalla One"/>
                        <a:cs typeface="Fjalla One"/>
                        <a:sym typeface="Fjalla One"/>
                      </a:endParaRPr>
                    </a:p>
                  </a:txBody>
                  <a:tcPr marL="63500" marR="63500" marT="63500" marB="63500"/>
                </a:tc>
              </a:tr>
              <a:tr h="953200">
                <a:tc>
                  <a:txBody>
                    <a:bodyPr/>
                    <a:lstStyle/>
                    <a:p>
                      <a:pPr marL="0" lvl="0" indent="0" algn="l" rtl="0">
                        <a:spcBef>
                          <a:spcPts val="0"/>
                        </a:spcBef>
                        <a:spcAft>
                          <a:spcPts val="0"/>
                        </a:spcAft>
                        <a:buNone/>
                      </a:pPr>
                      <a:endParaRPr sz="3000">
                        <a:latin typeface="Fjalla One"/>
                        <a:ea typeface="Fjalla One"/>
                        <a:cs typeface="Fjalla One"/>
                        <a:sym typeface="Fjalla One"/>
                      </a:endParaRPr>
                    </a:p>
                  </a:txBody>
                  <a:tcPr marL="63500" marR="63500" marT="63500" marB="63500"/>
                </a:tc>
                <a:tc>
                  <a:txBody>
                    <a:bodyPr/>
                    <a:lstStyle/>
                    <a:p>
                      <a:pPr marL="0" lvl="0" indent="0" algn="l" rtl="0">
                        <a:spcBef>
                          <a:spcPts val="0"/>
                        </a:spcBef>
                        <a:spcAft>
                          <a:spcPts val="0"/>
                        </a:spcAft>
                        <a:buNone/>
                      </a:pPr>
                      <a:r>
                        <a:rPr lang="en" sz="1200">
                          <a:latin typeface="Fjalla One"/>
                          <a:ea typeface="Fjalla One"/>
                          <a:cs typeface="Fjalla One"/>
                          <a:sym typeface="Fjalla One"/>
                        </a:rPr>
                        <a:t>1)</a:t>
                      </a:r>
                      <a:br>
                        <a:rPr lang="en" sz="1200">
                          <a:latin typeface="Fjalla One"/>
                          <a:ea typeface="Fjalla One"/>
                          <a:cs typeface="Fjalla One"/>
                          <a:sym typeface="Fjalla One"/>
                        </a:rPr>
                      </a:br>
                      <a:r>
                        <a:rPr lang="en" sz="1200">
                          <a:latin typeface="Fjalla One"/>
                          <a:ea typeface="Fjalla One"/>
                          <a:cs typeface="Fjalla One"/>
                          <a:sym typeface="Fjalla One"/>
                        </a:rPr>
                        <a:t/>
                      </a:r>
                      <a:br>
                        <a:rPr lang="en" sz="1200">
                          <a:latin typeface="Fjalla One"/>
                          <a:ea typeface="Fjalla One"/>
                          <a:cs typeface="Fjalla One"/>
                          <a:sym typeface="Fjalla One"/>
                        </a:rPr>
                      </a:br>
                      <a:r>
                        <a:rPr lang="en" sz="1200">
                          <a:latin typeface="Fjalla One"/>
                          <a:ea typeface="Fjalla One"/>
                          <a:cs typeface="Fjalla One"/>
                          <a:sym typeface="Fjalla One"/>
                        </a:rPr>
                        <a:t/>
                      </a:r>
                      <a:br>
                        <a:rPr lang="en" sz="1200">
                          <a:latin typeface="Fjalla One"/>
                          <a:ea typeface="Fjalla One"/>
                          <a:cs typeface="Fjalla One"/>
                          <a:sym typeface="Fjalla One"/>
                        </a:rPr>
                      </a:br>
                      <a:r>
                        <a:rPr lang="en" sz="1200">
                          <a:latin typeface="Fjalla One"/>
                          <a:ea typeface="Fjalla One"/>
                          <a:cs typeface="Fjalla One"/>
                          <a:sym typeface="Fjalla One"/>
                        </a:rPr>
                        <a:t>2)</a:t>
                      </a:r>
                      <a:endParaRPr sz="3000">
                        <a:latin typeface="Fjalla One"/>
                        <a:ea typeface="Fjalla One"/>
                        <a:cs typeface="Fjalla One"/>
                        <a:sym typeface="Fjalla One"/>
                      </a:endParaRPr>
                    </a:p>
                  </a:txBody>
                  <a:tcPr marL="63500" marR="63500" marT="63500" marB="63500"/>
                </a:tc>
                <a:tc>
                  <a:txBody>
                    <a:bodyPr/>
                    <a:lstStyle/>
                    <a:p>
                      <a:pPr marL="0" lvl="0" indent="0" algn="l" rtl="0">
                        <a:spcBef>
                          <a:spcPts val="0"/>
                        </a:spcBef>
                        <a:spcAft>
                          <a:spcPts val="0"/>
                        </a:spcAft>
                        <a:buNone/>
                      </a:pPr>
                      <a:r>
                        <a:rPr lang="en">
                          <a:latin typeface="Fjalla One"/>
                          <a:ea typeface="Fjalla One"/>
                          <a:cs typeface="Fjalla One"/>
                          <a:sym typeface="Fjalla One"/>
                        </a:rPr>
                        <a:t>“                              </a:t>
                      </a:r>
                      <a:br>
                        <a:rPr lang="en">
                          <a:latin typeface="Fjalla One"/>
                          <a:ea typeface="Fjalla One"/>
                          <a:cs typeface="Fjalla One"/>
                          <a:sym typeface="Fjalla One"/>
                        </a:rPr>
                      </a:br>
                      <a:r>
                        <a:rPr lang="en">
                          <a:latin typeface="Fjalla One"/>
                          <a:ea typeface="Fjalla One"/>
                          <a:cs typeface="Fjalla One"/>
                          <a:sym typeface="Fjalla One"/>
                        </a:rPr>
                        <a:t>                     </a:t>
                      </a:r>
                      <a:br>
                        <a:rPr lang="en">
                          <a:latin typeface="Fjalla One"/>
                          <a:ea typeface="Fjalla One"/>
                          <a:cs typeface="Fjalla One"/>
                          <a:sym typeface="Fjalla One"/>
                        </a:rPr>
                      </a:br>
                      <a:r>
                        <a:rPr lang="en">
                          <a:latin typeface="Fjalla One"/>
                          <a:ea typeface="Fjalla One"/>
                          <a:cs typeface="Fjalla One"/>
                          <a:sym typeface="Fjalla One"/>
                        </a:rPr>
                        <a:t/>
                      </a:r>
                      <a:br>
                        <a:rPr lang="en">
                          <a:latin typeface="Fjalla One"/>
                          <a:ea typeface="Fjalla One"/>
                          <a:cs typeface="Fjalla One"/>
                          <a:sym typeface="Fjalla One"/>
                        </a:rPr>
                      </a:br>
                      <a:r>
                        <a:rPr lang="en">
                          <a:latin typeface="Fjalla One"/>
                          <a:ea typeface="Fjalla One"/>
                          <a:cs typeface="Fjalla One"/>
                          <a:sym typeface="Fjalla One"/>
                        </a:rPr>
                        <a:t>                                                                      “  </a:t>
                      </a:r>
                      <a:endParaRPr sz="3000">
                        <a:latin typeface="Fjalla One"/>
                        <a:ea typeface="Fjalla One"/>
                        <a:cs typeface="Fjalla One"/>
                        <a:sym typeface="Fjalla One"/>
                      </a:endParaRPr>
                    </a:p>
                  </a:txBody>
                  <a:tcPr marL="63500" marR="63500" marT="63500" marB="63500"/>
                </a:tc>
              </a:tr>
              <a:tr h="953200">
                <a:tc>
                  <a:txBody>
                    <a:bodyPr/>
                    <a:lstStyle/>
                    <a:p>
                      <a:pPr marL="0" lvl="0" indent="0" algn="l" rtl="0">
                        <a:spcBef>
                          <a:spcPts val="0"/>
                        </a:spcBef>
                        <a:spcAft>
                          <a:spcPts val="0"/>
                        </a:spcAft>
                        <a:buNone/>
                      </a:pPr>
                      <a:endParaRPr sz="3000">
                        <a:latin typeface="Fjalla One"/>
                        <a:ea typeface="Fjalla One"/>
                        <a:cs typeface="Fjalla One"/>
                        <a:sym typeface="Fjalla One"/>
                      </a:endParaRPr>
                    </a:p>
                  </a:txBody>
                  <a:tcPr marL="63500" marR="63500" marT="63500" marB="63500"/>
                </a:tc>
                <a:tc>
                  <a:txBody>
                    <a:bodyPr/>
                    <a:lstStyle/>
                    <a:p>
                      <a:pPr marL="0" lvl="0" indent="0" algn="l" rtl="0">
                        <a:spcBef>
                          <a:spcPts val="0"/>
                        </a:spcBef>
                        <a:spcAft>
                          <a:spcPts val="0"/>
                        </a:spcAft>
                        <a:buNone/>
                      </a:pPr>
                      <a:r>
                        <a:rPr lang="en" sz="1200">
                          <a:latin typeface="Fjalla One"/>
                          <a:ea typeface="Fjalla One"/>
                          <a:cs typeface="Fjalla One"/>
                          <a:sym typeface="Fjalla One"/>
                        </a:rPr>
                        <a:t>1)</a:t>
                      </a:r>
                      <a:br>
                        <a:rPr lang="en" sz="1200">
                          <a:latin typeface="Fjalla One"/>
                          <a:ea typeface="Fjalla One"/>
                          <a:cs typeface="Fjalla One"/>
                          <a:sym typeface="Fjalla One"/>
                        </a:rPr>
                      </a:br>
                      <a:r>
                        <a:rPr lang="en" sz="1200">
                          <a:latin typeface="Fjalla One"/>
                          <a:ea typeface="Fjalla One"/>
                          <a:cs typeface="Fjalla One"/>
                          <a:sym typeface="Fjalla One"/>
                        </a:rPr>
                        <a:t/>
                      </a:r>
                      <a:br>
                        <a:rPr lang="en" sz="1200">
                          <a:latin typeface="Fjalla One"/>
                          <a:ea typeface="Fjalla One"/>
                          <a:cs typeface="Fjalla One"/>
                          <a:sym typeface="Fjalla One"/>
                        </a:rPr>
                      </a:br>
                      <a:r>
                        <a:rPr lang="en" sz="1200">
                          <a:latin typeface="Fjalla One"/>
                          <a:ea typeface="Fjalla One"/>
                          <a:cs typeface="Fjalla One"/>
                          <a:sym typeface="Fjalla One"/>
                        </a:rPr>
                        <a:t/>
                      </a:r>
                      <a:br>
                        <a:rPr lang="en" sz="1200">
                          <a:latin typeface="Fjalla One"/>
                          <a:ea typeface="Fjalla One"/>
                          <a:cs typeface="Fjalla One"/>
                          <a:sym typeface="Fjalla One"/>
                        </a:rPr>
                      </a:br>
                      <a:r>
                        <a:rPr lang="en" sz="1200">
                          <a:latin typeface="Fjalla One"/>
                          <a:ea typeface="Fjalla One"/>
                          <a:cs typeface="Fjalla One"/>
                          <a:sym typeface="Fjalla One"/>
                        </a:rPr>
                        <a:t>2)</a:t>
                      </a:r>
                      <a:endParaRPr sz="3000">
                        <a:latin typeface="Fjalla One"/>
                        <a:ea typeface="Fjalla One"/>
                        <a:cs typeface="Fjalla One"/>
                        <a:sym typeface="Fjalla One"/>
                      </a:endParaRPr>
                    </a:p>
                  </a:txBody>
                  <a:tcPr marL="63500" marR="63500" marT="63500" marB="63500"/>
                </a:tc>
                <a:tc>
                  <a:txBody>
                    <a:bodyPr/>
                    <a:lstStyle/>
                    <a:p>
                      <a:pPr marL="0" lvl="0" indent="0" algn="l" rtl="0">
                        <a:spcBef>
                          <a:spcPts val="0"/>
                        </a:spcBef>
                        <a:spcAft>
                          <a:spcPts val="0"/>
                        </a:spcAft>
                        <a:buNone/>
                      </a:pPr>
                      <a:r>
                        <a:rPr lang="en">
                          <a:latin typeface="Fjalla One"/>
                          <a:ea typeface="Fjalla One"/>
                          <a:cs typeface="Fjalla One"/>
                          <a:sym typeface="Fjalla One"/>
                        </a:rPr>
                        <a:t>“                              </a:t>
                      </a:r>
                      <a:br>
                        <a:rPr lang="en">
                          <a:latin typeface="Fjalla One"/>
                          <a:ea typeface="Fjalla One"/>
                          <a:cs typeface="Fjalla One"/>
                          <a:sym typeface="Fjalla One"/>
                        </a:rPr>
                      </a:br>
                      <a:r>
                        <a:rPr lang="en">
                          <a:latin typeface="Fjalla One"/>
                          <a:ea typeface="Fjalla One"/>
                          <a:cs typeface="Fjalla One"/>
                          <a:sym typeface="Fjalla One"/>
                        </a:rPr>
                        <a:t>                     </a:t>
                      </a:r>
                      <a:br>
                        <a:rPr lang="en">
                          <a:latin typeface="Fjalla One"/>
                          <a:ea typeface="Fjalla One"/>
                          <a:cs typeface="Fjalla One"/>
                          <a:sym typeface="Fjalla One"/>
                        </a:rPr>
                      </a:br>
                      <a:r>
                        <a:rPr lang="en">
                          <a:latin typeface="Fjalla One"/>
                          <a:ea typeface="Fjalla One"/>
                          <a:cs typeface="Fjalla One"/>
                          <a:sym typeface="Fjalla One"/>
                        </a:rPr>
                        <a:t/>
                      </a:r>
                      <a:br>
                        <a:rPr lang="en">
                          <a:latin typeface="Fjalla One"/>
                          <a:ea typeface="Fjalla One"/>
                          <a:cs typeface="Fjalla One"/>
                          <a:sym typeface="Fjalla One"/>
                        </a:rPr>
                      </a:br>
                      <a:r>
                        <a:rPr lang="en">
                          <a:latin typeface="Fjalla One"/>
                          <a:ea typeface="Fjalla One"/>
                          <a:cs typeface="Fjalla One"/>
                          <a:sym typeface="Fjalla One"/>
                        </a:rPr>
                        <a:t>                                                                      “  </a:t>
                      </a:r>
                      <a:endParaRPr sz="3000">
                        <a:latin typeface="Fjalla One"/>
                        <a:ea typeface="Fjalla One"/>
                        <a:cs typeface="Fjalla One"/>
                        <a:sym typeface="Fjalla One"/>
                      </a:endParaRPr>
                    </a:p>
                  </a:txBody>
                  <a:tcPr marL="63500" marR="63500" marT="63500" marB="63500"/>
                </a:tc>
              </a:tr>
              <a:tr h="953200">
                <a:tc>
                  <a:txBody>
                    <a:bodyPr/>
                    <a:lstStyle/>
                    <a:p>
                      <a:pPr marL="0" lvl="0" indent="0" algn="l" rtl="0">
                        <a:spcBef>
                          <a:spcPts val="0"/>
                        </a:spcBef>
                        <a:spcAft>
                          <a:spcPts val="0"/>
                        </a:spcAft>
                        <a:buNone/>
                      </a:pPr>
                      <a:endParaRPr sz="3000">
                        <a:latin typeface="Fjalla One"/>
                        <a:ea typeface="Fjalla One"/>
                        <a:cs typeface="Fjalla One"/>
                        <a:sym typeface="Fjalla One"/>
                      </a:endParaRPr>
                    </a:p>
                  </a:txBody>
                  <a:tcPr marL="63500" marR="63500" marT="63500" marB="63500"/>
                </a:tc>
                <a:tc>
                  <a:txBody>
                    <a:bodyPr/>
                    <a:lstStyle/>
                    <a:p>
                      <a:pPr marL="0" lvl="0" indent="0" algn="l" rtl="0">
                        <a:spcBef>
                          <a:spcPts val="0"/>
                        </a:spcBef>
                        <a:spcAft>
                          <a:spcPts val="0"/>
                        </a:spcAft>
                        <a:buNone/>
                      </a:pPr>
                      <a:r>
                        <a:rPr lang="en" sz="1200">
                          <a:latin typeface="Fjalla One"/>
                          <a:ea typeface="Fjalla One"/>
                          <a:cs typeface="Fjalla One"/>
                          <a:sym typeface="Fjalla One"/>
                        </a:rPr>
                        <a:t>1)</a:t>
                      </a:r>
                      <a:br>
                        <a:rPr lang="en" sz="1200">
                          <a:latin typeface="Fjalla One"/>
                          <a:ea typeface="Fjalla One"/>
                          <a:cs typeface="Fjalla One"/>
                          <a:sym typeface="Fjalla One"/>
                        </a:rPr>
                      </a:br>
                      <a:r>
                        <a:rPr lang="en" sz="1200">
                          <a:latin typeface="Fjalla One"/>
                          <a:ea typeface="Fjalla One"/>
                          <a:cs typeface="Fjalla One"/>
                          <a:sym typeface="Fjalla One"/>
                        </a:rPr>
                        <a:t/>
                      </a:r>
                      <a:br>
                        <a:rPr lang="en" sz="1200">
                          <a:latin typeface="Fjalla One"/>
                          <a:ea typeface="Fjalla One"/>
                          <a:cs typeface="Fjalla One"/>
                          <a:sym typeface="Fjalla One"/>
                        </a:rPr>
                      </a:br>
                      <a:r>
                        <a:rPr lang="en" sz="1200">
                          <a:latin typeface="Fjalla One"/>
                          <a:ea typeface="Fjalla One"/>
                          <a:cs typeface="Fjalla One"/>
                          <a:sym typeface="Fjalla One"/>
                        </a:rPr>
                        <a:t/>
                      </a:r>
                      <a:br>
                        <a:rPr lang="en" sz="1200">
                          <a:latin typeface="Fjalla One"/>
                          <a:ea typeface="Fjalla One"/>
                          <a:cs typeface="Fjalla One"/>
                          <a:sym typeface="Fjalla One"/>
                        </a:rPr>
                      </a:br>
                      <a:r>
                        <a:rPr lang="en" sz="1200">
                          <a:latin typeface="Fjalla One"/>
                          <a:ea typeface="Fjalla One"/>
                          <a:cs typeface="Fjalla One"/>
                          <a:sym typeface="Fjalla One"/>
                        </a:rPr>
                        <a:t>2)</a:t>
                      </a:r>
                      <a:endParaRPr sz="3000">
                        <a:latin typeface="Fjalla One"/>
                        <a:ea typeface="Fjalla One"/>
                        <a:cs typeface="Fjalla One"/>
                        <a:sym typeface="Fjalla One"/>
                      </a:endParaRPr>
                    </a:p>
                  </a:txBody>
                  <a:tcPr marL="63500" marR="63500" marT="63500" marB="63500"/>
                </a:tc>
                <a:tc>
                  <a:txBody>
                    <a:bodyPr/>
                    <a:lstStyle/>
                    <a:p>
                      <a:pPr marL="0" lvl="0" indent="0" algn="l" rtl="0">
                        <a:spcBef>
                          <a:spcPts val="0"/>
                        </a:spcBef>
                        <a:spcAft>
                          <a:spcPts val="0"/>
                        </a:spcAft>
                        <a:buNone/>
                      </a:pPr>
                      <a:r>
                        <a:rPr lang="en">
                          <a:latin typeface="Fjalla One"/>
                          <a:ea typeface="Fjalla One"/>
                          <a:cs typeface="Fjalla One"/>
                          <a:sym typeface="Fjalla One"/>
                        </a:rPr>
                        <a:t>“                              </a:t>
                      </a:r>
                      <a:br>
                        <a:rPr lang="en">
                          <a:latin typeface="Fjalla One"/>
                          <a:ea typeface="Fjalla One"/>
                          <a:cs typeface="Fjalla One"/>
                          <a:sym typeface="Fjalla One"/>
                        </a:rPr>
                      </a:br>
                      <a:r>
                        <a:rPr lang="en">
                          <a:latin typeface="Fjalla One"/>
                          <a:ea typeface="Fjalla One"/>
                          <a:cs typeface="Fjalla One"/>
                          <a:sym typeface="Fjalla One"/>
                        </a:rPr>
                        <a:t>                     </a:t>
                      </a:r>
                      <a:br>
                        <a:rPr lang="en">
                          <a:latin typeface="Fjalla One"/>
                          <a:ea typeface="Fjalla One"/>
                          <a:cs typeface="Fjalla One"/>
                          <a:sym typeface="Fjalla One"/>
                        </a:rPr>
                      </a:br>
                      <a:r>
                        <a:rPr lang="en">
                          <a:latin typeface="Fjalla One"/>
                          <a:ea typeface="Fjalla One"/>
                          <a:cs typeface="Fjalla One"/>
                          <a:sym typeface="Fjalla One"/>
                        </a:rPr>
                        <a:t/>
                      </a:r>
                      <a:br>
                        <a:rPr lang="en">
                          <a:latin typeface="Fjalla One"/>
                          <a:ea typeface="Fjalla One"/>
                          <a:cs typeface="Fjalla One"/>
                          <a:sym typeface="Fjalla One"/>
                        </a:rPr>
                      </a:br>
                      <a:r>
                        <a:rPr lang="en">
                          <a:latin typeface="Fjalla One"/>
                          <a:ea typeface="Fjalla One"/>
                          <a:cs typeface="Fjalla One"/>
                          <a:sym typeface="Fjalla One"/>
                        </a:rPr>
                        <a:t>                                                                      “  </a:t>
                      </a:r>
                      <a:endParaRPr sz="3000">
                        <a:latin typeface="Fjalla One"/>
                        <a:ea typeface="Fjalla One"/>
                        <a:cs typeface="Fjalla One"/>
                        <a:sym typeface="Fjalla One"/>
                      </a:endParaRPr>
                    </a:p>
                  </a:txBody>
                  <a:tcPr marL="63500" marR="63500" marT="63500" marB="63500"/>
                </a:tc>
              </a:tr>
            </a:tbl>
          </a:graphicData>
        </a:graphic>
      </p:graphicFrame>
      <p:sp>
        <p:nvSpPr>
          <p:cNvPr id="312" name="Google Shape;312;p52"/>
          <p:cNvSpPr txBox="1"/>
          <p:nvPr/>
        </p:nvSpPr>
        <p:spPr>
          <a:xfrm>
            <a:off x="3336500" y="1618050"/>
            <a:ext cx="3000000" cy="3000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3000">
              <a:latin typeface="Fjalla One"/>
              <a:ea typeface="Fjalla One"/>
              <a:cs typeface="Fjalla One"/>
              <a:sym typeface="Fjalla One"/>
            </a:endParaRPr>
          </a:p>
        </p:txBody>
      </p:sp>
      <p:sp>
        <p:nvSpPr>
          <p:cNvPr id="313" name="Google Shape;313;p52"/>
          <p:cNvSpPr txBox="1"/>
          <p:nvPr/>
        </p:nvSpPr>
        <p:spPr>
          <a:xfrm>
            <a:off x="461025" y="55900"/>
            <a:ext cx="4023600" cy="46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u="sng">
                <a:latin typeface="Patua One"/>
                <a:ea typeface="Patua One"/>
                <a:cs typeface="Patua One"/>
                <a:sym typeface="Patua One"/>
              </a:rPr>
              <a:t>Planning Page</a:t>
            </a:r>
            <a:endParaRPr sz="2500" u="sng">
              <a:latin typeface="Patua One"/>
              <a:ea typeface="Patua One"/>
              <a:cs typeface="Patua One"/>
              <a:sym typeface="Patua On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7"/>
          <p:cNvPicPr preferRelativeResize="0"/>
          <p:nvPr/>
        </p:nvPicPr>
        <p:blipFill>
          <a:blip r:embed="rId3">
            <a:alphaModFix/>
          </a:blip>
          <a:stretch>
            <a:fillRect/>
          </a:stretch>
        </p:blipFill>
        <p:spPr>
          <a:xfrm>
            <a:off x="163875" y="147475"/>
            <a:ext cx="8898201" cy="483419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3"/>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319" name="Google Shape;319;p53"/>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320" name="Google Shape;320;p5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1100"/>
              <a:buFont typeface="Arial"/>
              <a:buNone/>
            </a:pPr>
            <a:r>
              <a:rPr lang="en" sz="1200" b="1">
                <a:solidFill>
                  <a:srgbClr val="FFFFFF"/>
                </a:solidFill>
                <a:latin typeface="Times New Roman"/>
                <a:ea typeface="Times New Roman"/>
                <a:cs typeface="Times New Roman"/>
                <a:sym typeface="Times New Roman"/>
              </a:rPr>
              <a:t>	    </a:t>
            </a:r>
            <a:endParaRPr sz="1000">
              <a:solidFill>
                <a:srgbClr val="FFFFFF"/>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rgbClr val="000000"/>
              </a:buClr>
              <a:buSzPts val="1100"/>
              <a:buFont typeface="Arial"/>
              <a:buNone/>
            </a:pPr>
            <a:r>
              <a:rPr lang="en" sz="1200" b="1">
                <a:solidFill>
                  <a:srgbClr val="FFFFFF"/>
                </a:solidFill>
                <a:latin typeface="Times New Roman"/>
                <a:ea typeface="Times New Roman"/>
                <a:cs typeface="Times New Roman"/>
                <a:sym typeface="Times New Roman"/>
              </a:rPr>
              <a:t>Background: </a:t>
            </a:r>
            <a:r>
              <a:rPr lang="en" sz="1200">
                <a:solidFill>
                  <a:srgbClr val="FFFFFF"/>
                </a:solidFill>
                <a:latin typeface="Times New Roman"/>
                <a:ea typeface="Times New Roman"/>
                <a:cs typeface="Times New Roman"/>
                <a:sym typeface="Times New Roman"/>
              </a:rPr>
              <a:t>The Battle of Saratoga started with the powerful British trying to split the Americans, but were unable to. The Americans pushed back the British, and kept adding pressure without giving the British time to recover. The Revolutionaries eventually forced the British into a shocking surrender at Saratoga. This victory helped prove that the Americans were stand up to the British, which convinced the French to join the fight against the British. </a:t>
            </a:r>
            <a:endParaRPr sz="1000">
              <a:solidFill>
                <a:srgbClr val="FFFFFF"/>
              </a:solidFill>
              <a:latin typeface="Times New Roman"/>
              <a:ea typeface="Times New Roman"/>
              <a:cs typeface="Times New Roman"/>
              <a:sym typeface="Times New Roman"/>
            </a:endParaRPr>
          </a:p>
          <a:p>
            <a:pPr marL="0" lvl="0" indent="0" algn="l" rtl="0">
              <a:spcBef>
                <a:spcPts val="0"/>
              </a:spcBef>
              <a:spcAft>
                <a:spcPts val="1600"/>
              </a:spcAft>
              <a:buNone/>
            </a:pPr>
            <a:endParaRPr>
              <a:solidFill>
                <a:srgbClr val="FFFFFF"/>
              </a:solidFill>
            </a:endParaRPr>
          </a:p>
        </p:txBody>
      </p:sp>
      <p:pic>
        <p:nvPicPr>
          <p:cNvPr id="321" name="Google Shape;321;p53"/>
          <p:cNvPicPr preferRelativeResize="0"/>
          <p:nvPr/>
        </p:nvPicPr>
        <p:blipFill>
          <a:blip r:embed="rId3">
            <a:alphaModFix/>
          </a:blip>
          <a:stretch>
            <a:fillRect/>
          </a:stretch>
        </p:blipFill>
        <p:spPr>
          <a:xfrm>
            <a:off x="71450" y="543175"/>
            <a:ext cx="4433303" cy="33328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4"/>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327" name="Google Shape;327;p54"/>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328" name="Google Shape;328;p5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1100"/>
              <a:buFont typeface="Arial"/>
              <a:buNone/>
            </a:pPr>
            <a:r>
              <a:rPr lang="en" sz="1200" b="1">
                <a:solidFill>
                  <a:srgbClr val="FFFFFF"/>
                </a:solidFill>
                <a:latin typeface="Times New Roman"/>
                <a:ea typeface="Times New Roman"/>
                <a:cs typeface="Times New Roman"/>
                <a:sym typeface="Times New Roman"/>
              </a:rPr>
              <a:t>Background: </a:t>
            </a:r>
            <a:r>
              <a:rPr lang="en" sz="1200">
                <a:solidFill>
                  <a:srgbClr val="FFFFFF"/>
                </a:solidFill>
                <a:latin typeface="Times New Roman"/>
                <a:ea typeface="Times New Roman"/>
                <a:cs typeface="Times New Roman"/>
                <a:sym typeface="Times New Roman"/>
              </a:rPr>
              <a:t>The American troops, with little food or clothing, had to suffer through the brutal winter because of their lack of supplies or money. They barely had a shelter to survive, or a fire to keep themselves warm and dry. The British, on the other hand, had plenty of food and drinks. They enjoyed the heat of fires and sat through the winter comfortably. However, the Americans would make it through the winter and continue on against the war with the British!</a:t>
            </a:r>
            <a:endParaRPr sz="1000">
              <a:solidFill>
                <a:srgbClr val="FFFFFF"/>
              </a:solidFill>
              <a:latin typeface="Times New Roman"/>
              <a:ea typeface="Times New Roman"/>
              <a:cs typeface="Times New Roman"/>
              <a:sym typeface="Times New Roman"/>
            </a:endParaRPr>
          </a:p>
          <a:p>
            <a:pPr marL="0" lvl="0" indent="0" algn="l" rtl="0">
              <a:spcBef>
                <a:spcPts val="0"/>
              </a:spcBef>
              <a:spcAft>
                <a:spcPts val="1600"/>
              </a:spcAft>
              <a:buNone/>
            </a:pPr>
            <a:endParaRPr>
              <a:solidFill>
                <a:srgbClr val="FFFFFF"/>
              </a:solidFill>
            </a:endParaRPr>
          </a:p>
        </p:txBody>
      </p:sp>
      <p:pic>
        <p:nvPicPr>
          <p:cNvPr id="329" name="Google Shape;329;p54"/>
          <p:cNvPicPr preferRelativeResize="0"/>
          <p:nvPr/>
        </p:nvPicPr>
        <p:blipFill rotWithShape="1">
          <a:blip r:embed="rId3">
            <a:alphaModFix/>
          </a:blip>
          <a:srcRect r="5267" b="9107"/>
          <a:stretch/>
        </p:blipFill>
        <p:spPr>
          <a:xfrm>
            <a:off x="-39475" y="677300"/>
            <a:ext cx="4978975" cy="350725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5"/>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335" name="Google Shape;335;p55"/>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336" name="Google Shape;336;p55"/>
          <p:cNvSpPr txBox="1">
            <a:spLocks noGrp="1"/>
          </p:cNvSpPr>
          <p:nvPr>
            <p:ph type="body" idx="2"/>
          </p:nvPr>
        </p:nvSpPr>
        <p:spPr>
          <a:xfrm>
            <a:off x="5351650" y="821388"/>
            <a:ext cx="3837000" cy="36951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1100"/>
              <a:buFont typeface="Arial"/>
              <a:buNone/>
            </a:pPr>
            <a:r>
              <a:rPr lang="en" sz="1200" b="1">
                <a:solidFill>
                  <a:srgbClr val="FFFFFF"/>
                </a:solidFill>
                <a:latin typeface="Times New Roman"/>
                <a:ea typeface="Times New Roman"/>
                <a:cs typeface="Times New Roman"/>
                <a:sym typeface="Times New Roman"/>
              </a:rPr>
              <a:t>Background: </a:t>
            </a:r>
            <a:r>
              <a:rPr lang="en" sz="1200">
                <a:solidFill>
                  <a:srgbClr val="FFFFFF"/>
                </a:solidFill>
                <a:latin typeface="Times New Roman"/>
                <a:ea typeface="Times New Roman"/>
                <a:cs typeface="Times New Roman"/>
                <a:sym typeface="Times New Roman"/>
              </a:rPr>
              <a:t>The Founding Fathers, such as Thomas Jefferson and Patrick Henry, wanted to break free from Tyranny. They were upset with the way the British commanded their way of life, and without any representation in government. After years of frustration, the Founding Fathers got together to declare their independence; setting themselves for a difficult path to freedom. Most importantly, those revolutionaries were willing to die for the freedoms and liberties they felt they deserved.</a:t>
            </a:r>
            <a:endParaRPr sz="1000">
              <a:solidFill>
                <a:srgbClr val="FFFFFF"/>
              </a:solidFill>
              <a:latin typeface="Times New Roman"/>
              <a:ea typeface="Times New Roman"/>
              <a:cs typeface="Times New Roman"/>
              <a:sym typeface="Times New Roman"/>
            </a:endParaRPr>
          </a:p>
          <a:p>
            <a:pPr marL="0" lvl="0" indent="0" algn="l" rtl="0">
              <a:spcBef>
                <a:spcPts val="0"/>
              </a:spcBef>
              <a:spcAft>
                <a:spcPts val="1600"/>
              </a:spcAft>
              <a:buNone/>
            </a:pPr>
            <a:endParaRPr>
              <a:solidFill>
                <a:srgbClr val="FFFFFF"/>
              </a:solidFill>
            </a:endParaRPr>
          </a:p>
        </p:txBody>
      </p:sp>
      <p:pic>
        <p:nvPicPr>
          <p:cNvPr id="337" name="Google Shape;337;p55"/>
          <p:cNvPicPr preferRelativeResize="0"/>
          <p:nvPr/>
        </p:nvPicPr>
        <p:blipFill>
          <a:blip r:embed="rId3">
            <a:alphaModFix/>
          </a:blip>
          <a:stretch>
            <a:fillRect/>
          </a:stretch>
        </p:blipFill>
        <p:spPr>
          <a:xfrm>
            <a:off x="39200" y="558825"/>
            <a:ext cx="5248800" cy="422022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1"/>
        <p:cNvGrpSpPr/>
        <p:nvPr/>
      </p:nvGrpSpPr>
      <p:grpSpPr>
        <a:xfrm>
          <a:off x="0" y="0"/>
          <a:ext cx="0" cy="0"/>
          <a:chOff x="0" y="0"/>
          <a:chExt cx="0" cy="0"/>
        </a:xfrm>
      </p:grpSpPr>
      <p:sp>
        <p:nvSpPr>
          <p:cNvPr id="342" name="Google Shape;342;p56"/>
          <p:cNvSpPr txBox="1"/>
          <p:nvPr/>
        </p:nvSpPr>
        <p:spPr>
          <a:xfrm>
            <a:off x="253650" y="658650"/>
            <a:ext cx="8636700" cy="3826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600"/>
              </a:spcBef>
              <a:spcAft>
                <a:spcPts val="1600"/>
              </a:spcAft>
              <a:buNone/>
            </a:pPr>
            <a:endParaRPr>
              <a:solidFill>
                <a:schemeClr val="accent2"/>
              </a:solidFill>
            </a:endParaRPr>
          </a:p>
        </p:txBody>
      </p:sp>
      <p:sp>
        <p:nvSpPr>
          <p:cNvPr id="343" name="Google Shape;343;p56"/>
          <p:cNvSpPr txBox="1"/>
          <p:nvPr/>
        </p:nvSpPr>
        <p:spPr>
          <a:xfrm>
            <a:off x="401700" y="732700"/>
            <a:ext cx="8340600" cy="300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a:solidFill>
                  <a:schemeClr val="lt1"/>
                </a:solidFill>
                <a:latin typeface="Comfortaa"/>
                <a:ea typeface="Comfortaa"/>
                <a:cs typeface="Comfortaa"/>
                <a:sym typeface="Comfortaa"/>
              </a:rPr>
              <a:t>Is it </a:t>
            </a:r>
            <a:endParaRPr sz="9600" b="1">
              <a:solidFill>
                <a:schemeClr val="lt1"/>
              </a:solidFill>
              <a:latin typeface="Comfortaa"/>
              <a:ea typeface="Comfortaa"/>
              <a:cs typeface="Comfortaa"/>
              <a:sym typeface="Comfortaa"/>
            </a:endParaRPr>
          </a:p>
          <a:p>
            <a:pPr marL="0" lvl="0" indent="0" algn="ctr" rtl="0">
              <a:spcBef>
                <a:spcPts val="0"/>
              </a:spcBef>
              <a:spcAft>
                <a:spcPts val="0"/>
              </a:spcAft>
              <a:buNone/>
            </a:pPr>
            <a:r>
              <a:rPr lang="en" sz="9600" b="1">
                <a:solidFill>
                  <a:schemeClr val="lt1"/>
                </a:solidFill>
                <a:latin typeface="Comfortaa"/>
                <a:ea typeface="Comfortaa"/>
                <a:cs typeface="Comfortaa"/>
                <a:sym typeface="Comfortaa"/>
              </a:rPr>
              <a:t>VALID?</a:t>
            </a:r>
            <a:endParaRPr sz="9600" b="1">
              <a:solidFill>
                <a:schemeClr val="lt1"/>
              </a:solidFill>
              <a:latin typeface="Comfortaa"/>
              <a:ea typeface="Comfortaa"/>
              <a:cs typeface="Comfortaa"/>
              <a:sym typeface="Comforta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7"/>
        <p:cNvGrpSpPr/>
        <p:nvPr/>
      </p:nvGrpSpPr>
      <p:grpSpPr>
        <a:xfrm>
          <a:off x="0" y="0"/>
          <a:ext cx="0" cy="0"/>
          <a:chOff x="0" y="0"/>
          <a:chExt cx="0" cy="0"/>
        </a:xfrm>
      </p:grpSpPr>
      <p:sp>
        <p:nvSpPr>
          <p:cNvPr id="348" name="Google Shape;348;p57"/>
          <p:cNvSpPr txBox="1"/>
          <p:nvPr/>
        </p:nvSpPr>
        <p:spPr>
          <a:xfrm>
            <a:off x="253650" y="895475"/>
            <a:ext cx="8636700" cy="3826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chemeClr val="dk2"/>
                </a:solidFill>
                <a:latin typeface="Comfortaa"/>
                <a:ea typeface="Comfortaa"/>
                <a:cs typeface="Comfortaa"/>
                <a:sym typeface="Comfortaa"/>
              </a:rPr>
              <a:t>C</a:t>
            </a:r>
            <a:r>
              <a:rPr lang="en">
                <a:solidFill>
                  <a:schemeClr val="dk2"/>
                </a:solidFill>
                <a:latin typeface="Comfortaa"/>
                <a:ea typeface="Comfortaa"/>
                <a:cs typeface="Comfortaa"/>
                <a:sym typeface="Comfortaa"/>
              </a:rPr>
              <a:t>- </a:t>
            </a:r>
            <a:r>
              <a:rPr lang="en" u="sng">
                <a:solidFill>
                  <a:schemeClr val="dk2"/>
                </a:solidFill>
                <a:latin typeface="Comfortaa"/>
                <a:ea typeface="Comfortaa"/>
                <a:cs typeface="Comfortaa"/>
                <a:sym typeface="Comfortaa"/>
              </a:rPr>
              <a:t>Conversation:</a:t>
            </a:r>
            <a:r>
              <a:rPr lang="en">
                <a:solidFill>
                  <a:schemeClr val="dk2"/>
                </a:solidFill>
                <a:latin typeface="Comfortaa"/>
                <a:ea typeface="Comfortaa"/>
                <a:cs typeface="Comfortaa"/>
                <a:sym typeface="Comfortaa"/>
              </a:rPr>
              <a:t> Students will collaborate with peers to complete SCIM-C</a:t>
            </a:r>
            <a:endParaRPr>
              <a:solidFill>
                <a:schemeClr val="dk2"/>
              </a:solidFill>
              <a:latin typeface="Comfortaa"/>
              <a:ea typeface="Comfortaa"/>
              <a:cs typeface="Comfortaa"/>
              <a:sym typeface="Comfortaa"/>
            </a:endParaRPr>
          </a:p>
          <a:p>
            <a:pPr marL="0" lvl="0" indent="0" algn="l" rtl="0">
              <a:lnSpc>
                <a:spcPct val="115000"/>
              </a:lnSpc>
              <a:spcBef>
                <a:spcPts val="1600"/>
              </a:spcBef>
              <a:spcAft>
                <a:spcPts val="0"/>
              </a:spcAft>
              <a:buNone/>
            </a:pPr>
            <a:r>
              <a:rPr lang="en" b="1">
                <a:solidFill>
                  <a:schemeClr val="accent2"/>
                </a:solidFill>
                <a:latin typeface="Comfortaa"/>
                <a:ea typeface="Comfortaa"/>
                <a:cs typeface="Comfortaa"/>
                <a:sym typeface="Comfortaa"/>
              </a:rPr>
              <a:t>H</a:t>
            </a:r>
            <a:r>
              <a:rPr lang="en">
                <a:solidFill>
                  <a:schemeClr val="accent2"/>
                </a:solidFill>
                <a:latin typeface="Comfortaa"/>
                <a:ea typeface="Comfortaa"/>
                <a:cs typeface="Comfortaa"/>
                <a:sym typeface="Comfortaa"/>
              </a:rPr>
              <a:t>- </a:t>
            </a:r>
            <a:r>
              <a:rPr lang="en" u="sng">
                <a:solidFill>
                  <a:schemeClr val="accent2"/>
                </a:solidFill>
                <a:latin typeface="Comfortaa"/>
                <a:ea typeface="Comfortaa"/>
                <a:cs typeface="Comfortaa"/>
                <a:sym typeface="Comfortaa"/>
              </a:rPr>
              <a:t>Help:</a:t>
            </a:r>
            <a:r>
              <a:rPr lang="en">
                <a:solidFill>
                  <a:schemeClr val="accent2"/>
                </a:solidFill>
                <a:latin typeface="Comfortaa"/>
                <a:ea typeface="Comfortaa"/>
                <a:cs typeface="Comfortaa"/>
                <a:sym typeface="Comfortaa"/>
              </a:rPr>
              <a:t> If students need assistance, they will raise their hand quietly or turn to a group member.</a:t>
            </a:r>
            <a:endParaRPr>
              <a:solidFill>
                <a:schemeClr val="accent2"/>
              </a:solidFill>
              <a:latin typeface="Comfortaa"/>
              <a:ea typeface="Comfortaa"/>
              <a:cs typeface="Comfortaa"/>
              <a:sym typeface="Comfortaa"/>
            </a:endParaRPr>
          </a:p>
          <a:p>
            <a:pPr marL="0" lvl="0" indent="0" algn="l" rtl="0">
              <a:lnSpc>
                <a:spcPct val="115000"/>
              </a:lnSpc>
              <a:spcBef>
                <a:spcPts val="1600"/>
              </a:spcBef>
              <a:spcAft>
                <a:spcPts val="0"/>
              </a:spcAft>
              <a:buNone/>
            </a:pPr>
            <a:r>
              <a:rPr lang="en" b="1">
                <a:solidFill>
                  <a:schemeClr val="dk2"/>
                </a:solidFill>
                <a:latin typeface="Comfortaa"/>
                <a:ea typeface="Comfortaa"/>
                <a:cs typeface="Comfortaa"/>
                <a:sym typeface="Comfortaa"/>
              </a:rPr>
              <a:t>A</a:t>
            </a:r>
            <a:r>
              <a:rPr lang="en">
                <a:solidFill>
                  <a:schemeClr val="dk2"/>
                </a:solidFill>
                <a:latin typeface="Comfortaa"/>
                <a:ea typeface="Comfortaa"/>
                <a:cs typeface="Comfortaa"/>
                <a:sym typeface="Comfortaa"/>
              </a:rPr>
              <a:t>- </a:t>
            </a:r>
            <a:r>
              <a:rPr lang="en" u="sng">
                <a:solidFill>
                  <a:schemeClr val="dk2"/>
                </a:solidFill>
                <a:latin typeface="Comfortaa"/>
                <a:ea typeface="Comfortaa"/>
                <a:cs typeface="Comfortaa"/>
                <a:sym typeface="Comfortaa"/>
              </a:rPr>
              <a:t>Activity: </a:t>
            </a:r>
            <a:r>
              <a:rPr lang="en">
                <a:solidFill>
                  <a:schemeClr val="dk2"/>
                </a:solidFill>
                <a:latin typeface="Comfortaa"/>
                <a:ea typeface="Comfortaa"/>
                <a:cs typeface="Comfortaa"/>
                <a:sym typeface="Comfortaa"/>
              </a:rPr>
              <a:t>Our goal is to use the SCIM-C method to analyze documents</a:t>
            </a:r>
            <a:endParaRPr>
              <a:solidFill>
                <a:schemeClr val="dk2"/>
              </a:solidFill>
              <a:latin typeface="Comfortaa"/>
              <a:ea typeface="Comfortaa"/>
              <a:cs typeface="Comfortaa"/>
              <a:sym typeface="Comfortaa"/>
            </a:endParaRPr>
          </a:p>
          <a:p>
            <a:pPr marL="0" lvl="0" indent="0" algn="l" rtl="0">
              <a:lnSpc>
                <a:spcPct val="115000"/>
              </a:lnSpc>
              <a:spcBef>
                <a:spcPts val="1600"/>
              </a:spcBef>
              <a:spcAft>
                <a:spcPts val="0"/>
              </a:spcAft>
              <a:buNone/>
            </a:pPr>
            <a:r>
              <a:rPr lang="en" b="1">
                <a:solidFill>
                  <a:schemeClr val="accent2"/>
                </a:solidFill>
                <a:latin typeface="Comfortaa"/>
                <a:ea typeface="Comfortaa"/>
                <a:cs typeface="Comfortaa"/>
                <a:sym typeface="Comfortaa"/>
              </a:rPr>
              <a:t>M</a:t>
            </a:r>
            <a:r>
              <a:rPr lang="en">
                <a:solidFill>
                  <a:schemeClr val="accent2"/>
                </a:solidFill>
                <a:latin typeface="Comfortaa"/>
                <a:ea typeface="Comfortaa"/>
                <a:cs typeface="Comfortaa"/>
                <a:sym typeface="Comfortaa"/>
              </a:rPr>
              <a:t>- </a:t>
            </a:r>
            <a:r>
              <a:rPr lang="en" u="sng">
                <a:solidFill>
                  <a:schemeClr val="accent2"/>
                </a:solidFill>
                <a:latin typeface="Comfortaa"/>
                <a:ea typeface="Comfortaa"/>
                <a:cs typeface="Comfortaa"/>
                <a:sym typeface="Comfortaa"/>
              </a:rPr>
              <a:t>Movement:</a:t>
            </a:r>
            <a:r>
              <a:rPr lang="en">
                <a:solidFill>
                  <a:schemeClr val="accent2"/>
                </a:solidFill>
                <a:latin typeface="Comfortaa"/>
                <a:ea typeface="Comfortaa"/>
                <a:cs typeface="Comfortaa"/>
                <a:sym typeface="Comfortaa"/>
              </a:rPr>
              <a:t> Please remain in your seats while participating in class discussion and during group work. If you need to get out of your seat, please raise your hand quietly.</a:t>
            </a:r>
            <a:endParaRPr>
              <a:solidFill>
                <a:schemeClr val="accent2"/>
              </a:solidFill>
              <a:latin typeface="Comfortaa"/>
              <a:ea typeface="Comfortaa"/>
              <a:cs typeface="Comfortaa"/>
              <a:sym typeface="Comfortaa"/>
            </a:endParaRPr>
          </a:p>
          <a:p>
            <a:pPr marL="0" lvl="0" indent="0" algn="l" rtl="0">
              <a:lnSpc>
                <a:spcPct val="115000"/>
              </a:lnSpc>
              <a:spcBef>
                <a:spcPts val="1600"/>
              </a:spcBef>
              <a:spcAft>
                <a:spcPts val="0"/>
              </a:spcAft>
              <a:buNone/>
            </a:pPr>
            <a:r>
              <a:rPr lang="en" b="1">
                <a:solidFill>
                  <a:schemeClr val="dk2"/>
                </a:solidFill>
                <a:latin typeface="Comfortaa"/>
                <a:ea typeface="Comfortaa"/>
                <a:cs typeface="Comfortaa"/>
                <a:sym typeface="Comfortaa"/>
              </a:rPr>
              <a:t>P</a:t>
            </a:r>
            <a:r>
              <a:rPr lang="en">
                <a:solidFill>
                  <a:schemeClr val="dk2"/>
                </a:solidFill>
                <a:latin typeface="Comfortaa"/>
                <a:ea typeface="Comfortaa"/>
                <a:cs typeface="Comfortaa"/>
                <a:sym typeface="Comfortaa"/>
              </a:rPr>
              <a:t>- </a:t>
            </a:r>
            <a:r>
              <a:rPr lang="en" u="sng">
                <a:solidFill>
                  <a:schemeClr val="dk2"/>
                </a:solidFill>
                <a:latin typeface="Comfortaa"/>
                <a:ea typeface="Comfortaa"/>
                <a:cs typeface="Comfortaa"/>
                <a:sym typeface="Comfortaa"/>
              </a:rPr>
              <a:t>Participation:</a:t>
            </a:r>
            <a:r>
              <a:rPr lang="en">
                <a:solidFill>
                  <a:schemeClr val="dk2"/>
                </a:solidFill>
                <a:latin typeface="Comfortaa"/>
                <a:ea typeface="Comfortaa"/>
                <a:cs typeface="Comfortaa"/>
                <a:sym typeface="Comfortaa"/>
              </a:rPr>
              <a:t> All students are expected to participate, especially during group work.</a:t>
            </a:r>
            <a:endParaRPr>
              <a:solidFill>
                <a:schemeClr val="dk2"/>
              </a:solidFill>
              <a:latin typeface="Comfortaa"/>
              <a:ea typeface="Comfortaa"/>
              <a:cs typeface="Comfortaa"/>
              <a:sym typeface="Comfortaa"/>
            </a:endParaRPr>
          </a:p>
          <a:p>
            <a:pPr marL="0" lvl="0" indent="0" algn="l" rtl="0">
              <a:lnSpc>
                <a:spcPct val="115000"/>
              </a:lnSpc>
              <a:spcBef>
                <a:spcPts val="1600"/>
              </a:spcBef>
              <a:spcAft>
                <a:spcPts val="1600"/>
              </a:spcAft>
              <a:buNone/>
            </a:pPr>
            <a:r>
              <a:rPr lang="en" b="1">
                <a:solidFill>
                  <a:schemeClr val="accent2"/>
                </a:solidFill>
                <a:latin typeface="Comfortaa"/>
                <a:ea typeface="Comfortaa"/>
                <a:cs typeface="Comfortaa"/>
                <a:sym typeface="Comfortaa"/>
              </a:rPr>
              <a:t>S</a:t>
            </a:r>
            <a:r>
              <a:rPr lang="en">
                <a:solidFill>
                  <a:schemeClr val="accent2"/>
                </a:solidFill>
                <a:latin typeface="Comfortaa"/>
                <a:ea typeface="Comfortaa"/>
                <a:cs typeface="Comfortaa"/>
                <a:sym typeface="Comfortaa"/>
              </a:rPr>
              <a:t>- </a:t>
            </a:r>
            <a:r>
              <a:rPr lang="en" u="sng">
                <a:solidFill>
                  <a:schemeClr val="accent2"/>
                </a:solidFill>
                <a:latin typeface="Comfortaa"/>
                <a:ea typeface="Comfortaa"/>
                <a:cs typeface="Comfortaa"/>
                <a:sym typeface="Comfortaa"/>
              </a:rPr>
              <a:t>Success:</a:t>
            </a:r>
            <a:r>
              <a:rPr lang="en">
                <a:solidFill>
                  <a:schemeClr val="accent2"/>
                </a:solidFill>
                <a:latin typeface="Comfortaa"/>
                <a:ea typeface="Comfortaa"/>
                <a:cs typeface="Comfortaa"/>
                <a:sym typeface="Comfortaa"/>
              </a:rPr>
              <a:t> Students will answer SCIM-C questions using primary sources about the Declaration of Independence, Valley Forge and the Battle of Saratoga to determine if the American Revolution was a product of hope &amp; grit.</a:t>
            </a:r>
            <a:endParaRPr>
              <a:solidFill>
                <a:schemeClr val="accent2"/>
              </a:solidFill>
            </a:endParaRPr>
          </a:p>
        </p:txBody>
      </p:sp>
      <p:sp>
        <p:nvSpPr>
          <p:cNvPr id="349" name="Google Shape;349;p57"/>
          <p:cNvSpPr txBox="1"/>
          <p:nvPr/>
        </p:nvSpPr>
        <p:spPr>
          <a:xfrm>
            <a:off x="370025" y="244275"/>
            <a:ext cx="8340600" cy="49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lt1"/>
                </a:solidFill>
                <a:latin typeface="Comfortaa"/>
                <a:ea typeface="Comfortaa"/>
                <a:cs typeface="Comfortaa"/>
                <a:sym typeface="Comfortaa"/>
              </a:rPr>
              <a:t>What do CHAMPS look like in our class?</a:t>
            </a:r>
            <a:endParaRPr sz="3000">
              <a:solidFill>
                <a:schemeClr val="lt1"/>
              </a:solidFill>
              <a:latin typeface="Comfortaa"/>
              <a:ea typeface="Comfortaa"/>
              <a:cs typeface="Comfortaa"/>
              <a:sym typeface="Comforta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3"/>
        <p:cNvGrpSpPr/>
        <p:nvPr/>
      </p:nvGrpSpPr>
      <p:grpSpPr>
        <a:xfrm>
          <a:off x="0" y="0"/>
          <a:ext cx="0" cy="0"/>
          <a:chOff x="0" y="0"/>
          <a:chExt cx="0" cy="0"/>
        </a:xfrm>
      </p:grpSpPr>
      <p:sp>
        <p:nvSpPr>
          <p:cNvPr id="354" name="Google Shape;354;p58"/>
          <p:cNvSpPr txBox="1"/>
          <p:nvPr/>
        </p:nvSpPr>
        <p:spPr>
          <a:xfrm>
            <a:off x="370025" y="244275"/>
            <a:ext cx="8340600" cy="49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lt1"/>
                </a:solidFill>
                <a:latin typeface="Comfortaa"/>
                <a:ea typeface="Comfortaa"/>
                <a:cs typeface="Comfortaa"/>
                <a:sym typeface="Comfortaa"/>
              </a:rPr>
              <a:t>What is the SCIM-C?</a:t>
            </a:r>
            <a:endParaRPr sz="3000">
              <a:solidFill>
                <a:schemeClr val="lt1"/>
              </a:solidFill>
              <a:latin typeface="Comfortaa"/>
              <a:ea typeface="Comfortaa"/>
              <a:cs typeface="Comfortaa"/>
              <a:sym typeface="Comfortaa"/>
            </a:endParaRPr>
          </a:p>
        </p:txBody>
      </p:sp>
      <p:sp>
        <p:nvSpPr>
          <p:cNvPr id="355" name="Google Shape;355;p58"/>
          <p:cNvSpPr txBox="1"/>
          <p:nvPr/>
        </p:nvSpPr>
        <p:spPr>
          <a:xfrm>
            <a:off x="162775" y="1050900"/>
            <a:ext cx="1620900" cy="3198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000" b="1" u="sng">
                <a:solidFill>
                  <a:schemeClr val="accent2"/>
                </a:solidFill>
                <a:highlight>
                  <a:schemeClr val="dk1"/>
                </a:highlight>
              </a:rPr>
              <a:t>Summarizing</a:t>
            </a:r>
            <a:r>
              <a:rPr lang="en" sz="1000" b="1">
                <a:solidFill>
                  <a:schemeClr val="accent2"/>
                </a:solidFill>
                <a:highlight>
                  <a:schemeClr val="dk1"/>
                </a:highlight>
              </a:rPr>
              <a:t>: </a:t>
            </a:r>
            <a:endParaRPr sz="1000" b="1">
              <a:solidFill>
                <a:schemeClr val="accent2"/>
              </a:solidFill>
              <a:highlight>
                <a:schemeClr val="dk1"/>
              </a:highlight>
            </a:endParaRPr>
          </a:p>
          <a:p>
            <a:pPr marL="0" lvl="0" indent="0" algn="l" rtl="0">
              <a:lnSpc>
                <a:spcPct val="115000"/>
              </a:lnSpc>
              <a:spcBef>
                <a:spcPts val="0"/>
              </a:spcBef>
              <a:spcAft>
                <a:spcPts val="0"/>
              </a:spcAft>
              <a:buNone/>
            </a:pPr>
            <a:r>
              <a:rPr lang="en" sz="800" b="1"/>
              <a:t>THIS IS THE "S"</a:t>
            </a:r>
            <a:endParaRPr sz="800" b="1"/>
          </a:p>
          <a:p>
            <a:pPr marL="0" lvl="0" indent="0" algn="l" rtl="0">
              <a:lnSpc>
                <a:spcPct val="115000"/>
              </a:lnSpc>
              <a:spcBef>
                <a:spcPts val="0"/>
              </a:spcBef>
              <a:spcAft>
                <a:spcPts val="0"/>
              </a:spcAft>
              <a:buNone/>
            </a:pPr>
            <a:endParaRPr sz="1000" b="1"/>
          </a:p>
          <a:p>
            <a:pPr marL="0" lvl="0" indent="0" algn="l" rtl="0">
              <a:lnSpc>
                <a:spcPct val="115000"/>
              </a:lnSpc>
              <a:spcBef>
                <a:spcPts val="0"/>
              </a:spcBef>
              <a:spcAft>
                <a:spcPts val="0"/>
              </a:spcAft>
              <a:buNone/>
            </a:pPr>
            <a:r>
              <a:rPr lang="en" sz="1000"/>
              <a:t>1. What type of historical document is the source?</a:t>
            </a:r>
            <a:endParaRPr sz="1000"/>
          </a:p>
          <a:p>
            <a:pPr marL="0" lvl="0" indent="0" algn="l" rtl="0">
              <a:lnSpc>
                <a:spcPct val="115000"/>
              </a:lnSpc>
              <a:spcBef>
                <a:spcPts val="1600"/>
              </a:spcBef>
              <a:spcAft>
                <a:spcPts val="0"/>
              </a:spcAft>
              <a:buNone/>
            </a:pPr>
            <a:r>
              <a:rPr lang="en" sz="1000"/>
              <a:t>2. What specific information, details, and/or perspectives does the source provide?</a:t>
            </a:r>
            <a:endParaRPr sz="1000"/>
          </a:p>
          <a:p>
            <a:pPr marL="0" lvl="0" indent="0" algn="l" rtl="0">
              <a:lnSpc>
                <a:spcPct val="115000"/>
              </a:lnSpc>
              <a:spcBef>
                <a:spcPts val="1600"/>
              </a:spcBef>
              <a:spcAft>
                <a:spcPts val="0"/>
              </a:spcAft>
              <a:buNone/>
            </a:pPr>
            <a:r>
              <a:rPr lang="en" sz="1000"/>
              <a:t>3. What are the subject, audience, and/or purpose of the source?</a:t>
            </a:r>
            <a:endParaRPr sz="1000"/>
          </a:p>
          <a:p>
            <a:pPr marL="0" lvl="0" indent="0" algn="l" rtl="0">
              <a:lnSpc>
                <a:spcPct val="115000"/>
              </a:lnSpc>
              <a:spcBef>
                <a:spcPts val="1600"/>
              </a:spcBef>
              <a:spcAft>
                <a:spcPts val="1600"/>
              </a:spcAft>
              <a:buNone/>
            </a:pPr>
            <a:r>
              <a:rPr lang="en" sz="1000"/>
              <a:t>4. What does the source directly tell us?</a:t>
            </a:r>
            <a:endParaRPr sz="1000"/>
          </a:p>
        </p:txBody>
      </p:sp>
      <p:sp>
        <p:nvSpPr>
          <p:cNvPr id="356" name="Google Shape;356;p58"/>
          <p:cNvSpPr txBox="1"/>
          <p:nvPr/>
        </p:nvSpPr>
        <p:spPr>
          <a:xfrm>
            <a:off x="1862700" y="802950"/>
            <a:ext cx="1838100" cy="3694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000" b="1" u="sng">
                <a:solidFill>
                  <a:schemeClr val="lt1"/>
                </a:solidFill>
              </a:rPr>
              <a:t>Contextualizing:</a:t>
            </a:r>
            <a:r>
              <a:rPr lang="en" sz="1000" b="1">
                <a:solidFill>
                  <a:schemeClr val="lt1"/>
                </a:solidFill>
              </a:rPr>
              <a:t> </a:t>
            </a:r>
            <a:endParaRPr sz="1000" b="1">
              <a:solidFill>
                <a:schemeClr val="lt1"/>
              </a:solidFill>
            </a:endParaRPr>
          </a:p>
          <a:p>
            <a:pPr marL="0" lvl="0" indent="0" algn="l" rtl="0">
              <a:lnSpc>
                <a:spcPct val="115000"/>
              </a:lnSpc>
              <a:spcBef>
                <a:spcPts val="0"/>
              </a:spcBef>
              <a:spcAft>
                <a:spcPts val="0"/>
              </a:spcAft>
              <a:buNone/>
            </a:pPr>
            <a:r>
              <a:rPr lang="en" sz="800" b="1"/>
              <a:t>THIS IS THE "C"</a:t>
            </a:r>
            <a:endParaRPr sz="800" b="1"/>
          </a:p>
          <a:p>
            <a:pPr marL="0" lvl="0" indent="0" algn="l" rtl="0">
              <a:lnSpc>
                <a:spcPct val="115000"/>
              </a:lnSpc>
              <a:spcBef>
                <a:spcPts val="0"/>
              </a:spcBef>
              <a:spcAft>
                <a:spcPts val="0"/>
              </a:spcAft>
              <a:buNone/>
            </a:pPr>
            <a:endParaRPr sz="1000" b="1"/>
          </a:p>
          <a:p>
            <a:pPr marL="0" lvl="0" indent="0" algn="l" rtl="0">
              <a:lnSpc>
                <a:spcPct val="115000"/>
              </a:lnSpc>
              <a:spcBef>
                <a:spcPts val="0"/>
              </a:spcBef>
              <a:spcAft>
                <a:spcPts val="0"/>
              </a:spcAft>
              <a:buNone/>
            </a:pPr>
            <a:r>
              <a:rPr lang="en" sz="1000"/>
              <a:t>1. Who produced the source?</a:t>
            </a:r>
            <a:endParaRPr sz="1000"/>
          </a:p>
          <a:p>
            <a:pPr marL="0" lvl="0" indent="0" algn="l" rtl="0">
              <a:lnSpc>
                <a:spcPct val="115000"/>
              </a:lnSpc>
              <a:spcBef>
                <a:spcPts val="1600"/>
              </a:spcBef>
              <a:spcAft>
                <a:spcPts val="0"/>
              </a:spcAft>
              <a:buNone/>
            </a:pPr>
            <a:r>
              <a:rPr lang="en" sz="1000"/>
              <a:t>2. When, why, and where was the source produced?</a:t>
            </a:r>
            <a:endParaRPr sz="1000"/>
          </a:p>
          <a:p>
            <a:pPr marL="0" lvl="0" indent="0" algn="l" rtl="0">
              <a:lnSpc>
                <a:spcPct val="115000"/>
              </a:lnSpc>
              <a:spcBef>
                <a:spcPts val="1600"/>
              </a:spcBef>
              <a:spcAft>
                <a:spcPts val="0"/>
              </a:spcAft>
              <a:buNone/>
            </a:pPr>
            <a:r>
              <a:rPr lang="en" sz="1000"/>
              <a:t>3. What was happening locally and globally at the time the source was produced?</a:t>
            </a:r>
            <a:endParaRPr sz="1000"/>
          </a:p>
          <a:p>
            <a:pPr marL="0" lvl="0" indent="0" algn="l" rtl="0">
              <a:lnSpc>
                <a:spcPct val="115000"/>
              </a:lnSpc>
              <a:spcBef>
                <a:spcPts val="1600"/>
              </a:spcBef>
              <a:spcAft>
                <a:spcPts val="1600"/>
              </a:spcAft>
              <a:buNone/>
            </a:pPr>
            <a:r>
              <a:rPr lang="en" sz="1000"/>
              <a:t>4. What summarizing information can place the source in time, space, and place?</a:t>
            </a:r>
            <a:endParaRPr/>
          </a:p>
        </p:txBody>
      </p:sp>
      <p:sp>
        <p:nvSpPr>
          <p:cNvPr id="357" name="Google Shape;357;p58"/>
          <p:cNvSpPr txBox="1"/>
          <p:nvPr/>
        </p:nvSpPr>
        <p:spPr>
          <a:xfrm>
            <a:off x="3779813" y="802950"/>
            <a:ext cx="1521000" cy="3694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000" b="1" u="sng">
                <a:solidFill>
                  <a:schemeClr val="accent2"/>
                </a:solidFill>
              </a:rPr>
              <a:t>Inferring</a:t>
            </a:r>
            <a:r>
              <a:rPr lang="en" sz="1000" b="1">
                <a:solidFill>
                  <a:schemeClr val="accent2"/>
                </a:solidFill>
              </a:rPr>
              <a:t>:</a:t>
            </a:r>
            <a:endParaRPr sz="1000" b="1">
              <a:solidFill>
                <a:schemeClr val="accent2"/>
              </a:solidFill>
            </a:endParaRPr>
          </a:p>
          <a:p>
            <a:pPr marL="0" lvl="0" indent="0" algn="l" rtl="0">
              <a:lnSpc>
                <a:spcPct val="115000"/>
              </a:lnSpc>
              <a:spcBef>
                <a:spcPts val="0"/>
              </a:spcBef>
              <a:spcAft>
                <a:spcPts val="0"/>
              </a:spcAft>
              <a:buNone/>
            </a:pPr>
            <a:r>
              <a:rPr lang="en" sz="800" b="1">
                <a:solidFill>
                  <a:srgbClr val="CCA677"/>
                </a:solidFill>
              </a:rPr>
              <a:t> </a:t>
            </a:r>
            <a:r>
              <a:rPr lang="en" sz="800" b="1"/>
              <a:t>THIS IS THE "I"</a:t>
            </a:r>
            <a:endParaRPr sz="800" b="1"/>
          </a:p>
          <a:p>
            <a:pPr marL="0" lvl="0" indent="0" algn="l" rtl="0">
              <a:lnSpc>
                <a:spcPct val="115000"/>
              </a:lnSpc>
              <a:spcBef>
                <a:spcPts val="0"/>
              </a:spcBef>
              <a:spcAft>
                <a:spcPts val="0"/>
              </a:spcAft>
              <a:buNone/>
            </a:pPr>
            <a:endParaRPr sz="1000" b="1"/>
          </a:p>
          <a:p>
            <a:pPr marL="0" lvl="0" indent="0" algn="l" rtl="0">
              <a:lnSpc>
                <a:spcPct val="115000"/>
              </a:lnSpc>
              <a:spcBef>
                <a:spcPts val="0"/>
              </a:spcBef>
              <a:spcAft>
                <a:spcPts val="0"/>
              </a:spcAft>
              <a:buNone/>
            </a:pPr>
            <a:r>
              <a:rPr lang="en" sz="1000"/>
              <a:t>1. What is suggested by the source?</a:t>
            </a:r>
            <a:endParaRPr sz="1000"/>
          </a:p>
          <a:p>
            <a:pPr marL="0" lvl="0" indent="0" algn="l" rtl="0">
              <a:lnSpc>
                <a:spcPct val="115000"/>
              </a:lnSpc>
              <a:spcBef>
                <a:spcPts val="1600"/>
              </a:spcBef>
              <a:spcAft>
                <a:spcPts val="0"/>
              </a:spcAft>
              <a:buNone/>
            </a:pPr>
            <a:r>
              <a:rPr lang="en" sz="1000"/>
              <a:t>2. What conclusions may be drawn from the source?</a:t>
            </a:r>
            <a:endParaRPr sz="1000"/>
          </a:p>
          <a:p>
            <a:pPr marL="0" lvl="0" indent="0" algn="l" rtl="0">
              <a:lnSpc>
                <a:spcPct val="115000"/>
              </a:lnSpc>
              <a:spcBef>
                <a:spcPts val="1600"/>
              </a:spcBef>
              <a:spcAft>
                <a:spcPts val="0"/>
              </a:spcAft>
              <a:buNone/>
            </a:pPr>
            <a:r>
              <a:rPr lang="en" sz="1000"/>
              <a:t>3. What biases are indicated in the source?</a:t>
            </a:r>
            <a:endParaRPr sz="1000"/>
          </a:p>
          <a:p>
            <a:pPr marL="0" lvl="0" indent="0" algn="l" rtl="0">
              <a:lnSpc>
                <a:spcPct val="115000"/>
              </a:lnSpc>
              <a:spcBef>
                <a:spcPts val="1600"/>
              </a:spcBef>
              <a:spcAft>
                <a:spcPts val="0"/>
              </a:spcAft>
              <a:buNone/>
            </a:pPr>
            <a:r>
              <a:rPr lang="en" sz="1000"/>
              <a:t>4. What contextualizing information, while not directly evident, may be suggested from the source?</a:t>
            </a:r>
            <a:endParaRPr/>
          </a:p>
        </p:txBody>
      </p:sp>
      <p:sp>
        <p:nvSpPr>
          <p:cNvPr id="358" name="Google Shape;358;p58"/>
          <p:cNvSpPr txBox="1"/>
          <p:nvPr/>
        </p:nvSpPr>
        <p:spPr>
          <a:xfrm>
            <a:off x="5300825" y="1408925"/>
            <a:ext cx="1521000" cy="3000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000" b="1" u="sng">
                <a:solidFill>
                  <a:schemeClr val="dk2"/>
                </a:solidFill>
              </a:rPr>
              <a:t>Monitoring:</a:t>
            </a:r>
            <a:r>
              <a:rPr lang="en" sz="1000" b="1">
                <a:solidFill>
                  <a:schemeClr val="dk2"/>
                </a:solidFill>
              </a:rPr>
              <a:t> </a:t>
            </a:r>
            <a:endParaRPr sz="1000" b="1">
              <a:solidFill>
                <a:schemeClr val="dk2"/>
              </a:solidFill>
            </a:endParaRPr>
          </a:p>
          <a:p>
            <a:pPr marL="0" lvl="0" indent="0" algn="l" rtl="0">
              <a:lnSpc>
                <a:spcPct val="115000"/>
              </a:lnSpc>
              <a:spcBef>
                <a:spcPts val="0"/>
              </a:spcBef>
              <a:spcAft>
                <a:spcPts val="0"/>
              </a:spcAft>
              <a:buNone/>
            </a:pPr>
            <a:r>
              <a:rPr lang="en" sz="800" b="1"/>
              <a:t>THIS IS THE "M"</a:t>
            </a:r>
            <a:endParaRPr sz="1000"/>
          </a:p>
          <a:p>
            <a:pPr marL="0" lvl="0" indent="0" algn="l" rtl="0">
              <a:lnSpc>
                <a:spcPct val="115000"/>
              </a:lnSpc>
              <a:spcBef>
                <a:spcPts val="1600"/>
              </a:spcBef>
              <a:spcAft>
                <a:spcPts val="0"/>
              </a:spcAft>
              <a:buNone/>
            </a:pPr>
            <a:r>
              <a:rPr lang="en" sz="1000"/>
              <a:t>1. What ideas, images, or terms need further defining from the source in order to understand the context or period in which the source was created?</a:t>
            </a:r>
            <a:endParaRPr sz="1000"/>
          </a:p>
          <a:p>
            <a:pPr marL="0" lvl="0" indent="0" algn="l" rtl="0">
              <a:lnSpc>
                <a:spcPct val="115000"/>
              </a:lnSpc>
              <a:spcBef>
                <a:spcPts val="1600"/>
              </a:spcBef>
              <a:spcAft>
                <a:spcPts val="0"/>
              </a:spcAft>
              <a:buNone/>
            </a:pPr>
            <a:r>
              <a:rPr lang="en" sz="1000"/>
              <a:t>2. How reliable is the source for its intended purpose in answering the historical question?</a:t>
            </a:r>
            <a:endParaRPr sz="1000"/>
          </a:p>
          <a:p>
            <a:pPr marL="0" lvl="0" indent="0" algn="l" rtl="0">
              <a:lnSpc>
                <a:spcPct val="115000"/>
              </a:lnSpc>
              <a:spcBef>
                <a:spcPts val="1600"/>
              </a:spcBef>
              <a:spcAft>
                <a:spcPts val="0"/>
              </a:spcAft>
              <a:buNone/>
            </a:pPr>
            <a:r>
              <a:rPr lang="en" sz="1000"/>
              <a:t>3. What questions from the previous stages need to be revisited in order to analyze the source satisfactorily?</a:t>
            </a:r>
            <a:endParaRPr sz="1000"/>
          </a:p>
        </p:txBody>
      </p:sp>
      <p:sp>
        <p:nvSpPr>
          <p:cNvPr id="359" name="Google Shape;359;p58"/>
          <p:cNvSpPr txBox="1"/>
          <p:nvPr/>
        </p:nvSpPr>
        <p:spPr>
          <a:xfrm>
            <a:off x="7189625" y="1071750"/>
            <a:ext cx="1521000" cy="3000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600"/>
              </a:spcBef>
              <a:spcAft>
                <a:spcPts val="0"/>
              </a:spcAft>
              <a:buNone/>
            </a:pPr>
            <a:r>
              <a:rPr lang="en" sz="1000" b="1" u="sng">
                <a:solidFill>
                  <a:schemeClr val="accent2"/>
                </a:solidFill>
              </a:rPr>
              <a:t>Corroborating</a:t>
            </a:r>
            <a:r>
              <a:rPr lang="en" sz="1000" b="1">
                <a:solidFill>
                  <a:schemeClr val="accent2"/>
                </a:solidFill>
              </a:rPr>
              <a:t>: </a:t>
            </a:r>
            <a:r>
              <a:rPr lang="en" sz="1000" b="1"/>
              <a:t/>
            </a:r>
            <a:br>
              <a:rPr lang="en" sz="1000" b="1"/>
            </a:br>
            <a:r>
              <a:rPr lang="en" sz="800" b="1"/>
              <a:t>THIS IS THE "C"</a:t>
            </a:r>
            <a:endParaRPr sz="800" b="1"/>
          </a:p>
          <a:p>
            <a:pPr marL="0" lvl="0" indent="0" algn="l" rtl="0">
              <a:lnSpc>
                <a:spcPct val="115000"/>
              </a:lnSpc>
              <a:spcBef>
                <a:spcPts val="1600"/>
              </a:spcBef>
              <a:spcAft>
                <a:spcPts val="0"/>
              </a:spcAft>
              <a:buNone/>
            </a:pPr>
            <a:r>
              <a:rPr lang="en" sz="1000"/>
              <a:t>1. What similarities and differences exist between the sources?</a:t>
            </a:r>
            <a:endParaRPr sz="1000"/>
          </a:p>
          <a:p>
            <a:pPr marL="0" lvl="0" indent="0" algn="l" rtl="0">
              <a:lnSpc>
                <a:spcPct val="115000"/>
              </a:lnSpc>
              <a:spcBef>
                <a:spcPts val="1600"/>
              </a:spcBef>
              <a:spcAft>
                <a:spcPts val="0"/>
              </a:spcAft>
              <a:buNone/>
            </a:pPr>
            <a:r>
              <a:rPr lang="en" sz="1000"/>
              <a:t>2. What factors could account for the similarities and differences?</a:t>
            </a:r>
            <a:endParaRPr sz="1000"/>
          </a:p>
          <a:p>
            <a:pPr marL="0" lvl="0" indent="0" algn="l" rtl="0">
              <a:lnSpc>
                <a:spcPct val="115000"/>
              </a:lnSpc>
              <a:spcBef>
                <a:spcPts val="1600"/>
              </a:spcBef>
              <a:spcAft>
                <a:spcPts val="0"/>
              </a:spcAft>
              <a:buNone/>
            </a:pPr>
            <a:r>
              <a:rPr lang="en" sz="1000"/>
              <a:t>3. What gaps appear to exist that hinder the final interpretation of the source?</a:t>
            </a:r>
            <a:endParaRPr sz="1000"/>
          </a:p>
          <a:p>
            <a:pPr marL="0" lvl="0" indent="0" algn="l" rtl="0">
              <a:lnSpc>
                <a:spcPct val="115000"/>
              </a:lnSpc>
              <a:spcBef>
                <a:spcPts val="160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rgbClr val="000000"/>
              </a:buClr>
              <a:buSzPts val="1100"/>
              <a:buFont typeface="Arial"/>
              <a:buNone/>
            </a:pPr>
            <a:r>
              <a:rPr lang="en" sz="2400">
                <a:solidFill>
                  <a:srgbClr val="FFFFFF"/>
                </a:solidFill>
              </a:rPr>
              <a:t>CASE: Was the American Revolution a Product of Hope and Grit?</a:t>
            </a:r>
            <a:endParaRPr/>
          </a:p>
        </p:txBody>
      </p:sp>
      <p:sp>
        <p:nvSpPr>
          <p:cNvPr id="365" name="Google Shape;365;p59"/>
          <p:cNvSpPr txBox="1">
            <a:spLocks noGrp="1"/>
          </p:cNvSpPr>
          <p:nvPr>
            <p:ph type="body" idx="1"/>
          </p:nvPr>
        </p:nvSpPr>
        <p:spPr>
          <a:xfrm>
            <a:off x="387900" y="2620150"/>
            <a:ext cx="8238300" cy="1948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2400">
              <a:solidFill>
                <a:srgbClr val="FFFFFF"/>
              </a:solidFill>
            </a:endParaRPr>
          </a:p>
        </p:txBody>
      </p:sp>
      <p:pic>
        <p:nvPicPr>
          <p:cNvPr id="366" name="Google Shape;366;p59"/>
          <p:cNvPicPr preferRelativeResize="0"/>
          <p:nvPr/>
        </p:nvPicPr>
        <p:blipFill>
          <a:blip r:embed="rId3">
            <a:alphaModFix/>
          </a:blip>
          <a:stretch>
            <a:fillRect/>
          </a:stretch>
        </p:blipFill>
        <p:spPr>
          <a:xfrm>
            <a:off x="387900" y="2012797"/>
            <a:ext cx="5380900" cy="2555927"/>
          </a:xfrm>
          <a:prstGeom prst="rect">
            <a:avLst/>
          </a:prstGeom>
          <a:noFill/>
          <a:ln>
            <a:noFill/>
          </a:ln>
        </p:spPr>
      </p:pic>
      <p:pic>
        <p:nvPicPr>
          <p:cNvPr id="367" name="Google Shape;367;p59"/>
          <p:cNvPicPr preferRelativeResize="0"/>
          <p:nvPr/>
        </p:nvPicPr>
        <p:blipFill>
          <a:blip r:embed="rId4">
            <a:alphaModFix/>
          </a:blip>
          <a:stretch>
            <a:fillRect/>
          </a:stretch>
        </p:blipFill>
        <p:spPr>
          <a:xfrm>
            <a:off x="5768800" y="2012800"/>
            <a:ext cx="2857500" cy="2555925"/>
          </a:xfrm>
          <a:prstGeom prst="rect">
            <a:avLst/>
          </a:prstGeom>
          <a:noFill/>
          <a:ln>
            <a:noFill/>
          </a:ln>
        </p:spPr>
      </p:pic>
      <p:pic>
        <p:nvPicPr>
          <p:cNvPr id="368" name="Google Shape;368;p59"/>
          <p:cNvPicPr preferRelativeResize="0"/>
          <p:nvPr/>
        </p:nvPicPr>
        <p:blipFill>
          <a:blip r:embed="rId5">
            <a:alphaModFix/>
          </a:blip>
          <a:stretch>
            <a:fillRect/>
          </a:stretch>
        </p:blipFill>
        <p:spPr>
          <a:xfrm>
            <a:off x="387900" y="1326700"/>
            <a:ext cx="2045575" cy="6861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6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Document #1</a:t>
            </a:r>
            <a:endParaRPr/>
          </a:p>
        </p:txBody>
      </p:sp>
      <p:sp>
        <p:nvSpPr>
          <p:cNvPr id="374" name="Google Shape;374;p60"/>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ctr" rtl="0">
              <a:spcBef>
                <a:spcPts val="1000"/>
              </a:spcBef>
              <a:spcAft>
                <a:spcPts val="0"/>
              </a:spcAft>
              <a:buClr>
                <a:srgbClr val="000000"/>
              </a:buClr>
              <a:buSzPts val="1100"/>
              <a:buFont typeface="Arial"/>
              <a:buNone/>
            </a:pPr>
            <a:r>
              <a:rPr lang="en" sz="2400">
                <a:solidFill>
                  <a:schemeClr val="accent2"/>
                </a:solidFill>
                <a:latin typeface="Arial"/>
                <a:ea typeface="Arial"/>
                <a:cs typeface="Arial"/>
                <a:sym typeface="Arial"/>
              </a:rPr>
              <a:t>CASE: Is lacrosse better than baseball?</a:t>
            </a:r>
            <a:endParaRPr sz="2400">
              <a:solidFill>
                <a:srgbClr val="FFFFFF"/>
              </a:solidFill>
              <a:latin typeface="Arial"/>
              <a:ea typeface="Arial"/>
              <a:cs typeface="Arial"/>
              <a:sym typeface="Arial"/>
            </a:endParaRPr>
          </a:p>
          <a:p>
            <a:pPr marL="0" lvl="0" indent="0" algn="l" rtl="0">
              <a:spcBef>
                <a:spcPts val="1000"/>
              </a:spcBef>
              <a:spcAft>
                <a:spcPts val="0"/>
              </a:spcAft>
              <a:buClr>
                <a:srgbClr val="000000"/>
              </a:buClr>
              <a:buSzPts val="1100"/>
              <a:buFont typeface="Arial"/>
              <a:buNone/>
            </a:pPr>
            <a:r>
              <a:rPr lang="en" sz="2400">
                <a:solidFill>
                  <a:srgbClr val="FFFFFF"/>
                </a:solidFill>
                <a:latin typeface="Arial"/>
                <a:ea typeface="Arial"/>
                <a:cs typeface="Arial"/>
                <a:sym typeface="Arial"/>
              </a:rPr>
              <a:t>“Lacrosse is a better sport than baseball because you are more active and you  are able to hit people with your stick. Baseball you just stand around for half the game and do nothing. Lacrosse is clearly the better sport”</a:t>
            </a:r>
            <a:endParaRPr sz="2400">
              <a:solidFill>
                <a:srgbClr val="FFFFFF"/>
              </a:solidFill>
              <a:latin typeface="Arial"/>
              <a:ea typeface="Arial"/>
              <a:cs typeface="Arial"/>
              <a:sym typeface="Arial"/>
            </a:endParaRPr>
          </a:p>
          <a:p>
            <a:pPr marL="0" lvl="0" indent="0" algn="l" rtl="0">
              <a:spcBef>
                <a:spcPts val="1000"/>
              </a:spcBef>
              <a:spcAft>
                <a:spcPts val="0"/>
              </a:spcAft>
              <a:buClr>
                <a:srgbClr val="000000"/>
              </a:buClr>
              <a:buSzPts val="1100"/>
              <a:buFont typeface="Arial"/>
              <a:buNone/>
            </a:pPr>
            <a:r>
              <a:rPr lang="en" sz="2400">
                <a:solidFill>
                  <a:srgbClr val="FFFFFF"/>
                </a:solidFill>
                <a:latin typeface="Arial"/>
                <a:ea typeface="Arial"/>
                <a:cs typeface="Arial"/>
                <a:sym typeface="Arial"/>
              </a:rPr>
              <a:t> – </a:t>
            </a:r>
            <a:r>
              <a:rPr lang="en" sz="2400" b="1" u="sng">
                <a:solidFill>
                  <a:srgbClr val="FFFFFF"/>
                </a:solidFill>
                <a:latin typeface="Arial"/>
                <a:ea typeface="Arial"/>
                <a:cs typeface="Arial"/>
                <a:sym typeface="Arial"/>
              </a:rPr>
              <a:t>College Lacrosse Player</a:t>
            </a:r>
            <a:endParaRPr sz="2400" b="1" u="sng">
              <a:solidFill>
                <a:srgbClr val="FFFFFF"/>
              </a:solidFill>
              <a:latin typeface="Arial"/>
              <a:ea typeface="Arial"/>
              <a:cs typeface="Arial"/>
              <a:sym typeface="Arial"/>
            </a:endParaRPr>
          </a:p>
          <a:p>
            <a:pPr marL="0" lvl="0" indent="0" algn="l" rtl="0">
              <a:spcBef>
                <a:spcPts val="0"/>
              </a:spcBef>
              <a:spcAft>
                <a:spcPts val="160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6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Document #2</a:t>
            </a:r>
            <a:endParaRPr/>
          </a:p>
        </p:txBody>
      </p:sp>
      <p:sp>
        <p:nvSpPr>
          <p:cNvPr id="380" name="Google Shape;380;p61"/>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accent2"/>
                </a:solidFill>
                <a:latin typeface="Arial"/>
                <a:ea typeface="Arial"/>
                <a:cs typeface="Arial"/>
                <a:sym typeface="Arial"/>
              </a:rPr>
              <a:t>CASE: Does homework improve overall classwork?</a:t>
            </a:r>
            <a:endParaRPr sz="2400">
              <a:solidFill>
                <a:schemeClr val="accent2"/>
              </a:solidFill>
              <a:latin typeface="Arial"/>
              <a:ea typeface="Arial"/>
              <a:cs typeface="Arial"/>
              <a:sym typeface="Arial"/>
            </a:endParaRPr>
          </a:p>
          <a:p>
            <a:pPr marL="0" lvl="0" indent="0" algn="l" rtl="0">
              <a:spcBef>
                <a:spcPts val="1600"/>
              </a:spcBef>
              <a:spcAft>
                <a:spcPts val="0"/>
              </a:spcAft>
              <a:buNone/>
            </a:pPr>
            <a:r>
              <a:rPr lang="en" sz="2400">
                <a:solidFill>
                  <a:srgbClr val="FFFFFF"/>
                </a:solidFill>
                <a:latin typeface="Arial"/>
                <a:ea typeface="Arial"/>
                <a:cs typeface="Arial"/>
                <a:sym typeface="Arial"/>
              </a:rPr>
              <a:t>BRYAN, T. </a:t>
            </a:r>
            <a:r>
              <a:rPr lang="en" sz="2400" b="1" u="sng">
                <a:solidFill>
                  <a:srgbClr val="FFFFFF"/>
                </a:solidFill>
                <a:latin typeface="Arial"/>
                <a:ea typeface="Arial"/>
                <a:cs typeface="Arial"/>
                <a:sym typeface="Arial"/>
              </a:rPr>
              <a:t>(1994)</a:t>
            </a:r>
            <a:r>
              <a:rPr lang="en" sz="2400">
                <a:solidFill>
                  <a:srgbClr val="FFFFFF"/>
                </a:solidFill>
                <a:latin typeface="Arial"/>
                <a:ea typeface="Arial"/>
                <a:cs typeface="Arial"/>
                <a:sym typeface="Arial"/>
              </a:rPr>
              <a:t>. DOING HOMEWORK - PERSPECTIVES OF ELEMENTARY AND JUNIOR-HIGH-SCHOOL STUDENTS. </a:t>
            </a:r>
            <a:r>
              <a:rPr lang="en" sz="2400" b="1" i="1" u="sng">
                <a:solidFill>
                  <a:srgbClr val="FFFFFF"/>
                </a:solidFill>
                <a:latin typeface="Arial"/>
                <a:ea typeface="Arial"/>
                <a:cs typeface="Arial"/>
                <a:sym typeface="Arial"/>
              </a:rPr>
              <a:t>JOURNAL</a:t>
            </a:r>
            <a:r>
              <a:rPr lang="en" sz="2400" i="1">
                <a:solidFill>
                  <a:srgbClr val="FFFFFF"/>
                </a:solidFill>
                <a:latin typeface="Arial"/>
                <a:ea typeface="Arial"/>
                <a:cs typeface="Arial"/>
                <a:sym typeface="Arial"/>
              </a:rPr>
              <a:t> OF LEARNING DISABILITIES, 27</a:t>
            </a:r>
            <a:r>
              <a:rPr lang="en" sz="2400">
                <a:solidFill>
                  <a:srgbClr val="FFFFFF"/>
                </a:solidFill>
                <a:latin typeface="Arial"/>
                <a:ea typeface="Arial"/>
                <a:cs typeface="Arial"/>
                <a:sym typeface="Arial"/>
              </a:rPr>
              <a:t>(8), pp. 488-499.</a:t>
            </a:r>
            <a:endParaRPr sz="2400">
              <a:solidFill>
                <a:srgbClr val="FFFFFF"/>
              </a:solidFill>
              <a:latin typeface="Arial"/>
              <a:ea typeface="Arial"/>
              <a:cs typeface="Arial"/>
              <a:sym typeface="Arial"/>
            </a:endParaRPr>
          </a:p>
          <a:p>
            <a:pPr marL="0" lvl="0" indent="0" algn="l" rtl="0">
              <a:spcBef>
                <a:spcPts val="1600"/>
              </a:spcBef>
              <a:spcAft>
                <a:spcPts val="0"/>
              </a:spcAft>
              <a:buNone/>
            </a:pPr>
            <a:endParaRPr sz="2400">
              <a:solidFill>
                <a:srgbClr val="FFFFFF"/>
              </a:solidFill>
              <a:latin typeface="Arial"/>
              <a:ea typeface="Arial"/>
              <a:cs typeface="Arial"/>
              <a:sym typeface="Arial"/>
            </a:endParaRPr>
          </a:p>
          <a:p>
            <a:pPr marL="0" lvl="0" indent="0" algn="l" rtl="0">
              <a:spcBef>
                <a:spcPts val="1600"/>
              </a:spcBef>
              <a:spcAft>
                <a:spcPts val="1600"/>
              </a:spcAft>
              <a:buNone/>
            </a:pPr>
            <a:endParaRPr sz="2400">
              <a:solidFill>
                <a:srgbClr val="333333"/>
              </a:solidFill>
              <a:highlight>
                <a:srgbClr val="FFFFFF"/>
              </a:highlight>
              <a:latin typeface="Permanent Marker"/>
              <a:ea typeface="Permanent Marker"/>
              <a:cs typeface="Permanent Marker"/>
              <a:sym typeface="Permanent Marke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2"/>
                </a:solidFill>
              </a:rPr>
              <a:t>Your Task...</a:t>
            </a:r>
            <a:endParaRPr>
              <a:solidFill>
                <a:schemeClr val="accent2"/>
              </a:solidFill>
            </a:endParaRPr>
          </a:p>
        </p:txBody>
      </p:sp>
      <p:sp>
        <p:nvSpPr>
          <p:cNvPr id="386" name="Google Shape;386;p62"/>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Does the evidence help solve to the case? (Y/N)</a:t>
            </a:r>
            <a:endParaRPr/>
          </a:p>
          <a:p>
            <a:pPr marL="457200" lvl="0" indent="-342900" algn="l" rtl="0">
              <a:spcBef>
                <a:spcPts val="0"/>
              </a:spcBef>
              <a:spcAft>
                <a:spcPts val="0"/>
              </a:spcAft>
              <a:buSzPts val="1800"/>
              <a:buChar char="●"/>
            </a:pPr>
            <a:r>
              <a:rPr lang="en"/>
              <a:t>How does the evidence relate to the case?</a:t>
            </a:r>
            <a:endParaRPr/>
          </a:p>
          <a:p>
            <a:pPr marL="457200" lvl="0" indent="-342900" algn="l" rtl="0">
              <a:spcBef>
                <a:spcPts val="0"/>
              </a:spcBef>
              <a:spcAft>
                <a:spcPts val="0"/>
              </a:spcAft>
              <a:buSzPts val="1800"/>
              <a:buChar char="●"/>
            </a:pPr>
            <a:r>
              <a:rPr lang="en"/>
              <a:t>Rank each piece of evidence based on its credibility.</a:t>
            </a:r>
            <a:endParaRPr/>
          </a:p>
          <a:p>
            <a:pPr marL="0" lvl="0" indent="0" algn="ctr" rtl="0">
              <a:spcBef>
                <a:spcPts val="1600"/>
              </a:spcBef>
              <a:spcAft>
                <a:spcPts val="1600"/>
              </a:spcAft>
              <a:buNone/>
            </a:pPr>
            <a:r>
              <a:rPr lang="en" sz="3600"/>
              <a:t>CONVINCE ME!</a:t>
            </a:r>
            <a:endParaRPr sz="3600"/>
          </a:p>
        </p:txBody>
      </p:sp>
      <p:pic>
        <p:nvPicPr>
          <p:cNvPr id="387" name="Google Shape;387;p62"/>
          <p:cNvPicPr preferRelativeResize="0"/>
          <p:nvPr/>
        </p:nvPicPr>
        <p:blipFill>
          <a:blip r:embed="rId3">
            <a:alphaModFix/>
          </a:blip>
          <a:stretch>
            <a:fillRect/>
          </a:stretch>
        </p:blipFill>
        <p:spPr>
          <a:xfrm>
            <a:off x="6850674" y="0"/>
            <a:ext cx="2293325" cy="2205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94" name="Google Shape;94;p18"/>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95" name="Google Shape;95;p18"/>
          <p:cNvPicPr preferRelativeResize="0"/>
          <p:nvPr/>
        </p:nvPicPr>
        <p:blipFill>
          <a:blip r:embed="rId3">
            <a:alphaModFix/>
          </a:blip>
          <a:stretch>
            <a:fillRect/>
          </a:stretch>
        </p:blipFill>
        <p:spPr>
          <a:xfrm>
            <a:off x="0" y="0"/>
            <a:ext cx="9144001" cy="51434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1"/>
        <p:cNvGrpSpPr/>
        <p:nvPr/>
      </p:nvGrpSpPr>
      <p:grpSpPr>
        <a:xfrm>
          <a:off x="0" y="0"/>
          <a:ext cx="0" cy="0"/>
          <a:chOff x="0" y="0"/>
          <a:chExt cx="0" cy="0"/>
        </a:xfrm>
      </p:grpSpPr>
      <p:sp>
        <p:nvSpPr>
          <p:cNvPr id="392" name="Google Shape;392;p63"/>
          <p:cNvSpPr txBox="1">
            <a:spLocks noGrp="1"/>
          </p:cNvSpPr>
          <p:nvPr>
            <p:ph type="body" idx="1"/>
          </p:nvPr>
        </p:nvSpPr>
        <p:spPr>
          <a:xfrm>
            <a:off x="387900" y="275224"/>
            <a:ext cx="8368200" cy="307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Time to Answer our Question</a:t>
            </a:r>
            <a:r>
              <a:rPr lang="en"/>
              <a:t>: </a:t>
            </a:r>
            <a:r>
              <a:rPr lang="en" sz="4000">
                <a:solidFill>
                  <a:schemeClr val="dk2"/>
                </a:solidFill>
                <a:latin typeface="Roboto Slab"/>
                <a:ea typeface="Roboto Slab"/>
                <a:cs typeface="Roboto Slab"/>
                <a:sym typeface="Roboto Slab"/>
              </a:rPr>
              <a:t>Was the American Revolution a Product of Hope and Grit?</a:t>
            </a:r>
            <a:endParaRPr sz="4000">
              <a:solidFill>
                <a:schemeClr val="dk2"/>
              </a:solidFill>
              <a:latin typeface="Roboto Slab"/>
              <a:ea typeface="Roboto Slab"/>
              <a:cs typeface="Roboto Slab"/>
              <a:sym typeface="Roboto Slab"/>
            </a:endParaRPr>
          </a:p>
          <a:p>
            <a:pPr marL="0" lvl="0" indent="0" algn="ctr" rtl="0">
              <a:spcBef>
                <a:spcPts val="1600"/>
              </a:spcBef>
              <a:spcAft>
                <a:spcPts val="0"/>
              </a:spcAft>
              <a:buNone/>
            </a:pPr>
            <a:endParaRPr sz="4000">
              <a:solidFill>
                <a:schemeClr val="dk2"/>
              </a:solidFill>
              <a:latin typeface="Roboto Slab"/>
              <a:ea typeface="Roboto Slab"/>
              <a:cs typeface="Roboto Slab"/>
              <a:sym typeface="Roboto Slab"/>
            </a:endParaRPr>
          </a:p>
          <a:p>
            <a:pPr marL="0" lvl="0" indent="0" algn="ctr" rtl="0">
              <a:spcBef>
                <a:spcPts val="1600"/>
              </a:spcBef>
              <a:spcAft>
                <a:spcPts val="0"/>
              </a:spcAft>
              <a:buNone/>
            </a:pPr>
            <a:r>
              <a:rPr lang="en" sz="3400" b="1">
                <a:solidFill>
                  <a:schemeClr val="dk2"/>
                </a:solidFill>
                <a:latin typeface="Roboto Slab"/>
                <a:ea typeface="Roboto Slab"/>
                <a:cs typeface="Roboto Slab"/>
                <a:sym typeface="Roboto Slab"/>
              </a:rPr>
              <a:t>Filling out the TDFC graphic organizer</a:t>
            </a:r>
            <a:endParaRPr sz="3400" b="1">
              <a:solidFill>
                <a:schemeClr val="dk2"/>
              </a:solidFill>
              <a:latin typeface="Roboto Slab"/>
              <a:ea typeface="Roboto Slab"/>
              <a:cs typeface="Roboto Slab"/>
              <a:sym typeface="Roboto Slab"/>
            </a:endParaRPr>
          </a:p>
          <a:p>
            <a:pPr marL="0" lvl="0" indent="0" algn="l" rtl="0">
              <a:spcBef>
                <a:spcPts val="1600"/>
              </a:spcBef>
              <a:spcAft>
                <a:spcPts val="160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4"/>
          <p:cNvSpPr txBox="1">
            <a:spLocks noGrp="1"/>
          </p:cNvSpPr>
          <p:nvPr>
            <p:ph type="title"/>
          </p:nvPr>
        </p:nvSpPr>
        <p:spPr>
          <a:xfrm>
            <a:off x="905900" y="34130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Topic: Do you believe that the American Revolution was fueled by hope and grit?</a:t>
            </a:r>
            <a:endParaRPr/>
          </a:p>
        </p:txBody>
      </p:sp>
      <p:sp>
        <p:nvSpPr>
          <p:cNvPr id="398" name="Google Shape;398;p6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99" name="Google Shape;399;p64"/>
          <p:cNvPicPr preferRelativeResize="0"/>
          <p:nvPr/>
        </p:nvPicPr>
        <p:blipFill>
          <a:blip r:embed="rId3">
            <a:alphaModFix/>
          </a:blip>
          <a:stretch>
            <a:fillRect/>
          </a:stretch>
        </p:blipFill>
        <p:spPr>
          <a:xfrm>
            <a:off x="387900" y="1085763"/>
            <a:ext cx="8210550" cy="26765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5"/>
          <p:cNvSpPr txBox="1">
            <a:spLocks noGrp="1"/>
          </p:cNvSpPr>
          <p:nvPr>
            <p:ph type="title"/>
          </p:nvPr>
        </p:nvSpPr>
        <p:spPr>
          <a:xfrm>
            <a:off x="387900" y="84795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Next: Supply at least three sources reasons why you think the American Revolution was fueled by hope and grit</a:t>
            </a:r>
            <a:endParaRPr/>
          </a:p>
        </p:txBody>
      </p:sp>
      <p:sp>
        <p:nvSpPr>
          <p:cNvPr id="405" name="Google Shape;405;p65"/>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06" name="Google Shape;406;p65"/>
          <p:cNvPicPr preferRelativeResize="0"/>
          <p:nvPr/>
        </p:nvPicPr>
        <p:blipFill>
          <a:blip r:embed="rId3">
            <a:alphaModFix/>
          </a:blip>
          <a:stretch>
            <a:fillRect/>
          </a:stretch>
        </p:blipFill>
        <p:spPr>
          <a:xfrm>
            <a:off x="273300" y="1785850"/>
            <a:ext cx="8597396" cy="30789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6"/>
          <p:cNvSpPr txBox="1">
            <a:spLocks noGrp="1"/>
          </p:cNvSpPr>
          <p:nvPr>
            <p:ph type="title"/>
          </p:nvPr>
        </p:nvSpPr>
        <p:spPr>
          <a:xfrm>
            <a:off x="387900" y="81830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Next: Provide citations from the documents that you gained your information from in the “follow ups” section</a:t>
            </a:r>
            <a:endParaRPr/>
          </a:p>
        </p:txBody>
      </p:sp>
      <p:sp>
        <p:nvSpPr>
          <p:cNvPr id="412" name="Google Shape;412;p66"/>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13" name="Google Shape;413;p66"/>
          <p:cNvPicPr preferRelativeResize="0"/>
          <p:nvPr/>
        </p:nvPicPr>
        <p:blipFill>
          <a:blip r:embed="rId3">
            <a:alphaModFix/>
          </a:blip>
          <a:stretch>
            <a:fillRect/>
          </a:stretch>
        </p:blipFill>
        <p:spPr>
          <a:xfrm>
            <a:off x="89988" y="1930875"/>
            <a:ext cx="8964024" cy="28801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7"/>
          <p:cNvSpPr txBox="1">
            <a:spLocks noGrp="1"/>
          </p:cNvSpPr>
          <p:nvPr>
            <p:ph type="title"/>
          </p:nvPr>
        </p:nvSpPr>
        <p:spPr>
          <a:xfrm>
            <a:off x="14300" y="1326200"/>
            <a:ext cx="91440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Lastly: Supply a closing statement or conclusion statement that really “grabs” the attention of your reader to make them believe the claims backed by sound evidence you made</a:t>
            </a:r>
            <a:endParaRPr/>
          </a:p>
        </p:txBody>
      </p:sp>
      <p:sp>
        <p:nvSpPr>
          <p:cNvPr id="419" name="Google Shape;419;p6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20" name="Google Shape;420;p67"/>
          <p:cNvPicPr preferRelativeResize="0"/>
          <p:nvPr/>
        </p:nvPicPr>
        <p:blipFill>
          <a:blip r:embed="rId3">
            <a:alphaModFix/>
          </a:blip>
          <a:stretch>
            <a:fillRect/>
          </a:stretch>
        </p:blipFill>
        <p:spPr>
          <a:xfrm>
            <a:off x="14288" y="2173225"/>
            <a:ext cx="9115425" cy="25146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Day Nine</a:t>
            </a:r>
            <a:endParaRPr/>
          </a:p>
        </p:txBody>
      </p:sp>
      <p:pic>
        <p:nvPicPr>
          <p:cNvPr id="426" name="Google Shape;426;p68"/>
          <p:cNvPicPr preferRelativeResize="0"/>
          <p:nvPr/>
        </p:nvPicPr>
        <p:blipFill>
          <a:blip r:embed="rId3">
            <a:alphaModFix/>
          </a:blip>
          <a:stretch>
            <a:fillRect/>
          </a:stretch>
        </p:blipFill>
        <p:spPr>
          <a:xfrm>
            <a:off x="2240900" y="1298475"/>
            <a:ext cx="4662200" cy="3496575"/>
          </a:xfrm>
          <a:prstGeom prst="rect">
            <a:avLst/>
          </a:prstGeom>
          <a:noFill/>
          <a:ln>
            <a:noFill/>
          </a:ln>
        </p:spPr>
      </p:pic>
      <p:sp>
        <p:nvSpPr>
          <p:cNvPr id="427" name="Google Shape;427;p68"/>
          <p:cNvSpPr txBox="1"/>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9"/>
          <p:cNvSpPr txBox="1"/>
          <p:nvPr/>
        </p:nvSpPr>
        <p:spPr>
          <a:xfrm>
            <a:off x="0" y="0"/>
            <a:ext cx="74982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33" name="Google Shape;433;p69" descr="A new plan for people and planet has just launched - the UN Global Goals for Sustainable Development. Tell everyone! add your very own intro to this star-studded video and share it with the world: http://wethepeople.globalgoals.org&#10;&#10;You could be introducing a cast that include:  Aamir Khan, Ai WeiWei, A R Rahman, Ashton Kutcher, Bill and Melinda Gates, UNHCR supporter Cate Blanchett, UN Messenger of Peace Charlize Theron, Chiwetel Ejiofor, Chris Martin, Colin Firth, Daniel Craig, Djimon Hounsou, G.E.M., Gilberto Gil, Jennifer Lawrence, Jennifer Lopez, John Legend, Kate Winslet, Kid President, UN Messenger of Peace Lang Lang, UNDP Champion Michelle Yeoh, Malala Yousafzai, Matt Damon, Meryl Streep, Natalia Vodianova, One Direction, Pink, Her Majesty Queen Rania Al Abdullah of Jordan, Richard Branson, Robert Pattinson, Robert Redford, WFP Global Ambassador Against Hunger Sami Yusuf, Stephen Hawking, UN Messenger of Peace Stevie Wonder, Tanya Burr, and UNDP Goodwill Ambassador for China Zhou Xun - and many more.     &#10;&#10;&#10;Twitter: @TheGlobalGoals&#10;&#10;Instagram: https://instagram.com/theglobalgoals&#10;&#10;Facebook: https://www.facebook.com/globalgoals.org&#10;&#10;http://www.globalgoals.org" title="'We The People' for The Global Goals">
            <a:hlinkClick r:id="rId3"/>
          </p:cNvPr>
          <p:cNvPicPr preferRelativeResize="0"/>
          <p:nvPr/>
        </p:nvPicPr>
        <p:blipFill>
          <a:blip r:embed="rId4">
            <a:alphaModFix/>
          </a:blip>
          <a:stretch>
            <a:fillRect/>
          </a:stretch>
        </p:blipFill>
        <p:spPr>
          <a:xfrm>
            <a:off x="1733563" y="753325"/>
            <a:ext cx="5676875" cy="3943650"/>
          </a:xfrm>
          <a:prstGeom prst="rect">
            <a:avLst/>
          </a:prstGeom>
          <a:noFill/>
          <a:ln>
            <a:noFill/>
          </a:ln>
        </p:spPr>
      </p:pic>
      <p:sp>
        <p:nvSpPr>
          <p:cNvPr id="434" name="Google Shape;434;p69"/>
          <p:cNvSpPr txBox="1"/>
          <p:nvPr/>
        </p:nvSpPr>
        <p:spPr>
          <a:xfrm>
            <a:off x="1433100" y="0"/>
            <a:ext cx="6065100" cy="54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0000"/>
                </a:solidFill>
                <a:latin typeface="Amatic SC"/>
                <a:ea typeface="Amatic SC"/>
                <a:cs typeface="Amatic SC"/>
                <a:sym typeface="Amatic SC"/>
              </a:rPr>
              <a:t>The Global Goals </a:t>
            </a:r>
            <a:endParaRPr sz="4800" b="1">
              <a:solidFill>
                <a:srgbClr val="FF0000"/>
              </a:solidFill>
              <a:latin typeface="Amatic SC"/>
              <a:ea typeface="Amatic SC"/>
              <a:cs typeface="Amatic SC"/>
              <a:sym typeface="Amatic SC"/>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70"/>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440" name="Google Shape;440;p70"/>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441" name="Google Shape;441;p70"/>
          <p:cNvPicPr preferRelativeResize="0"/>
          <p:nvPr/>
        </p:nvPicPr>
        <p:blipFill>
          <a:blip r:embed="rId3">
            <a:alphaModFix/>
          </a:blip>
          <a:stretch>
            <a:fillRect/>
          </a:stretch>
        </p:blipFill>
        <p:spPr>
          <a:xfrm>
            <a:off x="0" y="0"/>
            <a:ext cx="9143999" cy="52218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71"/>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447" name="Google Shape;447;p71"/>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448" name="Google Shape;448;p71">
            <a:hlinkClick r:id="rId3"/>
          </p:cNvPr>
          <p:cNvPicPr preferRelativeResize="0"/>
          <p:nvPr/>
        </p:nvPicPr>
        <p:blipFill>
          <a:blip r:embed="rId4">
            <a:alphaModFix/>
          </a:blip>
          <a:stretch>
            <a:fillRect/>
          </a:stretch>
        </p:blipFill>
        <p:spPr>
          <a:xfrm>
            <a:off x="0" y="0"/>
            <a:ext cx="9144001" cy="514349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7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454" name="Google Shape;454;p72"/>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55" name="Google Shape;455;p72" title="Samantha Toledano's Global Goal Video">
            <a:hlinkClick r:id="rId3"/>
          </p:cNvPr>
          <p:cNvPicPr preferRelativeResize="0"/>
          <p:nvPr/>
        </p:nvPicPr>
        <p:blipFill>
          <a:blip r:embed="rId4">
            <a:alphaModFix/>
          </a:blip>
          <a:stretch>
            <a:fillRect/>
          </a:stretch>
        </p:blipFill>
        <p:spPr>
          <a:xfrm>
            <a:off x="0" y="0"/>
            <a:ext cx="3836950" cy="5143500"/>
          </a:xfrm>
          <a:prstGeom prst="rect">
            <a:avLst/>
          </a:prstGeom>
          <a:noFill/>
          <a:ln>
            <a:noFill/>
          </a:ln>
        </p:spPr>
      </p:pic>
      <p:pic>
        <p:nvPicPr>
          <p:cNvPr id="456" name="Google Shape;456;p72"/>
          <p:cNvPicPr preferRelativeResize="0"/>
          <p:nvPr/>
        </p:nvPicPr>
        <p:blipFill>
          <a:blip r:embed="rId5">
            <a:alphaModFix/>
          </a:blip>
          <a:stretch>
            <a:fillRect/>
          </a:stretch>
        </p:blipFill>
        <p:spPr>
          <a:xfrm>
            <a:off x="3252250" y="25375"/>
            <a:ext cx="5891751" cy="50927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01" name="Google Shape;101;p19"/>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02" name="Google Shape;102;p19"/>
          <p:cNvPicPr preferRelativeResize="0"/>
          <p:nvPr/>
        </p:nvPicPr>
        <p:blipFill>
          <a:blip r:embed="rId3">
            <a:alphaModFix/>
          </a:blip>
          <a:stretch>
            <a:fillRect/>
          </a:stretch>
        </p:blipFill>
        <p:spPr>
          <a:xfrm>
            <a:off x="0" y="0"/>
            <a:ext cx="9144001" cy="514349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73"/>
          <p:cNvPicPr preferRelativeResize="0"/>
          <p:nvPr/>
        </p:nvPicPr>
        <p:blipFill>
          <a:blip r:embed="rId3">
            <a:alphaModFix/>
          </a:blip>
          <a:stretch>
            <a:fillRect/>
          </a:stretch>
        </p:blipFill>
        <p:spPr>
          <a:xfrm>
            <a:off x="2462725" y="152400"/>
            <a:ext cx="4218551" cy="483870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74"/>
          <p:cNvPicPr preferRelativeResize="0"/>
          <p:nvPr/>
        </p:nvPicPr>
        <p:blipFill>
          <a:blip r:embed="rId3">
            <a:alphaModFix/>
          </a:blip>
          <a:stretch>
            <a:fillRect/>
          </a:stretch>
        </p:blipFill>
        <p:spPr>
          <a:xfrm>
            <a:off x="0" y="3928050"/>
            <a:ext cx="5205675" cy="924150"/>
          </a:xfrm>
          <a:prstGeom prst="rect">
            <a:avLst/>
          </a:prstGeom>
          <a:noFill/>
          <a:ln>
            <a:noFill/>
          </a:ln>
        </p:spPr>
      </p:pic>
      <p:sp>
        <p:nvSpPr>
          <p:cNvPr id="467" name="Google Shape;467;p74"/>
          <p:cNvSpPr txBox="1"/>
          <p:nvPr/>
        </p:nvSpPr>
        <p:spPr>
          <a:xfrm>
            <a:off x="328200" y="0"/>
            <a:ext cx="4340100" cy="718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0000FF"/>
                </a:solidFill>
                <a:latin typeface="Permanent Marker"/>
                <a:ea typeface="Permanent Marker"/>
                <a:cs typeface="Permanent Marker"/>
                <a:sym typeface="Permanent Marker"/>
              </a:rPr>
              <a:t>I CAN Make a Difference</a:t>
            </a:r>
            <a:endParaRPr sz="2400" b="1">
              <a:solidFill>
                <a:srgbClr val="0000FF"/>
              </a:solidFill>
              <a:latin typeface="Permanent Marker"/>
              <a:ea typeface="Permanent Marker"/>
              <a:cs typeface="Permanent Marker"/>
              <a:sym typeface="Permanent Marker"/>
            </a:endParaRPr>
          </a:p>
        </p:txBody>
      </p:sp>
      <p:sp>
        <p:nvSpPr>
          <p:cNvPr id="468" name="Google Shape;468;p74"/>
          <p:cNvSpPr txBox="1"/>
          <p:nvPr/>
        </p:nvSpPr>
        <p:spPr>
          <a:xfrm>
            <a:off x="213750" y="764025"/>
            <a:ext cx="4569000" cy="3000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Permanent Marker"/>
                <a:ea typeface="Permanent Marker"/>
                <a:cs typeface="Permanent Marker"/>
                <a:sym typeface="Permanent Marker"/>
              </a:rPr>
              <a:t>▪ </a:t>
            </a:r>
            <a:r>
              <a:rPr lang="en">
                <a:latin typeface="Permanent Marker"/>
                <a:ea typeface="Permanent Marker"/>
                <a:cs typeface="Permanent Marker"/>
                <a:sym typeface="Permanent Marker"/>
              </a:rPr>
              <a:t>One way that you can help is to give your </a:t>
            </a:r>
            <a:r>
              <a:rPr lang="en" b="1">
                <a:latin typeface="Permanent Marker"/>
                <a:ea typeface="Permanent Marker"/>
                <a:cs typeface="Permanent Marker"/>
                <a:sym typeface="Permanent Marker"/>
              </a:rPr>
              <a:t>TIME </a:t>
            </a:r>
            <a:r>
              <a:rPr lang="en">
                <a:latin typeface="Permanent Marker"/>
                <a:ea typeface="Permanent Marker"/>
                <a:cs typeface="Permanent Marker"/>
                <a:sym typeface="Permanent Marker"/>
              </a:rPr>
              <a:t>to help a cause. </a:t>
            </a:r>
            <a:endParaRPr>
              <a:latin typeface="Permanent Marker"/>
              <a:ea typeface="Permanent Marker"/>
              <a:cs typeface="Permanent Marker"/>
              <a:sym typeface="Permanent Marker"/>
            </a:endParaRPr>
          </a:p>
          <a:p>
            <a:pPr marL="0" lvl="0" indent="0" algn="l" rtl="0">
              <a:spcBef>
                <a:spcPts val="0"/>
              </a:spcBef>
              <a:spcAft>
                <a:spcPts val="0"/>
              </a:spcAft>
              <a:buNone/>
            </a:pPr>
            <a:endParaRPr>
              <a:latin typeface="Permanent Marker"/>
              <a:ea typeface="Permanent Marker"/>
              <a:cs typeface="Permanent Marker"/>
              <a:sym typeface="Permanent Marker"/>
            </a:endParaRPr>
          </a:p>
          <a:p>
            <a:pPr marL="0" lvl="0" indent="0" algn="l" rtl="0">
              <a:spcBef>
                <a:spcPts val="0"/>
              </a:spcBef>
              <a:spcAft>
                <a:spcPts val="0"/>
              </a:spcAft>
              <a:buNone/>
            </a:pPr>
            <a:r>
              <a:rPr lang="en">
                <a:latin typeface="Permanent Marker"/>
                <a:ea typeface="Permanent Marker"/>
                <a:cs typeface="Permanent Marker"/>
                <a:sym typeface="Permanent Marker"/>
              </a:rPr>
              <a:t>▪ A second way that they can help is to give their </a:t>
            </a:r>
            <a:r>
              <a:rPr lang="en" b="1">
                <a:latin typeface="Permanent Marker"/>
                <a:ea typeface="Permanent Marker"/>
                <a:cs typeface="Permanent Marker"/>
                <a:sym typeface="Permanent Marker"/>
              </a:rPr>
              <a:t>TALENT</a:t>
            </a:r>
            <a:r>
              <a:rPr lang="en">
                <a:latin typeface="Permanent Marker"/>
                <a:ea typeface="Permanent Marker"/>
                <a:cs typeface="Permanent Marker"/>
                <a:sym typeface="Permanent Marker"/>
              </a:rPr>
              <a:t> to help a cause. Sometimes projects need people with special talents in order to be completed. </a:t>
            </a:r>
            <a:endParaRPr>
              <a:latin typeface="Permanent Marker"/>
              <a:ea typeface="Permanent Marker"/>
              <a:cs typeface="Permanent Marker"/>
              <a:sym typeface="Permanent Marker"/>
            </a:endParaRPr>
          </a:p>
          <a:p>
            <a:pPr marL="0" lvl="0" indent="0" algn="l" rtl="0">
              <a:spcBef>
                <a:spcPts val="0"/>
              </a:spcBef>
              <a:spcAft>
                <a:spcPts val="0"/>
              </a:spcAft>
              <a:buNone/>
            </a:pPr>
            <a:endParaRPr>
              <a:latin typeface="Permanent Marker"/>
              <a:ea typeface="Permanent Marker"/>
              <a:cs typeface="Permanent Marker"/>
              <a:sym typeface="Permanent Marker"/>
            </a:endParaRPr>
          </a:p>
          <a:p>
            <a:pPr marL="0" lvl="0" indent="0" algn="l" rtl="0">
              <a:spcBef>
                <a:spcPts val="0"/>
              </a:spcBef>
              <a:spcAft>
                <a:spcPts val="0"/>
              </a:spcAft>
              <a:buNone/>
            </a:pPr>
            <a:r>
              <a:rPr lang="en">
                <a:latin typeface="Permanent Marker"/>
                <a:ea typeface="Permanent Marker"/>
                <a:cs typeface="Permanent Marker"/>
                <a:sym typeface="Permanent Marker"/>
              </a:rPr>
              <a:t>▪ A third way is to give </a:t>
            </a:r>
            <a:r>
              <a:rPr lang="en" b="1">
                <a:latin typeface="Permanent Marker"/>
                <a:ea typeface="Permanent Marker"/>
                <a:cs typeface="Permanent Marker"/>
                <a:sym typeface="Permanent Marker"/>
              </a:rPr>
              <a:t>TREASURE</a:t>
            </a:r>
            <a:r>
              <a:rPr lang="en">
                <a:latin typeface="Permanent Marker"/>
                <a:ea typeface="Permanent Marker"/>
                <a:cs typeface="Permanent Marker"/>
                <a:sym typeface="Permanent Marker"/>
              </a:rPr>
              <a:t>. </a:t>
            </a:r>
            <a:endParaRPr>
              <a:latin typeface="Permanent Marker"/>
              <a:ea typeface="Permanent Marker"/>
              <a:cs typeface="Permanent Marker"/>
              <a:sym typeface="Permanent Marker"/>
            </a:endParaRPr>
          </a:p>
          <a:p>
            <a:pPr marL="0" lvl="0" indent="0" algn="l" rtl="0">
              <a:spcBef>
                <a:spcPts val="0"/>
              </a:spcBef>
              <a:spcAft>
                <a:spcPts val="0"/>
              </a:spcAft>
              <a:buNone/>
            </a:pPr>
            <a:endParaRPr>
              <a:latin typeface="Permanent Marker"/>
              <a:ea typeface="Permanent Marker"/>
              <a:cs typeface="Permanent Marker"/>
              <a:sym typeface="Permanent Marker"/>
            </a:endParaRPr>
          </a:p>
          <a:p>
            <a:pPr marL="0" lvl="0" indent="0" algn="l" rtl="0">
              <a:spcBef>
                <a:spcPts val="0"/>
              </a:spcBef>
              <a:spcAft>
                <a:spcPts val="0"/>
              </a:spcAft>
              <a:buNone/>
            </a:pPr>
            <a:r>
              <a:rPr lang="en">
                <a:latin typeface="Permanent Marker"/>
                <a:ea typeface="Permanent Marker"/>
                <a:cs typeface="Permanent Marker"/>
                <a:sym typeface="Permanent Marker"/>
              </a:rPr>
              <a:t>▪ A fourth way is to </a:t>
            </a:r>
            <a:r>
              <a:rPr lang="en" b="1">
                <a:latin typeface="Permanent Marker"/>
                <a:ea typeface="Permanent Marker"/>
                <a:cs typeface="Permanent Marker"/>
                <a:sym typeface="Permanent Marker"/>
              </a:rPr>
              <a:t>TEACH</a:t>
            </a:r>
            <a:r>
              <a:rPr lang="en">
                <a:latin typeface="Permanent Marker"/>
                <a:ea typeface="Permanent Marker"/>
                <a:cs typeface="Permanent Marker"/>
                <a:sym typeface="Permanent Marker"/>
              </a:rPr>
              <a:t> people about the cause to try to get more people to help out! </a:t>
            </a:r>
            <a:endParaRPr>
              <a:latin typeface="Permanent Marker"/>
              <a:ea typeface="Permanent Marker"/>
              <a:cs typeface="Permanent Marker"/>
              <a:sym typeface="Permanent Marker"/>
            </a:endParaRPr>
          </a:p>
        </p:txBody>
      </p:sp>
      <p:pic>
        <p:nvPicPr>
          <p:cNvPr id="469" name="Google Shape;469;p74"/>
          <p:cNvPicPr preferRelativeResize="0"/>
          <p:nvPr/>
        </p:nvPicPr>
        <p:blipFill>
          <a:blip r:embed="rId4">
            <a:alphaModFix/>
          </a:blip>
          <a:stretch>
            <a:fillRect/>
          </a:stretch>
        </p:blipFill>
        <p:spPr>
          <a:xfrm>
            <a:off x="5205675" y="116250"/>
            <a:ext cx="3709669" cy="483869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75"/>
          <p:cNvPicPr preferRelativeResize="0"/>
          <p:nvPr/>
        </p:nvPicPr>
        <p:blipFill>
          <a:blip r:embed="rId3">
            <a:alphaModFix/>
          </a:blip>
          <a:stretch>
            <a:fillRect/>
          </a:stretch>
        </p:blipFill>
        <p:spPr>
          <a:xfrm>
            <a:off x="2403050" y="48425"/>
            <a:ext cx="4507974" cy="514350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76"/>
          <p:cNvPicPr preferRelativeResize="0"/>
          <p:nvPr/>
        </p:nvPicPr>
        <p:blipFill>
          <a:blip r:embed="rId3">
            <a:alphaModFix/>
          </a:blip>
          <a:stretch>
            <a:fillRect/>
          </a:stretch>
        </p:blipFill>
        <p:spPr>
          <a:xfrm>
            <a:off x="1828825" y="152400"/>
            <a:ext cx="4733801" cy="483869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77"/>
          <p:cNvSpPr txBox="1"/>
          <p:nvPr/>
        </p:nvSpPr>
        <p:spPr>
          <a:xfrm>
            <a:off x="0" y="0"/>
            <a:ext cx="9144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r>
              <a:rPr lang="en" sz="3600" b="1">
                <a:solidFill>
                  <a:srgbClr val="FF0000"/>
                </a:solidFill>
                <a:latin typeface="Permanent Marker"/>
                <a:ea typeface="Permanent Marker"/>
                <a:cs typeface="Permanent Marker"/>
                <a:sym typeface="Permanent Marker"/>
              </a:rPr>
              <a:t>MY Heart Power to Serve</a:t>
            </a:r>
            <a:endParaRPr sz="3600" b="1">
              <a:solidFill>
                <a:srgbClr val="FF0000"/>
              </a:solidFill>
              <a:latin typeface="Permanent Marker"/>
              <a:ea typeface="Permanent Marker"/>
              <a:cs typeface="Permanent Marker"/>
              <a:sym typeface="Permanent Marke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381000" algn="l" rtl="0">
              <a:spcBef>
                <a:spcPts val="0"/>
              </a:spcBef>
              <a:spcAft>
                <a:spcPts val="0"/>
              </a:spcAft>
              <a:buSzPts val="2400"/>
              <a:buFont typeface="Permanent Marker"/>
              <a:buAutoNum type="arabicPeriod"/>
            </a:pPr>
            <a:r>
              <a:rPr lang="en" sz="2400">
                <a:latin typeface="Permanent Marker"/>
                <a:ea typeface="Permanent Marker"/>
                <a:cs typeface="Permanent Marker"/>
                <a:sym typeface="Permanent Marker"/>
              </a:rPr>
              <a:t>Identify the goal you feel most strongly about</a:t>
            </a:r>
            <a:endParaRPr sz="2400">
              <a:latin typeface="Permanent Marker"/>
              <a:ea typeface="Permanent Marker"/>
              <a:cs typeface="Permanent Marker"/>
              <a:sym typeface="Permanent Marker"/>
            </a:endParaRPr>
          </a:p>
          <a:p>
            <a:pPr marL="0" lvl="0" indent="0" algn="l" rtl="0">
              <a:spcBef>
                <a:spcPts val="0"/>
              </a:spcBef>
              <a:spcAft>
                <a:spcPts val="0"/>
              </a:spcAft>
              <a:buNone/>
            </a:pPr>
            <a:endParaRPr sz="2400">
              <a:latin typeface="Permanent Marker"/>
              <a:ea typeface="Permanent Marker"/>
              <a:cs typeface="Permanent Marker"/>
              <a:sym typeface="Permanent Marker"/>
            </a:endParaRPr>
          </a:p>
          <a:p>
            <a:pPr marL="457200" lvl="0" indent="-381000" algn="l" rtl="0">
              <a:spcBef>
                <a:spcPts val="0"/>
              </a:spcBef>
              <a:spcAft>
                <a:spcPts val="0"/>
              </a:spcAft>
              <a:buSzPts val="2400"/>
              <a:buFont typeface="Permanent Marker"/>
              <a:buAutoNum type="arabicPeriod"/>
            </a:pPr>
            <a:r>
              <a:rPr lang="en" sz="2400">
                <a:latin typeface="Permanent Marker"/>
                <a:ea typeface="Permanent Marker"/>
                <a:cs typeface="Permanent Marker"/>
                <a:sym typeface="Permanent Marker"/>
              </a:rPr>
              <a:t>Write your aim for your chosen goal </a:t>
            </a:r>
            <a:endParaRPr sz="2400">
              <a:latin typeface="Permanent Marker"/>
              <a:ea typeface="Permanent Marker"/>
              <a:cs typeface="Permanent Marker"/>
              <a:sym typeface="Permanent Marker"/>
            </a:endParaRPr>
          </a:p>
          <a:p>
            <a:pPr marL="0" lvl="0" indent="0" algn="l" rtl="0">
              <a:spcBef>
                <a:spcPts val="0"/>
              </a:spcBef>
              <a:spcAft>
                <a:spcPts val="0"/>
              </a:spcAft>
              <a:buNone/>
            </a:pPr>
            <a:r>
              <a:rPr lang="en" sz="2400">
                <a:latin typeface="Permanent Marker"/>
                <a:ea typeface="Permanent Marker"/>
                <a:cs typeface="Permanent Marker"/>
                <a:sym typeface="Permanent Marker"/>
              </a:rPr>
              <a:t>       </a:t>
            </a:r>
            <a:r>
              <a:rPr lang="en" sz="1800" i="1">
                <a:latin typeface="Permanent Marker"/>
                <a:ea typeface="Permanent Marker"/>
                <a:cs typeface="Permanent Marker"/>
                <a:sym typeface="Permanent Marker"/>
              </a:rPr>
              <a:t>: My aim for Goal 14 is to refuse to drink with a plastic straw</a:t>
            </a:r>
            <a:endParaRPr sz="1800" i="1">
              <a:latin typeface="Permanent Marker"/>
              <a:ea typeface="Permanent Marker"/>
              <a:cs typeface="Permanent Marker"/>
              <a:sym typeface="Permanent Marker"/>
            </a:endParaRPr>
          </a:p>
          <a:p>
            <a:pPr marL="0" lvl="0" indent="0" algn="l" rtl="0">
              <a:spcBef>
                <a:spcPts val="0"/>
              </a:spcBef>
              <a:spcAft>
                <a:spcPts val="0"/>
              </a:spcAft>
              <a:buNone/>
            </a:pPr>
            <a:endParaRPr sz="1800" i="1">
              <a:latin typeface="Permanent Marker"/>
              <a:ea typeface="Permanent Marker"/>
              <a:cs typeface="Permanent Marker"/>
              <a:sym typeface="Permanent Marker"/>
            </a:endParaRPr>
          </a:p>
          <a:p>
            <a:pPr marL="457200" lvl="0" indent="-381000" algn="l" rtl="0">
              <a:spcBef>
                <a:spcPts val="0"/>
              </a:spcBef>
              <a:spcAft>
                <a:spcPts val="0"/>
              </a:spcAft>
              <a:buSzPts val="2400"/>
              <a:buFont typeface="Permanent Marker"/>
              <a:buAutoNum type="arabicPeriod"/>
            </a:pPr>
            <a:r>
              <a:rPr lang="en" sz="2400">
                <a:latin typeface="Permanent Marker"/>
                <a:ea typeface="Permanent Marker"/>
                <a:cs typeface="Permanent Marker"/>
                <a:sym typeface="Permanent Marker"/>
              </a:rPr>
              <a:t>Link them together</a:t>
            </a:r>
            <a:endParaRPr sz="2400">
              <a:latin typeface="Permanent Marker"/>
              <a:ea typeface="Permanent Marker"/>
              <a:cs typeface="Permanent Marker"/>
              <a:sym typeface="Permanent Marker"/>
            </a:endParaRPr>
          </a:p>
        </p:txBody>
      </p:sp>
      <p:pic>
        <p:nvPicPr>
          <p:cNvPr id="485" name="Google Shape;485;p77"/>
          <p:cNvPicPr preferRelativeResize="0"/>
          <p:nvPr/>
        </p:nvPicPr>
        <p:blipFill>
          <a:blip r:embed="rId3">
            <a:alphaModFix/>
          </a:blip>
          <a:stretch>
            <a:fillRect/>
          </a:stretch>
        </p:blipFill>
        <p:spPr>
          <a:xfrm>
            <a:off x="0" y="0"/>
            <a:ext cx="9144000" cy="470975"/>
          </a:xfrm>
          <a:prstGeom prst="rect">
            <a:avLst/>
          </a:prstGeom>
          <a:noFill/>
          <a:ln>
            <a:noFill/>
          </a:ln>
        </p:spPr>
      </p:pic>
      <p:pic>
        <p:nvPicPr>
          <p:cNvPr id="486" name="Google Shape;486;p77"/>
          <p:cNvPicPr preferRelativeResize="0"/>
          <p:nvPr/>
        </p:nvPicPr>
        <p:blipFill>
          <a:blip r:embed="rId4">
            <a:alphaModFix/>
          </a:blip>
          <a:stretch>
            <a:fillRect/>
          </a:stretch>
        </p:blipFill>
        <p:spPr>
          <a:xfrm>
            <a:off x="6629400" y="3281825"/>
            <a:ext cx="2514600" cy="1152525"/>
          </a:xfrm>
          <a:prstGeom prst="rect">
            <a:avLst/>
          </a:prstGeom>
          <a:noFill/>
          <a:ln>
            <a:noFill/>
          </a:ln>
        </p:spPr>
      </p:pic>
      <p:pic>
        <p:nvPicPr>
          <p:cNvPr id="487" name="Google Shape;487;p77"/>
          <p:cNvPicPr preferRelativeResize="0"/>
          <p:nvPr/>
        </p:nvPicPr>
        <p:blipFill>
          <a:blip r:embed="rId5">
            <a:alphaModFix/>
          </a:blip>
          <a:stretch>
            <a:fillRect/>
          </a:stretch>
        </p:blipFill>
        <p:spPr>
          <a:xfrm>
            <a:off x="3316250" y="3855450"/>
            <a:ext cx="3234275" cy="12425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78"/>
          <p:cNvSpPr txBox="1">
            <a:spLocks noGrp="1"/>
          </p:cNvSpPr>
          <p:nvPr>
            <p:ph type="body" idx="2"/>
          </p:nvPr>
        </p:nvSpPr>
        <p:spPr>
          <a:xfrm>
            <a:off x="2415136" y="2312475"/>
            <a:ext cx="1831500" cy="2613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93" name="Google Shape;493;p78" descr="In this beautifully animated clip from Dirt! The Movie, Wangari Maathai tells an inspiring tale of doing the best you can under seemingly interminable odds. Join us at www.DirtTheMovie.org" title="I will be a hummingbird - Wangari Maathai (English)">
            <a:hlinkClick r:id="rId3"/>
          </p:cNvPr>
          <p:cNvPicPr preferRelativeResize="0"/>
          <p:nvPr/>
        </p:nvPicPr>
        <p:blipFill>
          <a:blip r:embed="rId4">
            <a:alphaModFix/>
          </a:blip>
          <a:stretch>
            <a:fillRect/>
          </a:stretch>
        </p:blipFill>
        <p:spPr>
          <a:xfrm>
            <a:off x="1148201" y="85425"/>
            <a:ext cx="6630200" cy="4972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387900" y="294150"/>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t>Factors that increase and decrease HOPE </a:t>
            </a:r>
            <a:endParaRPr b="1"/>
          </a:p>
        </p:txBody>
      </p:sp>
      <p:sp>
        <p:nvSpPr>
          <p:cNvPr id="108" name="Google Shape;108;p20"/>
          <p:cNvSpPr txBox="1">
            <a:spLocks noGrp="1"/>
          </p:cNvSpPr>
          <p:nvPr>
            <p:ph type="body" idx="1"/>
          </p:nvPr>
        </p:nvSpPr>
        <p:spPr>
          <a:xfrm>
            <a:off x="109325" y="1244025"/>
            <a:ext cx="7510800" cy="36393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b="1"/>
              <a:t>Hope Creators </a:t>
            </a:r>
            <a:endParaRPr sz="2000" b="1"/>
          </a:p>
          <a:p>
            <a:pPr marL="914400" lvl="1" indent="-355600" algn="l" rtl="0">
              <a:spcBef>
                <a:spcPts val="0"/>
              </a:spcBef>
              <a:spcAft>
                <a:spcPts val="0"/>
              </a:spcAft>
              <a:buSzPts val="2000"/>
              <a:buChar char="○"/>
            </a:pPr>
            <a:r>
              <a:rPr lang="en" sz="2000"/>
              <a:t>Success </a:t>
            </a:r>
            <a:endParaRPr sz="2000"/>
          </a:p>
          <a:p>
            <a:pPr marL="914400" lvl="1" indent="-355600" algn="l" rtl="0">
              <a:spcBef>
                <a:spcPts val="0"/>
              </a:spcBef>
              <a:spcAft>
                <a:spcPts val="0"/>
              </a:spcAft>
              <a:buSzPts val="2000"/>
              <a:buChar char="○"/>
            </a:pPr>
            <a:r>
              <a:rPr lang="en" sz="2000"/>
              <a:t>People in our lives that encourage us </a:t>
            </a:r>
            <a:endParaRPr sz="2000"/>
          </a:p>
          <a:p>
            <a:pPr marL="914400" lvl="1" indent="-355600" algn="l" rtl="0">
              <a:spcBef>
                <a:spcPts val="0"/>
              </a:spcBef>
              <a:spcAft>
                <a:spcPts val="0"/>
              </a:spcAft>
              <a:buSzPts val="2000"/>
              <a:buChar char="○"/>
            </a:pPr>
            <a:r>
              <a:rPr lang="en" sz="2000"/>
              <a:t>Our “tribe” or group of people and their collective attitude </a:t>
            </a:r>
            <a:endParaRPr sz="2000"/>
          </a:p>
          <a:p>
            <a:pPr marL="457200" lvl="0" indent="-355600" algn="l" rtl="0">
              <a:spcBef>
                <a:spcPts val="0"/>
              </a:spcBef>
              <a:spcAft>
                <a:spcPts val="0"/>
              </a:spcAft>
              <a:buSzPts val="2000"/>
              <a:buChar char="●"/>
            </a:pPr>
            <a:r>
              <a:rPr lang="en" sz="2000" b="1"/>
              <a:t>Hope Crushers  </a:t>
            </a:r>
            <a:endParaRPr sz="2000" b="1"/>
          </a:p>
          <a:p>
            <a:pPr marL="914400" lvl="1" indent="-355600" algn="l" rtl="0">
              <a:spcBef>
                <a:spcPts val="0"/>
              </a:spcBef>
              <a:spcAft>
                <a:spcPts val="0"/>
              </a:spcAft>
              <a:buSzPts val="2000"/>
              <a:buChar char="○"/>
            </a:pPr>
            <a:r>
              <a:rPr lang="en" sz="2000"/>
              <a:t>Failure </a:t>
            </a:r>
            <a:endParaRPr sz="2000"/>
          </a:p>
          <a:p>
            <a:pPr marL="914400" lvl="1" indent="-355600" algn="l" rtl="0">
              <a:spcBef>
                <a:spcPts val="0"/>
              </a:spcBef>
              <a:spcAft>
                <a:spcPts val="0"/>
              </a:spcAft>
              <a:buSzPts val="2000"/>
              <a:buChar char="○"/>
            </a:pPr>
            <a:r>
              <a:rPr lang="en" sz="2000"/>
              <a:t>People in our loves who destroy our belief that we can succeed </a:t>
            </a:r>
            <a:endParaRPr sz="2000"/>
          </a:p>
          <a:p>
            <a:pPr marL="914400" lvl="1" indent="-355600" algn="l" rtl="0">
              <a:spcBef>
                <a:spcPts val="0"/>
              </a:spcBef>
              <a:spcAft>
                <a:spcPts val="0"/>
              </a:spcAft>
              <a:buSzPts val="2000"/>
              <a:buChar char="○"/>
            </a:pPr>
            <a:r>
              <a:rPr lang="en" sz="2000"/>
              <a:t>A tribe that discourages us from our goals </a:t>
            </a:r>
            <a:endParaRPr sz="2000"/>
          </a:p>
        </p:txBody>
      </p:sp>
      <p:pic>
        <p:nvPicPr>
          <p:cNvPr id="109" name="Google Shape;109;p20" descr="Image result for happy face"/>
          <p:cNvPicPr preferRelativeResize="0"/>
          <p:nvPr/>
        </p:nvPicPr>
        <p:blipFill>
          <a:blip r:embed="rId3">
            <a:alphaModFix/>
          </a:blip>
          <a:stretch>
            <a:fillRect/>
          </a:stretch>
        </p:blipFill>
        <p:spPr>
          <a:xfrm>
            <a:off x="7286150" y="1144125"/>
            <a:ext cx="1568275" cy="1568275"/>
          </a:xfrm>
          <a:prstGeom prst="rect">
            <a:avLst/>
          </a:prstGeom>
          <a:noFill/>
          <a:ln>
            <a:noFill/>
          </a:ln>
        </p:spPr>
      </p:pic>
      <p:pic>
        <p:nvPicPr>
          <p:cNvPr id="110" name="Google Shape;110;p20" descr="Related image"/>
          <p:cNvPicPr preferRelativeResize="0"/>
          <p:nvPr/>
        </p:nvPicPr>
        <p:blipFill>
          <a:blip r:embed="rId4">
            <a:alphaModFix/>
          </a:blip>
          <a:stretch>
            <a:fillRect/>
          </a:stretch>
        </p:blipFill>
        <p:spPr>
          <a:xfrm>
            <a:off x="7439750" y="3313050"/>
            <a:ext cx="1638700" cy="16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A Story on Grit- Chris Weber</a:t>
            </a:r>
            <a:endParaRPr>
              <a:solidFill>
                <a:schemeClr val="dk2"/>
              </a:solidFill>
            </a:endParaRPr>
          </a:p>
        </p:txBody>
      </p:sp>
      <p:pic>
        <p:nvPicPr>
          <p:cNvPr id="116" name="Google Shape;116;p21" descr="&quot;When you want to succeed as bad as you want to breathe, then you'll be successful&quot; &#10;&#10;Speech by Eric Thomas (AKA ET The Hip Hop Preacher).&#10;Inspirational video featuring Giavanni Ruffin (player for the Seattle Seahawks).&#10;&#10;&#10;Original: http://vimeo.com/27933991&#10;Greyskale Multimedia: http://www.facebook.com/GreyskaleGSK http://www.GreyskaleMultimedia.com&#10;&#10;&#10;More from ET The Hip Hop Preacher:&#10;Eric Thomas on Instagram: ETTHEHIPHOPPREACHER&#10;Eric Thomas on Twitter: @EricThomasBTC&#10;Eric Thomas on Periscope: Eric ThomasBTC (Free broadcast/sessions each and every Tuesday evening)&#10;Eric Thomas on Facebook: Eric Thomas&#10;Eric Thomas Online: http://www.ETInspires.com&#10;Eric Thomas Online: http://www.BreatheUniversity.com&#10;&#10;More from Giavanni Ruffin: http://www.GiavanniRuffin.com/&#10;&#10;&#10;Both background songs are by Explosions in the Sky. The first song is called Home (http://www.youtube.com/watch?v=qwk5F-mJH8g). &#10;The second song is called Your Hand in Mine (http://www.youtube.com/watch?v=JzIK5FaC38w)&#10;&#10;&#10;I do not own this video, nor am I in any way affiliated with Greyskale Multimedia. All credit goes to them. I originally saw this video in Vimeo, I just wanted to share it with YouTube and have GSK's full permission to do so." title="How Bad Do You Want It? (Success) HD">
            <a:hlinkClick r:id="rId3"/>
          </p:cNvPr>
          <p:cNvPicPr preferRelativeResize="0"/>
          <p:nvPr/>
        </p:nvPicPr>
        <p:blipFill>
          <a:blip r:embed="rId4">
            <a:alphaModFix/>
          </a:blip>
          <a:stretch>
            <a:fillRect/>
          </a:stretch>
        </p:blipFill>
        <p:spPr>
          <a:xfrm>
            <a:off x="4754600" y="1517950"/>
            <a:ext cx="4302974" cy="3374650"/>
          </a:xfrm>
          <a:prstGeom prst="rect">
            <a:avLst/>
          </a:prstGeom>
          <a:noFill/>
          <a:ln>
            <a:noFill/>
          </a:ln>
        </p:spPr>
      </p:pic>
      <p:pic>
        <p:nvPicPr>
          <p:cNvPr id="117" name="Google Shape;117;p21"/>
          <p:cNvPicPr preferRelativeResize="0"/>
          <p:nvPr/>
        </p:nvPicPr>
        <p:blipFill>
          <a:blip r:embed="rId5">
            <a:alphaModFix/>
          </a:blip>
          <a:stretch>
            <a:fillRect/>
          </a:stretch>
        </p:blipFill>
        <p:spPr>
          <a:xfrm>
            <a:off x="164950" y="1517950"/>
            <a:ext cx="4407051" cy="3374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What is Grit?</a:t>
            </a:r>
            <a:endParaRPr>
              <a:solidFill>
                <a:schemeClr val="dk2"/>
              </a:solidFill>
            </a:endParaRPr>
          </a:p>
        </p:txBody>
      </p:sp>
      <p:sp>
        <p:nvSpPr>
          <p:cNvPr id="123" name="Google Shape;123;p22"/>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dk2"/>
                </a:solidFill>
              </a:rPr>
              <a:t>-</a:t>
            </a:r>
            <a:r>
              <a:rPr lang="en" sz="3000" u="sng">
                <a:solidFill>
                  <a:schemeClr val="dk2"/>
                </a:solidFill>
              </a:rPr>
              <a:t>Passion </a:t>
            </a:r>
            <a:r>
              <a:rPr lang="en" sz="3000">
                <a:solidFill>
                  <a:schemeClr val="dk2"/>
                </a:solidFill>
              </a:rPr>
              <a:t>for a long term goal.</a:t>
            </a:r>
            <a:endParaRPr sz="3000">
              <a:solidFill>
                <a:schemeClr val="dk2"/>
              </a:solidFill>
            </a:endParaRPr>
          </a:p>
          <a:p>
            <a:pPr marL="0" lvl="0" indent="0" algn="l" rtl="0">
              <a:spcBef>
                <a:spcPts val="1600"/>
              </a:spcBef>
              <a:spcAft>
                <a:spcPts val="0"/>
              </a:spcAft>
              <a:buNone/>
            </a:pPr>
            <a:r>
              <a:rPr lang="en" sz="3000">
                <a:solidFill>
                  <a:schemeClr val="dk2"/>
                </a:solidFill>
              </a:rPr>
              <a:t>-</a:t>
            </a:r>
            <a:r>
              <a:rPr lang="en" sz="3000" u="sng">
                <a:solidFill>
                  <a:schemeClr val="dk2"/>
                </a:solidFill>
              </a:rPr>
              <a:t>Perseverance</a:t>
            </a:r>
            <a:r>
              <a:rPr lang="en" sz="3000">
                <a:solidFill>
                  <a:schemeClr val="dk2"/>
                </a:solidFill>
              </a:rPr>
              <a:t>: Willing to endure whatever it takes.</a:t>
            </a:r>
            <a:endParaRPr sz="3000">
              <a:solidFill>
                <a:schemeClr val="dk2"/>
              </a:solidFill>
            </a:endParaRPr>
          </a:p>
          <a:p>
            <a:pPr marL="0" lvl="0" indent="0" algn="l" rtl="0">
              <a:spcBef>
                <a:spcPts val="1600"/>
              </a:spcBef>
              <a:spcAft>
                <a:spcPts val="1600"/>
              </a:spcAft>
              <a:buNone/>
            </a:pPr>
            <a:r>
              <a:rPr lang="en" sz="3000">
                <a:solidFill>
                  <a:schemeClr val="dk2"/>
                </a:solidFill>
              </a:rPr>
              <a:t>-</a:t>
            </a:r>
            <a:r>
              <a:rPr lang="en" sz="3000" u="sng">
                <a:solidFill>
                  <a:schemeClr val="dk2"/>
                </a:solidFill>
              </a:rPr>
              <a:t>Grit</a:t>
            </a:r>
            <a:r>
              <a:rPr lang="en" sz="3000">
                <a:solidFill>
                  <a:schemeClr val="dk2"/>
                </a:solidFill>
              </a:rPr>
              <a:t>= Passion + Perseverance</a:t>
            </a:r>
            <a:endParaRPr sz="3000">
              <a:solidFill>
                <a:schemeClr val="dk2"/>
              </a:solidFill>
            </a:endParaRPr>
          </a:p>
        </p:txBody>
      </p:sp>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1732</Words>
  <Application>Microsoft Macintosh PowerPoint</Application>
  <PresentationFormat>On-screen Show (16:9)</PresentationFormat>
  <Paragraphs>195</Paragraphs>
  <Slides>65</Slides>
  <Notes>65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65</vt:i4>
      </vt:variant>
    </vt:vector>
  </HeadingPairs>
  <TitlesOfParts>
    <vt:vector size="75" baseType="lpstr">
      <vt:lpstr>Roboto Slab</vt:lpstr>
      <vt:lpstr>Patua One</vt:lpstr>
      <vt:lpstr>Roboto</vt:lpstr>
      <vt:lpstr>Amatic SC</vt:lpstr>
      <vt:lpstr>Fjalla One</vt:lpstr>
      <vt:lpstr>Lora</vt:lpstr>
      <vt:lpstr>Permanent Marker</vt:lpstr>
      <vt:lpstr>Fondamento</vt:lpstr>
      <vt:lpstr>Comfortaa</vt:lpstr>
      <vt:lpstr>Marina</vt:lpstr>
      <vt:lpstr>Was the American Revolution a Product of Hope and Grit?</vt:lpstr>
      <vt:lpstr>Lets watch this clip to start off...</vt:lpstr>
      <vt:lpstr>Hope is...</vt:lpstr>
      <vt:lpstr>PowerPoint Presentation</vt:lpstr>
      <vt:lpstr>PowerPoint Presentation</vt:lpstr>
      <vt:lpstr>PowerPoint Presentation</vt:lpstr>
      <vt:lpstr>Factors that increase and decrease HOPE </vt:lpstr>
      <vt:lpstr>A Story on Grit- Chris Weber</vt:lpstr>
      <vt:lpstr>What is Grit?</vt:lpstr>
      <vt:lpstr>PowerPoint Presentation</vt:lpstr>
      <vt:lpstr>PowerPoint Presentation</vt:lpstr>
      <vt:lpstr>PowerPoint Presentation</vt:lpstr>
      <vt:lpstr>PowerPoint Presentation</vt:lpstr>
      <vt:lpstr>Michael Jordan</vt:lpstr>
      <vt:lpstr>Salt in His Shoes</vt:lpstr>
      <vt:lpstr>Tom Brady</vt:lpstr>
      <vt:lpstr>Exit Ticket</vt:lpstr>
      <vt:lpstr>Do Now</vt:lpstr>
      <vt:lpstr>What is Geography? </vt:lpstr>
      <vt:lpstr>How did Geography affect the American Revolution?</vt:lpstr>
      <vt:lpstr>The British Plan to divide the colonies</vt:lpstr>
      <vt:lpstr>PowerPoint Presentation</vt:lpstr>
      <vt:lpstr>Saratoga</vt:lpstr>
      <vt:lpstr>Name 5 things that you have/use that protect you from the cold.</vt:lpstr>
      <vt:lpstr>Valley Forge</vt:lpstr>
      <vt:lpstr>PowerPoint Presentation</vt:lpstr>
      <vt:lpstr>PowerPoint Presentation</vt:lpstr>
      <vt:lpstr>The Declaration of Independence</vt:lpstr>
      <vt:lpstr>PowerPoint Presentation</vt:lpstr>
      <vt:lpstr>Exit Activity</vt:lpstr>
      <vt:lpstr>Hope &amp; Grit How It Shaped the American Revolution</vt:lpstr>
      <vt:lpstr>PowerPoint Presentation</vt:lpstr>
      <vt:lpstr>PowerPoint Presentation</vt:lpstr>
      <vt:lpstr>PowerPoint Presentation</vt:lpstr>
      <vt:lpstr>Hope &amp; Grit</vt:lpstr>
      <vt:lpstr>Do Now: </vt:lpstr>
      <vt:lpstr>PowerPoint Presentation</vt:lpstr>
      <vt:lpstr>A Quick Reminder!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Was the American Revolution a Product of Hope and Grit?</vt:lpstr>
      <vt:lpstr>Document #1</vt:lpstr>
      <vt:lpstr>Document #2</vt:lpstr>
      <vt:lpstr>Your Task...</vt:lpstr>
      <vt:lpstr>PowerPoint Presentation</vt:lpstr>
      <vt:lpstr>Topic: Do you believe that the American Revolution was fueled by hope and grit?</vt:lpstr>
      <vt:lpstr>Next: Supply at least three sources reasons why you think the American Revolution was fueled by hope and grit</vt:lpstr>
      <vt:lpstr>Next: Provide citations from the documents that you gained your information from in the “follow ups” section</vt:lpstr>
      <vt:lpstr>Lastly: Supply a closing statement or conclusion statement that really “grabs” the attention of your reader to make them believe the claims backed by sound evidence you made</vt:lpstr>
      <vt:lpstr>Day Nine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 the American Revolution a Product of Hope and Grit?</dc:title>
  <cp:lastModifiedBy>Kevin Sheehan</cp:lastModifiedBy>
  <cp:revision>1</cp:revision>
  <dcterms:modified xsi:type="dcterms:W3CDTF">2018-12-08T22:18:15Z</dcterms:modified>
</cp:coreProperties>
</file>