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  <p:sldMasterId id="2147483680" r:id="rId2"/>
    <p:sldMasterId id="2147483681" r:id="rId3"/>
  </p:sldMasterIdLst>
  <p:notesMasterIdLst>
    <p:notesMasterId r:id="rId51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</p:sldIdLst>
  <p:sldSz cx="9144000" cy="5143500" type="screen16x9"/>
  <p:notesSz cx="6858000" cy="9144000"/>
  <p:embeddedFontLst>
    <p:embeddedFont>
      <p:font typeface="Alegreya" pitchFamily="2" charset="0"/>
      <p:regular r:id="rId52"/>
      <p:bold r:id="rId53"/>
      <p:italic r:id="rId54"/>
      <p:boldItalic r:id="rId55"/>
    </p:embeddedFont>
    <p:embeddedFont>
      <p:font typeface="Bangers" pitchFamily="2" charset="77"/>
      <p:regular r:id="rId56"/>
    </p:embeddedFont>
    <p:embeddedFont>
      <p:font typeface="Economica" panose="02000506040000020004" pitchFamily="2" charset="77"/>
      <p:regular r:id="rId57"/>
      <p:bold r:id="rId58"/>
      <p:italic r:id="rId59"/>
      <p:boldItalic r:id="rId60"/>
    </p:embeddedFont>
    <p:embeddedFont>
      <p:font typeface="Impact" panose="020B0806030902050204" pitchFamily="34" charset="0"/>
      <p:regular r:id="rId61"/>
    </p:embeddedFont>
    <p:embeddedFont>
      <p:font typeface="Lobster" pitchFamily="2" charset="77"/>
      <p:regular r:id="rId62"/>
    </p:embeddedFont>
    <p:embeddedFont>
      <p:font typeface="Luckiest Guy" panose="02000506000000020004" pitchFamily="2" charset="0"/>
      <p:regular r:id="rId63"/>
    </p:embeddedFont>
    <p:embeddedFont>
      <p:font typeface="Open Sans" panose="020B0606030504020204" pitchFamily="34" charset="0"/>
      <p:regular r:id="rId64"/>
      <p:bold r:id="rId65"/>
      <p:italic r:id="rId66"/>
      <p:boldItalic r:id="rId67"/>
    </p:embeddedFont>
    <p:embeddedFont>
      <p:font typeface="Oxygen" panose="02000503000000000000" pitchFamily="2" charset="77"/>
      <p:regular r:id="rId68"/>
      <p:bold r:id="rId69"/>
    </p:embeddedFont>
    <p:embeddedFont>
      <p:font typeface="Pacifico" pitchFamily="2" charset="77"/>
      <p:regular r:id="rId70"/>
    </p:embeddedFont>
    <p:embeddedFont>
      <p:font typeface="Permanent Marker" panose="02000000000000000000" pitchFamily="2" charset="0"/>
      <p:regular r:id="rId71"/>
    </p:embeddedFont>
    <p:embeddedFont>
      <p:font typeface="PT Serif" panose="020A0603040505020204" pitchFamily="18" charset="77"/>
      <p:regular r:id="rId72"/>
      <p:bold r:id="rId73"/>
      <p:italic r:id="rId74"/>
      <p:boldItalic r:id="rId75"/>
    </p:embeddedFont>
    <p:embeddedFont>
      <p:font typeface="Righteous" panose="02010506000000020000" pitchFamily="2" charset="0"/>
      <p:regular r:id="rId76"/>
    </p:embeddedFont>
    <p:embeddedFont>
      <p:font typeface="Sniglet" pitchFamily="82" charset="0"/>
      <p:regular r:id="rId7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4"/>
  </p:normalViewPr>
  <p:slideViewPr>
    <p:cSldViewPr snapToGrid="0">
      <p:cViewPr varScale="1">
        <p:scale>
          <a:sx n="142" d="100"/>
          <a:sy n="142" d="100"/>
        </p:scale>
        <p:origin x="76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74" Type="http://schemas.openxmlformats.org/officeDocument/2006/relationships/font" Target="fonts/font23.fntdata"/><Relationship Id="rId79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font" Target="fonts/font10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font" Target="fonts/font18.fntdata"/><Relationship Id="rId77" Type="http://schemas.openxmlformats.org/officeDocument/2006/relationships/font" Target="fonts/font26.fntdata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72" Type="http://schemas.openxmlformats.org/officeDocument/2006/relationships/font" Target="fonts/font21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font" Target="fonts/font19.fntdata"/><Relationship Id="rId75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6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73" Type="http://schemas.openxmlformats.org/officeDocument/2006/relationships/font" Target="fonts/font22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font" Target="fonts/font4.fntdata"/><Relationship Id="rId76" Type="http://schemas.openxmlformats.org/officeDocument/2006/relationships/font" Target="fonts/font25.fntdata"/><Relationship Id="rId7" Type="http://schemas.openxmlformats.org/officeDocument/2006/relationships/slide" Target="slides/slide4.xml"/><Relationship Id="rId71" Type="http://schemas.openxmlformats.org/officeDocument/2006/relationships/font" Target="fonts/font20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7226d805ab_2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7226d805ab_2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7226d805ab_2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7226d805ab_2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7226d805ab_2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7226d805ab_2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7226d805ab_2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7226d805ab_2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7226d805ab_2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7226d805ab_2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7226d805ab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7226d805ab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7226d805ab_2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7226d805ab_2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7226d805ab_2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7226d805ab_2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7226d805ab_2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7226d805ab_2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7226d805ab_2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7226d805ab_2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71423c338b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71423c338b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7f4d9b908a_17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7f4d9b908a_17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7f4d9b908a_17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7f4d9b908a_17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7f4d9b908a_17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7f4d9b908a_17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7f4d9b908a_17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7f4d9b908a_17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7f4d9b908a_17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7f4d9b908a_17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7f4d9b908a_1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7f4d9b908a_1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7f4d9b908a_2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7f4d9b908a_2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7f4d9b908a_2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7f4d9b908a_2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7f4d9b908a_2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7f4d9b908a_2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7f4d9b908a_2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7f4d9b908a_2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7f4d9b908a_4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7f4d9b908a_4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725712ce0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725712ce0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725712ce00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725712ce00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725712ce0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725712ce0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725712ce00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725712ce00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725712ce0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725712ce0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7f4d9b908a_1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7f4d9b908a_1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7f4d9b908a_1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7f4d9b908a_1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7f4d9b908a_1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7f4d9b908a_1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7f4d9b908a_1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7f4d9b908a_1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7f4d9b908a_16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7f4d9b908a_16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7f4d9b908a_4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7f4d9b908a_4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7f51af8aa5_4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7f51af8aa5_4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7f51af8aa5_4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7f51af8aa5_4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7f51af8aa5_4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7f51af8aa5_4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7f51af8aa5_4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7f51af8aa5_4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7f51af8aa5_4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7f51af8aa5_4_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7f51af8aa5_4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7f51af8aa5_4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7f51af8aa5_4_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7f51af8aa5_4_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7f51af8aa5_4_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7f51af8aa5_4_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7f4d9b908a_4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7f4d9b908a_4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7f4d9b908a_4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7f4d9b908a_4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26801b85f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26801b85f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7226d805ab_2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7226d805ab_2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7226d805ab_2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7226d805ab_2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2744013" y="756700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56" name="Google Shape;56;p14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/>
          <p:nvPr/>
        </p:nvSpPr>
        <p:spPr>
          <a:xfrm flipH="1">
            <a:off x="7595938" y="4602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2" name="Google Shape;62;p15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1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8" name="Google Shape;88;p2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9" name="Google Shape;89;p21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21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91" name="Google Shape;91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2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95" name="Google Shape;95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3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3"/>
          <p:cNvSpPr txBox="1">
            <a:spLocks noGrp="1"/>
          </p:cNvSpPr>
          <p:nvPr>
            <p:ph type="title" hasCustomPrompt="1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23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6" descr="comic-04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6"/>
          <p:cNvSpPr/>
          <p:nvPr/>
        </p:nvSpPr>
        <p:spPr>
          <a:xfrm>
            <a:off x="1315275" y="921225"/>
            <a:ext cx="6411650" cy="3910600"/>
          </a:xfrm>
          <a:custGeom>
            <a:avLst/>
            <a:gdLst/>
            <a:ahLst/>
            <a:cxnLst/>
            <a:rect l="l" t="t" r="r" b="b"/>
            <a:pathLst>
              <a:path w="256466" h="156424" extrusionOk="0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110" name="Google Shape;110;p26"/>
          <p:cNvSpPr/>
          <p:nvPr/>
        </p:nvSpPr>
        <p:spPr>
          <a:xfrm>
            <a:off x="1010475" y="616425"/>
            <a:ext cx="6411650" cy="3910600"/>
          </a:xfrm>
          <a:custGeom>
            <a:avLst/>
            <a:gdLst/>
            <a:ahLst/>
            <a:cxnLst/>
            <a:rect l="l" t="t" r="r" b="b"/>
            <a:pathLst>
              <a:path w="256466" h="156424" extrusionOk="0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11" name="Google Shape;111;p26"/>
          <p:cNvSpPr txBox="1">
            <a:spLocks noGrp="1"/>
          </p:cNvSpPr>
          <p:nvPr>
            <p:ph type="ctrTitle"/>
          </p:nvPr>
        </p:nvSpPr>
        <p:spPr>
          <a:xfrm>
            <a:off x="2572125" y="2068625"/>
            <a:ext cx="42717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7" descr="comic-04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7"/>
          <p:cNvSpPr/>
          <p:nvPr/>
        </p:nvSpPr>
        <p:spPr>
          <a:xfrm rot="169468" flipH="1">
            <a:off x="3608972" y="646196"/>
            <a:ext cx="5247975" cy="3809532"/>
          </a:xfrm>
          <a:prstGeom prst="wedgeEllipseCallout">
            <a:avLst>
              <a:gd name="adj1" fmla="val -42509"/>
              <a:gd name="adj2" fmla="val 62980"/>
            </a:avLst>
          </a:prstGeom>
          <a:solidFill>
            <a:srgbClr val="001936">
              <a:alpha val="21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7"/>
          <p:cNvSpPr/>
          <p:nvPr/>
        </p:nvSpPr>
        <p:spPr>
          <a:xfrm rot="169468" flipH="1">
            <a:off x="3380372" y="417596"/>
            <a:ext cx="5247975" cy="3809532"/>
          </a:xfrm>
          <a:prstGeom prst="wedgeEllipseCallout">
            <a:avLst>
              <a:gd name="adj1" fmla="val -42509"/>
              <a:gd name="adj2" fmla="val 62980"/>
            </a:avLst>
          </a:pr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ctrTitle"/>
          </p:nvPr>
        </p:nvSpPr>
        <p:spPr>
          <a:xfrm>
            <a:off x="4101125" y="1659550"/>
            <a:ext cx="3767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subTitle" idx="1"/>
          </p:nvPr>
        </p:nvSpPr>
        <p:spPr>
          <a:xfrm>
            <a:off x="4101125" y="2687651"/>
            <a:ext cx="3767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8" descr="comic-02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8"/>
          <p:cNvSpPr/>
          <p:nvPr/>
        </p:nvSpPr>
        <p:spPr>
          <a:xfrm>
            <a:off x="1992350" y="37775"/>
            <a:ext cx="5616577" cy="5220440"/>
          </a:xfrm>
          <a:custGeom>
            <a:avLst/>
            <a:gdLst/>
            <a:ahLst/>
            <a:cxnLst/>
            <a:rect l="l" t="t" r="r" b="b"/>
            <a:pathLst>
              <a:path w="114788" h="106692" extrusionOk="0">
                <a:moveTo>
                  <a:pt x="40479" y="15324"/>
                </a:moveTo>
                <a:lnTo>
                  <a:pt x="41346" y="3758"/>
                </a:lnTo>
                <a:lnTo>
                  <a:pt x="52623" y="13878"/>
                </a:lnTo>
                <a:lnTo>
                  <a:pt x="56382" y="0"/>
                </a:lnTo>
                <a:lnTo>
                  <a:pt x="63610" y="14746"/>
                </a:lnTo>
                <a:lnTo>
                  <a:pt x="70549" y="2024"/>
                </a:lnTo>
                <a:lnTo>
                  <a:pt x="75754" y="17926"/>
                </a:lnTo>
                <a:lnTo>
                  <a:pt x="85006" y="6939"/>
                </a:lnTo>
                <a:lnTo>
                  <a:pt x="85006" y="23131"/>
                </a:lnTo>
                <a:lnTo>
                  <a:pt x="100620" y="13589"/>
                </a:lnTo>
                <a:lnTo>
                  <a:pt x="96861" y="31516"/>
                </a:lnTo>
                <a:lnTo>
                  <a:pt x="111896" y="26889"/>
                </a:lnTo>
                <a:lnTo>
                  <a:pt x="100909" y="41057"/>
                </a:lnTo>
                <a:lnTo>
                  <a:pt x="114209" y="42214"/>
                </a:lnTo>
                <a:lnTo>
                  <a:pt x="104379" y="53201"/>
                </a:lnTo>
                <a:lnTo>
                  <a:pt x="114788" y="59851"/>
                </a:lnTo>
                <a:lnTo>
                  <a:pt x="101198" y="64188"/>
                </a:lnTo>
                <a:lnTo>
                  <a:pt x="105246" y="74886"/>
                </a:lnTo>
                <a:lnTo>
                  <a:pt x="93102" y="73730"/>
                </a:lnTo>
                <a:lnTo>
                  <a:pt x="97150" y="85006"/>
                </a:lnTo>
                <a:lnTo>
                  <a:pt x="88187" y="81537"/>
                </a:lnTo>
                <a:lnTo>
                  <a:pt x="87319" y="95994"/>
                </a:lnTo>
                <a:lnTo>
                  <a:pt x="76043" y="91078"/>
                </a:lnTo>
                <a:lnTo>
                  <a:pt x="71417" y="101776"/>
                </a:lnTo>
                <a:lnTo>
                  <a:pt x="64478" y="93970"/>
                </a:lnTo>
                <a:lnTo>
                  <a:pt x="58984" y="106692"/>
                </a:lnTo>
                <a:lnTo>
                  <a:pt x="52334" y="88187"/>
                </a:lnTo>
                <a:lnTo>
                  <a:pt x="45105" y="100620"/>
                </a:lnTo>
                <a:lnTo>
                  <a:pt x="41636" y="86741"/>
                </a:lnTo>
                <a:lnTo>
                  <a:pt x="29492" y="102355"/>
                </a:lnTo>
                <a:lnTo>
                  <a:pt x="29781" y="83271"/>
                </a:lnTo>
                <a:lnTo>
                  <a:pt x="20239" y="87319"/>
                </a:lnTo>
                <a:lnTo>
                  <a:pt x="21107" y="76332"/>
                </a:lnTo>
                <a:lnTo>
                  <a:pt x="4915" y="79224"/>
                </a:lnTo>
                <a:lnTo>
                  <a:pt x="16191" y="66212"/>
                </a:lnTo>
                <a:lnTo>
                  <a:pt x="7806" y="62164"/>
                </a:lnTo>
                <a:lnTo>
                  <a:pt x="14167" y="56960"/>
                </a:lnTo>
                <a:lnTo>
                  <a:pt x="0" y="47997"/>
                </a:lnTo>
                <a:lnTo>
                  <a:pt x="18215" y="43081"/>
                </a:lnTo>
                <a:lnTo>
                  <a:pt x="9252" y="31516"/>
                </a:lnTo>
                <a:lnTo>
                  <a:pt x="26022" y="33540"/>
                </a:lnTo>
                <a:lnTo>
                  <a:pt x="16191" y="18504"/>
                </a:lnTo>
                <a:lnTo>
                  <a:pt x="31516" y="23420"/>
                </a:lnTo>
                <a:lnTo>
                  <a:pt x="32094" y="11854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122" name="Google Shape;122;p28"/>
          <p:cNvSpPr/>
          <p:nvPr/>
        </p:nvSpPr>
        <p:spPr>
          <a:xfrm>
            <a:off x="1763750" y="-114625"/>
            <a:ext cx="5616577" cy="5220440"/>
          </a:xfrm>
          <a:custGeom>
            <a:avLst/>
            <a:gdLst/>
            <a:ahLst/>
            <a:cxnLst/>
            <a:rect l="l" t="t" r="r" b="b"/>
            <a:pathLst>
              <a:path w="114788" h="106692" extrusionOk="0">
                <a:moveTo>
                  <a:pt x="40479" y="15324"/>
                </a:moveTo>
                <a:lnTo>
                  <a:pt x="41346" y="3758"/>
                </a:lnTo>
                <a:lnTo>
                  <a:pt x="52623" y="13878"/>
                </a:lnTo>
                <a:lnTo>
                  <a:pt x="56382" y="0"/>
                </a:lnTo>
                <a:lnTo>
                  <a:pt x="63610" y="14746"/>
                </a:lnTo>
                <a:lnTo>
                  <a:pt x="70549" y="2024"/>
                </a:lnTo>
                <a:lnTo>
                  <a:pt x="75754" y="17926"/>
                </a:lnTo>
                <a:lnTo>
                  <a:pt x="85006" y="6939"/>
                </a:lnTo>
                <a:lnTo>
                  <a:pt x="85006" y="23131"/>
                </a:lnTo>
                <a:lnTo>
                  <a:pt x="100620" y="13589"/>
                </a:lnTo>
                <a:lnTo>
                  <a:pt x="96861" y="31516"/>
                </a:lnTo>
                <a:lnTo>
                  <a:pt x="111896" y="26889"/>
                </a:lnTo>
                <a:lnTo>
                  <a:pt x="100909" y="41057"/>
                </a:lnTo>
                <a:lnTo>
                  <a:pt x="114209" y="42214"/>
                </a:lnTo>
                <a:lnTo>
                  <a:pt x="104379" y="53201"/>
                </a:lnTo>
                <a:lnTo>
                  <a:pt x="114788" y="59851"/>
                </a:lnTo>
                <a:lnTo>
                  <a:pt x="101198" y="64188"/>
                </a:lnTo>
                <a:lnTo>
                  <a:pt x="105246" y="74886"/>
                </a:lnTo>
                <a:lnTo>
                  <a:pt x="93102" y="73730"/>
                </a:lnTo>
                <a:lnTo>
                  <a:pt x="97150" y="85006"/>
                </a:lnTo>
                <a:lnTo>
                  <a:pt x="88187" y="81537"/>
                </a:lnTo>
                <a:lnTo>
                  <a:pt x="87319" y="95994"/>
                </a:lnTo>
                <a:lnTo>
                  <a:pt x="76043" y="91078"/>
                </a:lnTo>
                <a:lnTo>
                  <a:pt x="71417" y="101776"/>
                </a:lnTo>
                <a:lnTo>
                  <a:pt x="64478" y="93970"/>
                </a:lnTo>
                <a:lnTo>
                  <a:pt x="58984" y="106692"/>
                </a:lnTo>
                <a:lnTo>
                  <a:pt x="52334" y="88187"/>
                </a:lnTo>
                <a:lnTo>
                  <a:pt x="45105" y="100620"/>
                </a:lnTo>
                <a:lnTo>
                  <a:pt x="41636" y="86741"/>
                </a:lnTo>
                <a:lnTo>
                  <a:pt x="29492" y="102355"/>
                </a:lnTo>
                <a:lnTo>
                  <a:pt x="29781" y="83271"/>
                </a:lnTo>
                <a:lnTo>
                  <a:pt x="20239" y="87319"/>
                </a:lnTo>
                <a:lnTo>
                  <a:pt x="21107" y="76332"/>
                </a:lnTo>
                <a:lnTo>
                  <a:pt x="4915" y="79224"/>
                </a:lnTo>
                <a:lnTo>
                  <a:pt x="16191" y="66212"/>
                </a:lnTo>
                <a:lnTo>
                  <a:pt x="7806" y="62164"/>
                </a:lnTo>
                <a:lnTo>
                  <a:pt x="14167" y="56960"/>
                </a:lnTo>
                <a:lnTo>
                  <a:pt x="0" y="47997"/>
                </a:lnTo>
                <a:lnTo>
                  <a:pt x="18215" y="43081"/>
                </a:lnTo>
                <a:lnTo>
                  <a:pt x="9252" y="31516"/>
                </a:lnTo>
                <a:lnTo>
                  <a:pt x="26022" y="33540"/>
                </a:lnTo>
                <a:lnTo>
                  <a:pt x="16191" y="18504"/>
                </a:lnTo>
                <a:lnTo>
                  <a:pt x="31516" y="23420"/>
                </a:lnTo>
                <a:lnTo>
                  <a:pt x="32094" y="11854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23" name="Google Shape;123;p28"/>
          <p:cNvSpPr txBox="1">
            <a:spLocks noGrp="1"/>
          </p:cNvSpPr>
          <p:nvPr>
            <p:ph type="body" idx="1"/>
          </p:nvPr>
        </p:nvSpPr>
        <p:spPr>
          <a:xfrm>
            <a:off x="2905800" y="2161800"/>
            <a:ext cx="3332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Bangers"/>
                <a:ea typeface="Bangers"/>
                <a:cs typeface="Bangers"/>
                <a:sym typeface="Bangers"/>
              </a:defRPr>
            </a:lvl1pPr>
            <a:lvl2pPr lvl="1">
              <a:buNone/>
              <a:defRPr>
                <a:latin typeface="Bangers"/>
                <a:ea typeface="Bangers"/>
                <a:cs typeface="Bangers"/>
                <a:sym typeface="Bangers"/>
              </a:defRPr>
            </a:lvl2pPr>
            <a:lvl3pPr lvl="2">
              <a:buNone/>
              <a:defRPr>
                <a:latin typeface="Bangers"/>
                <a:ea typeface="Bangers"/>
                <a:cs typeface="Bangers"/>
                <a:sym typeface="Bangers"/>
              </a:defRPr>
            </a:lvl3pPr>
            <a:lvl4pPr lvl="3">
              <a:buNone/>
              <a:defRPr>
                <a:latin typeface="Bangers"/>
                <a:ea typeface="Bangers"/>
                <a:cs typeface="Bangers"/>
                <a:sym typeface="Bangers"/>
              </a:defRPr>
            </a:lvl4pPr>
            <a:lvl5pPr lvl="4">
              <a:buNone/>
              <a:defRPr>
                <a:latin typeface="Bangers"/>
                <a:ea typeface="Bangers"/>
                <a:cs typeface="Bangers"/>
                <a:sym typeface="Bangers"/>
              </a:defRPr>
            </a:lvl5pPr>
            <a:lvl6pPr lvl="5">
              <a:buNone/>
              <a:defRPr>
                <a:latin typeface="Bangers"/>
                <a:ea typeface="Bangers"/>
                <a:cs typeface="Bangers"/>
                <a:sym typeface="Bangers"/>
              </a:defRPr>
            </a:lvl6pPr>
            <a:lvl7pPr lvl="6">
              <a:buNone/>
              <a:defRPr>
                <a:latin typeface="Bangers"/>
                <a:ea typeface="Bangers"/>
                <a:cs typeface="Bangers"/>
                <a:sym typeface="Bangers"/>
              </a:defRPr>
            </a:lvl7pPr>
            <a:lvl8pPr lvl="7">
              <a:buNone/>
              <a:defRPr>
                <a:latin typeface="Bangers"/>
                <a:ea typeface="Bangers"/>
                <a:cs typeface="Bangers"/>
                <a:sym typeface="Bangers"/>
              </a:defRPr>
            </a:lvl8pPr>
            <a:lvl9pPr lvl="8">
              <a:buNone/>
              <a:defRPr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9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9"/>
          <p:cNvSpPr/>
          <p:nvPr/>
        </p:nvSpPr>
        <p:spPr>
          <a:xfrm>
            <a:off x="734600" y="763500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128" name="Google Shape;128;p29"/>
          <p:cNvSpPr/>
          <p:nvPr/>
        </p:nvSpPr>
        <p:spPr>
          <a:xfrm>
            <a:off x="506000" y="534900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29" name="Google Shape;129;p29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9"/>
          <p:cNvSpPr txBox="1">
            <a:spLocks noGrp="1"/>
          </p:cNvSpPr>
          <p:nvPr>
            <p:ph type="body" idx="1"/>
          </p:nvPr>
        </p:nvSpPr>
        <p:spPr>
          <a:xfrm>
            <a:off x="1052050" y="1545942"/>
            <a:ext cx="7710900" cy="3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×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131" name="Google Shape;131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30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30"/>
          <p:cNvSpPr/>
          <p:nvPr/>
        </p:nvSpPr>
        <p:spPr>
          <a:xfrm>
            <a:off x="734600" y="763500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135" name="Google Shape;135;p30"/>
          <p:cNvSpPr/>
          <p:nvPr/>
        </p:nvSpPr>
        <p:spPr>
          <a:xfrm>
            <a:off x="506000" y="534900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36" name="Google Shape;136;p30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0"/>
          <p:cNvSpPr txBox="1">
            <a:spLocks noGrp="1"/>
          </p:cNvSpPr>
          <p:nvPr>
            <p:ph type="body" idx="1"/>
          </p:nvPr>
        </p:nvSpPr>
        <p:spPr>
          <a:xfrm>
            <a:off x="1073625" y="1550125"/>
            <a:ext cx="3396300" cy="26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×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9pPr>
          </a:lstStyle>
          <a:p>
            <a:endParaRPr/>
          </a:p>
        </p:txBody>
      </p:sp>
      <p:sp>
        <p:nvSpPr>
          <p:cNvPr id="138" name="Google Shape;138;p30"/>
          <p:cNvSpPr txBox="1">
            <a:spLocks noGrp="1"/>
          </p:cNvSpPr>
          <p:nvPr>
            <p:ph type="body" idx="2"/>
          </p:nvPr>
        </p:nvSpPr>
        <p:spPr>
          <a:xfrm>
            <a:off x="4674251" y="1550125"/>
            <a:ext cx="3396300" cy="26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×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9pPr>
          </a:lstStyle>
          <a:p>
            <a:endParaRPr/>
          </a:p>
        </p:txBody>
      </p:sp>
      <p:sp>
        <p:nvSpPr>
          <p:cNvPr id="139" name="Google Shape;139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31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31"/>
          <p:cNvSpPr/>
          <p:nvPr/>
        </p:nvSpPr>
        <p:spPr>
          <a:xfrm>
            <a:off x="734600" y="763500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143" name="Google Shape;143;p31"/>
          <p:cNvSpPr/>
          <p:nvPr/>
        </p:nvSpPr>
        <p:spPr>
          <a:xfrm>
            <a:off x="506000" y="534900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44" name="Google Shape;144;p31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1"/>
          <p:cNvSpPr txBox="1">
            <a:spLocks noGrp="1"/>
          </p:cNvSpPr>
          <p:nvPr>
            <p:ph type="body" idx="1"/>
          </p:nvPr>
        </p:nvSpPr>
        <p:spPr>
          <a:xfrm>
            <a:off x="902950" y="1556175"/>
            <a:ext cx="2295300" cy="28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146" name="Google Shape;146;p31"/>
          <p:cNvSpPr txBox="1">
            <a:spLocks noGrp="1"/>
          </p:cNvSpPr>
          <p:nvPr>
            <p:ph type="body" idx="2"/>
          </p:nvPr>
        </p:nvSpPr>
        <p:spPr>
          <a:xfrm>
            <a:off x="3315993" y="1556175"/>
            <a:ext cx="2295300" cy="28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147" name="Google Shape;147;p31"/>
          <p:cNvSpPr txBox="1">
            <a:spLocks noGrp="1"/>
          </p:cNvSpPr>
          <p:nvPr>
            <p:ph type="body" idx="3"/>
          </p:nvPr>
        </p:nvSpPr>
        <p:spPr>
          <a:xfrm>
            <a:off x="5729035" y="1556175"/>
            <a:ext cx="2295300" cy="28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148" name="Google Shape;148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32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32"/>
          <p:cNvSpPr/>
          <p:nvPr/>
        </p:nvSpPr>
        <p:spPr>
          <a:xfrm>
            <a:off x="734600" y="763500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152" name="Google Shape;152;p32"/>
          <p:cNvSpPr/>
          <p:nvPr/>
        </p:nvSpPr>
        <p:spPr>
          <a:xfrm>
            <a:off x="506000" y="534900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53" name="Google Shape;153;p32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33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3"/>
          <p:cNvSpPr/>
          <p:nvPr/>
        </p:nvSpPr>
        <p:spPr>
          <a:xfrm>
            <a:off x="734600" y="763500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158" name="Google Shape;158;p33"/>
          <p:cNvSpPr/>
          <p:nvPr/>
        </p:nvSpPr>
        <p:spPr>
          <a:xfrm>
            <a:off x="506000" y="534900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59" name="Google Shape;159;p33"/>
          <p:cNvSpPr txBox="1">
            <a:spLocks noGrp="1"/>
          </p:cNvSpPr>
          <p:nvPr>
            <p:ph type="body" idx="1"/>
          </p:nvPr>
        </p:nvSpPr>
        <p:spPr>
          <a:xfrm rot="-120953">
            <a:off x="457216" y="4025232"/>
            <a:ext cx="8229893" cy="5196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160" name="Google Shape;160;p3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34" descr="comic-03.png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B7B7B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rgbClr val="B7B7B7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00A7EB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5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body" idx="1"/>
          </p:nvPr>
        </p:nvSpPr>
        <p:spPr>
          <a:xfrm>
            <a:off x="1052050" y="1545942"/>
            <a:ext cx="7710900" cy="3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niglet"/>
              <a:buChar char="×"/>
              <a:defRPr sz="30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106" name="Google Shape;106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LF1In-0FEhA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5"/>
          <p:cNvSpPr txBox="1">
            <a:spLocks noGrp="1"/>
          </p:cNvSpPr>
          <p:nvPr>
            <p:ph type="ctrTitle"/>
          </p:nvPr>
        </p:nvSpPr>
        <p:spPr>
          <a:xfrm>
            <a:off x="464508" y="-46230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Cyberbullying, Social and Historical Literacy and the Search for Truth</a:t>
            </a:r>
            <a:endParaRPr sz="3600"/>
          </a:p>
        </p:txBody>
      </p:sp>
      <p:pic>
        <p:nvPicPr>
          <p:cNvPr id="169" name="Google Shape;16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5825" y="2687350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9350" y="2362950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04450" y="2510575"/>
            <a:ext cx="2466975" cy="184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5"/>
          <p:cNvSpPr txBox="1"/>
          <p:nvPr/>
        </p:nvSpPr>
        <p:spPr>
          <a:xfrm>
            <a:off x="464500" y="1396825"/>
            <a:ext cx="84069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Is What we Have Learned About the Mexico True?</a:t>
            </a:r>
            <a:endParaRPr sz="2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4"/>
          <p:cNvPicPr preferRelativeResize="0"/>
          <p:nvPr/>
        </p:nvPicPr>
        <p:blipFill rotWithShape="1">
          <a:blip r:embed="rId3">
            <a:alphaModFix/>
          </a:blip>
          <a:srcRect l="11305" t="21167" r="80261" b="57213"/>
          <a:stretch/>
        </p:blipFill>
        <p:spPr>
          <a:xfrm>
            <a:off x="3495450" y="1018288"/>
            <a:ext cx="2153099" cy="3106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45"/>
          <p:cNvPicPr preferRelativeResize="0"/>
          <p:nvPr/>
        </p:nvPicPr>
        <p:blipFill rotWithShape="1">
          <a:blip r:embed="rId3">
            <a:alphaModFix/>
          </a:blip>
          <a:srcRect l="8017" t="8893" r="44598" b="45169"/>
          <a:stretch/>
        </p:blipFill>
        <p:spPr>
          <a:xfrm>
            <a:off x="2184613" y="1269088"/>
            <a:ext cx="4774774" cy="260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650" y="152400"/>
            <a:ext cx="859667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7"/>
          <p:cNvSpPr txBox="1">
            <a:spLocks noGrp="1"/>
          </p:cNvSpPr>
          <p:nvPr>
            <p:ph type="body" idx="1"/>
          </p:nvPr>
        </p:nvSpPr>
        <p:spPr>
          <a:xfrm>
            <a:off x="3004800" y="1499850"/>
            <a:ext cx="3134400" cy="20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6000"/>
              <a:t>What is Sourcing?</a:t>
            </a:r>
            <a:endParaRPr sz="6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8"/>
          <p:cNvSpPr txBox="1"/>
          <p:nvPr/>
        </p:nvSpPr>
        <p:spPr>
          <a:xfrm>
            <a:off x="1053200" y="1071150"/>
            <a:ext cx="64578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Bangers"/>
                <a:ea typeface="Bangers"/>
                <a:cs typeface="Bangers"/>
                <a:sym typeface="Bangers"/>
              </a:rPr>
              <a:t>Sourcing asks readers to consider:</a:t>
            </a:r>
            <a:endParaRPr sz="3600">
              <a:latin typeface="Bangers"/>
              <a:ea typeface="Bangers"/>
              <a:cs typeface="Bangers"/>
              <a:sym typeface="Banger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niglet"/>
              <a:ea typeface="Sniglet"/>
              <a:cs typeface="Sniglet"/>
              <a:sym typeface="Sniglet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niglet"/>
              <a:buChar char="●"/>
            </a:pPr>
            <a:r>
              <a:rPr lang="en" sz="1500">
                <a:latin typeface="Sniglet"/>
                <a:ea typeface="Sniglet"/>
                <a:cs typeface="Sniglet"/>
                <a:sym typeface="Sniglet"/>
              </a:rPr>
              <a:t>Who wrote the document? </a:t>
            </a:r>
            <a:endParaRPr sz="1500">
              <a:latin typeface="Sniglet"/>
              <a:ea typeface="Sniglet"/>
              <a:cs typeface="Sniglet"/>
              <a:sym typeface="Sniglet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niglet"/>
              <a:buChar char="●"/>
            </a:pPr>
            <a:r>
              <a:rPr lang="en" sz="1500">
                <a:latin typeface="Sniglet"/>
                <a:ea typeface="Sniglet"/>
                <a:cs typeface="Sniglet"/>
                <a:sym typeface="Sniglet"/>
              </a:rPr>
              <a:t>What is the author’s perspective?</a:t>
            </a:r>
            <a:endParaRPr sz="1500">
              <a:latin typeface="Sniglet"/>
              <a:ea typeface="Sniglet"/>
              <a:cs typeface="Sniglet"/>
              <a:sym typeface="Sniglet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niglet"/>
              <a:buChar char="●"/>
            </a:pPr>
            <a:r>
              <a:rPr lang="en" sz="1500">
                <a:latin typeface="Sniglet"/>
                <a:ea typeface="Sniglet"/>
                <a:cs typeface="Sniglet"/>
                <a:sym typeface="Sniglet"/>
              </a:rPr>
              <a:t>What is the author’s purpose?</a:t>
            </a:r>
            <a:endParaRPr sz="1500">
              <a:latin typeface="Sniglet"/>
              <a:ea typeface="Sniglet"/>
              <a:cs typeface="Sniglet"/>
              <a:sym typeface="Sniglet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niglet"/>
              <a:buChar char="●"/>
            </a:pPr>
            <a:r>
              <a:rPr lang="en" sz="1500">
                <a:latin typeface="Sniglet"/>
                <a:ea typeface="Sniglet"/>
                <a:cs typeface="Sniglet"/>
                <a:sym typeface="Sniglet"/>
              </a:rPr>
              <a:t>Why was it written?</a:t>
            </a:r>
            <a:endParaRPr sz="1500">
              <a:latin typeface="Sniglet"/>
              <a:ea typeface="Sniglet"/>
              <a:cs typeface="Sniglet"/>
              <a:sym typeface="Sniglet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niglet"/>
              <a:buChar char="●"/>
            </a:pPr>
            <a:r>
              <a:rPr lang="en" sz="1500">
                <a:latin typeface="Sniglet"/>
                <a:ea typeface="Sniglet"/>
                <a:cs typeface="Sniglet"/>
                <a:sym typeface="Sniglet"/>
              </a:rPr>
              <a:t>When was it written? </a:t>
            </a:r>
            <a:endParaRPr sz="1500">
              <a:latin typeface="Sniglet"/>
              <a:ea typeface="Sniglet"/>
              <a:cs typeface="Sniglet"/>
              <a:sym typeface="Sniglet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niglet"/>
              <a:buChar char="●"/>
            </a:pPr>
            <a:r>
              <a:rPr lang="en" sz="1500">
                <a:latin typeface="Sniglet"/>
                <a:ea typeface="Sniglet"/>
                <a:cs typeface="Sniglet"/>
                <a:sym typeface="Sniglet"/>
              </a:rPr>
              <a:t>Is the source reliable?</a:t>
            </a:r>
            <a:endParaRPr sz="1500">
              <a:latin typeface="Sniglet"/>
              <a:ea typeface="Sniglet"/>
              <a:cs typeface="Sniglet"/>
              <a:sym typeface="Sniglet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niglet"/>
              <a:buChar char="●"/>
            </a:pPr>
            <a:r>
              <a:rPr lang="en" sz="1500">
                <a:latin typeface="Sniglet"/>
                <a:ea typeface="Sniglet"/>
                <a:cs typeface="Sniglet"/>
                <a:sym typeface="Sniglet"/>
              </a:rPr>
              <a:t>Is the source credible?</a:t>
            </a:r>
            <a:endParaRPr sz="1500">
              <a:latin typeface="Sniglet"/>
              <a:ea typeface="Sniglet"/>
              <a:cs typeface="Sniglet"/>
              <a:sym typeface="Snigle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9"/>
          <p:cNvSpPr txBox="1">
            <a:spLocks noGrp="1"/>
          </p:cNvSpPr>
          <p:nvPr>
            <p:ph type="ctrTitle"/>
          </p:nvPr>
        </p:nvSpPr>
        <p:spPr>
          <a:xfrm>
            <a:off x="4101125" y="978200"/>
            <a:ext cx="3767400" cy="233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ourier New"/>
                <a:ea typeface="Courier New"/>
                <a:cs typeface="Courier New"/>
                <a:sym typeface="Courier New"/>
              </a:rPr>
              <a:t>Mr. </a:t>
            </a:r>
            <a:endParaRPr b="1"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latin typeface="Lobster"/>
                <a:ea typeface="Lobster"/>
                <a:cs typeface="Lobster"/>
                <a:sym typeface="Lobster"/>
              </a:rPr>
              <a:t>Peabody’s </a:t>
            </a:r>
            <a:endParaRPr sz="7200"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ourier New"/>
                <a:ea typeface="Courier New"/>
                <a:cs typeface="Courier New"/>
                <a:sym typeface="Courier New"/>
              </a:rPr>
              <a:t>Apples</a:t>
            </a:r>
            <a:endParaRPr b="1"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270" name="Google Shape;270;p49"/>
          <p:cNvPicPr preferRelativeResize="0"/>
          <p:nvPr/>
        </p:nvPicPr>
        <p:blipFill rotWithShape="1">
          <a:blip r:embed="rId3">
            <a:alphaModFix/>
          </a:blip>
          <a:srcRect l="29695" r="29293"/>
          <a:stretch/>
        </p:blipFill>
        <p:spPr>
          <a:xfrm>
            <a:off x="312225" y="714363"/>
            <a:ext cx="2901876" cy="371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0"/>
          <p:cNvSpPr txBox="1">
            <a:spLocks noGrp="1"/>
          </p:cNvSpPr>
          <p:nvPr>
            <p:ph type="body" idx="1"/>
          </p:nvPr>
        </p:nvSpPr>
        <p:spPr>
          <a:xfrm>
            <a:off x="2905800" y="1896000"/>
            <a:ext cx="3332400" cy="13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800"/>
              <a:t>Now it’s your turn!</a:t>
            </a:r>
            <a:endParaRPr sz="4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51"/>
          <p:cNvPicPr preferRelativeResize="0"/>
          <p:nvPr/>
        </p:nvPicPr>
        <p:blipFill rotWithShape="1">
          <a:blip r:embed="rId3">
            <a:alphaModFix/>
          </a:blip>
          <a:srcRect b="4095"/>
          <a:stretch/>
        </p:blipFill>
        <p:spPr>
          <a:xfrm>
            <a:off x="1053900" y="251450"/>
            <a:ext cx="7036200" cy="464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4913" y="152400"/>
            <a:ext cx="677418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3"/>
          <p:cNvSpPr txBox="1">
            <a:spLocks noGrp="1"/>
          </p:cNvSpPr>
          <p:nvPr>
            <p:ph type="ctrTitle"/>
          </p:nvPr>
        </p:nvSpPr>
        <p:spPr>
          <a:xfrm>
            <a:off x="2436150" y="1177800"/>
            <a:ext cx="4271700" cy="27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Create an alternate ending!</a:t>
            </a:r>
            <a:endParaRPr sz="4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6"/>
          <p:cNvSpPr txBox="1">
            <a:spLocks noGrp="1"/>
          </p:cNvSpPr>
          <p:nvPr>
            <p:ph type="ctrTitle"/>
          </p:nvPr>
        </p:nvSpPr>
        <p:spPr>
          <a:xfrm>
            <a:off x="311700" y="1589775"/>
            <a:ext cx="8520600" cy="10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conomica"/>
                <a:ea typeface="Economica"/>
                <a:cs typeface="Economica"/>
                <a:sym typeface="Economica"/>
              </a:rPr>
              <a:t>Lesson One: Interactive Drama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78" name="Google Shape;178;p36"/>
          <p:cNvSpPr txBox="1">
            <a:spLocks noGrp="1"/>
          </p:cNvSpPr>
          <p:nvPr>
            <p:ph type="subTitle" idx="1"/>
          </p:nvPr>
        </p:nvSpPr>
        <p:spPr>
          <a:xfrm>
            <a:off x="311700" y="25042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conomica"/>
                <a:ea typeface="Economica"/>
                <a:cs typeface="Economica"/>
                <a:sym typeface="Economica"/>
              </a:rPr>
              <a:t>Anna Bassolino, Kathleen Jensen, Colin Kotarski 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179" name="Google Shape;17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276" y="107150"/>
            <a:ext cx="2855275" cy="174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7575" y="2773375"/>
            <a:ext cx="2401975" cy="224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4"/>
          <p:cNvSpPr txBox="1">
            <a:spLocks noGrp="1"/>
          </p:cNvSpPr>
          <p:nvPr>
            <p:ph type="ctrTitle"/>
          </p:nvPr>
        </p:nvSpPr>
        <p:spPr>
          <a:xfrm>
            <a:off x="-596100" y="1215950"/>
            <a:ext cx="7115700" cy="108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	History Mystery</a:t>
            </a:r>
            <a:endParaRPr b="1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96" name="Google Shape;296;p54"/>
          <p:cNvSpPr txBox="1">
            <a:spLocks noGrp="1"/>
          </p:cNvSpPr>
          <p:nvPr>
            <p:ph type="subTitle" idx="1"/>
          </p:nvPr>
        </p:nvSpPr>
        <p:spPr>
          <a:xfrm>
            <a:off x="262950" y="2296550"/>
            <a:ext cx="56277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Lesson Three</a:t>
            </a:r>
            <a:endParaRPr sz="3600" b="1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97" name="Google Shape;297;p54"/>
          <p:cNvSpPr txBox="1"/>
          <p:nvPr/>
        </p:nvSpPr>
        <p:spPr>
          <a:xfrm>
            <a:off x="863250" y="3089150"/>
            <a:ext cx="5143500" cy="11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EFEFEF"/>
                </a:solidFill>
              </a:rPr>
              <a:t>Shannon Atwell and Hailey Wehr</a:t>
            </a:r>
            <a:endParaRPr sz="2200">
              <a:solidFill>
                <a:srgbClr val="EFEFE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5"/>
          <p:cNvSpPr txBox="1">
            <a:spLocks noGrp="1"/>
          </p:cNvSpPr>
          <p:nvPr>
            <p:ph type="title"/>
          </p:nvPr>
        </p:nvSpPr>
        <p:spPr>
          <a:xfrm>
            <a:off x="623400" y="247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Introduction to Mystery...</a:t>
            </a:r>
            <a:endParaRPr sz="3600" b="1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303" name="Google Shape;30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88235">
            <a:off x="320375" y="334886"/>
            <a:ext cx="806069" cy="959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350" y="1481125"/>
            <a:ext cx="4045976" cy="294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55"/>
          <p:cNvPicPr preferRelativeResize="0"/>
          <p:nvPr/>
        </p:nvPicPr>
        <p:blipFill rotWithShape="1">
          <a:blip r:embed="rId5">
            <a:alphaModFix/>
          </a:blip>
          <a:srcRect l="-4003" r="40656" b="19080"/>
          <a:stretch/>
        </p:blipFill>
        <p:spPr>
          <a:xfrm>
            <a:off x="4572000" y="1481125"/>
            <a:ext cx="4345926" cy="294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16470" y="1875500"/>
            <a:ext cx="1511076" cy="2053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3238" y="152400"/>
            <a:ext cx="737752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57"/>
          <p:cNvPicPr preferRelativeResize="0"/>
          <p:nvPr/>
        </p:nvPicPr>
        <p:blipFill rotWithShape="1">
          <a:blip r:embed="rId3">
            <a:alphaModFix/>
          </a:blip>
          <a:srcRect l="12010" t="10005" r="10452" b="5062"/>
          <a:stretch/>
        </p:blipFill>
        <p:spPr>
          <a:xfrm rot="-5400000">
            <a:off x="360712" y="-374284"/>
            <a:ext cx="5171297" cy="5864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57"/>
          <p:cNvPicPr preferRelativeResize="0"/>
          <p:nvPr/>
        </p:nvPicPr>
        <p:blipFill rotWithShape="1">
          <a:blip r:embed="rId4">
            <a:alphaModFix/>
          </a:blip>
          <a:srcRect l="11117" t="6384" r="9074" b="11134"/>
          <a:stretch/>
        </p:blipFill>
        <p:spPr>
          <a:xfrm>
            <a:off x="6512425" y="1110400"/>
            <a:ext cx="2362848" cy="32561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8"/>
          <p:cNvSpPr txBox="1">
            <a:spLocks noGrp="1"/>
          </p:cNvSpPr>
          <p:nvPr>
            <p:ph type="title"/>
          </p:nvPr>
        </p:nvSpPr>
        <p:spPr>
          <a:xfrm>
            <a:off x="311700" y="280700"/>
            <a:ext cx="8520600" cy="12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Detectives:Share your Claim with the Class using Evidence!</a:t>
            </a:r>
            <a:r>
              <a:rPr lang="en" sz="3000"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sz="3000"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323" name="Google Shape;323;p58"/>
          <p:cNvPicPr preferRelativeResize="0"/>
          <p:nvPr/>
        </p:nvPicPr>
        <p:blipFill rotWithShape="1">
          <a:blip r:embed="rId3">
            <a:alphaModFix/>
          </a:blip>
          <a:srcRect l="6670" t="8783" r="4274" b="6023"/>
          <a:stretch/>
        </p:blipFill>
        <p:spPr>
          <a:xfrm>
            <a:off x="4351250" y="1715425"/>
            <a:ext cx="4207025" cy="25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700" y="1526900"/>
            <a:ext cx="3803100" cy="316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9"/>
          <p:cNvSpPr txBox="1">
            <a:spLocks noGrp="1"/>
          </p:cNvSpPr>
          <p:nvPr>
            <p:ph type="ctrTitle"/>
          </p:nvPr>
        </p:nvSpPr>
        <p:spPr>
          <a:xfrm>
            <a:off x="3044700" y="2165680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000000"/>
                </a:solidFill>
              </a:rPr>
              <a:t>Lesson 4:</a:t>
            </a:r>
            <a:r>
              <a:rPr lang="en" sz="6000"/>
              <a:t> </a:t>
            </a:r>
            <a:endParaRPr sz="6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lt1"/>
                </a:solidFill>
              </a:rPr>
              <a:t>SPACE Strategy</a:t>
            </a:r>
            <a:endParaRPr sz="6000" b="1">
              <a:solidFill>
                <a:schemeClr val="lt1"/>
              </a:solidFill>
            </a:endParaRPr>
          </a:p>
        </p:txBody>
      </p:sp>
      <p:sp>
        <p:nvSpPr>
          <p:cNvPr id="330" name="Google Shape;330;p59"/>
          <p:cNvSpPr txBox="1">
            <a:spLocks noGrp="1"/>
          </p:cNvSpPr>
          <p:nvPr>
            <p:ph type="subTitle" idx="1"/>
          </p:nvPr>
        </p:nvSpPr>
        <p:spPr>
          <a:xfrm>
            <a:off x="3044700" y="356963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Nora Miller &amp; Amanda Reyes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60"/>
          <p:cNvSpPr txBox="1">
            <a:spLocks noGrp="1"/>
          </p:cNvSpPr>
          <p:nvPr>
            <p:ph type="body" idx="1"/>
          </p:nvPr>
        </p:nvSpPr>
        <p:spPr>
          <a:xfrm>
            <a:off x="367250" y="157507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Char char="●"/>
            </a:pP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Who wrote this article?</a:t>
            </a:r>
            <a:endParaRPr sz="2400">
              <a:latin typeface="Economica"/>
              <a:ea typeface="Economica"/>
              <a:cs typeface="Economica"/>
              <a:sym typeface="Economica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Char char="●"/>
            </a:pP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When was it written?</a:t>
            </a:r>
            <a:endParaRPr sz="2400">
              <a:latin typeface="Economica"/>
              <a:ea typeface="Economica"/>
              <a:cs typeface="Economica"/>
              <a:sym typeface="Economica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Char char="●"/>
            </a:pP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Does the author have experience in what they are talking about?</a:t>
            </a:r>
            <a:endParaRPr sz="2400">
              <a:latin typeface="Economica"/>
              <a:ea typeface="Economica"/>
              <a:cs typeface="Economica"/>
              <a:sym typeface="Economica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Char char="●"/>
            </a:pP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Is the author a reliable source in general?</a:t>
            </a:r>
            <a:endParaRPr sz="24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336" name="Google Shape;336;p60"/>
          <p:cNvSpPr txBox="1">
            <a:spLocks noGrp="1"/>
          </p:cNvSpPr>
          <p:nvPr>
            <p:ph type="body" idx="2"/>
          </p:nvPr>
        </p:nvSpPr>
        <p:spPr>
          <a:xfrm>
            <a:off x="4887925" y="157507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Char char="●"/>
            </a:pP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Why the author tweet this? (What is the author’s purpose?)</a:t>
            </a:r>
            <a:endParaRPr sz="2400">
              <a:latin typeface="Economica"/>
              <a:ea typeface="Economica"/>
              <a:cs typeface="Economica"/>
              <a:sym typeface="Economica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Char char="●"/>
            </a:pP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What is the author’s perspective on what they are tweeting about?</a:t>
            </a:r>
            <a:endParaRPr sz="2400">
              <a:latin typeface="Economica"/>
              <a:ea typeface="Economica"/>
              <a:cs typeface="Economica"/>
              <a:sym typeface="Economica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Char char="●"/>
            </a:pP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Does the author present 1 point of view or is their tweet balanced?</a:t>
            </a:r>
            <a:endParaRPr sz="24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337" name="Google Shape;337;p60"/>
          <p:cNvSpPr txBox="1"/>
          <p:nvPr/>
        </p:nvSpPr>
        <p:spPr>
          <a:xfrm>
            <a:off x="4811950" y="233475"/>
            <a:ext cx="3935400" cy="8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38" name="Google Shape;33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8500" y="55263"/>
            <a:ext cx="1642179" cy="122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4947" y="55275"/>
            <a:ext cx="972713" cy="136235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60"/>
          <p:cNvSpPr txBox="1"/>
          <p:nvPr/>
        </p:nvSpPr>
        <p:spPr>
          <a:xfrm>
            <a:off x="2386800" y="736825"/>
            <a:ext cx="2185200" cy="9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Luckiest Guy"/>
                <a:ea typeface="Luckiest Guy"/>
                <a:cs typeface="Luckiest Guy"/>
                <a:sym typeface="Luckiest Guy"/>
              </a:rPr>
              <a:t>ourcing</a:t>
            </a:r>
            <a:endParaRPr sz="3000"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341" name="Google Shape;341;p60"/>
          <p:cNvSpPr txBox="1"/>
          <p:nvPr/>
        </p:nvSpPr>
        <p:spPr>
          <a:xfrm>
            <a:off x="6459175" y="1232175"/>
            <a:ext cx="73359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2" name="Google Shape;342;p60"/>
          <p:cNvSpPr txBox="1"/>
          <p:nvPr/>
        </p:nvSpPr>
        <p:spPr>
          <a:xfrm>
            <a:off x="6335025" y="833475"/>
            <a:ext cx="2412300" cy="19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uckiest Guy"/>
                <a:ea typeface="Luckiest Guy"/>
                <a:cs typeface="Luckiest Guy"/>
                <a:sym typeface="Luckiest Guy"/>
              </a:rPr>
              <a:t>Urpose &amp; Point of View</a:t>
            </a:r>
            <a:endParaRPr sz="2400">
              <a:latin typeface="Luckiest Guy"/>
              <a:ea typeface="Luckiest Guy"/>
              <a:cs typeface="Luckiest Guy"/>
              <a:sym typeface="Luckiest Guy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61"/>
          <p:cNvSpPr txBox="1">
            <a:spLocks noGrp="1"/>
          </p:cNvSpPr>
          <p:nvPr>
            <p:ph type="body" idx="1"/>
          </p:nvPr>
        </p:nvSpPr>
        <p:spPr>
          <a:xfrm>
            <a:off x="311700" y="14846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Economica"/>
              <a:buChar char="●"/>
            </a:pPr>
            <a:r>
              <a:rPr lang="en" sz="2200">
                <a:latin typeface="Economica"/>
                <a:ea typeface="Economica"/>
                <a:cs typeface="Economica"/>
                <a:sym typeface="Economica"/>
              </a:rPr>
              <a:t>Is there a specific audience for this tweet?</a:t>
            </a:r>
            <a:endParaRPr sz="2200">
              <a:latin typeface="Economica"/>
              <a:ea typeface="Economica"/>
              <a:cs typeface="Economica"/>
              <a:sym typeface="Economica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Economica"/>
              <a:buChar char="●"/>
            </a:pPr>
            <a:r>
              <a:rPr lang="en" sz="2200">
                <a:latin typeface="Economica"/>
                <a:ea typeface="Economica"/>
                <a:cs typeface="Economica"/>
                <a:sym typeface="Economica"/>
              </a:rPr>
              <a:t>Why might the author be tweeting to this audience?</a:t>
            </a:r>
            <a:endParaRPr sz="2200">
              <a:latin typeface="Economica"/>
              <a:ea typeface="Economica"/>
              <a:cs typeface="Economica"/>
              <a:sym typeface="Economica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Economica"/>
              <a:buChar char="●"/>
            </a:pPr>
            <a:r>
              <a:rPr lang="en" sz="2200">
                <a:latin typeface="Economica"/>
                <a:ea typeface="Economica"/>
                <a:cs typeface="Economica"/>
                <a:sym typeface="Economica"/>
              </a:rPr>
              <a:t>Has an event happened in the world that caused the author to tweet this?</a:t>
            </a:r>
            <a:endParaRPr sz="2200">
              <a:latin typeface="Economica"/>
              <a:ea typeface="Economica"/>
              <a:cs typeface="Economica"/>
              <a:sym typeface="Economica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Economica"/>
              <a:buChar char="●"/>
            </a:pPr>
            <a:r>
              <a:rPr lang="en" sz="2200">
                <a:latin typeface="Economica"/>
                <a:ea typeface="Economica"/>
                <a:cs typeface="Economica"/>
                <a:sym typeface="Economica"/>
              </a:rPr>
              <a:t>What does the author want the audience to think after reading this tweet?</a:t>
            </a:r>
            <a:endParaRPr sz="22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348" name="Google Shape;348;p61"/>
          <p:cNvSpPr txBox="1">
            <a:spLocks noGrp="1"/>
          </p:cNvSpPr>
          <p:nvPr>
            <p:ph type="body" idx="2"/>
          </p:nvPr>
        </p:nvSpPr>
        <p:spPr>
          <a:xfrm>
            <a:off x="4832400" y="14846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Economica"/>
              <a:buChar char="●"/>
            </a:pPr>
            <a:r>
              <a:rPr lang="en" sz="2200">
                <a:latin typeface="Economica"/>
                <a:ea typeface="Economica"/>
                <a:cs typeface="Economica"/>
                <a:sym typeface="Economica"/>
              </a:rPr>
              <a:t>Is the information presented fact or opinion?</a:t>
            </a:r>
            <a:endParaRPr sz="2200">
              <a:latin typeface="Economica"/>
              <a:ea typeface="Economica"/>
              <a:cs typeface="Economica"/>
              <a:sym typeface="Economica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Economica"/>
              <a:buChar char="●"/>
            </a:pPr>
            <a:r>
              <a:rPr lang="en" sz="2200">
                <a:latin typeface="Economica"/>
                <a:ea typeface="Economica"/>
                <a:cs typeface="Economica"/>
                <a:sym typeface="Economica"/>
              </a:rPr>
              <a:t>Can the information tweeted be corroborated in other sources/accounts?</a:t>
            </a:r>
            <a:endParaRPr sz="2200">
              <a:latin typeface="Economica"/>
              <a:ea typeface="Economica"/>
              <a:cs typeface="Economica"/>
              <a:sym typeface="Economica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Economica"/>
              <a:buChar char="●"/>
            </a:pPr>
            <a:r>
              <a:rPr lang="en" sz="2200">
                <a:latin typeface="Economica"/>
                <a:ea typeface="Economica"/>
                <a:cs typeface="Economica"/>
                <a:sym typeface="Economica"/>
              </a:rPr>
              <a:t>WHere could you go to corroborate this information in the article?</a:t>
            </a:r>
            <a:endParaRPr sz="2200">
              <a:latin typeface="Economica"/>
              <a:ea typeface="Economica"/>
              <a:cs typeface="Economica"/>
              <a:sym typeface="Economica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Economica"/>
              <a:buChar char="●"/>
            </a:pPr>
            <a:r>
              <a:rPr lang="en" sz="2200">
                <a:latin typeface="Economica"/>
                <a:ea typeface="Economica"/>
                <a:cs typeface="Economica"/>
                <a:sym typeface="Economica"/>
              </a:rPr>
              <a:t>Have you tried to corroborate this source? What did you find?</a:t>
            </a:r>
            <a:endParaRPr sz="2200"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349" name="Google Shape;34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4850" y="0"/>
            <a:ext cx="1403600" cy="1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8775" y="90800"/>
            <a:ext cx="1086699" cy="1232176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61"/>
          <p:cNvSpPr txBox="1"/>
          <p:nvPr/>
        </p:nvSpPr>
        <p:spPr>
          <a:xfrm>
            <a:off x="2477325" y="648525"/>
            <a:ext cx="18027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Luckiest Guy"/>
                <a:ea typeface="Luckiest Guy"/>
                <a:cs typeface="Luckiest Guy"/>
                <a:sym typeface="Luckiest Guy"/>
              </a:rPr>
              <a:t>udience</a:t>
            </a:r>
            <a:endParaRPr sz="3000"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352" name="Google Shape;352;p61"/>
          <p:cNvSpPr txBox="1"/>
          <p:nvPr/>
        </p:nvSpPr>
        <p:spPr>
          <a:xfrm>
            <a:off x="6614825" y="648525"/>
            <a:ext cx="24513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uckiest Guy"/>
                <a:ea typeface="Luckiest Guy"/>
                <a:cs typeface="Luckiest Guy"/>
                <a:sym typeface="Luckiest Guy"/>
              </a:rPr>
              <a:t>orroboration</a:t>
            </a:r>
            <a:endParaRPr sz="2400">
              <a:latin typeface="Luckiest Guy"/>
              <a:ea typeface="Luckiest Guy"/>
              <a:cs typeface="Luckiest Guy"/>
              <a:sym typeface="Luckiest Guy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2"/>
          <p:cNvSpPr txBox="1">
            <a:spLocks noGrp="1"/>
          </p:cNvSpPr>
          <p:nvPr>
            <p:ph type="body" idx="1"/>
          </p:nvPr>
        </p:nvSpPr>
        <p:spPr>
          <a:xfrm>
            <a:off x="350600" y="1445700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Economica"/>
              <a:buChar char="●"/>
            </a:pPr>
            <a:r>
              <a:rPr lang="en" sz="1800">
                <a:latin typeface="Economica"/>
                <a:ea typeface="Economica"/>
                <a:cs typeface="Economica"/>
                <a:sym typeface="Economica"/>
              </a:rPr>
              <a:t>When you review all of the questions, does this information seem credible? Which concept led you to that conclusion?</a:t>
            </a:r>
            <a:endParaRPr sz="1800">
              <a:latin typeface="Economica"/>
              <a:ea typeface="Economica"/>
              <a:cs typeface="Economica"/>
              <a:sym typeface="Economic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Economica"/>
              <a:buChar char="●"/>
            </a:pPr>
            <a:r>
              <a:rPr lang="en" sz="1800">
                <a:latin typeface="Economica"/>
                <a:ea typeface="Economica"/>
                <a:cs typeface="Economica"/>
                <a:sym typeface="Economica"/>
              </a:rPr>
              <a:t>When you review all of the questions, is the information unreliable?</a:t>
            </a:r>
            <a:endParaRPr sz="1800">
              <a:latin typeface="Economica"/>
              <a:ea typeface="Economica"/>
              <a:cs typeface="Economica"/>
              <a:sym typeface="Economic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Economica"/>
              <a:buChar char="●"/>
            </a:pPr>
            <a:r>
              <a:rPr lang="en" sz="1800">
                <a:latin typeface="Economica"/>
                <a:ea typeface="Economica"/>
                <a:cs typeface="Economica"/>
                <a:sym typeface="Economica"/>
              </a:rPr>
              <a:t>Are you unable to determine reliability and credibility based on the information provided?</a:t>
            </a:r>
            <a:endParaRPr sz="1800"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358" name="Google Shape;358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8650" y="0"/>
            <a:ext cx="1416997" cy="1416998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62"/>
          <p:cNvSpPr txBox="1"/>
          <p:nvPr/>
        </p:nvSpPr>
        <p:spPr>
          <a:xfrm>
            <a:off x="2632950" y="752275"/>
            <a:ext cx="23958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Luckiest Guy"/>
                <a:ea typeface="Luckiest Guy"/>
                <a:cs typeface="Luckiest Guy"/>
                <a:sym typeface="Luckiest Guy"/>
              </a:rPr>
              <a:t>valuation</a:t>
            </a:r>
            <a:endParaRPr sz="3000">
              <a:latin typeface="Luckiest Guy"/>
              <a:ea typeface="Luckiest Guy"/>
              <a:cs typeface="Luckiest Guy"/>
              <a:sym typeface="Luckiest Guy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63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try it out!</a:t>
            </a:r>
            <a:endParaRPr/>
          </a:p>
        </p:txBody>
      </p:sp>
      <p:pic>
        <p:nvPicPr>
          <p:cNvPr id="365" name="Google Shape;36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5775" y="1595453"/>
            <a:ext cx="7172450" cy="244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conomica"/>
                <a:ea typeface="Economica"/>
                <a:cs typeface="Economica"/>
                <a:sym typeface="Economica"/>
              </a:rPr>
              <a:t>Stand Up, Sit Down Activity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86" name="Google Shape;186;p37"/>
          <p:cNvSpPr txBox="1">
            <a:spLocks noGrp="1"/>
          </p:cNvSpPr>
          <p:nvPr>
            <p:ph type="body" idx="1"/>
          </p:nvPr>
        </p:nvSpPr>
        <p:spPr>
          <a:xfrm>
            <a:off x="311700" y="1090775"/>
            <a:ext cx="8520600" cy="38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conomica"/>
              <a:buAutoNum type="arabicPeriod"/>
            </a:pPr>
            <a:r>
              <a:rPr lang="en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Stand up if you have a smartphone, tablet, or laptop</a:t>
            </a:r>
            <a:endParaRPr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conomica"/>
              <a:buAutoNum type="arabicPeriod"/>
            </a:pPr>
            <a:r>
              <a:rPr lang="en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Sit down if you have any social media (Instagram, tik tok, twitter, Facebook, Snapchat) </a:t>
            </a:r>
            <a:endParaRPr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conomica"/>
              <a:buAutoNum type="arabicPeriod"/>
            </a:pPr>
            <a:r>
              <a:rPr lang="en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Stand up if you play a sport</a:t>
            </a:r>
            <a:endParaRPr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conomica"/>
              <a:buAutoNum type="arabicPeriod"/>
            </a:pPr>
            <a:r>
              <a:rPr lang="en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Sit down if you have ever lived somewhere other than New York</a:t>
            </a:r>
            <a:endParaRPr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conomica"/>
              <a:buAutoNum type="arabicPeriod"/>
            </a:pPr>
            <a:r>
              <a:rPr lang="en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Stand up if you like animals </a:t>
            </a:r>
            <a:endParaRPr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conomica"/>
              <a:buAutoNum type="arabicPeriod"/>
            </a:pPr>
            <a:r>
              <a:rPr lang="en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Sit down if you have ever heard a backhanded comment (When someone says something to you and it hurts you but they think it is funny)</a:t>
            </a:r>
            <a:endParaRPr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conomica"/>
              <a:buAutoNum type="arabicPeriod"/>
            </a:pPr>
            <a:r>
              <a:rPr lang="en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Stand up if you have ever seen bullying either online or in person</a:t>
            </a:r>
            <a:endParaRPr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conomica"/>
              <a:buAutoNum type="arabicPeriod"/>
            </a:pPr>
            <a:r>
              <a:rPr lang="en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Sit down if you have ever stood up to a bully before</a:t>
            </a:r>
            <a:endParaRPr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conomica"/>
              <a:buAutoNum type="arabicPeriod"/>
            </a:pPr>
            <a:r>
              <a:rPr lang="en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Stand up if you are brave</a:t>
            </a:r>
            <a:endParaRPr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conomica"/>
              <a:buAutoNum type="arabicPeriod"/>
            </a:pPr>
            <a:r>
              <a:rPr lang="en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Sit down if you’re ready to learn about how bullying affects our friend Harper right here on Long Island.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187" name="Google Shape;187;p37"/>
          <p:cNvPicPr preferRelativeResize="0"/>
          <p:nvPr/>
        </p:nvPicPr>
        <p:blipFill rotWithShape="1">
          <a:blip r:embed="rId3">
            <a:alphaModFix/>
          </a:blip>
          <a:srcRect b="7270"/>
          <a:stretch/>
        </p:blipFill>
        <p:spPr>
          <a:xfrm>
            <a:off x="7056025" y="228700"/>
            <a:ext cx="1919675" cy="133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64"/>
          <p:cNvSpPr txBox="1">
            <a:spLocks noGrp="1"/>
          </p:cNvSpPr>
          <p:nvPr>
            <p:ph type="title"/>
          </p:nvPr>
        </p:nvSpPr>
        <p:spPr>
          <a:xfrm>
            <a:off x="1465700" y="1387800"/>
            <a:ext cx="5470800" cy="248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</a:rPr>
              <a:t>Lesson 6 -What is true About Mexico Using the SPACE Strategy</a:t>
            </a:r>
            <a:endParaRPr sz="4800">
              <a:solidFill>
                <a:srgbClr val="FFFFFF"/>
              </a:solidFill>
            </a:endParaRPr>
          </a:p>
        </p:txBody>
      </p:sp>
      <p:pic>
        <p:nvPicPr>
          <p:cNvPr id="371" name="Google Shape;371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0649" y="951375"/>
            <a:ext cx="668125" cy="93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2888" y="1849075"/>
            <a:ext cx="1003649" cy="100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92075" y="2933950"/>
            <a:ext cx="825271" cy="93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81450" y="3950925"/>
            <a:ext cx="1003650" cy="100365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64"/>
          <p:cNvSpPr txBox="1"/>
          <p:nvPr/>
        </p:nvSpPr>
        <p:spPr>
          <a:xfrm>
            <a:off x="2430950" y="4100525"/>
            <a:ext cx="3540300" cy="3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Morgan Schamberg and Victoria Vaglica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76" name="Google Shape;376;p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02887" y="175750"/>
            <a:ext cx="1003650" cy="77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6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748483">
            <a:off x="157170" y="316967"/>
            <a:ext cx="1975058" cy="1128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486213">
            <a:off x="1506784" y="339614"/>
            <a:ext cx="1986779" cy="1986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144311">
            <a:off x="6177473" y="523200"/>
            <a:ext cx="1859775" cy="179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880783">
            <a:off x="707399" y="2567775"/>
            <a:ext cx="1816023" cy="1761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06987" y="1306738"/>
            <a:ext cx="2530025" cy="253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65"/>
          <p:cNvPicPr preferRelativeResize="0"/>
          <p:nvPr/>
        </p:nvPicPr>
        <p:blipFill rotWithShape="1">
          <a:blip r:embed="rId7">
            <a:alphaModFix/>
          </a:blip>
          <a:srcRect t="-13224" b="14536"/>
          <a:stretch/>
        </p:blipFill>
        <p:spPr>
          <a:xfrm>
            <a:off x="6711725" y="2486850"/>
            <a:ext cx="1859775" cy="2098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6"/>
          <p:cNvSpPr txBox="1">
            <a:spLocks noGrp="1"/>
          </p:cNvSpPr>
          <p:nvPr>
            <p:ph type="title"/>
          </p:nvPr>
        </p:nvSpPr>
        <p:spPr>
          <a:xfrm>
            <a:off x="2069200" y="85800"/>
            <a:ext cx="43842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Time to Work in Groups!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92" name="Google Shape;392;p66"/>
          <p:cNvSpPr/>
          <p:nvPr/>
        </p:nvSpPr>
        <p:spPr>
          <a:xfrm>
            <a:off x="248375" y="1089700"/>
            <a:ext cx="3184500" cy="3805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3" name="Google Shape;393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1851" y="2516128"/>
            <a:ext cx="424039" cy="59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3700" y="4025688"/>
            <a:ext cx="593851" cy="593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43700" y="2516150"/>
            <a:ext cx="593850" cy="59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1250" y="2516150"/>
            <a:ext cx="523759" cy="593876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66"/>
          <p:cNvSpPr/>
          <p:nvPr/>
        </p:nvSpPr>
        <p:spPr>
          <a:xfrm>
            <a:off x="4101375" y="3675163"/>
            <a:ext cx="2352024" cy="1294920"/>
          </a:xfrm>
          <a:prstGeom prst="cloud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66"/>
          <p:cNvSpPr txBox="1"/>
          <p:nvPr/>
        </p:nvSpPr>
        <p:spPr>
          <a:xfrm rot="-436748">
            <a:off x="4220933" y="3994018"/>
            <a:ext cx="2199628" cy="65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Alegreya"/>
                <a:ea typeface="Alegreya"/>
                <a:cs typeface="Alegreya"/>
                <a:sym typeface="Alegreya"/>
              </a:rPr>
              <a:t>Hernan Cortes</a:t>
            </a:r>
            <a:endParaRPr sz="2400" b="1">
              <a:solidFill>
                <a:srgbClr val="FFFFFF"/>
              </a:solidFill>
              <a:latin typeface="Alegreya"/>
              <a:ea typeface="Alegreya"/>
              <a:cs typeface="Alegreya"/>
              <a:sym typeface="Alegrey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i="1">
              <a:latin typeface="Alegreya"/>
              <a:ea typeface="Alegreya"/>
              <a:cs typeface="Alegreya"/>
              <a:sym typeface="Alegrey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9" name="Google Shape;399;p66"/>
          <p:cNvSpPr/>
          <p:nvPr/>
        </p:nvSpPr>
        <p:spPr>
          <a:xfrm>
            <a:off x="4030200" y="1849988"/>
            <a:ext cx="2352024" cy="1294920"/>
          </a:xfrm>
          <a:prstGeom prst="cloud">
            <a:avLst/>
          </a:prstGeom>
          <a:solidFill>
            <a:srgbClr val="3C78D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66"/>
          <p:cNvSpPr txBox="1"/>
          <p:nvPr/>
        </p:nvSpPr>
        <p:spPr>
          <a:xfrm rot="-380665">
            <a:off x="4080924" y="2195795"/>
            <a:ext cx="2250583" cy="522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Alegreya"/>
                <a:ea typeface="Alegreya"/>
                <a:cs typeface="Alegreya"/>
                <a:sym typeface="Alegreya"/>
              </a:rPr>
              <a:t>Miguel Hidalgo</a:t>
            </a:r>
            <a:endParaRPr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1" name="Google Shape;401;p66"/>
          <p:cNvSpPr/>
          <p:nvPr/>
        </p:nvSpPr>
        <p:spPr>
          <a:xfrm rot="-167485">
            <a:off x="5654323" y="2399323"/>
            <a:ext cx="3461656" cy="1718252"/>
          </a:xfrm>
          <a:prstGeom prst="cloud">
            <a:avLst/>
          </a:prstGeom>
          <a:solidFill>
            <a:srgbClr val="674EA7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66"/>
          <p:cNvSpPr txBox="1"/>
          <p:nvPr/>
        </p:nvSpPr>
        <p:spPr>
          <a:xfrm rot="-526263">
            <a:off x="5856018" y="2673464"/>
            <a:ext cx="3058262" cy="135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Alegreya"/>
                <a:ea typeface="Alegreya"/>
                <a:cs typeface="Alegreya"/>
                <a:sym typeface="Alegreya"/>
              </a:rPr>
              <a:t>Article VIII of the Treaty of Guadalupe Hidalgo</a:t>
            </a:r>
            <a:endParaRPr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3" name="Google Shape;403;p66"/>
          <p:cNvSpPr/>
          <p:nvPr/>
        </p:nvSpPr>
        <p:spPr>
          <a:xfrm rot="757670">
            <a:off x="6089777" y="1261347"/>
            <a:ext cx="2352001" cy="1294918"/>
          </a:xfrm>
          <a:prstGeom prst="cloud">
            <a:avLst/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66"/>
          <p:cNvSpPr txBox="1"/>
          <p:nvPr/>
        </p:nvSpPr>
        <p:spPr>
          <a:xfrm rot="261638">
            <a:off x="6073055" y="1393405"/>
            <a:ext cx="2458116" cy="1030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Alegreya"/>
                <a:ea typeface="Alegreya"/>
                <a:cs typeface="Alegreya"/>
                <a:sym typeface="Alegreya"/>
              </a:rPr>
              <a:t>Facebook post about </a:t>
            </a:r>
            <a:r>
              <a:rPr lang="en" sz="2400" b="1" i="1">
                <a:solidFill>
                  <a:srgbClr val="FFFFFF"/>
                </a:solidFill>
                <a:latin typeface="Alegreya"/>
                <a:ea typeface="Alegreya"/>
                <a:cs typeface="Alegreya"/>
                <a:sym typeface="Alegreya"/>
              </a:rPr>
              <a:t>Selena</a:t>
            </a:r>
            <a:endParaRPr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05" name="Google Shape;405;p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93375" y="1301450"/>
            <a:ext cx="894489" cy="691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500" y="3288600"/>
            <a:ext cx="1672025" cy="161375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67"/>
          <p:cNvSpPr txBox="1">
            <a:spLocks noGrp="1"/>
          </p:cNvSpPr>
          <p:nvPr>
            <p:ph type="title"/>
          </p:nvPr>
        </p:nvSpPr>
        <p:spPr>
          <a:xfrm>
            <a:off x="987725" y="51275"/>
            <a:ext cx="72951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Present your findings to your classmates!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12" name="Google Shape;412;p67"/>
          <p:cNvSpPr txBox="1">
            <a:spLocks noGrp="1"/>
          </p:cNvSpPr>
          <p:nvPr>
            <p:ph type="body" idx="1"/>
          </p:nvPr>
        </p:nvSpPr>
        <p:spPr>
          <a:xfrm>
            <a:off x="1183325" y="1039650"/>
            <a:ext cx="7295100" cy="310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ighteous"/>
              <a:buChar char="●"/>
            </a:pPr>
            <a:r>
              <a:rPr lang="en" sz="2400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rPr>
              <a:t>When you reviewed all of the questions above, is the information reliable or trustworthy?</a:t>
            </a:r>
            <a:endParaRPr sz="2400">
              <a:solidFill>
                <a:srgbClr val="FFFFFF"/>
              </a:solidFill>
              <a:latin typeface="Righteous"/>
              <a:ea typeface="Righteous"/>
              <a:cs typeface="Righteous"/>
              <a:sym typeface="Righteous"/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ighteous"/>
              <a:buChar char="●"/>
            </a:pPr>
            <a:r>
              <a:rPr lang="en" sz="2400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rPr>
              <a:t>How did you determine your answer?</a:t>
            </a:r>
            <a:endParaRPr sz="2400">
              <a:solidFill>
                <a:srgbClr val="FFFFFF"/>
              </a:solidFill>
              <a:latin typeface="Righteous"/>
              <a:ea typeface="Righteous"/>
              <a:cs typeface="Righteous"/>
              <a:sym typeface="Righteous"/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ighteous"/>
              <a:buChar char="●"/>
            </a:pPr>
            <a:r>
              <a:rPr lang="en" sz="2400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rPr>
              <a:t>Was your source valid? Why or why not?</a:t>
            </a:r>
            <a:endParaRPr sz="2400">
              <a:solidFill>
                <a:srgbClr val="FFFFFF"/>
              </a:solidFill>
              <a:latin typeface="Righteous"/>
              <a:ea typeface="Righteous"/>
              <a:cs typeface="Righteous"/>
              <a:sym typeface="Righteous"/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ighteous"/>
              <a:buChar char="●"/>
            </a:pPr>
            <a:r>
              <a:rPr lang="en" sz="2400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rPr>
              <a:t>Which letter of SPACE did you find most useful?</a:t>
            </a:r>
            <a:endParaRPr sz="2400">
              <a:solidFill>
                <a:srgbClr val="FFFFFF"/>
              </a:solidFill>
              <a:latin typeface="Righteous"/>
              <a:ea typeface="Righteous"/>
              <a:cs typeface="Righteous"/>
              <a:sym typeface="Righteou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/>
          </a:p>
        </p:txBody>
      </p:sp>
      <p:pic>
        <p:nvPicPr>
          <p:cNvPr id="413" name="Google Shape;413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0400" y="1902800"/>
            <a:ext cx="3240701" cy="324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67"/>
          <p:cNvSpPr txBox="1"/>
          <p:nvPr/>
        </p:nvSpPr>
        <p:spPr>
          <a:xfrm>
            <a:off x="4585225" y="1572450"/>
            <a:ext cx="2946600" cy="20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8"/>
          <p:cNvSpPr txBox="1"/>
          <p:nvPr/>
        </p:nvSpPr>
        <p:spPr>
          <a:xfrm>
            <a:off x="991050" y="264275"/>
            <a:ext cx="7161900" cy="17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Alegreya"/>
                <a:ea typeface="Alegreya"/>
                <a:cs typeface="Alegreya"/>
                <a:sym typeface="Alegreya"/>
              </a:rPr>
              <a:t>“Is what we learned about Mexico’s history true?” </a:t>
            </a:r>
            <a:endParaRPr sz="3600">
              <a:solidFill>
                <a:srgbClr val="FFFFFF"/>
              </a:solidFill>
              <a:latin typeface="Alegreya"/>
              <a:ea typeface="Alegreya"/>
              <a:cs typeface="Alegreya"/>
              <a:sym typeface="Alegreya"/>
            </a:endParaRPr>
          </a:p>
        </p:txBody>
      </p:sp>
      <p:sp>
        <p:nvSpPr>
          <p:cNvPr id="420" name="Google Shape;420;p68"/>
          <p:cNvSpPr txBox="1"/>
          <p:nvPr/>
        </p:nvSpPr>
        <p:spPr>
          <a:xfrm>
            <a:off x="475675" y="2219100"/>
            <a:ext cx="5655600" cy="7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rPr>
              <a:t>Do you believe that all of the information that you have been told about Mexico’s history is true?</a:t>
            </a:r>
            <a:endParaRPr sz="2400" b="1">
              <a:solidFill>
                <a:srgbClr val="FFFFFF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sp>
        <p:nvSpPr>
          <p:cNvPr id="421" name="Google Shape;421;p68"/>
          <p:cNvSpPr txBox="1"/>
          <p:nvPr/>
        </p:nvSpPr>
        <p:spPr>
          <a:xfrm>
            <a:off x="3488400" y="4131000"/>
            <a:ext cx="5655600" cy="7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rPr>
              <a:t>Is there any information that you doubt the validity?</a:t>
            </a:r>
            <a:endParaRPr sz="2400" b="1">
              <a:solidFill>
                <a:srgbClr val="FFFFFF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pic>
        <p:nvPicPr>
          <p:cNvPr id="422" name="Google Shape;422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3470" y="1919348"/>
            <a:ext cx="1997675" cy="149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3750" y="3524625"/>
            <a:ext cx="1397775" cy="138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9"/>
          <p:cNvSpPr txBox="1">
            <a:spLocks noGrp="1"/>
          </p:cNvSpPr>
          <p:nvPr>
            <p:ph type="ctrTitle"/>
          </p:nvPr>
        </p:nvSpPr>
        <p:spPr>
          <a:xfrm>
            <a:off x="3044700" y="1430880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MEETING OF THE MINDS:</a:t>
            </a:r>
            <a:endParaRPr sz="4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SHAPING MEXICO</a:t>
            </a:r>
            <a:endParaRPr sz="3000"/>
          </a:p>
        </p:txBody>
      </p:sp>
      <p:sp>
        <p:nvSpPr>
          <p:cNvPr id="429" name="Google Shape;429;p69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ANNMARIE SIVERT AND LAUREN CZARNECKI</a:t>
            </a:r>
            <a:endParaRPr/>
          </a:p>
        </p:txBody>
      </p:sp>
      <p:pic>
        <p:nvPicPr>
          <p:cNvPr id="430" name="Google Shape;430;p69"/>
          <p:cNvPicPr preferRelativeResize="0"/>
          <p:nvPr/>
        </p:nvPicPr>
        <p:blipFill rotWithShape="1">
          <a:blip r:embed="rId3">
            <a:alphaModFix/>
          </a:blip>
          <a:srcRect b="8113"/>
          <a:stretch/>
        </p:blipFill>
        <p:spPr>
          <a:xfrm>
            <a:off x="7099100" y="165800"/>
            <a:ext cx="1820750" cy="111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275" y="3382600"/>
            <a:ext cx="1600085" cy="153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70" title="Ann Marie and Lauren Meeting of the Mind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925" y="152400"/>
            <a:ext cx="8892150" cy="491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2"/>
          <p:cNvSpPr/>
          <p:nvPr/>
        </p:nvSpPr>
        <p:spPr>
          <a:xfrm>
            <a:off x="436650" y="359600"/>
            <a:ext cx="1618200" cy="1965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72"/>
          <p:cNvSpPr/>
          <p:nvPr/>
        </p:nvSpPr>
        <p:spPr>
          <a:xfrm>
            <a:off x="436650" y="2863925"/>
            <a:ext cx="1618200" cy="18843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72"/>
          <p:cNvSpPr/>
          <p:nvPr/>
        </p:nvSpPr>
        <p:spPr>
          <a:xfrm>
            <a:off x="7024950" y="2864025"/>
            <a:ext cx="1561800" cy="18843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72"/>
          <p:cNvSpPr/>
          <p:nvPr/>
        </p:nvSpPr>
        <p:spPr>
          <a:xfrm>
            <a:off x="7024950" y="359600"/>
            <a:ext cx="1561800" cy="18843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0" name="Google Shape;450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175" y="461450"/>
            <a:ext cx="1384174" cy="1673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2575" y="461450"/>
            <a:ext cx="1265650" cy="167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7225" y="2973200"/>
            <a:ext cx="1384175" cy="167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72"/>
          <p:cNvPicPr preferRelativeResize="0"/>
          <p:nvPr/>
        </p:nvPicPr>
        <p:blipFill rotWithShape="1">
          <a:blip r:embed="rId6">
            <a:alphaModFix/>
          </a:blip>
          <a:srcRect r="12149"/>
          <a:stretch/>
        </p:blipFill>
        <p:spPr>
          <a:xfrm>
            <a:off x="7202575" y="2969437"/>
            <a:ext cx="1265650" cy="16732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4" name="Google Shape;454;p72"/>
          <p:cNvCxnSpPr/>
          <p:nvPr/>
        </p:nvCxnSpPr>
        <p:spPr>
          <a:xfrm>
            <a:off x="1939349" y="1298091"/>
            <a:ext cx="2093400" cy="1000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5" name="Google Shape;455;p72"/>
          <p:cNvCxnSpPr>
            <a:stCxn id="452" idx="3"/>
          </p:cNvCxnSpPr>
          <p:nvPr/>
        </p:nvCxnSpPr>
        <p:spPr>
          <a:xfrm rot="10800000" flipH="1">
            <a:off x="1971400" y="2773937"/>
            <a:ext cx="2125500" cy="10359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6" name="Google Shape;456;p72"/>
          <p:cNvCxnSpPr/>
          <p:nvPr/>
        </p:nvCxnSpPr>
        <p:spPr>
          <a:xfrm>
            <a:off x="4931549" y="2791466"/>
            <a:ext cx="2093400" cy="1000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7" name="Google Shape;457;p72"/>
          <p:cNvCxnSpPr>
            <a:endCxn id="449" idx="1"/>
          </p:cNvCxnSpPr>
          <p:nvPr/>
        </p:nvCxnSpPr>
        <p:spPr>
          <a:xfrm rot="10800000" flipH="1">
            <a:off x="5085750" y="1301750"/>
            <a:ext cx="1939200" cy="9585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8" name="Google Shape;458;p72"/>
          <p:cNvSpPr/>
          <p:nvPr/>
        </p:nvSpPr>
        <p:spPr>
          <a:xfrm>
            <a:off x="3300575" y="1425550"/>
            <a:ext cx="2504400" cy="2273100"/>
          </a:xfrm>
          <a:prstGeom prst="ellipse">
            <a:avLst/>
          </a:prstGeom>
          <a:gradFill>
            <a:gsLst>
              <a:gs pos="0">
                <a:srgbClr val="FF0000"/>
              </a:gs>
              <a:gs pos="44000">
                <a:srgbClr val="FFFFFF"/>
              </a:gs>
              <a:gs pos="57000">
                <a:srgbClr val="FFFFFF"/>
              </a:gs>
              <a:gs pos="100000">
                <a:srgbClr val="38761D"/>
              </a:gs>
              <a:gs pos="100000">
                <a:srgbClr val="737373"/>
              </a:gs>
            </a:gsLst>
            <a:lin ang="10800025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Pacifico"/>
                <a:ea typeface="Pacifico"/>
                <a:cs typeface="Pacifico"/>
                <a:sym typeface="Pacifico"/>
              </a:rPr>
              <a:t>Meet our Historical Figures</a:t>
            </a:r>
            <a:endParaRPr sz="24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459" name="Google Shape;459;p72"/>
          <p:cNvSpPr txBox="1"/>
          <p:nvPr/>
        </p:nvSpPr>
        <p:spPr>
          <a:xfrm>
            <a:off x="567313" y="2298900"/>
            <a:ext cx="1359900" cy="3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T Serif"/>
                <a:ea typeface="PT Serif"/>
                <a:cs typeface="PT Serif"/>
                <a:sym typeface="PT Serif"/>
              </a:rPr>
              <a:t>Davy Crockett</a:t>
            </a:r>
            <a:endParaRPr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460" name="Google Shape;460;p72"/>
          <p:cNvSpPr txBox="1"/>
          <p:nvPr/>
        </p:nvSpPr>
        <p:spPr>
          <a:xfrm>
            <a:off x="6944850" y="2243900"/>
            <a:ext cx="1722000" cy="3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T Serif"/>
                <a:ea typeface="PT Serif"/>
                <a:cs typeface="PT Serif"/>
                <a:sym typeface="PT Serif"/>
              </a:rPr>
              <a:t>Father Hidalgo</a:t>
            </a:r>
            <a:endParaRPr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461" name="Google Shape;461;p72"/>
          <p:cNvSpPr txBox="1"/>
          <p:nvPr/>
        </p:nvSpPr>
        <p:spPr>
          <a:xfrm>
            <a:off x="418313" y="4748225"/>
            <a:ext cx="1722000" cy="2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T Serif"/>
                <a:ea typeface="PT Serif"/>
                <a:cs typeface="PT Serif"/>
                <a:sym typeface="PT Serif"/>
              </a:rPr>
              <a:t>Hernan Cortes</a:t>
            </a:r>
            <a:endParaRPr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462" name="Google Shape;462;p72"/>
          <p:cNvSpPr txBox="1"/>
          <p:nvPr/>
        </p:nvSpPr>
        <p:spPr>
          <a:xfrm>
            <a:off x="7143300" y="4748225"/>
            <a:ext cx="1384200" cy="2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T Serif"/>
                <a:ea typeface="PT Serif"/>
                <a:cs typeface="PT Serif"/>
                <a:sym typeface="PT Serif"/>
              </a:rPr>
              <a:t>King Charles V</a:t>
            </a:r>
            <a:endParaRPr>
              <a:latin typeface="PT Serif"/>
              <a:ea typeface="PT Serif"/>
              <a:cs typeface="PT Serif"/>
              <a:sym typeface="PT Serif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73"/>
          <p:cNvSpPr txBox="1">
            <a:spLocks noGrp="1"/>
          </p:cNvSpPr>
          <p:nvPr>
            <p:ph type="body" idx="1"/>
          </p:nvPr>
        </p:nvSpPr>
        <p:spPr>
          <a:xfrm>
            <a:off x="328900" y="145350"/>
            <a:ext cx="4174200" cy="48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7025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PT Serif"/>
              <a:buChar char="●"/>
            </a:pPr>
            <a:r>
              <a:rPr lang="en" sz="155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rPr>
              <a:t>Who was your historical figure?</a:t>
            </a:r>
            <a:endParaRPr sz="1550" b="1">
              <a:solidFill>
                <a:schemeClr val="dk1"/>
              </a:solidFill>
              <a:latin typeface="PT Serif"/>
              <a:ea typeface="PT Serif"/>
              <a:cs typeface="PT Serif"/>
              <a:sym typeface="PT Serif"/>
            </a:endParaRPr>
          </a:p>
          <a:p>
            <a:pPr marL="457200" lvl="0" indent="-327025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PT Serif"/>
              <a:buChar char="●"/>
            </a:pPr>
            <a:r>
              <a:rPr lang="en" sz="155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rPr>
              <a:t>When and where was the historical figure born?</a:t>
            </a:r>
            <a:endParaRPr sz="1550" b="1">
              <a:solidFill>
                <a:schemeClr val="dk1"/>
              </a:solidFill>
              <a:latin typeface="PT Serif"/>
              <a:ea typeface="PT Serif"/>
              <a:cs typeface="PT Serif"/>
              <a:sym typeface="PT Serif"/>
            </a:endParaRPr>
          </a:p>
          <a:p>
            <a:pPr marL="457200" lvl="0" indent="-327025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PT Serif"/>
              <a:buChar char="●"/>
            </a:pPr>
            <a:r>
              <a:rPr lang="en" sz="155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rPr>
              <a:t>What is your historical figure known for?</a:t>
            </a:r>
            <a:endParaRPr sz="1550" b="1">
              <a:solidFill>
                <a:schemeClr val="dk1"/>
              </a:solidFill>
              <a:latin typeface="PT Serif"/>
              <a:ea typeface="PT Serif"/>
              <a:cs typeface="PT Serif"/>
              <a:sym typeface="PT Serif"/>
            </a:endParaRPr>
          </a:p>
          <a:p>
            <a:pPr marL="457200" lvl="0" indent="-327025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PT Serif"/>
              <a:buChar char="●"/>
            </a:pPr>
            <a:r>
              <a:rPr lang="en" sz="155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rPr>
              <a:t>What were their contributions to Mexico?</a:t>
            </a:r>
            <a:endParaRPr sz="1550" b="1">
              <a:solidFill>
                <a:schemeClr val="dk1"/>
              </a:solidFill>
              <a:latin typeface="PT Serif"/>
              <a:ea typeface="PT Serif"/>
              <a:cs typeface="PT Serif"/>
              <a:sym typeface="PT Serif"/>
            </a:endParaRPr>
          </a:p>
          <a:p>
            <a:pPr marL="457200" lvl="0" indent="-327025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PT Serif"/>
              <a:buChar char="●"/>
            </a:pPr>
            <a:r>
              <a:rPr lang="en" sz="155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rPr>
              <a:t>How did this person impact Mexico?</a:t>
            </a:r>
            <a:endParaRPr sz="1550" b="1">
              <a:solidFill>
                <a:schemeClr val="dk1"/>
              </a:solidFill>
              <a:latin typeface="PT Serif"/>
              <a:ea typeface="PT Serif"/>
              <a:cs typeface="PT Serif"/>
              <a:sym typeface="PT Serif"/>
            </a:endParaRPr>
          </a:p>
          <a:p>
            <a:pPr marL="457200" lvl="0" indent="-327025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PT Serif"/>
              <a:buChar char="●"/>
            </a:pPr>
            <a:r>
              <a:rPr lang="en" sz="155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rPr>
              <a:t>Did this individual positively or negatively impact Mexico? Why?</a:t>
            </a:r>
            <a:endParaRPr sz="1550" b="1">
              <a:solidFill>
                <a:schemeClr val="dk1"/>
              </a:solidFill>
              <a:latin typeface="PT Serif"/>
              <a:ea typeface="PT Serif"/>
              <a:cs typeface="PT Serif"/>
              <a:sym typeface="PT Serif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PT Serif"/>
              <a:ea typeface="PT Serif"/>
              <a:cs typeface="PT Serif"/>
              <a:sym typeface="PT Serif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200"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468" name="Google Shape;468;p73"/>
          <p:cNvSpPr/>
          <p:nvPr/>
        </p:nvSpPr>
        <p:spPr>
          <a:xfrm>
            <a:off x="4745250" y="290850"/>
            <a:ext cx="4260300" cy="13056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38761D"/>
                </a:solidFill>
                <a:latin typeface="PT Serif"/>
              </a:rPr>
              <a:t>WHAT</a:t>
            </a:r>
          </a:p>
        </p:txBody>
      </p:sp>
      <p:sp>
        <p:nvSpPr>
          <p:cNvPr id="469" name="Google Shape;469;p73"/>
          <p:cNvSpPr/>
          <p:nvPr/>
        </p:nvSpPr>
        <p:spPr>
          <a:xfrm>
            <a:off x="6193650" y="1962638"/>
            <a:ext cx="1363510" cy="93441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PT Serif"/>
              </a:rPr>
              <a:t>TO</a:t>
            </a:r>
          </a:p>
        </p:txBody>
      </p:sp>
      <p:sp>
        <p:nvSpPr>
          <p:cNvPr id="470" name="Google Shape;470;p73"/>
          <p:cNvSpPr/>
          <p:nvPr/>
        </p:nvSpPr>
        <p:spPr>
          <a:xfrm>
            <a:off x="4839312" y="3245300"/>
            <a:ext cx="4072172" cy="15254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PT Serif"/>
              </a:rPr>
              <a:t>KNOW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8"/>
          <p:cNvSpPr txBox="1">
            <a:spLocks noGrp="1"/>
          </p:cNvSpPr>
          <p:nvPr>
            <p:ph type="title"/>
          </p:nvPr>
        </p:nvSpPr>
        <p:spPr>
          <a:xfrm>
            <a:off x="311700" y="219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conomica"/>
                <a:ea typeface="Economica"/>
                <a:cs typeface="Economica"/>
                <a:sym typeface="Economica"/>
              </a:rPr>
              <a:t>Hay Bale Harper Skit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193" name="Google Shape;19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967575"/>
            <a:ext cx="1988525" cy="320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8025" y="1017725"/>
            <a:ext cx="1714500" cy="325755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 txBox="1"/>
          <p:nvPr/>
        </p:nvSpPr>
        <p:spPr>
          <a:xfrm>
            <a:off x="406700" y="4202850"/>
            <a:ext cx="17985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Harper</a:t>
            </a:r>
            <a:endParaRPr sz="24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96" name="Google Shape;196;p38"/>
          <p:cNvSpPr txBox="1"/>
          <p:nvPr/>
        </p:nvSpPr>
        <p:spPr>
          <a:xfrm>
            <a:off x="2466025" y="4202850"/>
            <a:ext cx="17985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Dylan</a:t>
            </a:r>
            <a:endParaRPr sz="2400"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197" name="Google Shape;197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30325" y="1099062"/>
            <a:ext cx="1379323" cy="309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70163" y="1090125"/>
            <a:ext cx="1379326" cy="3112724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8"/>
          <p:cNvSpPr txBox="1"/>
          <p:nvPr/>
        </p:nvSpPr>
        <p:spPr>
          <a:xfrm>
            <a:off x="7345488" y="4351075"/>
            <a:ext cx="17985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200" name="Google Shape;200;p38"/>
          <p:cNvSpPr txBox="1"/>
          <p:nvPr/>
        </p:nvSpPr>
        <p:spPr>
          <a:xfrm>
            <a:off x="5860575" y="4202850"/>
            <a:ext cx="17985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Alex</a:t>
            </a:r>
            <a:endParaRPr sz="24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201" name="Google Shape;201;p38"/>
          <p:cNvSpPr txBox="1"/>
          <p:nvPr/>
        </p:nvSpPr>
        <p:spPr>
          <a:xfrm>
            <a:off x="4220738" y="4202850"/>
            <a:ext cx="17985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Kelly</a:t>
            </a:r>
            <a:endParaRPr sz="2400"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202" name="Google Shape;202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10024" y="1016138"/>
            <a:ext cx="1379326" cy="311121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8"/>
          <p:cNvSpPr txBox="1"/>
          <p:nvPr/>
        </p:nvSpPr>
        <p:spPr>
          <a:xfrm>
            <a:off x="7345488" y="4202850"/>
            <a:ext cx="17985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	    Nick</a:t>
            </a:r>
            <a:endParaRPr sz="2400"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4"/>
          <p:cNvSpPr txBox="1">
            <a:spLocks noGrp="1"/>
          </p:cNvSpPr>
          <p:nvPr>
            <p:ph type="ctrTitle"/>
          </p:nvPr>
        </p:nvSpPr>
        <p:spPr>
          <a:xfrm>
            <a:off x="2227650" y="1890825"/>
            <a:ext cx="4688700" cy="195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Lesson 7: Developing a Constructed Response Using TDFC</a:t>
            </a:r>
            <a:endParaRPr b="1"/>
          </a:p>
        </p:txBody>
      </p:sp>
      <p:sp>
        <p:nvSpPr>
          <p:cNvPr id="476" name="Google Shape;476;p74"/>
          <p:cNvSpPr txBox="1">
            <a:spLocks noGrp="1"/>
          </p:cNvSpPr>
          <p:nvPr>
            <p:ph type="subTitle" idx="1"/>
          </p:nvPr>
        </p:nvSpPr>
        <p:spPr>
          <a:xfrm>
            <a:off x="3044700" y="4523502"/>
            <a:ext cx="3054600" cy="3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Megan Herder and Arianna Anzano</a:t>
            </a:r>
            <a:endParaRPr/>
          </a:p>
        </p:txBody>
      </p:sp>
      <p:pic>
        <p:nvPicPr>
          <p:cNvPr id="477" name="Google Shape;477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375" y="337650"/>
            <a:ext cx="2076310" cy="155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0250" y="3226600"/>
            <a:ext cx="2076301" cy="1669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7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CHAMPS: Classroom Expectations</a:t>
            </a:r>
            <a:endParaRPr b="1"/>
          </a:p>
        </p:txBody>
      </p:sp>
      <p:sp>
        <p:nvSpPr>
          <p:cNvPr id="484" name="Google Shape;484;p75"/>
          <p:cNvSpPr txBox="1">
            <a:spLocks noGrp="1"/>
          </p:cNvSpPr>
          <p:nvPr>
            <p:ph type="body" idx="1"/>
          </p:nvPr>
        </p:nvSpPr>
        <p:spPr>
          <a:xfrm>
            <a:off x="311700" y="1101950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38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Oxygen"/>
              <a:buChar char="●"/>
            </a:pPr>
            <a:r>
              <a:rPr lang="en" sz="2000" b="1">
                <a:highlight>
                  <a:srgbClr val="FFFFFF"/>
                </a:highlight>
                <a:latin typeface="Oxygen"/>
                <a:ea typeface="Oxygen"/>
                <a:cs typeface="Oxygen"/>
                <a:sym typeface="Oxygen"/>
              </a:rPr>
              <a:t>C</a:t>
            </a:r>
            <a:r>
              <a:rPr lang="en" sz="2000">
                <a:highlight>
                  <a:srgbClr val="FFFFFF"/>
                </a:highlight>
                <a:latin typeface="Oxygen"/>
                <a:ea typeface="Oxygen"/>
                <a:cs typeface="Oxygen"/>
                <a:sym typeface="Oxygen"/>
              </a:rPr>
              <a:t>onversation: </a:t>
            </a:r>
            <a:r>
              <a:rPr lang="en" sz="2000" i="1">
                <a:highlight>
                  <a:srgbClr val="FFFFFF"/>
                </a:highlight>
                <a:latin typeface="Oxygen"/>
                <a:ea typeface="Oxygen"/>
                <a:cs typeface="Oxygen"/>
                <a:sym typeface="Oxygen"/>
              </a:rPr>
              <a:t>Can students talk to each other during this activity?</a:t>
            </a:r>
            <a:endParaRPr sz="2000" i="1">
              <a:highlight>
                <a:srgbClr val="FFFFFF"/>
              </a:highlight>
              <a:latin typeface="Oxygen"/>
              <a:ea typeface="Oxygen"/>
              <a:cs typeface="Oxygen"/>
              <a:sym typeface="Oxygen"/>
            </a:endParaRPr>
          </a:p>
          <a:p>
            <a:pPr marL="838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Oxygen"/>
              <a:buChar char="●"/>
            </a:pPr>
            <a:r>
              <a:rPr lang="en" sz="2000" b="1">
                <a:highlight>
                  <a:srgbClr val="FFFFFF"/>
                </a:highlight>
                <a:latin typeface="Oxygen"/>
                <a:ea typeface="Oxygen"/>
                <a:cs typeface="Oxygen"/>
                <a:sym typeface="Oxygen"/>
              </a:rPr>
              <a:t>H</a:t>
            </a:r>
            <a:r>
              <a:rPr lang="en" sz="2000">
                <a:highlight>
                  <a:srgbClr val="FFFFFF"/>
                </a:highlight>
                <a:latin typeface="Oxygen"/>
                <a:ea typeface="Oxygen"/>
                <a:cs typeface="Oxygen"/>
                <a:sym typeface="Oxygen"/>
              </a:rPr>
              <a:t>elp: </a:t>
            </a:r>
            <a:r>
              <a:rPr lang="en" sz="2000" i="1">
                <a:highlight>
                  <a:srgbClr val="FFFFFF"/>
                </a:highlight>
                <a:latin typeface="Oxygen"/>
                <a:ea typeface="Oxygen"/>
                <a:cs typeface="Oxygen"/>
                <a:sym typeface="Oxygen"/>
              </a:rPr>
              <a:t>How do students get the teacher’s attention and their questions answered?</a:t>
            </a:r>
            <a:endParaRPr sz="2000" i="1">
              <a:highlight>
                <a:srgbClr val="FFFFFF"/>
              </a:highlight>
              <a:latin typeface="Oxygen"/>
              <a:ea typeface="Oxygen"/>
              <a:cs typeface="Oxygen"/>
              <a:sym typeface="Oxygen"/>
            </a:endParaRPr>
          </a:p>
          <a:p>
            <a:pPr marL="838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Font typeface="Oxygen"/>
              <a:buChar char="●"/>
            </a:pPr>
            <a:r>
              <a:rPr lang="en" sz="2000" b="1">
                <a:highlight>
                  <a:srgbClr val="FFFFFF"/>
                </a:highlight>
                <a:latin typeface="Oxygen"/>
                <a:ea typeface="Oxygen"/>
                <a:cs typeface="Oxygen"/>
                <a:sym typeface="Oxygen"/>
              </a:rPr>
              <a:t>A</a:t>
            </a:r>
            <a:r>
              <a:rPr lang="en" sz="2000">
                <a:highlight>
                  <a:srgbClr val="FFFFFF"/>
                </a:highlight>
                <a:latin typeface="Oxygen"/>
                <a:ea typeface="Oxygen"/>
                <a:cs typeface="Oxygen"/>
                <a:sym typeface="Oxygen"/>
              </a:rPr>
              <a:t>ctivity: </a:t>
            </a:r>
            <a:r>
              <a:rPr lang="en" sz="2000" i="1">
                <a:highlight>
                  <a:srgbClr val="FFFFFF"/>
                </a:highlight>
                <a:latin typeface="Oxygen"/>
                <a:ea typeface="Oxygen"/>
                <a:cs typeface="Oxygen"/>
                <a:sym typeface="Oxygen"/>
              </a:rPr>
              <a:t>What is the task/objective? What is the end product?</a:t>
            </a:r>
            <a:endParaRPr sz="2000" i="1">
              <a:highlight>
                <a:srgbClr val="FFFFFF"/>
              </a:highlight>
              <a:latin typeface="Oxygen"/>
              <a:ea typeface="Oxygen"/>
              <a:cs typeface="Oxygen"/>
              <a:sym typeface="Oxygen"/>
            </a:endParaRPr>
          </a:p>
          <a:p>
            <a:pPr marL="838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Font typeface="Oxygen"/>
              <a:buChar char="●"/>
            </a:pPr>
            <a:r>
              <a:rPr lang="en" sz="2000" b="1">
                <a:highlight>
                  <a:srgbClr val="FFFFFF"/>
                </a:highlight>
                <a:latin typeface="Oxygen"/>
                <a:ea typeface="Oxygen"/>
                <a:cs typeface="Oxygen"/>
                <a:sym typeface="Oxygen"/>
              </a:rPr>
              <a:t>M</a:t>
            </a:r>
            <a:r>
              <a:rPr lang="en" sz="2000">
                <a:highlight>
                  <a:srgbClr val="FFFFFF"/>
                </a:highlight>
                <a:latin typeface="Oxygen"/>
                <a:ea typeface="Oxygen"/>
                <a:cs typeface="Oxygen"/>
                <a:sym typeface="Oxygen"/>
              </a:rPr>
              <a:t>ovement: </a:t>
            </a:r>
            <a:r>
              <a:rPr lang="en" sz="2000" i="1">
                <a:highlight>
                  <a:srgbClr val="FFFFFF"/>
                </a:highlight>
                <a:latin typeface="Oxygen"/>
                <a:ea typeface="Oxygen"/>
                <a:cs typeface="Oxygen"/>
                <a:sym typeface="Oxygen"/>
              </a:rPr>
              <a:t>Can students move about during this activity?</a:t>
            </a:r>
            <a:endParaRPr sz="2000" i="1">
              <a:highlight>
                <a:srgbClr val="FFFFFF"/>
              </a:highlight>
              <a:latin typeface="Oxygen"/>
              <a:ea typeface="Oxygen"/>
              <a:cs typeface="Oxygen"/>
              <a:sym typeface="Oxygen"/>
            </a:endParaRPr>
          </a:p>
          <a:p>
            <a:pPr marL="838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Font typeface="Oxygen"/>
              <a:buChar char="●"/>
            </a:pPr>
            <a:r>
              <a:rPr lang="en" sz="2000" b="1">
                <a:highlight>
                  <a:srgbClr val="FFFFFF"/>
                </a:highlight>
                <a:latin typeface="Oxygen"/>
                <a:ea typeface="Oxygen"/>
                <a:cs typeface="Oxygen"/>
                <a:sym typeface="Oxygen"/>
              </a:rPr>
              <a:t>P</a:t>
            </a:r>
            <a:r>
              <a:rPr lang="en" sz="2000">
                <a:highlight>
                  <a:srgbClr val="FFFFFF"/>
                </a:highlight>
                <a:latin typeface="Oxygen"/>
                <a:ea typeface="Oxygen"/>
                <a:cs typeface="Oxygen"/>
                <a:sym typeface="Oxygen"/>
              </a:rPr>
              <a:t>articipation: </a:t>
            </a:r>
            <a:r>
              <a:rPr lang="en" sz="2000" i="1">
                <a:highlight>
                  <a:srgbClr val="FFFFFF"/>
                </a:highlight>
                <a:latin typeface="Oxygen"/>
                <a:ea typeface="Oxygen"/>
                <a:cs typeface="Oxygen"/>
                <a:sym typeface="Oxygen"/>
              </a:rPr>
              <a:t>How do students show they are fully participating? What does work behavior look/sound like?</a:t>
            </a:r>
            <a:endParaRPr sz="2000" i="1">
              <a:highlight>
                <a:srgbClr val="FFFFFF"/>
              </a:highlight>
              <a:latin typeface="Oxygen"/>
              <a:ea typeface="Oxygen"/>
              <a:cs typeface="Oxygen"/>
              <a:sym typeface="Oxygen"/>
            </a:endParaRPr>
          </a:p>
          <a:p>
            <a:pPr marL="838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Font typeface="Oxygen"/>
              <a:buChar char="●"/>
            </a:pPr>
            <a:r>
              <a:rPr lang="en" sz="2000" b="1">
                <a:highlight>
                  <a:srgbClr val="FFFFFF"/>
                </a:highlight>
                <a:latin typeface="Oxygen"/>
                <a:ea typeface="Oxygen"/>
                <a:cs typeface="Oxygen"/>
                <a:sym typeface="Oxygen"/>
              </a:rPr>
              <a:t>S</a:t>
            </a:r>
            <a:r>
              <a:rPr lang="en" sz="2000">
                <a:highlight>
                  <a:srgbClr val="FFFFFF"/>
                </a:highlight>
                <a:latin typeface="Oxygen"/>
                <a:ea typeface="Oxygen"/>
                <a:cs typeface="Oxygen"/>
                <a:sym typeface="Oxygen"/>
              </a:rPr>
              <a:t>uccess: </a:t>
            </a:r>
            <a:r>
              <a:rPr lang="en" sz="2000" i="1">
                <a:highlight>
                  <a:srgbClr val="FFFFFF"/>
                </a:highlight>
                <a:latin typeface="Oxygen"/>
                <a:ea typeface="Oxygen"/>
                <a:cs typeface="Oxygen"/>
                <a:sym typeface="Oxygen"/>
              </a:rPr>
              <a:t>When students meet</a:t>
            </a:r>
            <a:r>
              <a:rPr lang="en" sz="2000">
                <a:highlight>
                  <a:srgbClr val="FFFFFF"/>
                </a:highlight>
                <a:latin typeface="Oxygen"/>
                <a:ea typeface="Oxygen"/>
                <a:cs typeface="Oxygen"/>
                <a:sym typeface="Oxygen"/>
              </a:rPr>
              <a:t> </a:t>
            </a:r>
            <a:r>
              <a:rPr lang="en" sz="2000" i="1">
                <a:highlight>
                  <a:srgbClr val="FFFFFF"/>
                </a:highlight>
                <a:latin typeface="Oxygen"/>
                <a:ea typeface="Oxygen"/>
                <a:cs typeface="Oxygen"/>
                <a:sym typeface="Oxygen"/>
              </a:rPr>
              <a:t>CHAMPS</a:t>
            </a:r>
            <a:r>
              <a:rPr lang="en" sz="2000">
                <a:highlight>
                  <a:srgbClr val="FFFFFF"/>
                </a:highlight>
                <a:latin typeface="Oxygen"/>
                <a:ea typeface="Oxygen"/>
                <a:cs typeface="Oxygen"/>
                <a:sym typeface="Oxygen"/>
              </a:rPr>
              <a:t> </a:t>
            </a:r>
            <a:r>
              <a:rPr lang="en" sz="2000" i="1">
                <a:highlight>
                  <a:srgbClr val="FFFFFF"/>
                </a:highlight>
                <a:latin typeface="Oxygen"/>
                <a:ea typeface="Oxygen"/>
                <a:cs typeface="Oxygen"/>
                <a:sym typeface="Oxygen"/>
              </a:rPr>
              <a:t>expectations, they will be successful!</a:t>
            </a:r>
            <a:endParaRPr sz="2000" i="1">
              <a:highlight>
                <a:srgbClr val="FFFFFF"/>
              </a:highlight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l" rtl="0">
              <a:spcBef>
                <a:spcPts val="40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7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What is TDFC?</a:t>
            </a:r>
            <a:endParaRPr b="1"/>
          </a:p>
        </p:txBody>
      </p:sp>
      <p:sp>
        <p:nvSpPr>
          <p:cNvPr id="490" name="Google Shape;490;p76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/>
              <a:t>T</a:t>
            </a:r>
            <a:r>
              <a:rPr lang="en" sz="4000"/>
              <a:t> - Topic Sentence</a:t>
            </a:r>
            <a:endParaRPr sz="40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4000" b="1"/>
              <a:t>D</a:t>
            </a:r>
            <a:r>
              <a:rPr lang="en" sz="4000"/>
              <a:t> - 2 Details</a:t>
            </a:r>
            <a:endParaRPr sz="40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4000" b="1"/>
              <a:t>F</a:t>
            </a:r>
            <a:r>
              <a:rPr lang="en" sz="4000"/>
              <a:t> -  2 Follow-ups</a:t>
            </a:r>
            <a:endParaRPr sz="40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4000" b="1"/>
              <a:t>C </a:t>
            </a:r>
            <a:r>
              <a:rPr lang="en" sz="4000"/>
              <a:t>- Clincher</a:t>
            </a:r>
            <a:endParaRPr sz="4000"/>
          </a:p>
        </p:txBody>
      </p:sp>
      <p:pic>
        <p:nvPicPr>
          <p:cNvPr id="491" name="Google Shape;491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6925" y="1776395"/>
            <a:ext cx="2860650" cy="225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80500"/>
            <a:ext cx="8839198" cy="276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225" y="998850"/>
            <a:ext cx="8839201" cy="3145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88150"/>
            <a:ext cx="8839199" cy="3167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11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56663"/>
            <a:ext cx="8839200" cy="2230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8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Your Turn!</a:t>
            </a:r>
            <a:endParaRPr b="1"/>
          </a:p>
        </p:txBody>
      </p:sp>
      <p:sp>
        <p:nvSpPr>
          <p:cNvPr id="517" name="Google Shape;517;p8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Create your own constructed response to the question: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“Is What We Have Learned About Mexican History True?”</a:t>
            </a:r>
            <a:endParaRPr b="1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Make sure to use each component of TDFC.</a:t>
            </a:r>
            <a:endParaRPr/>
          </a:p>
        </p:txBody>
      </p:sp>
      <p:pic>
        <p:nvPicPr>
          <p:cNvPr id="518" name="Google Shape;518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4950" y="3337075"/>
            <a:ext cx="2562475" cy="159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conomica"/>
                <a:ea typeface="Economica"/>
                <a:cs typeface="Economica"/>
                <a:sym typeface="Economica"/>
              </a:rPr>
              <a:t>Brain Break!/Discussion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209" name="Google Shape;20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6838" y="1345475"/>
            <a:ext cx="3670324" cy="31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9"/>
          <p:cNvSpPr txBox="1">
            <a:spLocks noGrp="1"/>
          </p:cNvSpPr>
          <p:nvPr>
            <p:ph type="body" idx="1"/>
          </p:nvPr>
        </p:nvSpPr>
        <p:spPr>
          <a:xfrm>
            <a:off x="3254100" y="2285400"/>
            <a:ext cx="263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 b="1">
                <a:highlight>
                  <a:srgbClr val="FFFFFF"/>
                </a:highlight>
                <a:latin typeface="Impact"/>
                <a:ea typeface="Impact"/>
                <a:cs typeface="Impact"/>
                <a:sym typeface="Impact"/>
              </a:rPr>
              <a:t>5 minute break</a:t>
            </a:r>
            <a:endParaRPr sz="3000" b="1">
              <a:highlight>
                <a:srgbClr val="FFFFFF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conomica"/>
                <a:ea typeface="Economica"/>
                <a:cs typeface="Economica"/>
                <a:sym typeface="Economica"/>
              </a:rPr>
              <a:t>Discussion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216" name="Google Shape;21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6838" y="1345475"/>
            <a:ext cx="3670324" cy="31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40"/>
          <p:cNvSpPr txBox="1"/>
          <p:nvPr/>
        </p:nvSpPr>
        <p:spPr>
          <a:xfrm>
            <a:off x="1879900" y="1079175"/>
            <a:ext cx="1380900" cy="9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How did the skit make you feel?</a:t>
            </a:r>
            <a:endParaRPr sz="18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218" name="Google Shape;218;p40"/>
          <p:cNvSpPr txBox="1"/>
          <p:nvPr/>
        </p:nvSpPr>
        <p:spPr>
          <a:xfrm>
            <a:off x="1355950" y="2809700"/>
            <a:ext cx="13809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What character do you relate to the most?</a:t>
            </a:r>
            <a:endParaRPr sz="18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219" name="Google Shape;219;p40"/>
          <p:cNvSpPr txBox="1"/>
          <p:nvPr/>
        </p:nvSpPr>
        <p:spPr>
          <a:xfrm>
            <a:off x="3881550" y="4096325"/>
            <a:ext cx="13809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Has anyone ever seen something like this before?</a:t>
            </a:r>
            <a:endParaRPr sz="18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220" name="Google Shape;220;p40"/>
          <p:cNvSpPr txBox="1"/>
          <p:nvPr/>
        </p:nvSpPr>
        <p:spPr>
          <a:xfrm>
            <a:off x="6514550" y="2624125"/>
            <a:ext cx="13809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Can you relate to this skit?</a:t>
            </a:r>
            <a:endParaRPr sz="18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221" name="Google Shape;221;p40"/>
          <p:cNvSpPr txBox="1"/>
          <p:nvPr/>
        </p:nvSpPr>
        <p:spPr>
          <a:xfrm>
            <a:off x="5608550" y="1079175"/>
            <a:ext cx="2286900" cy="9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If you were a character in this skit  what would you do?</a:t>
            </a:r>
            <a:endParaRPr sz="1800"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latin typeface="Permanent Marker"/>
                <a:ea typeface="Permanent Marker"/>
                <a:cs typeface="Permanent Marker"/>
                <a:sym typeface="Permanent Marker"/>
              </a:rPr>
              <a:t>Quick Draw / Quick Write</a:t>
            </a:r>
            <a:endParaRPr/>
          </a:p>
        </p:txBody>
      </p:sp>
      <p:pic>
        <p:nvPicPr>
          <p:cNvPr id="227" name="Google Shape;227;p41"/>
          <p:cNvPicPr preferRelativeResize="0"/>
          <p:nvPr/>
        </p:nvPicPr>
        <p:blipFill rotWithShape="1">
          <a:blip r:embed="rId3">
            <a:alphaModFix/>
          </a:blip>
          <a:srcRect t="6533" r="-796"/>
          <a:stretch/>
        </p:blipFill>
        <p:spPr>
          <a:xfrm>
            <a:off x="2706012" y="1072425"/>
            <a:ext cx="3731977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2"/>
          <p:cNvSpPr txBox="1">
            <a:spLocks noGrp="1"/>
          </p:cNvSpPr>
          <p:nvPr>
            <p:ph type="ctrTitle"/>
          </p:nvPr>
        </p:nvSpPr>
        <p:spPr>
          <a:xfrm>
            <a:off x="2630100" y="1206400"/>
            <a:ext cx="3883800" cy="28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Setting the stage: Sourcing</a:t>
            </a:r>
            <a:endParaRPr/>
          </a:p>
        </p:txBody>
      </p:sp>
      <p:sp>
        <p:nvSpPr>
          <p:cNvPr id="233" name="Google Shape;233;p42"/>
          <p:cNvSpPr txBox="1">
            <a:spLocks noGrp="1"/>
          </p:cNvSpPr>
          <p:nvPr>
            <p:ph type="ctrTitle"/>
          </p:nvPr>
        </p:nvSpPr>
        <p:spPr>
          <a:xfrm>
            <a:off x="5064900" y="4418050"/>
            <a:ext cx="3883800" cy="6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By: Alyssa amodio &amp; Leann jaghab</a:t>
            </a:r>
            <a:endParaRPr sz="2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3"/>
          <p:cNvSpPr txBox="1">
            <a:spLocks noGrp="1"/>
          </p:cNvSpPr>
          <p:nvPr>
            <p:ph type="ctrTitle" idx="4294967295"/>
          </p:nvPr>
        </p:nvSpPr>
        <p:spPr>
          <a:xfrm>
            <a:off x="910775" y="2319525"/>
            <a:ext cx="4229400" cy="182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solidFill>
                  <a:srgbClr val="000000"/>
                </a:solidFill>
              </a:rPr>
              <a:t>Zoom!</a:t>
            </a:r>
            <a:endParaRPr sz="12000">
              <a:solidFill>
                <a:srgbClr val="000000"/>
              </a:solidFill>
            </a:endParaRPr>
          </a:p>
        </p:txBody>
      </p:sp>
      <p:pic>
        <p:nvPicPr>
          <p:cNvPr id="239" name="Google Shape;23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5425" y="803125"/>
            <a:ext cx="2495460" cy="211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Jachim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939</Words>
  <Application>Microsoft Macintosh PowerPoint</Application>
  <PresentationFormat>On-screen Show (16:9)</PresentationFormat>
  <Paragraphs>132</Paragraphs>
  <Slides>47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65" baseType="lpstr">
      <vt:lpstr>Open Sans</vt:lpstr>
      <vt:lpstr>Pacifico</vt:lpstr>
      <vt:lpstr>Impact</vt:lpstr>
      <vt:lpstr>Alegreya</vt:lpstr>
      <vt:lpstr>Sniglet</vt:lpstr>
      <vt:lpstr>Economica</vt:lpstr>
      <vt:lpstr>Luckiest Guy</vt:lpstr>
      <vt:lpstr>Arial</vt:lpstr>
      <vt:lpstr>Oxygen</vt:lpstr>
      <vt:lpstr>Righteous</vt:lpstr>
      <vt:lpstr>PT Serif</vt:lpstr>
      <vt:lpstr>Permanent Marker</vt:lpstr>
      <vt:lpstr>Bangers</vt:lpstr>
      <vt:lpstr>Courier New</vt:lpstr>
      <vt:lpstr>Lobster</vt:lpstr>
      <vt:lpstr>Simple Light</vt:lpstr>
      <vt:lpstr>Luxe</vt:lpstr>
      <vt:lpstr>Jachimo template</vt:lpstr>
      <vt:lpstr>Cyberbullying, Social and Historical Literacy and the Search for Truth</vt:lpstr>
      <vt:lpstr>Lesson One: Interactive Drama</vt:lpstr>
      <vt:lpstr>Stand Up, Sit Down Activity</vt:lpstr>
      <vt:lpstr>Hay Bale Harper Skit</vt:lpstr>
      <vt:lpstr>Brain Break!/Discussion</vt:lpstr>
      <vt:lpstr>Discussion</vt:lpstr>
      <vt:lpstr>Quick Draw / Quick Write</vt:lpstr>
      <vt:lpstr>Setting the stage: Sourcing</vt:lpstr>
      <vt:lpstr>Zoom!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Mr.  Peabody’s  Apples</vt:lpstr>
      <vt:lpstr>PowerPoint Presentation</vt:lpstr>
      <vt:lpstr>PowerPoint Presentation</vt:lpstr>
      <vt:lpstr>PowerPoint Presentation</vt:lpstr>
      <vt:lpstr>Create an alternate ending!</vt:lpstr>
      <vt:lpstr> History Mystery</vt:lpstr>
      <vt:lpstr>Introduction to Mystery...</vt:lpstr>
      <vt:lpstr>PowerPoint Presentation</vt:lpstr>
      <vt:lpstr>PowerPoint Presentation</vt:lpstr>
      <vt:lpstr>Detectives:Share your Claim with the Class using Evidence! </vt:lpstr>
      <vt:lpstr>Lesson 4:  SPACE Strategy</vt:lpstr>
      <vt:lpstr>PowerPoint Presentation</vt:lpstr>
      <vt:lpstr>PowerPoint Presentation</vt:lpstr>
      <vt:lpstr>PowerPoint Presentation</vt:lpstr>
      <vt:lpstr>Let’s try it out!</vt:lpstr>
      <vt:lpstr>Lesson 6 -What is true About Mexico Using the SPACE Strategy</vt:lpstr>
      <vt:lpstr>PowerPoint Presentation</vt:lpstr>
      <vt:lpstr>Time to Work in Groups! </vt:lpstr>
      <vt:lpstr>Present your findings to your classmates!</vt:lpstr>
      <vt:lpstr>PowerPoint Presentation</vt:lpstr>
      <vt:lpstr>MEETING OF THE MINDS: SHAPING MEXICO</vt:lpstr>
      <vt:lpstr>PowerPoint Presentation</vt:lpstr>
      <vt:lpstr>PowerPoint Presentation</vt:lpstr>
      <vt:lpstr>PowerPoint Presentation</vt:lpstr>
      <vt:lpstr>PowerPoint Presentation</vt:lpstr>
      <vt:lpstr>Lesson 7: Developing a Constructed Response Using TDFC</vt:lpstr>
      <vt:lpstr>CHAMPS: Classroom Expectations</vt:lpstr>
      <vt:lpstr>What is TDFC?</vt:lpstr>
      <vt:lpstr>PowerPoint Presentation</vt:lpstr>
      <vt:lpstr>PowerPoint Presentation</vt:lpstr>
      <vt:lpstr>PowerPoint Presentation</vt:lpstr>
      <vt:lpstr>PowerPoint Presentation</vt:lpstr>
      <vt:lpstr>Your Turn!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Cyberbullying, Social and Historical Literacy and the Search for Truth</dc:title>
  <cp:lastModifiedBy>Kevin Sheehan</cp:lastModifiedBy>
  <cp:revision>1</cp:revision>
  <dcterms:modified xsi:type="dcterms:W3CDTF">2020-04-10T18:20:40Z</dcterms:modified>
</cp:coreProperties>
</file>