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8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9" d="100"/>
          <a:sy n="19" d="100"/>
        </p:scale>
        <p:origin x="-3208" y="-10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notesMaster" Target="notesMasters/notesMaster1.xml"/><Relationship Id="rId81" Type="http://schemas.openxmlformats.org/officeDocument/2006/relationships/printerSettings" Target="printerSettings/printerSettings1.bin"/><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53874909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Shape 1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2" name="Shape 2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Shape 2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Shape 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6" name="Shape 2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6" name="Shape 24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5" name="Shape 25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2" name="Shape 2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0" name="Shape 2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5" name="Shape 2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4" name="Shape 2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2" name="Shape 2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0" name="Shape 3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6" name="Shape 30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4" name="Shape 31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9" name="Shape 31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Shape 32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7" name="Shape 32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6" name="Shape 3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4" name="Shape 34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Shape 34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9" name="Shape 3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6" name="Shape 3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5" name="Shape 3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Shape 37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3" name="Shape 3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1" name="Shape 3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8" name="Shape 38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Shape 39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8" name="Shape 39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6" name="Shape 40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2" name="Shape 4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2" name="Shape 4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9" name="Shape 42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Shape 43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6" name="Shape 4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Shape 44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3" name="Shape 4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Shape 44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0" name="Shape 45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Shape 45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8" name="Shape 4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7" name="Shape 46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Shape 47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5" name="Shape 4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2" name="Shape 48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Shape 48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0" name="Shape 49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7" name="Shape 49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Shape 50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3" name="Shape 50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Shape 50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9" name="Shape 50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Shape 52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1" name="Shape 5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Shape 52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8" name="Shape 52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Shape 53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4" name="Shape 5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Shape 53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9" name="Shape 53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Shape 54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4" name="Shape 54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Shape 55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1" name="Shape 5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Shape 56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1" name="Shape 5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Shape 56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8" name="Shape 56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Shape 57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5" name="Shape 5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Shape 58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1" name="Shape 5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Shape 58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9" name="Shape 58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Shape 59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0" name="Shape 6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Shape 60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6" name="Shape 60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Shape 61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5" name="Shape 6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Shape 62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3" name="Shape 6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Shape 62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0" name="Shape 6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Shape 63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9" name="Shape 63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9" name="Shape 6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Shape 65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7" name="Shape 6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Shape 66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8" name="Shape 66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Shape 67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5" name="Shape 6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Shape 68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1" name="Shape 6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19.png"/><Relationship Id="rId5" Type="http://schemas.openxmlformats.org/officeDocument/2006/relationships/image" Target="../media/image28.png"/><Relationship Id="rId6" Type="http://schemas.openxmlformats.org/officeDocument/2006/relationships/image" Target="../media/image29.jpg"/><Relationship Id="rId7" Type="http://schemas.openxmlformats.org/officeDocument/2006/relationships/image" Target="../media/image30.jpg"/><Relationship Id="rId8" Type="http://schemas.openxmlformats.org/officeDocument/2006/relationships/image" Target="../media/image31.jpg"/><Relationship Id="rId9" Type="http://schemas.openxmlformats.org/officeDocument/2006/relationships/image" Target="../media/image32.jpg"/><Relationship Id="rId10"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jpg"/><Relationship Id="rId5"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42.png"/><Relationship Id="rId5" Type="http://schemas.openxmlformats.org/officeDocument/2006/relationships/image" Target="../media/image43.jpg"/><Relationship Id="rId6" Type="http://schemas.openxmlformats.org/officeDocument/2006/relationships/image" Target="../media/image44.jp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jpg"/><Relationship Id="rId5" Type="http://schemas.openxmlformats.org/officeDocument/2006/relationships/image" Target="../media/image47.jpg"/><Relationship Id="rId6" Type="http://schemas.openxmlformats.org/officeDocument/2006/relationships/image" Target="../media/image48.jpg"/><Relationship Id="rId7" Type="http://schemas.openxmlformats.org/officeDocument/2006/relationships/image" Target="../media/image49.jp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51.jpg"/><Relationship Id="rId5" Type="http://schemas.openxmlformats.org/officeDocument/2006/relationships/image" Target="../media/image52.gif"/><Relationship Id="rId6" Type="http://schemas.openxmlformats.org/officeDocument/2006/relationships/image" Target="../media/image5.jpg"/><Relationship Id="rId7" Type="http://schemas.openxmlformats.org/officeDocument/2006/relationships/image" Target="../media/image53.jp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jp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jpg"/><Relationship Id="rId6" Type="http://schemas.openxmlformats.org/officeDocument/2006/relationships/image" Target="../media/image6.jpg"/><Relationship Id="rId7"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7.png"/><Relationship Id="rId5" Type="http://schemas.openxmlformats.org/officeDocument/2006/relationships/image" Target="../media/image58.jpg"/><Relationship Id="rId6" Type="http://schemas.openxmlformats.org/officeDocument/2006/relationships/image" Target="../media/image59.jpg"/><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60.gif"/><Relationship Id="rId4" Type="http://schemas.openxmlformats.org/officeDocument/2006/relationships/image" Target="../media/image61.jpg"/><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62.jp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jpg"/><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hyperlink" Target="https://drive.google.com/file/d/1LNu3JIjnjwH8Gntly2PzJmFwgj7Jqv85/view" TargetMode="External"/><Relationship Id="rId4" Type="http://schemas.openxmlformats.org/officeDocument/2006/relationships/image" Target="../media/image65.jpg"/><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66.jpg"/><Relationship Id="rId5" Type="http://schemas.openxmlformats.org/officeDocument/2006/relationships/image" Target="../media/image67.jpg"/><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68.jpg"/><Relationship Id="rId4" Type="http://schemas.openxmlformats.org/officeDocument/2006/relationships/image" Target="../media/image69.jpg"/><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70.jpg"/><Relationship Id="rId4" Type="http://schemas.openxmlformats.org/officeDocument/2006/relationships/image" Target="../media/image71.jpg"/><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72.jpg"/></Relationships>
</file>

<file path=ppt/slides/_rels/slide29.xml.rels><?xml version="1.0" encoding="UTF-8" standalone="yes"?>
<Relationships xmlns="http://schemas.openxmlformats.org/package/2006/relationships"><Relationship Id="rId3" Type="http://schemas.openxmlformats.org/officeDocument/2006/relationships/image" Target="../media/image73.jpg"/><Relationship Id="rId4" Type="http://schemas.openxmlformats.org/officeDocument/2006/relationships/image" Target="../media/image74.jpg"/><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hyperlink" Target="https://drive.google.com/file/d/1oBo93BOuS9DFprNcO3BU4T5V9-H4wR7b/view" TargetMode="External"/><Relationship Id="rId4" Type="http://schemas.openxmlformats.org/officeDocument/2006/relationships/image" Target="../media/image75.jpg"/><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76.jpg"/><Relationship Id="rId4" Type="http://schemas.openxmlformats.org/officeDocument/2006/relationships/image" Target="../media/image77.jpg"/><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77.jpg"/><Relationship Id="rId4" Type="http://schemas.openxmlformats.org/officeDocument/2006/relationships/image" Target="../media/image78.jpg"/><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79.jpg"/><Relationship Id="rId4" Type="http://schemas.openxmlformats.org/officeDocument/2006/relationships/image" Target="../media/image80.jpg"/><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hyperlink" Target="https://drive.google.com/file/d/1ibFc-uqhzwOnYEm58n6Za8vLNfXZ4Juk/view" TargetMode="External"/><Relationship Id="rId4" Type="http://schemas.openxmlformats.org/officeDocument/2006/relationships/image" Target="../media/image81.jpg"/><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82.gif"/></Relationships>
</file>

<file path=ppt/slides/_rels/slide36.xml.rels><?xml version="1.0" encoding="UTF-8" standalone="yes"?>
<Relationships xmlns="http://schemas.openxmlformats.org/package/2006/relationships"><Relationship Id="rId3" Type="http://schemas.openxmlformats.org/officeDocument/2006/relationships/image" Target="../media/image83.jpg"/><Relationship Id="rId4" Type="http://schemas.openxmlformats.org/officeDocument/2006/relationships/image" Target="../media/image84.jpg"/><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85.jpg"/><Relationship Id="rId4" Type="http://schemas.openxmlformats.org/officeDocument/2006/relationships/image" Target="../media/image86.jpg"/><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87.png"/><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5" Type="http://schemas.openxmlformats.org/officeDocument/2006/relationships/image" Target="../media/image12.jpg"/><Relationship Id="rId6" Type="http://schemas.openxmlformats.org/officeDocument/2006/relationships/image" Target="../media/image13.gif"/><Relationship Id="rId7" Type="http://schemas.openxmlformats.org/officeDocument/2006/relationships/image" Target="../media/image14.jp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92.png"/><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hyperlink" Target="http://www.youtube.com/watch?v=BUTiwhTuaN0" TargetMode="External"/><Relationship Id="rId4" Type="http://schemas.openxmlformats.org/officeDocument/2006/relationships/image" Target="../media/image95.jpg"/><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99.png"/><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10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10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10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103.png"/></Relationships>
</file>

<file path=ppt/slides/_rels/slide48.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108.png"/><Relationship Id="rId6" Type="http://schemas.openxmlformats.org/officeDocument/2006/relationships/image" Target="../media/image109.png"/><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png"/><Relationship Id="rId5" Type="http://schemas.openxmlformats.org/officeDocument/2006/relationships/image" Target="../media/image17.jp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10.jpg"/><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111.png"/></Relationships>
</file>

<file path=ppt/slides/_rels/slide52.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11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11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11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1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11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119.gif"/></Relationships>
</file>

<file path=ppt/slides/_rels/slide62.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122.png"/><Relationship Id="rId6" Type="http://schemas.openxmlformats.org/officeDocument/2006/relationships/image" Target="../media/image123.png"/><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94.png"/></Relationships>
</file>

<file path=ppt/slides/_rels/slide64.xml.rels><?xml version="1.0" encoding="UTF-8" standalone="yes"?>
<Relationships xmlns="http://schemas.openxmlformats.org/package/2006/relationships"><Relationship Id="rId3" Type="http://schemas.openxmlformats.org/officeDocument/2006/relationships/hyperlink" Target="https://www.youtube.com/watch?v=m-zgsuwshIU" TargetMode="External"/><Relationship Id="rId4" Type="http://schemas.openxmlformats.org/officeDocument/2006/relationships/image" Target="../media/image124.png"/><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125.png"/></Relationships>
</file>

<file path=ppt/slides/_rels/slide66.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png"/><Relationship Id="rId1" Type="http://schemas.openxmlformats.org/officeDocument/2006/relationships/slideLayout" Target="../slideLayouts/slideLayout4.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128.png"/></Relationships>
</file>

<file path=ppt/slides/_rels/slide69.xml.rels><?xml version="1.0" encoding="UTF-8" standalone="yes"?>
<Relationships xmlns="http://schemas.openxmlformats.org/package/2006/relationships"><Relationship Id="rId3" Type="http://schemas.openxmlformats.org/officeDocument/2006/relationships/image" Target="../media/image129.jpg"/><Relationship Id="rId4" Type="http://schemas.openxmlformats.org/officeDocument/2006/relationships/image" Target="../media/image130.jpg"/><Relationship Id="rId5" Type="http://schemas.openxmlformats.org/officeDocument/2006/relationships/image" Target="../media/image131.gif"/><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132.jpg"/><Relationship Id="rId4" Type="http://schemas.openxmlformats.org/officeDocument/2006/relationships/image" Target="../media/image133.jpg"/><Relationship Id="rId1" Type="http://schemas.openxmlformats.org/officeDocument/2006/relationships/slideLayout" Target="../slideLayouts/slideLayout3.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hyperlink" Target="http://www.youtube.com/watch?v=B8KdfmVVmcc" TargetMode="External"/><Relationship Id="rId5" Type="http://schemas.openxmlformats.org/officeDocument/2006/relationships/image" Target="../media/image135.jpg"/><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7.jpg"/><Relationship Id="rId1" Type="http://schemas.openxmlformats.org/officeDocument/2006/relationships/slideLayout" Target="../slideLayouts/slideLayout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9.png"/><Relationship Id="rId5" Type="http://schemas.openxmlformats.org/officeDocument/2006/relationships/image" Target="../media/image140.png"/><Relationship Id="rId6" Type="http://schemas.openxmlformats.org/officeDocument/2006/relationships/image" Target="../media/image141.png"/><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image" Target="../media/image142.jpg"/><Relationship Id="rId4" Type="http://schemas.openxmlformats.org/officeDocument/2006/relationships/image" Target="../media/image143.jpg"/><Relationship Id="rId1" Type="http://schemas.openxmlformats.org/officeDocument/2006/relationships/slideLayout" Target="../slideLayouts/slideLayout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136.png"/><Relationship Id="rId1" Type="http://schemas.openxmlformats.org/officeDocument/2006/relationships/slideLayout" Target="../slideLayouts/slideLayout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146.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147.jp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415800" y="357550"/>
            <a:ext cx="8522700" cy="20358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4500">
                <a:latin typeface="Comfortaa"/>
                <a:ea typeface="Comfortaa"/>
                <a:cs typeface="Comfortaa"/>
                <a:sym typeface="Comfortaa"/>
              </a:rPr>
              <a:t>Does where you live in the Western Hemisphere determine your happiness?</a:t>
            </a:r>
            <a:endParaRPr sz="4500">
              <a:latin typeface="Comfortaa"/>
              <a:ea typeface="Comfortaa"/>
              <a:cs typeface="Comfortaa"/>
              <a:sym typeface="Comfortaa"/>
            </a:endParaRPr>
          </a:p>
        </p:txBody>
      </p:sp>
      <p:sp>
        <p:nvSpPr>
          <p:cNvPr id="55" name="Shape 55"/>
          <p:cNvSpPr txBox="1">
            <a:spLocks noGrp="1"/>
          </p:cNvSpPr>
          <p:nvPr>
            <p:ph type="subTitle" idx="1"/>
          </p:nvPr>
        </p:nvSpPr>
        <p:spPr>
          <a:xfrm>
            <a:off x="311550" y="2611300"/>
            <a:ext cx="8312400" cy="1345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800">
                <a:solidFill>
                  <a:srgbClr val="000000"/>
                </a:solidFill>
                <a:latin typeface="Comfortaa"/>
                <a:ea typeface="Comfortaa"/>
                <a:cs typeface="Comfortaa"/>
                <a:sym typeface="Comfortaa"/>
              </a:rPr>
              <a:t>Brianna Abatelli, Stefanie Amendoeira, Jackie Christenson, Natalie Ciminera, Taylor Keteltas, Cassidy Richards, Michelle Grant</a:t>
            </a:r>
            <a:endParaRPr sz="1800">
              <a:solidFill>
                <a:srgbClr val="000000"/>
              </a:solidFill>
              <a:latin typeface="Comfortaa"/>
              <a:ea typeface="Comfortaa"/>
              <a:cs typeface="Comfortaa"/>
              <a:sym typeface="Comfortaa"/>
            </a:endParaRPr>
          </a:p>
        </p:txBody>
      </p:sp>
      <p:pic>
        <p:nvPicPr>
          <p:cNvPr id="56" name="Shape 56"/>
          <p:cNvPicPr preferRelativeResize="0"/>
          <p:nvPr/>
        </p:nvPicPr>
        <p:blipFill>
          <a:blip r:embed="rId3">
            <a:alphaModFix/>
          </a:blip>
          <a:stretch>
            <a:fillRect/>
          </a:stretch>
        </p:blipFill>
        <p:spPr>
          <a:xfrm>
            <a:off x="4830450" y="2950350"/>
            <a:ext cx="4194076" cy="2193150"/>
          </a:xfrm>
          <a:prstGeom prst="rect">
            <a:avLst/>
          </a:prstGeom>
          <a:noFill/>
          <a:ln>
            <a:noFill/>
          </a:ln>
        </p:spPr>
      </p:pic>
      <p:pic>
        <p:nvPicPr>
          <p:cNvPr id="57" name="Shape 57"/>
          <p:cNvPicPr preferRelativeResize="0"/>
          <p:nvPr/>
        </p:nvPicPr>
        <p:blipFill>
          <a:blip r:embed="rId4">
            <a:alphaModFix/>
          </a:blip>
          <a:stretch>
            <a:fillRect/>
          </a:stretch>
        </p:blipFill>
        <p:spPr>
          <a:xfrm>
            <a:off x="311550" y="3391262"/>
            <a:ext cx="3012725" cy="15337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34"/>
        <p:cNvGrpSpPr/>
        <p:nvPr/>
      </p:nvGrpSpPr>
      <p:grpSpPr>
        <a:xfrm>
          <a:off x="0" y="0"/>
          <a:ext cx="0" cy="0"/>
          <a:chOff x="0" y="0"/>
          <a:chExt cx="0" cy="0"/>
        </a:xfrm>
      </p:grpSpPr>
      <p:sp>
        <p:nvSpPr>
          <p:cNvPr id="135" name="Shape 135"/>
          <p:cNvSpPr txBox="1"/>
          <p:nvPr/>
        </p:nvSpPr>
        <p:spPr>
          <a:xfrm>
            <a:off x="2291525" y="310175"/>
            <a:ext cx="4323000" cy="860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2500">
                <a:latin typeface="Abril Fatface"/>
                <a:ea typeface="Abril Fatface"/>
                <a:cs typeface="Abril Fatface"/>
                <a:sym typeface="Abril Fatface"/>
              </a:rPr>
              <a:t>Book, Head &amp; Heart Activity</a:t>
            </a:r>
            <a:endParaRPr sz="2500">
              <a:latin typeface="Abril Fatface"/>
              <a:ea typeface="Abril Fatface"/>
              <a:cs typeface="Abril Fatface"/>
              <a:sym typeface="Abril Fatface"/>
            </a:endParaRPr>
          </a:p>
        </p:txBody>
      </p:sp>
      <p:pic>
        <p:nvPicPr>
          <p:cNvPr id="136" name="Shape 136"/>
          <p:cNvPicPr preferRelativeResize="0"/>
          <p:nvPr/>
        </p:nvPicPr>
        <p:blipFill>
          <a:blip r:embed="rId3">
            <a:alphaModFix/>
          </a:blip>
          <a:stretch>
            <a:fillRect/>
          </a:stretch>
        </p:blipFill>
        <p:spPr>
          <a:xfrm>
            <a:off x="992975" y="1023075"/>
            <a:ext cx="6672250" cy="1679875"/>
          </a:xfrm>
          <a:prstGeom prst="rect">
            <a:avLst/>
          </a:prstGeom>
          <a:noFill/>
          <a:ln>
            <a:noFill/>
          </a:ln>
        </p:spPr>
      </p:pic>
      <p:sp>
        <p:nvSpPr>
          <p:cNvPr id="137" name="Shape 137"/>
          <p:cNvSpPr txBox="1"/>
          <p:nvPr/>
        </p:nvSpPr>
        <p:spPr>
          <a:xfrm>
            <a:off x="460325" y="2934250"/>
            <a:ext cx="8175600" cy="588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u="sng">
                <a:latin typeface="Abril Fatface"/>
                <a:ea typeface="Abril Fatface"/>
                <a:cs typeface="Abril Fatface"/>
                <a:sym typeface="Abril Fatface"/>
              </a:rPr>
              <a:t>Directions:</a:t>
            </a:r>
            <a:r>
              <a:rPr lang="en">
                <a:latin typeface="Abril Fatface"/>
                <a:ea typeface="Abril Fatface"/>
                <a:cs typeface="Abril Fatface"/>
                <a:sym typeface="Abril Fatface"/>
              </a:rPr>
              <a:t> Write on your post-it note your response to the question you were assigned and then stick it on the correct poster board in the front of the classroom. </a:t>
            </a:r>
            <a:endParaRPr>
              <a:latin typeface="Abril Fatface"/>
              <a:ea typeface="Abril Fatface"/>
              <a:cs typeface="Abril Fatface"/>
              <a:sym typeface="Abril Fatface"/>
            </a:endParaRPr>
          </a:p>
          <a:p>
            <a:pPr marL="0" lvl="0" indent="0">
              <a:spcBef>
                <a:spcPts val="0"/>
              </a:spcBef>
              <a:spcAft>
                <a:spcPts val="0"/>
              </a:spcAft>
              <a:buNone/>
            </a:pPr>
            <a:endParaRPr>
              <a:latin typeface="Abril Fatface"/>
              <a:ea typeface="Abril Fatface"/>
              <a:cs typeface="Abril Fatface"/>
              <a:sym typeface="Abril Fatface"/>
            </a:endParaRPr>
          </a:p>
          <a:p>
            <a:pPr marL="0" lvl="0" indent="0" rtl="0">
              <a:spcBef>
                <a:spcPts val="0"/>
              </a:spcBef>
              <a:spcAft>
                <a:spcPts val="0"/>
              </a:spcAft>
              <a:buNone/>
            </a:pPr>
            <a:endParaRPr>
              <a:latin typeface="Abril Fatface"/>
              <a:ea typeface="Abril Fatface"/>
              <a:cs typeface="Abril Fatface"/>
              <a:sym typeface="Abril Fatface"/>
            </a:endParaRPr>
          </a:p>
        </p:txBody>
      </p:sp>
      <p:sp>
        <p:nvSpPr>
          <p:cNvPr id="138" name="Shape 138"/>
          <p:cNvSpPr txBox="1"/>
          <p:nvPr/>
        </p:nvSpPr>
        <p:spPr>
          <a:xfrm>
            <a:off x="484200" y="3753850"/>
            <a:ext cx="2507700" cy="94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u="sng">
                <a:latin typeface="Abril Fatface"/>
                <a:ea typeface="Abril Fatface"/>
                <a:cs typeface="Abril Fatface"/>
                <a:sym typeface="Abril Fatface"/>
              </a:rPr>
              <a:t>Book:</a:t>
            </a:r>
            <a:endParaRPr>
              <a:latin typeface="Abril Fatface"/>
              <a:ea typeface="Abril Fatface"/>
              <a:cs typeface="Abril Fatface"/>
              <a:sym typeface="Abril Fatface"/>
            </a:endParaRPr>
          </a:p>
          <a:p>
            <a:pPr marL="0" lvl="0" indent="0">
              <a:spcBef>
                <a:spcPts val="0"/>
              </a:spcBef>
              <a:spcAft>
                <a:spcPts val="0"/>
              </a:spcAft>
              <a:buNone/>
            </a:pPr>
            <a:endParaRPr>
              <a:latin typeface="Abril Fatface"/>
              <a:ea typeface="Abril Fatface"/>
              <a:cs typeface="Abril Fatface"/>
              <a:sym typeface="Abril Fatface"/>
            </a:endParaRPr>
          </a:p>
          <a:p>
            <a:pPr marL="0" lvl="0" indent="0" algn="ctr" rtl="0">
              <a:spcBef>
                <a:spcPts val="0"/>
              </a:spcBef>
              <a:spcAft>
                <a:spcPts val="0"/>
              </a:spcAft>
              <a:buNone/>
            </a:pPr>
            <a:r>
              <a:rPr lang="en">
                <a:latin typeface="Abril Fatface"/>
                <a:ea typeface="Abril Fatface"/>
                <a:cs typeface="Abril Fatface"/>
                <a:sym typeface="Abril Fatface"/>
              </a:rPr>
              <a:t>What is the book about?</a:t>
            </a:r>
            <a:endParaRPr>
              <a:latin typeface="Abril Fatface"/>
              <a:ea typeface="Abril Fatface"/>
              <a:cs typeface="Abril Fatface"/>
              <a:sym typeface="Abril Fatface"/>
            </a:endParaRPr>
          </a:p>
          <a:p>
            <a:pPr marL="0" lvl="0" indent="0" rtl="0">
              <a:spcBef>
                <a:spcPts val="0"/>
              </a:spcBef>
              <a:spcAft>
                <a:spcPts val="0"/>
              </a:spcAft>
              <a:buNone/>
            </a:pPr>
            <a:endParaRPr>
              <a:latin typeface="Abril Fatface"/>
              <a:ea typeface="Abril Fatface"/>
              <a:cs typeface="Abril Fatface"/>
              <a:sym typeface="Abril Fatface"/>
            </a:endParaRPr>
          </a:p>
        </p:txBody>
      </p:sp>
      <p:sp>
        <p:nvSpPr>
          <p:cNvPr id="139" name="Shape 139"/>
          <p:cNvSpPr txBox="1"/>
          <p:nvPr/>
        </p:nvSpPr>
        <p:spPr>
          <a:xfrm>
            <a:off x="3237738" y="3753850"/>
            <a:ext cx="2507700" cy="94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u="sng">
                <a:latin typeface="Abril Fatface"/>
                <a:ea typeface="Abril Fatface"/>
                <a:cs typeface="Abril Fatface"/>
                <a:sym typeface="Abril Fatface"/>
              </a:rPr>
              <a:t>Head:</a:t>
            </a:r>
            <a:endParaRPr>
              <a:latin typeface="Abril Fatface"/>
              <a:ea typeface="Abril Fatface"/>
              <a:cs typeface="Abril Fatface"/>
              <a:sym typeface="Abril Fatface"/>
            </a:endParaRPr>
          </a:p>
          <a:p>
            <a:pPr marL="0" lvl="0" indent="0" rtl="0">
              <a:spcBef>
                <a:spcPts val="0"/>
              </a:spcBef>
              <a:spcAft>
                <a:spcPts val="0"/>
              </a:spcAft>
              <a:buNone/>
            </a:pPr>
            <a:endParaRPr>
              <a:latin typeface="Abril Fatface"/>
              <a:ea typeface="Abril Fatface"/>
              <a:cs typeface="Abril Fatface"/>
              <a:sym typeface="Abril Fatface"/>
            </a:endParaRPr>
          </a:p>
          <a:p>
            <a:pPr marL="0" lvl="0" indent="0" algn="ctr" rtl="0">
              <a:spcBef>
                <a:spcPts val="0"/>
              </a:spcBef>
              <a:spcAft>
                <a:spcPts val="0"/>
              </a:spcAft>
              <a:buNone/>
            </a:pPr>
            <a:r>
              <a:rPr lang="en">
                <a:latin typeface="Abril Fatface"/>
                <a:ea typeface="Abril Fatface"/>
                <a:cs typeface="Abril Fatface"/>
                <a:sym typeface="Abril Fatface"/>
              </a:rPr>
              <a:t>What changed, challenged, or confirmed my thinking?</a:t>
            </a:r>
            <a:endParaRPr>
              <a:latin typeface="Abril Fatface"/>
              <a:ea typeface="Abril Fatface"/>
              <a:cs typeface="Abril Fatface"/>
              <a:sym typeface="Abril Fatface"/>
            </a:endParaRPr>
          </a:p>
          <a:p>
            <a:pPr marL="0" lvl="0" indent="0" rtl="0">
              <a:spcBef>
                <a:spcPts val="0"/>
              </a:spcBef>
              <a:spcAft>
                <a:spcPts val="0"/>
              </a:spcAft>
              <a:buNone/>
            </a:pPr>
            <a:endParaRPr>
              <a:latin typeface="Abril Fatface"/>
              <a:ea typeface="Abril Fatface"/>
              <a:cs typeface="Abril Fatface"/>
              <a:sym typeface="Abril Fatface"/>
            </a:endParaRPr>
          </a:p>
        </p:txBody>
      </p:sp>
      <p:sp>
        <p:nvSpPr>
          <p:cNvPr id="140" name="Shape 140"/>
          <p:cNvSpPr txBox="1"/>
          <p:nvPr/>
        </p:nvSpPr>
        <p:spPr>
          <a:xfrm>
            <a:off x="5991300" y="3753850"/>
            <a:ext cx="2507700" cy="116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u="sng">
                <a:latin typeface="Abril Fatface"/>
                <a:ea typeface="Abril Fatface"/>
                <a:cs typeface="Abril Fatface"/>
                <a:sym typeface="Abril Fatface"/>
              </a:rPr>
              <a:t>Heart:</a:t>
            </a:r>
            <a:endParaRPr>
              <a:latin typeface="Abril Fatface"/>
              <a:ea typeface="Abril Fatface"/>
              <a:cs typeface="Abril Fatface"/>
              <a:sym typeface="Abril Fatface"/>
            </a:endParaRPr>
          </a:p>
          <a:p>
            <a:pPr marL="0" lvl="0" indent="0" rtl="0">
              <a:spcBef>
                <a:spcPts val="0"/>
              </a:spcBef>
              <a:spcAft>
                <a:spcPts val="0"/>
              </a:spcAft>
              <a:buNone/>
            </a:pPr>
            <a:endParaRPr>
              <a:latin typeface="Abril Fatface"/>
              <a:ea typeface="Abril Fatface"/>
              <a:cs typeface="Abril Fatface"/>
              <a:sym typeface="Abril Fatface"/>
            </a:endParaRPr>
          </a:p>
          <a:p>
            <a:pPr marL="0" lvl="0" indent="0" algn="ctr" rtl="0">
              <a:spcBef>
                <a:spcPts val="0"/>
              </a:spcBef>
              <a:spcAft>
                <a:spcPts val="0"/>
              </a:spcAft>
              <a:buNone/>
            </a:pPr>
            <a:r>
              <a:rPr lang="en">
                <a:latin typeface="Abril Fatface"/>
                <a:ea typeface="Abril Fatface"/>
                <a:cs typeface="Abril Fatface"/>
                <a:sym typeface="Abril Fatface"/>
              </a:rPr>
              <a:t>What did I learn about me &amp; how will this help me to be better?</a:t>
            </a:r>
            <a:endParaRPr>
              <a:latin typeface="Abril Fatface"/>
              <a:ea typeface="Abril Fatface"/>
              <a:cs typeface="Abril Fatface"/>
              <a:sym typeface="Abril Fatface"/>
            </a:endParaRPr>
          </a:p>
          <a:p>
            <a:pPr marL="0" lvl="0" indent="0" rtl="0">
              <a:spcBef>
                <a:spcPts val="0"/>
              </a:spcBef>
              <a:spcAft>
                <a:spcPts val="0"/>
              </a:spcAft>
              <a:buNone/>
            </a:pPr>
            <a:endParaRPr>
              <a:latin typeface="Abril Fatface"/>
              <a:ea typeface="Abril Fatface"/>
              <a:cs typeface="Abril Fatface"/>
              <a:sym typeface="Abril Fatfac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44"/>
        <p:cNvGrpSpPr/>
        <p:nvPr/>
      </p:nvGrpSpPr>
      <p:grpSpPr>
        <a:xfrm>
          <a:off x="0" y="0"/>
          <a:ext cx="0" cy="0"/>
          <a:chOff x="0" y="0"/>
          <a:chExt cx="0" cy="0"/>
        </a:xfrm>
      </p:grpSpPr>
      <p:sp>
        <p:nvSpPr>
          <p:cNvPr id="145" name="Shape 145"/>
          <p:cNvSpPr txBox="1"/>
          <p:nvPr/>
        </p:nvSpPr>
        <p:spPr>
          <a:xfrm>
            <a:off x="2601725" y="140050"/>
            <a:ext cx="3442500" cy="560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2500">
                <a:latin typeface="Abril Fatface"/>
                <a:ea typeface="Abril Fatface"/>
                <a:cs typeface="Abril Fatface"/>
                <a:sym typeface="Abril Fatface"/>
              </a:rPr>
              <a:t>Let’s Discuss the Book!</a:t>
            </a:r>
            <a:endParaRPr sz="2500">
              <a:latin typeface="Abril Fatface"/>
              <a:ea typeface="Abril Fatface"/>
              <a:cs typeface="Abril Fatface"/>
              <a:sym typeface="Abril Fatface"/>
            </a:endParaRPr>
          </a:p>
        </p:txBody>
      </p:sp>
      <p:sp>
        <p:nvSpPr>
          <p:cNvPr id="146" name="Shape 146"/>
          <p:cNvSpPr txBox="1"/>
          <p:nvPr/>
        </p:nvSpPr>
        <p:spPr>
          <a:xfrm>
            <a:off x="434175" y="1124400"/>
            <a:ext cx="8175600" cy="395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Abril Fatface"/>
                <a:ea typeface="Abril Fatface"/>
                <a:cs typeface="Abril Fatface"/>
                <a:sym typeface="Abril Fatface"/>
              </a:rPr>
              <a:t>According to this book, what are two examples  of mistakes we can make and why it is okay to make those mistakes?</a:t>
            </a:r>
            <a:endParaRPr>
              <a:latin typeface="Abril Fatface"/>
              <a:ea typeface="Abril Fatface"/>
              <a:cs typeface="Abril Fatface"/>
              <a:sym typeface="Abril Fatface"/>
            </a:endParaRPr>
          </a:p>
          <a:p>
            <a:pPr marL="0" lvl="0" indent="0" algn="ctr" rtl="0">
              <a:spcBef>
                <a:spcPts val="0"/>
              </a:spcBef>
              <a:spcAft>
                <a:spcPts val="0"/>
              </a:spcAft>
              <a:buNone/>
            </a:pPr>
            <a:endParaRPr>
              <a:latin typeface="Abril Fatface"/>
              <a:ea typeface="Abril Fatface"/>
              <a:cs typeface="Abril Fatface"/>
              <a:sym typeface="Abril Fatface"/>
            </a:endParaRPr>
          </a:p>
          <a:p>
            <a:pPr marL="0" lvl="0" indent="0" algn="ctr" rtl="0">
              <a:spcBef>
                <a:spcPts val="0"/>
              </a:spcBef>
              <a:spcAft>
                <a:spcPts val="0"/>
              </a:spcAft>
              <a:buNone/>
            </a:pPr>
            <a:endParaRPr>
              <a:latin typeface="Abril Fatface"/>
              <a:ea typeface="Abril Fatface"/>
              <a:cs typeface="Abril Fatface"/>
              <a:sym typeface="Abril Fatface"/>
            </a:endParaRPr>
          </a:p>
          <a:p>
            <a:pPr marL="0" lvl="0" indent="0" algn="ctr" rtl="0">
              <a:spcBef>
                <a:spcPts val="0"/>
              </a:spcBef>
              <a:spcAft>
                <a:spcPts val="0"/>
              </a:spcAft>
              <a:buNone/>
            </a:pPr>
            <a:r>
              <a:rPr lang="en">
                <a:latin typeface="Abril Fatface"/>
                <a:ea typeface="Abril Fatface"/>
                <a:cs typeface="Abril Fatface"/>
                <a:sym typeface="Abril Fatface"/>
              </a:rPr>
              <a:t>Come up with your own example of a mistake you can make and why it is okay to make that mistake. </a:t>
            </a:r>
            <a:endParaRPr>
              <a:latin typeface="Abril Fatface"/>
              <a:ea typeface="Abril Fatface"/>
              <a:cs typeface="Abril Fatface"/>
              <a:sym typeface="Abril Fatface"/>
            </a:endParaRPr>
          </a:p>
          <a:p>
            <a:pPr marL="0" lvl="0" indent="0" algn="ctr" rtl="0">
              <a:spcBef>
                <a:spcPts val="0"/>
              </a:spcBef>
              <a:spcAft>
                <a:spcPts val="0"/>
              </a:spcAft>
              <a:buNone/>
            </a:pPr>
            <a:endParaRPr>
              <a:latin typeface="Abril Fatface"/>
              <a:ea typeface="Abril Fatface"/>
              <a:cs typeface="Abril Fatface"/>
              <a:sym typeface="Abril Fatface"/>
            </a:endParaRPr>
          </a:p>
          <a:p>
            <a:pPr marL="0" lvl="0" indent="0" algn="ctr" rtl="0">
              <a:spcBef>
                <a:spcPts val="0"/>
              </a:spcBef>
              <a:spcAft>
                <a:spcPts val="0"/>
              </a:spcAft>
              <a:buNone/>
            </a:pPr>
            <a:endParaRPr>
              <a:latin typeface="Abril Fatface"/>
              <a:ea typeface="Abril Fatface"/>
              <a:cs typeface="Abril Fatface"/>
              <a:sym typeface="Abril Fatface"/>
            </a:endParaRPr>
          </a:p>
          <a:p>
            <a:pPr marL="0" lvl="0" indent="0" algn="ctr" rtl="0">
              <a:spcBef>
                <a:spcPts val="0"/>
              </a:spcBef>
              <a:spcAft>
                <a:spcPts val="0"/>
              </a:spcAft>
              <a:buNone/>
            </a:pPr>
            <a:r>
              <a:rPr lang="en">
                <a:latin typeface="Abril Fatface"/>
                <a:ea typeface="Abril Fatface"/>
                <a:cs typeface="Abril Fatface"/>
                <a:sym typeface="Abril Fatface"/>
              </a:rPr>
              <a:t>What is one mistake that you have made? How have you learned from that mistake?</a:t>
            </a:r>
            <a:endParaRPr>
              <a:latin typeface="Abril Fatface"/>
              <a:ea typeface="Abril Fatface"/>
              <a:cs typeface="Abril Fatface"/>
              <a:sym typeface="Abril Fatface"/>
            </a:endParaRPr>
          </a:p>
          <a:p>
            <a:pPr marL="0" lvl="0" indent="0" algn="ctr" rtl="0">
              <a:spcBef>
                <a:spcPts val="0"/>
              </a:spcBef>
              <a:spcAft>
                <a:spcPts val="0"/>
              </a:spcAft>
              <a:buNone/>
            </a:pPr>
            <a:endParaRPr>
              <a:latin typeface="Abril Fatface"/>
              <a:ea typeface="Abril Fatface"/>
              <a:cs typeface="Abril Fatface"/>
              <a:sym typeface="Abril Fatface"/>
            </a:endParaRPr>
          </a:p>
          <a:p>
            <a:pPr marL="0" lvl="0" indent="0" algn="ctr" rtl="0">
              <a:spcBef>
                <a:spcPts val="0"/>
              </a:spcBef>
              <a:spcAft>
                <a:spcPts val="0"/>
              </a:spcAft>
              <a:buNone/>
            </a:pPr>
            <a:endParaRPr>
              <a:latin typeface="Abril Fatface"/>
              <a:ea typeface="Abril Fatface"/>
              <a:cs typeface="Abril Fatface"/>
              <a:sym typeface="Abril Fatface"/>
            </a:endParaRPr>
          </a:p>
          <a:p>
            <a:pPr marL="0" lvl="0" indent="0" algn="ctr" rtl="0">
              <a:spcBef>
                <a:spcPts val="0"/>
              </a:spcBef>
              <a:spcAft>
                <a:spcPts val="0"/>
              </a:spcAft>
              <a:buNone/>
            </a:pPr>
            <a:r>
              <a:rPr lang="en">
                <a:latin typeface="Abril Fatface"/>
                <a:ea typeface="Abril Fatface"/>
                <a:cs typeface="Abril Fatface"/>
                <a:sym typeface="Abril Fatface"/>
              </a:rPr>
              <a:t>According to this book, how should we react to the events that happen in our lives?</a:t>
            </a:r>
            <a:endParaRPr>
              <a:latin typeface="Abril Fatface"/>
              <a:ea typeface="Abril Fatface"/>
              <a:cs typeface="Abril Fatface"/>
              <a:sym typeface="Abril Fatface"/>
            </a:endParaRPr>
          </a:p>
          <a:p>
            <a:pPr marL="0" lvl="0" indent="0" algn="ctr" rtl="0">
              <a:spcBef>
                <a:spcPts val="0"/>
              </a:spcBef>
              <a:spcAft>
                <a:spcPts val="0"/>
              </a:spcAft>
              <a:buNone/>
            </a:pPr>
            <a:endParaRPr>
              <a:latin typeface="Abril Fatface"/>
              <a:ea typeface="Abril Fatface"/>
              <a:cs typeface="Abril Fatface"/>
              <a:sym typeface="Abril Fatface"/>
            </a:endParaRPr>
          </a:p>
          <a:p>
            <a:pPr marL="0" lvl="0" indent="0" algn="ctr" rtl="0">
              <a:spcBef>
                <a:spcPts val="0"/>
              </a:spcBef>
              <a:spcAft>
                <a:spcPts val="0"/>
              </a:spcAft>
              <a:buNone/>
            </a:pPr>
            <a:endParaRPr>
              <a:latin typeface="Abril Fatface"/>
              <a:ea typeface="Abril Fatface"/>
              <a:cs typeface="Abril Fatface"/>
              <a:sym typeface="Abril Fatface"/>
            </a:endParaRPr>
          </a:p>
          <a:p>
            <a:pPr marL="0" lvl="0" indent="0" algn="ctr" rtl="0">
              <a:spcBef>
                <a:spcPts val="0"/>
              </a:spcBef>
              <a:spcAft>
                <a:spcPts val="0"/>
              </a:spcAft>
              <a:buNone/>
            </a:pPr>
            <a:r>
              <a:rPr lang="en">
                <a:latin typeface="Abril Fatface"/>
                <a:ea typeface="Abril Fatface"/>
                <a:cs typeface="Abril Fatface"/>
                <a:sym typeface="Abril Fatface"/>
              </a:rPr>
              <a:t>How does this book relate to the idea of optimism?</a:t>
            </a:r>
            <a:endParaRPr>
              <a:latin typeface="Abril Fatface"/>
              <a:ea typeface="Abril Fatface"/>
              <a:cs typeface="Abril Fatface"/>
              <a:sym typeface="Abril Fatface"/>
            </a:endParaRPr>
          </a:p>
          <a:p>
            <a:pPr marL="0" lvl="0" indent="0" algn="ctr" rtl="0">
              <a:spcBef>
                <a:spcPts val="0"/>
              </a:spcBef>
              <a:spcAft>
                <a:spcPts val="0"/>
              </a:spcAft>
              <a:buNone/>
            </a:pPr>
            <a:endParaRPr>
              <a:latin typeface="Abril Fatface"/>
              <a:ea typeface="Abril Fatface"/>
              <a:cs typeface="Abril Fatface"/>
              <a:sym typeface="Abril Fatface"/>
            </a:endParaRPr>
          </a:p>
          <a:p>
            <a:pPr marL="0" lvl="0" indent="0" algn="ctr" rtl="0">
              <a:spcBef>
                <a:spcPts val="0"/>
              </a:spcBef>
              <a:spcAft>
                <a:spcPts val="0"/>
              </a:spcAft>
              <a:buNone/>
            </a:pPr>
            <a:endParaRPr>
              <a:latin typeface="Abril Fatface"/>
              <a:ea typeface="Abril Fatface"/>
              <a:cs typeface="Abril Fatface"/>
              <a:sym typeface="Abril Fatface"/>
            </a:endParaRPr>
          </a:p>
          <a:p>
            <a:pPr marL="0" lvl="0" indent="0" algn="ctr" rtl="0">
              <a:spcBef>
                <a:spcPts val="0"/>
              </a:spcBef>
              <a:spcAft>
                <a:spcPts val="0"/>
              </a:spcAft>
              <a:buNone/>
            </a:pPr>
            <a:r>
              <a:rPr lang="en">
                <a:latin typeface="Abril Fatface"/>
                <a:ea typeface="Abril Fatface"/>
                <a:cs typeface="Abril Fatface"/>
                <a:sym typeface="Abril Fatface"/>
              </a:rPr>
              <a:t>Why do you think optimism is the key to happiness? </a:t>
            </a:r>
            <a:endParaRPr>
              <a:latin typeface="Abril Fatface"/>
              <a:ea typeface="Abril Fatface"/>
              <a:cs typeface="Abril Fatface"/>
              <a:sym typeface="Abril Fatface"/>
            </a:endParaRPr>
          </a:p>
        </p:txBody>
      </p:sp>
      <p:pic>
        <p:nvPicPr>
          <p:cNvPr id="147" name="Shape 147"/>
          <p:cNvPicPr preferRelativeResize="0"/>
          <p:nvPr/>
        </p:nvPicPr>
        <p:blipFill>
          <a:blip r:embed="rId3">
            <a:alphaModFix/>
          </a:blip>
          <a:stretch>
            <a:fillRect/>
          </a:stretch>
        </p:blipFill>
        <p:spPr>
          <a:xfrm>
            <a:off x="1500800" y="23475"/>
            <a:ext cx="957200" cy="957200"/>
          </a:xfrm>
          <a:prstGeom prst="rect">
            <a:avLst/>
          </a:prstGeom>
          <a:noFill/>
          <a:ln>
            <a:noFill/>
          </a:ln>
        </p:spPr>
      </p:pic>
      <p:pic>
        <p:nvPicPr>
          <p:cNvPr id="148" name="Shape 148"/>
          <p:cNvPicPr preferRelativeResize="0"/>
          <p:nvPr/>
        </p:nvPicPr>
        <p:blipFill>
          <a:blip r:embed="rId3">
            <a:alphaModFix/>
          </a:blip>
          <a:stretch>
            <a:fillRect/>
          </a:stretch>
        </p:blipFill>
        <p:spPr>
          <a:xfrm>
            <a:off x="6044225" y="23475"/>
            <a:ext cx="957200" cy="957200"/>
          </a:xfrm>
          <a:prstGeom prst="rect">
            <a:avLst/>
          </a:prstGeom>
          <a:noFill/>
          <a:ln>
            <a:noFill/>
          </a:ln>
        </p:spPr>
      </p:pic>
      <p:pic>
        <p:nvPicPr>
          <p:cNvPr id="149" name="Shape 149"/>
          <p:cNvPicPr preferRelativeResize="0"/>
          <p:nvPr/>
        </p:nvPicPr>
        <p:blipFill>
          <a:blip r:embed="rId4">
            <a:alphaModFix/>
          </a:blip>
          <a:stretch>
            <a:fillRect/>
          </a:stretch>
        </p:blipFill>
        <p:spPr>
          <a:xfrm>
            <a:off x="5510475" y="1472875"/>
            <a:ext cx="1095618" cy="560698"/>
          </a:xfrm>
          <a:prstGeom prst="rect">
            <a:avLst/>
          </a:prstGeom>
          <a:noFill/>
          <a:ln>
            <a:noFill/>
          </a:ln>
        </p:spPr>
      </p:pic>
      <p:pic>
        <p:nvPicPr>
          <p:cNvPr id="150" name="Shape 150"/>
          <p:cNvPicPr preferRelativeResize="0"/>
          <p:nvPr/>
        </p:nvPicPr>
        <p:blipFill>
          <a:blip r:embed="rId5">
            <a:alphaModFix/>
          </a:blip>
          <a:stretch>
            <a:fillRect/>
          </a:stretch>
        </p:blipFill>
        <p:spPr>
          <a:xfrm>
            <a:off x="2281350" y="2258000"/>
            <a:ext cx="450525" cy="627500"/>
          </a:xfrm>
          <a:prstGeom prst="rect">
            <a:avLst/>
          </a:prstGeom>
          <a:noFill/>
          <a:ln>
            <a:noFill/>
          </a:ln>
        </p:spPr>
      </p:pic>
      <p:pic>
        <p:nvPicPr>
          <p:cNvPr id="151" name="Shape 151"/>
          <p:cNvPicPr preferRelativeResize="0"/>
          <p:nvPr/>
        </p:nvPicPr>
        <p:blipFill>
          <a:blip r:embed="rId6">
            <a:alphaModFix/>
          </a:blip>
          <a:stretch>
            <a:fillRect/>
          </a:stretch>
        </p:blipFill>
        <p:spPr>
          <a:xfrm>
            <a:off x="8004750" y="3482175"/>
            <a:ext cx="1095625" cy="635471"/>
          </a:xfrm>
          <a:prstGeom prst="rect">
            <a:avLst/>
          </a:prstGeom>
          <a:noFill/>
          <a:ln>
            <a:noFill/>
          </a:ln>
        </p:spPr>
      </p:pic>
      <p:pic>
        <p:nvPicPr>
          <p:cNvPr id="152" name="Shape 152"/>
          <p:cNvPicPr preferRelativeResize="0"/>
          <p:nvPr/>
        </p:nvPicPr>
        <p:blipFill>
          <a:blip r:embed="rId7">
            <a:alphaModFix/>
          </a:blip>
          <a:stretch>
            <a:fillRect/>
          </a:stretch>
        </p:blipFill>
        <p:spPr>
          <a:xfrm>
            <a:off x="835300" y="4117650"/>
            <a:ext cx="1401769" cy="560700"/>
          </a:xfrm>
          <a:prstGeom prst="rect">
            <a:avLst/>
          </a:prstGeom>
          <a:noFill/>
          <a:ln>
            <a:noFill/>
          </a:ln>
        </p:spPr>
      </p:pic>
      <p:pic>
        <p:nvPicPr>
          <p:cNvPr id="153" name="Shape 153"/>
          <p:cNvPicPr preferRelativeResize="0"/>
          <p:nvPr/>
        </p:nvPicPr>
        <p:blipFill>
          <a:blip r:embed="rId8">
            <a:alphaModFix/>
          </a:blip>
          <a:stretch>
            <a:fillRect/>
          </a:stretch>
        </p:blipFill>
        <p:spPr>
          <a:xfrm>
            <a:off x="274575" y="4117650"/>
            <a:ext cx="560722" cy="560700"/>
          </a:xfrm>
          <a:prstGeom prst="rect">
            <a:avLst/>
          </a:prstGeom>
          <a:noFill/>
          <a:ln>
            <a:noFill/>
          </a:ln>
        </p:spPr>
      </p:pic>
      <p:pic>
        <p:nvPicPr>
          <p:cNvPr id="154" name="Shape 154"/>
          <p:cNvPicPr preferRelativeResize="0"/>
          <p:nvPr/>
        </p:nvPicPr>
        <p:blipFill>
          <a:blip r:embed="rId9">
            <a:alphaModFix/>
          </a:blip>
          <a:stretch>
            <a:fillRect/>
          </a:stretch>
        </p:blipFill>
        <p:spPr>
          <a:xfrm>
            <a:off x="6830898" y="4456000"/>
            <a:ext cx="837756" cy="627500"/>
          </a:xfrm>
          <a:prstGeom prst="rect">
            <a:avLst/>
          </a:prstGeom>
          <a:noFill/>
          <a:ln>
            <a:noFill/>
          </a:ln>
        </p:spPr>
      </p:pic>
      <p:pic>
        <p:nvPicPr>
          <p:cNvPr id="155" name="Shape 155"/>
          <p:cNvPicPr preferRelativeResize="0"/>
          <p:nvPr/>
        </p:nvPicPr>
        <p:blipFill>
          <a:blip r:embed="rId10">
            <a:alphaModFix/>
          </a:blip>
          <a:stretch>
            <a:fillRect/>
          </a:stretch>
        </p:blipFill>
        <p:spPr>
          <a:xfrm>
            <a:off x="4123425" y="3093949"/>
            <a:ext cx="797094" cy="45827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159"/>
        <p:cNvGrpSpPr/>
        <p:nvPr/>
      </p:nvGrpSpPr>
      <p:grpSpPr>
        <a:xfrm>
          <a:off x="0" y="0"/>
          <a:ext cx="0" cy="0"/>
          <a:chOff x="0" y="0"/>
          <a:chExt cx="0" cy="0"/>
        </a:xfrm>
      </p:grpSpPr>
      <p:sp>
        <p:nvSpPr>
          <p:cNvPr id="160" name="Shape 160"/>
          <p:cNvSpPr txBox="1"/>
          <p:nvPr/>
        </p:nvSpPr>
        <p:spPr>
          <a:xfrm>
            <a:off x="2101425" y="110025"/>
            <a:ext cx="4293000" cy="820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3500">
                <a:latin typeface="Abril Fatface"/>
                <a:ea typeface="Abril Fatface"/>
                <a:cs typeface="Abril Fatface"/>
                <a:sym typeface="Abril Fatface"/>
              </a:rPr>
              <a:t>What is Happiness?</a:t>
            </a:r>
            <a:endParaRPr sz="3500">
              <a:latin typeface="Abril Fatface"/>
              <a:ea typeface="Abril Fatface"/>
              <a:cs typeface="Abril Fatface"/>
              <a:sym typeface="Abril Fatface"/>
            </a:endParaRPr>
          </a:p>
        </p:txBody>
      </p:sp>
      <p:sp>
        <p:nvSpPr>
          <p:cNvPr id="161" name="Shape 161"/>
          <p:cNvSpPr txBox="1"/>
          <p:nvPr/>
        </p:nvSpPr>
        <p:spPr>
          <a:xfrm>
            <a:off x="234050" y="874225"/>
            <a:ext cx="8175600" cy="44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Abril Fatface"/>
                <a:ea typeface="Abril Fatface"/>
                <a:cs typeface="Abril Fatface"/>
                <a:sym typeface="Abril Fatface"/>
              </a:rPr>
              <a:t>Happiness is a combination of . . .</a:t>
            </a:r>
            <a:endParaRPr sz="1800">
              <a:latin typeface="Abril Fatface"/>
              <a:ea typeface="Abril Fatface"/>
              <a:cs typeface="Abril Fatface"/>
              <a:sym typeface="Abril Fatface"/>
            </a:endParaRPr>
          </a:p>
          <a:p>
            <a:pPr marL="0" lvl="0" indent="0" algn="ctr" rtl="0">
              <a:spcBef>
                <a:spcPts val="0"/>
              </a:spcBef>
              <a:spcAft>
                <a:spcPts val="0"/>
              </a:spcAft>
              <a:buNone/>
            </a:pPr>
            <a:endParaRPr sz="1500">
              <a:latin typeface="Abril Fatface"/>
              <a:ea typeface="Abril Fatface"/>
              <a:cs typeface="Abril Fatface"/>
              <a:sym typeface="Abril Fatface"/>
            </a:endParaRPr>
          </a:p>
        </p:txBody>
      </p:sp>
      <p:pic>
        <p:nvPicPr>
          <p:cNvPr id="162" name="Shape 162"/>
          <p:cNvPicPr preferRelativeResize="0"/>
          <p:nvPr/>
        </p:nvPicPr>
        <p:blipFill>
          <a:blip r:embed="rId3">
            <a:alphaModFix/>
          </a:blip>
          <a:stretch>
            <a:fillRect/>
          </a:stretch>
        </p:blipFill>
        <p:spPr>
          <a:xfrm>
            <a:off x="1344724" y="1410599"/>
            <a:ext cx="6130351" cy="1900700"/>
          </a:xfrm>
          <a:prstGeom prst="rect">
            <a:avLst/>
          </a:prstGeom>
          <a:noFill/>
          <a:ln>
            <a:noFill/>
          </a:ln>
        </p:spPr>
      </p:pic>
      <p:pic>
        <p:nvPicPr>
          <p:cNvPr id="163" name="Shape 163"/>
          <p:cNvPicPr preferRelativeResize="0"/>
          <p:nvPr/>
        </p:nvPicPr>
        <p:blipFill>
          <a:blip r:embed="rId4">
            <a:alphaModFix/>
          </a:blip>
          <a:stretch>
            <a:fillRect/>
          </a:stretch>
        </p:blipFill>
        <p:spPr>
          <a:xfrm>
            <a:off x="2719150" y="3501425"/>
            <a:ext cx="3381500" cy="1575624"/>
          </a:xfrm>
          <a:prstGeom prst="rect">
            <a:avLst/>
          </a:prstGeom>
          <a:noFill/>
          <a:ln>
            <a:noFill/>
          </a:ln>
        </p:spPr>
      </p:pic>
      <p:sp>
        <p:nvSpPr>
          <p:cNvPr id="164" name="Shape 164"/>
          <p:cNvSpPr txBox="1"/>
          <p:nvPr/>
        </p:nvSpPr>
        <p:spPr>
          <a:xfrm rot="-1741841">
            <a:off x="6940888" y="3458282"/>
            <a:ext cx="1815042" cy="104476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latin typeface="Abril Fatface"/>
                <a:ea typeface="Abril Fatface"/>
                <a:cs typeface="Abril Fatface"/>
                <a:sym typeface="Abril Fatface"/>
              </a:rPr>
              <a:t>You can build your happiness with consistent practice!</a:t>
            </a:r>
            <a:endParaRPr sz="1300">
              <a:latin typeface="Abril Fatface"/>
              <a:ea typeface="Abril Fatface"/>
              <a:cs typeface="Abril Fatface"/>
              <a:sym typeface="Abril Fatfac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168"/>
        <p:cNvGrpSpPr/>
        <p:nvPr/>
      </p:nvGrpSpPr>
      <p:grpSpPr>
        <a:xfrm>
          <a:off x="0" y="0"/>
          <a:ext cx="0" cy="0"/>
          <a:chOff x="0" y="0"/>
          <a:chExt cx="0" cy="0"/>
        </a:xfrm>
      </p:grpSpPr>
      <p:sp>
        <p:nvSpPr>
          <p:cNvPr id="169" name="Shape 169"/>
          <p:cNvSpPr txBox="1"/>
          <p:nvPr/>
        </p:nvSpPr>
        <p:spPr>
          <a:xfrm>
            <a:off x="2101425" y="110025"/>
            <a:ext cx="4293000" cy="820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3500">
                <a:latin typeface="Abril Fatface"/>
                <a:ea typeface="Abril Fatface"/>
                <a:cs typeface="Abril Fatface"/>
                <a:sym typeface="Abril Fatface"/>
              </a:rPr>
              <a:t>What is Happiness?</a:t>
            </a:r>
            <a:endParaRPr sz="3500">
              <a:latin typeface="Abril Fatface"/>
              <a:ea typeface="Abril Fatface"/>
              <a:cs typeface="Abril Fatface"/>
              <a:sym typeface="Abril Fatface"/>
            </a:endParaRPr>
          </a:p>
        </p:txBody>
      </p:sp>
      <p:pic>
        <p:nvPicPr>
          <p:cNvPr id="170" name="Shape 170"/>
          <p:cNvPicPr preferRelativeResize="0"/>
          <p:nvPr/>
        </p:nvPicPr>
        <p:blipFill>
          <a:blip r:embed="rId3">
            <a:alphaModFix/>
          </a:blip>
          <a:stretch>
            <a:fillRect/>
          </a:stretch>
        </p:blipFill>
        <p:spPr>
          <a:xfrm>
            <a:off x="1760600" y="869875"/>
            <a:ext cx="5401024" cy="2907270"/>
          </a:xfrm>
          <a:prstGeom prst="rect">
            <a:avLst/>
          </a:prstGeom>
          <a:noFill/>
          <a:ln>
            <a:noFill/>
          </a:ln>
        </p:spPr>
      </p:pic>
      <p:sp>
        <p:nvSpPr>
          <p:cNvPr id="171" name="Shape 171"/>
          <p:cNvSpPr txBox="1"/>
          <p:nvPr/>
        </p:nvSpPr>
        <p:spPr>
          <a:xfrm>
            <a:off x="524275" y="3896250"/>
            <a:ext cx="8175600" cy="105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Abril Fatface"/>
                <a:ea typeface="Abril Fatface"/>
                <a:cs typeface="Abril Fatface"/>
                <a:sym typeface="Abril Fatface"/>
              </a:rPr>
              <a:t>50%  Genetics</a:t>
            </a:r>
            <a:endParaRPr sz="1800">
              <a:latin typeface="Abril Fatface"/>
              <a:ea typeface="Abril Fatface"/>
              <a:cs typeface="Abril Fatface"/>
              <a:sym typeface="Abril Fatface"/>
            </a:endParaRPr>
          </a:p>
          <a:p>
            <a:pPr marL="0" lvl="0" indent="0" algn="ctr" rtl="0">
              <a:spcBef>
                <a:spcPts val="0"/>
              </a:spcBef>
              <a:spcAft>
                <a:spcPts val="0"/>
              </a:spcAft>
              <a:buNone/>
            </a:pPr>
            <a:r>
              <a:rPr lang="en" sz="1800">
                <a:latin typeface="Abril Fatface"/>
                <a:ea typeface="Abril Fatface"/>
                <a:cs typeface="Abril Fatface"/>
                <a:sym typeface="Abril Fatface"/>
              </a:rPr>
              <a:t>40%  Thoughts, Actions &amp; Behaviors</a:t>
            </a:r>
            <a:endParaRPr sz="1800">
              <a:latin typeface="Abril Fatface"/>
              <a:ea typeface="Abril Fatface"/>
              <a:cs typeface="Abril Fatface"/>
              <a:sym typeface="Abril Fatface"/>
            </a:endParaRPr>
          </a:p>
          <a:p>
            <a:pPr marL="0" lvl="0" indent="0" algn="ctr" rtl="0">
              <a:spcBef>
                <a:spcPts val="0"/>
              </a:spcBef>
              <a:spcAft>
                <a:spcPts val="0"/>
              </a:spcAft>
              <a:buNone/>
            </a:pPr>
            <a:r>
              <a:rPr lang="en" sz="1800">
                <a:latin typeface="Abril Fatface"/>
                <a:ea typeface="Abril Fatface"/>
                <a:cs typeface="Abril Fatface"/>
                <a:sym typeface="Abril Fatface"/>
              </a:rPr>
              <a:t>10%  Circumstances</a:t>
            </a:r>
            <a:endParaRPr sz="1800">
              <a:latin typeface="Abril Fatface"/>
              <a:ea typeface="Abril Fatface"/>
              <a:cs typeface="Abril Fatface"/>
              <a:sym typeface="Abril Fatface"/>
            </a:endParaRPr>
          </a:p>
          <a:p>
            <a:pPr marL="0" lvl="0" indent="0" algn="ctr" rtl="0">
              <a:spcBef>
                <a:spcPts val="0"/>
              </a:spcBef>
              <a:spcAft>
                <a:spcPts val="0"/>
              </a:spcAft>
              <a:buNone/>
            </a:pPr>
            <a:endParaRPr sz="1500">
              <a:latin typeface="Abril Fatface"/>
              <a:ea typeface="Abril Fatface"/>
              <a:cs typeface="Abril Fatface"/>
              <a:sym typeface="Abril Fatface"/>
            </a:endParaRPr>
          </a:p>
        </p:txBody>
      </p:sp>
      <p:sp>
        <p:nvSpPr>
          <p:cNvPr id="172" name="Shape 172"/>
          <p:cNvSpPr txBox="1"/>
          <p:nvPr/>
        </p:nvSpPr>
        <p:spPr>
          <a:xfrm rot="-1741841">
            <a:off x="7351163" y="3023557"/>
            <a:ext cx="1815042" cy="104476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latin typeface="Abril Fatface"/>
                <a:ea typeface="Abril Fatface"/>
                <a:cs typeface="Abril Fatface"/>
                <a:sym typeface="Abril Fatface"/>
              </a:rPr>
              <a:t>We get use to our circumstances over time!</a:t>
            </a:r>
            <a:endParaRPr sz="1300">
              <a:latin typeface="Abril Fatface"/>
              <a:ea typeface="Abril Fatface"/>
              <a:cs typeface="Abril Fatface"/>
              <a:sym typeface="Abril Fatface"/>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176"/>
        <p:cNvGrpSpPr/>
        <p:nvPr/>
      </p:nvGrpSpPr>
      <p:grpSpPr>
        <a:xfrm>
          <a:off x="0" y="0"/>
          <a:ext cx="0" cy="0"/>
          <a:chOff x="0" y="0"/>
          <a:chExt cx="0" cy="0"/>
        </a:xfrm>
      </p:grpSpPr>
      <p:sp>
        <p:nvSpPr>
          <p:cNvPr id="177" name="Shape 177"/>
          <p:cNvSpPr txBox="1"/>
          <p:nvPr/>
        </p:nvSpPr>
        <p:spPr>
          <a:xfrm>
            <a:off x="360250" y="110025"/>
            <a:ext cx="8525700" cy="820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3500">
                <a:latin typeface="Abril Fatface"/>
                <a:ea typeface="Abril Fatface"/>
                <a:cs typeface="Abril Fatface"/>
                <a:sym typeface="Abril Fatface"/>
              </a:rPr>
              <a:t>Happiness Is &amp; Happiness Is Not Activity</a:t>
            </a:r>
            <a:endParaRPr sz="3500">
              <a:latin typeface="Abril Fatface"/>
              <a:ea typeface="Abril Fatface"/>
              <a:cs typeface="Abril Fatface"/>
              <a:sym typeface="Abril Fatface"/>
            </a:endParaRPr>
          </a:p>
        </p:txBody>
      </p:sp>
      <p:sp>
        <p:nvSpPr>
          <p:cNvPr id="178" name="Shape 178"/>
          <p:cNvSpPr txBox="1"/>
          <p:nvPr/>
        </p:nvSpPr>
        <p:spPr>
          <a:xfrm>
            <a:off x="535300" y="1864900"/>
            <a:ext cx="8175600" cy="1057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u="sng">
                <a:latin typeface="Abril Fatface"/>
                <a:ea typeface="Abril Fatface"/>
                <a:cs typeface="Abril Fatface"/>
                <a:sym typeface="Abril Fatface"/>
              </a:rPr>
              <a:t>Directions:</a:t>
            </a:r>
            <a:r>
              <a:rPr lang="en">
                <a:latin typeface="Abril Fatface"/>
                <a:ea typeface="Abril Fatface"/>
                <a:cs typeface="Abril Fatface"/>
                <a:sym typeface="Abril Fatface"/>
              </a:rPr>
              <a:t> Read the card you have been given and determine if this card describes what happiness is or what happiness is not. Then, put this card in the correct column on the board.</a:t>
            </a:r>
            <a:endParaRPr>
              <a:latin typeface="Abril Fatface"/>
              <a:ea typeface="Abril Fatface"/>
              <a:cs typeface="Abril Fatface"/>
              <a:sym typeface="Abril Fatface"/>
            </a:endParaRPr>
          </a:p>
          <a:p>
            <a:pPr marL="0" lvl="0" indent="0" algn="ctr" rtl="0">
              <a:spcBef>
                <a:spcPts val="0"/>
              </a:spcBef>
              <a:spcAft>
                <a:spcPts val="0"/>
              </a:spcAft>
              <a:buNone/>
            </a:pPr>
            <a:endParaRPr sz="1500">
              <a:latin typeface="Abril Fatface"/>
              <a:ea typeface="Abril Fatface"/>
              <a:cs typeface="Abril Fatface"/>
              <a:sym typeface="Abril Fatface"/>
            </a:endParaRPr>
          </a:p>
        </p:txBody>
      </p:sp>
      <p:pic>
        <p:nvPicPr>
          <p:cNvPr id="179" name="Shape 179"/>
          <p:cNvPicPr preferRelativeResize="0"/>
          <p:nvPr/>
        </p:nvPicPr>
        <p:blipFill>
          <a:blip r:embed="rId3">
            <a:alphaModFix/>
          </a:blip>
          <a:stretch>
            <a:fillRect/>
          </a:stretch>
        </p:blipFill>
        <p:spPr>
          <a:xfrm>
            <a:off x="3844925" y="930525"/>
            <a:ext cx="816852" cy="820500"/>
          </a:xfrm>
          <a:prstGeom prst="rect">
            <a:avLst/>
          </a:prstGeom>
          <a:noFill/>
          <a:ln>
            <a:noFill/>
          </a:ln>
        </p:spPr>
      </p:pic>
      <p:pic>
        <p:nvPicPr>
          <p:cNvPr id="180" name="Shape 180"/>
          <p:cNvPicPr preferRelativeResize="0"/>
          <p:nvPr/>
        </p:nvPicPr>
        <p:blipFill>
          <a:blip r:embed="rId4">
            <a:alphaModFix/>
          </a:blip>
          <a:stretch>
            <a:fillRect/>
          </a:stretch>
        </p:blipFill>
        <p:spPr>
          <a:xfrm>
            <a:off x="1283225" y="3076000"/>
            <a:ext cx="1955829" cy="1057200"/>
          </a:xfrm>
          <a:prstGeom prst="rect">
            <a:avLst/>
          </a:prstGeom>
          <a:noFill/>
          <a:ln>
            <a:noFill/>
          </a:ln>
        </p:spPr>
      </p:pic>
      <p:pic>
        <p:nvPicPr>
          <p:cNvPr id="181" name="Shape 181"/>
          <p:cNvPicPr preferRelativeResize="0"/>
          <p:nvPr/>
        </p:nvPicPr>
        <p:blipFill>
          <a:blip r:embed="rId5">
            <a:alphaModFix/>
          </a:blip>
          <a:stretch>
            <a:fillRect/>
          </a:stretch>
        </p:blipFill>
        <p:spPr>
          <a:xfrm>
            <a:off x="4270875" y="2481675"/>
            <a:ext cx="3444175" cy="25217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185"/>
        <p:cNvGrpSpPr/>
        <p:nvPr/>
      </p:nvGrpSpPr>
      <p:grpSpPr>
        <a:xfrm>
          <a:off x="0" y="0"/>
          <a:ext cx="0" cy="0"/>
          <a:chOff x="0" y="0"/>
          <a:chExt cx="0" cy="0"/>
        </a:xfrm>
      </p:grpSpPr>
      <p:sp>
        <p:nvSpPr>
          <p:cNvPr id="186" name="Shape 186"/>
          <p:cNvSpPr txBox="1"/>
          <p:nvPr/>
        </p:nvSpPr>
        <p:spPr>
          <a:xfrm>
            <a:off x="1575000" y="100025"/>
            <a:ext cx="5994000" cy="580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2500">
                <a:latin typeface="Abril Fatface"/>
                <a:ea typeface="Abril Fatface"/>
                <a:cs typeface="Abril Fatface"/>
                <a:sym typeface="Abril Fatface"/>
              </a:rPr>
              <a:t>Happiness Is &amp; Happiness Is Not Activity</a:t>
            </a:r>
            <a:endParaRPr sz="2500">
              <a:latin typeface="Abril Fatface"/>
              <a:ea typeface="Abril Fatface"/>
              <a:cs typeface="Abril Fatface"/>
              <a:sym typeface="Abril Fatface"/>
            </a:endParaRPr>
          </a:p>
        </p:txBody>
      </p:sp>
      <p:sp>
        <p:nvSpPr>
          <p:cNvPr id="187" name="Shape 187"/>
          <p:cNvSpPr txBox="1"/>
          <p:nvPr/>
        </p:nvSpPr>
        <p:spPr>
          <a:xfrm rot="-1428876">
            <a:off x="124983" y="2110174"/>
            <a:ext cx="1817334" cy="100324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Abril Fatface"/>
                <a:ea typeface="Abril Fatface"/>
                <a:cs typeface="Abril Fatface"/>
                <a:sym typeface="Abril Fatface"/>
              </a:rPr>
              <a:t>What do you notice about all the cards that describe what happiness is not?</a:t>
            </a:r>
            <a:endParaRPr sz="1500">
              <a:latin typeface="Abril Fatface"/>
              <a:ea typeface="Abril Fatface"/>
              <a:cs typeface="Abril Fatface"/>
              <a:sym typeface="Abril Fatface"/>
            </a:endParaRPr>
          </a:p>
        </p:txBody>
      </p:sp>
      <p:pic>
        <p:nvPicPr>
          <p:cNvPr id="188" name="Shape 188"/>
          <p:cNvPicPr preferRelativeResize="0"/>
          <p:nvPr/>
        </p:nvPicPr>
        <p:blipFill>
          <a:blip r:embed="rId3">
            <a:alphaModFix/>
          </a:blip>
          <a:stretch>
            <a:fillRect/>
          </a:stretch>
        </p:blipFill>
        <p:spPr>
          <a:xfrm>
            <a:off x="1937525" y="1028475"/>
            <a:ext cx="5268950" cy="3794799"/>
          </a:xfrm>
          <a:prstGeom prst="rect">
            <a:avLst/>
          </a:prstGeom>
          <a:noFill/>
          <a:ln>
            <a:noFill/>
          </a:ln>
        </p:spPr>
      </p:pic>
      <p:sp>
        <p:nvSpPr>
          <p:cNvPr id="189" name="Shape 189"/>
          <p:cNvSpPr txBox="1"/>
          <p:nvPr/>
        </p:nvSpPr>
        <p:spPr>
          <a:xfrm rot="-1428876">
            <a:off x="7243933" y="1951967"/>
            <a:ext cx="1817334" cy="101156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Abril Fatface"/>
                <a:ea typeface="Abril Fatface"/>
                <a:cs typeface="Abril Fatface"/>
                <a:sym typeface="Abril Fatface"/>
              </a:rPr>
              <a:t>What do you notice about all the cards that describe what happiness is?</a:t>
            </a:r>
            <a:endParaRPr sz="1500">
              <a:latin typeface="Abril Fatface"/>
              <a:ea typeface="Abril Fatface"/>
              <a:cs typeface="Abril Fatface"/>
              <a:sym typeface="Abril Fatfac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193"/>
        <p:cNvGrpSpPr/>
        <p:nvPr/>
      </p:nvGrpSpPr>
      <p:grpSpPr>
        <a:xfrm>
          <a:off x="0" y="0"/>
          <a:ext cx="0" cy="0"/>
          <a:chOff x="0" y="0"/>
          <a:chExt cx="0" cy="0"/>
        </a:xfrm>
      </p:grpSpPr>
      <p:sp>
        <p:nvSpPr>
          <p:cNvPr id="194" name="Shape 194"/>
          <p:cNvSpPr txBox="1"/>
          <p:nvPr/>
        </p:nvSpPr>
        <p:spPr>
          <a:xfrm>
            <a:off x="1575000" y="100025"/>
            <a:ext cx="5994000" cy="58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a:latin typeface="Abril Fatface"/>
                <a:ea typeface="Abril Fatface"/>
                <a:cs typeface="Abril Fatface"/>
                <a:sym typeface="Abril Fatface"/>
              </a:rPr>
              <a:t>What is the Key to Happiness?</a:t>
            </a:r>
            <a:endParaRPr sz="2500">
              <a:latin typeface="Abril Fatface"/>
              <a:ea typeface="Abril Fatface"/>
              <a:cs typeface="Abril Fatface"/>
              <a:sym typeface="Abril Fatface"/>
            </a:endParaRPr>
          </a:p>
        </p:txBody>
      </p:sp>
      <p:pic>
        <p:nvPicPr>
          <p:cNvPr id="195" name="Shape 195"/>
          <p:cNvPicPr preferRelativeResize="0"/>
          <p:nvPr/>
        </p:nvPicPr>
        <p:blipFill>
          <a:blip r:embed="rId3">
            <a:alphaModFix/>
          </a:blip>
          <a:stretch>
            <a:fillRect/>
          </a:stretch>
        </p:blipFill>
        <p:spPr>
          <a:xfrm>
            <a:off x="4062799" y="680525"/>
            <a:ext cx="857950" cy="871575"/>
          </a:xfrm>
          <a:prstGeom prst="rect">
            <a:avLst/>
          </a:prstGeom>
          <a:noFill/>
          <a:ln>
            <a:noFill/>
          </a:ln>
        </p:spPr>
      </p:pic>
      <p:pic>
        <p:nvPicPr>
          <p:cNvPr id="196" name="Shape 196"/>
          <p:cNvPicPr preferRelativeResize="0"/>
          <p:nvPr/>
        </p:nvPicPr>
        <p:blipFill>
          <a:blip r:embed="rId4">
            <a:alphaModFix/>
          </a:blip>
          <a:stretch>
            <a:fillRect/>
          </a:stretch>
        </p:blipFill>
        <p:spPr>
          <a:xfrm>
            <a:off x="1607750" y="2531702"/>
            <a:ext cx="5928499" cy="2155050"/>
          </a:xfrm>
          <a:prstGeom prst="rect">
            <a:avLst/>
          </a:prstGeom>
          <a:noFill/>
          <a:ln>
            <a:noFill/>
          </a:ln>
        </p:spPr>
      </p:pic>
      <p:pic>
        <p:nvPicPr>
          <p:cNvPr id="197" name="Shape 197"/>
          <p:cNvPicPr preferRelativeResize="0"/>
          <p:nvPr/>
        </p:nvPicPr>
        <p:blipFill>
          <a:blip r:embed="rId5">
            <a:alphaModFix/>
          </a:blip>
          <a:stretch>
            <a:fillRect/>
          </a:stretch>
        </p:blipFill>
        <p:spPr>
          <a:xfrm rot="-1893172">
            <a:off x="657863" y="3794363"/>
            <a:ext cx="1257300" cy="809625"/>
          </a:xfrm>
          <a:prstGeom prst="rect">
            <a:avLst/>
          </a:prstGeom>
          <a:noFill/>
          <a:ln>
            <a:noFill/>
          </a:ln>
        </p:spPr>
      </p:pic>
      <p:pic>
        <p:nvPicPr>
          <p:cNvPr id="198" name="Shape 198"/>
          <p:cNvPicPr preferRelativeResize="0"/>
          <p:nvPr/>
        </p:nvPicPr>
        <p:blipFill>
          <a:blip r:embed="rId6">
            <a:alphaModFix/>
          </a:blip>
          <a:stretch>
            <a:fillRect/>
          </a:stretch>
        </p:blipFill>
        <p:spPr>
          <a:xfrm rot="1793740">
            <a:off x="7445525" y="3607313"/>
            <a:ext cx="1070274" cy="1070274"/>
          </a:xfrm>
          <a:prstGeom prst="rect">
            <a:avLst/>
          </a:prstGeom>
          <a:noFill/>
          <a:ln>
            <a:noFill/>
          </a:ln>
        </p:spPr>
      </p:pic>
      <p:sp>
        <p:nvSpPr>
          <p:cNvPr id="199" name="Shape 199"/>
          <p:cNvSpPr txBox="1"/>
          <p:nvPr/>
        </p:nvSpPr>
        <p:spPr>
          <a:xfrm>
            <a:off x="3406200" y="1803050"/>
            <a:ext cx="2331600" cy="58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a:latin typeface="Abril Fatface"/>
                <a:ea typeface="Abril Fatface"/>
                <a:cs typeface="Abril Fatface"/>
                <a:sym typeface="Abril Fatface"/>
              </a:rPr>
              <a:t>Optimism!</a:t>
            </a:r>
            <a:endParaRPr sz="2500">
              <a:latin typeface="Abril Fatface"/>
              <a:ea typeface="Abril Fatface"/>
              <a:cs typeface="Abril Fatface"/>
              <a:sym typeface="Abril Fatface"/>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203"/>
        <p:cNvGrpSpPr/>
        <p:nvPr/>
      </p:nvGrpSpPr>
      <p:grpSpPr>
        <a:xfrm>
          <a:off x="0" y="0"/>
          <a:ext cx="0" cy="0"/>
          <a:chOff x="0" y="0"/>
          <a:chExt cx="0" cy="0"/>
        </a:xfrm>
      </p:grpSpPr>
      <p:sp>
        <p:nvSpPr>
          <p:cNvPr id="204" name="Shape 204"/>
          <p:cNvSpPr txBox="1"/>
          <p:nvPr/>
        </p:nvSpPr>
        <p:spPr>
          <a:xfrm>
            <a:off x="1575000" y="100025"/>
            <a:ext cx="5994000" cy="58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a:latin typeface="Abril Fatface"/>
                <a:ea typeface="Abril Fatface"/>
                <a:cs typeface="Abril Fatface"/>
                <a:sym typeface="Abril Fatface"/>
              </a:rPr>
              <a:t>Exit Ticket:</a:t>
            </a:r>
            <a:endParaRPr sz="2500">
              <a:latin typeface="Abril Fatface"/>
              <a:ea typeface="Abril Fatface"/>
              <a:cs typeface="Abril Fatface"/>
              <a:sym typeface="Abril Fatface"/>
            </a:endParaRPr>
          </a:p>
          <a:p>
            <a:pPr marL="0" lvl="0" indent="0" algn="ctr" rtl="0">
              <a:spcBef>
                <a:spcPts val="0"/>
              </a:spcBef>
              <a:spcAft>
                <a:spcPts val="0"/>
              </a:spcAft>
              <a:buNone/>
            </a:pPr>
            <a:r>
              <a:rPr lang="en" sz="2500">
                <a:latin typeface="Abril Fatface"/>
                <a:ea typeface="Abril Fatface"/>
                <a:cs typeface="Abril Fatface"/>
                <a:sym typeface="Abril Fatface"/>
              </a:rPr>
              <a:t>The Flipside to Problems</a:t>
            </a:r>
            <a:endParaRPr sz="2500">
              <a:latin typeface="Abril Fatface"/>
              <a:ea typeface="Abril Fatface"/>
              <a:cs typeface="Abril Fatface"/>
              <a:sym typeface="Abril Fatface"/>
            </a:endParaRPr>
          </a:p>
        </p:txBody>
      </p:sp>
      <p:sp>
        <p:nvSpPr>
          <p:cNvPr id="205" name="Shape 205"/>
          <p:cNvSpPr txBox="1"/>
          <p:nvPr/>
        </p:nvSpPr>
        <p:spPr>
          <a:xfrm>
            <a:off x="666000" y="1475775"/>
            <a:ext cx="8156100" cy="580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u="sng">
                <a:latin typeface="Abril Fatface"/>
                <a:ea typeface="Abril Fatface"/>
                <a:cs typeface="Abril Fatface"/>
                <a:sym typeface="Abril Fatface"/>
              </a:rPr>
              <a:t>Directions:</a:t>
            </a:r>
            <a:r>
              <a:rPr lang="en">
                <a:latin typeface="Abril Fatface"/>
                <a:ea typeface="Abril Fatface"/>
                <a:cs typeface="Abril Fatface"/>
                <a:sym typeface="Abril Fatface"/>
              </a:rPr>
              <a:t> </a:t>
            </a:r>
            <a:r>
              <a:rPr lang="en">
                <a:solidFill>
                  <a:schemeClr val="dk1"/>
                </a:solidFill>
                <a:latin typeface="Abril Fatface"/>
                <a:ea typeface="Abril Fatface"/>
                <a:cs typeface="Abril Fatface"/>
                <a:sym typeface="Abril Fatface"/>
              </a:rPr>
              <a:t>Read the following four problems. Figure out how you can flip these problems into something positive. What virtue can you gain from these problems?</a:t>
            </a:r>
            <a:endParaRPr>
              <a:latin typeface="Abril Fatface"/>
              <a:ea typeface="Abril Fatface"/>
              <a:cs typeface="Abril Fatface"/>
              <a:sym typeface="Abril Fatface"/>
            </a:endParaRPr>
          </a:p>
        </p:txBody>
      </p:sp>
      <p:sp>
        <p:nvSpPr>
          <p:cNvPr id="206" name="Shape 206"/>
          <p:cNvSpPr txBox="1"/>
          <p:nvPr/>
        </p:nvSpPr>
        <p:spPr>
          <a:xfrm>
            <a:off x="777725" y="2431325"/>
            <a:ext cx="8156100" cy="2434500"/>
          </a:xfrm>
          <a:prstGeom prst="rect">
            <a:avLst/>
          </a:prstGeom>
          <a:noFill/>
          <a:ln>
            <a:noFill/>
          </a:ln>
        </p:spPr>
        <p:txBody>
          <a:bodyPr spcFirstLastPara="1" wrap="square" lIns="91425" tIns="91425" rIns="91425" bIns="91425" anchor="t" anchorCtr="0">
            <a:noAutofit/>
          </a:bodyPr>
          <a:lstStyle/>
          <a:p>
            <a:pPr marL="457200" lvl="0" indent="-317500" rtl="0">
              <a:spcBef>
                <a:spcPts val="0"/>
              </a:spcBef>
              <a:spcAft>
                <a:spcPts val="0"/>
              </a:spcAft>
              <a:buSzPts val="1400"/>
              <a:buFont typeface="Abril Fatface"/>
              <a:buAutoNum type="arabicParenR"/>
            </a:pPr>
            <a:r>
              <a:rPr lang="en">
                <a:latin typeface="Abril Fatface"/>
                <a:ea typeface="Abril Fatface"/>
                <a:cs typeface="Abril Fatface"/>
                <a:sym typeface="Abril Fatface"/>
              </a:rPr>
              <a:t>You failed a test because you did not have enough time to study. </a:t>
            </a:r>
            <a:endParaRPr>
              <a:latin typeface="Abril Fatface"/>
              <a:ea typeface="Abril Fatface"/>
              <a:cs typeface="Abril Fatface"/>
              <a:sym typeface="Abril Fatface"/>
            </a:endParaRPr>
          </a:p>
          <a:p>
            <a:pPr marL="0" lvl="0" indent="0" rtl="0">
              <a:spcBef>
                <a:spcPts val="0"/>
              </a:spcBef>
              <a:spcAft>
                <a:spcPts val="0"/>
              </a:spcAft>
              <a:buNone/>
            </a:pPr>
            <a:endParaRPr>
              <a:latin typeface="Abril Fatface"/>
              <a:ea typeface="Abril Fatface"/>
              <a:cs typeface="Abril Fatface"/>
              <a:sym typeface="Abril Fatface"/>
            </a:endParaRPr>
          </a:p>
          <a:p>
            <a:pPr marL="0" lvl="0" indent="0" rtl="0">
              <a:spcBef>
                <a:spcPts val="0"/>
              </a:spcBef>
              <a:spcAft>
                <a:spcPts val="0"/>
              </a:spcAft>
              <a:buNone/>
            </a:pPr>
            <a:endParaRPr>
              <a:latin typeface="Abril Fatface"/>
              <a:ea typeface="Abril Fatface"/>
              <a:cs typeface="Abril Fatface"/>
              <a:sym typeface="Abril Fatface"/>
            </a:endParaRPr>
          </a:p>
          <a:p>
            <a:pPr marL="457200" lvl="0" indent="-317500" rtl="0">
              <a:spcBef>
                <a:spcPts val="0"/>
              </a:spcBef>
              <a:spcAft>
                <a:spcPts val="0"/>
              </a:spcAft>
              <a:buSzPts val="1400"/>
              <a:buFont typeface="Abril Fatface"/>
              <a:buAutoNum type="arabicParenR"/>
            </a:pPr>
            <a:r>
              <a:rPr lang="en">
                <a:latin typeface="Abril Fatface"/>
                <a:ea typeface="Abril Fatface"/>
                <a:cs typeface="Abril Fatface"/>
                <a:sym typeface="Abril Fatface"/>
              </a:rPr>
              <a:t>You got into a fight with your friend because you and your friend could not see eye-to -eye.</a:t>
            </a:r>
            <a:endParaRPr>
              <a:latin typeface="Abril Fatface"/>
              <a:ea typeface="Abril Fatface"/>
              <a:cs typeface="Abril Fatface"/>
              <a:sym typeface="Abril Fatface"/>
            </a:endParaRPr>
          </a:p>
          <a:p>
            <a:pPr marL="0" lvl="0" indent="0" rtl="0">
              <a:spcBef>
                <a:spcPts val="0"/>
              </a:spcBef>
              <a:spcAft>
                <a:spcPts val="0"/>
              </a:spcAft>
              <a:buNone/>
            </a:pPr>
            <a:endParaRPr>
              <a:latin typeface="Abril Fatface"/>
              <a:ea typeface="Abril Fatface"/>
              <a:cs typeface="Abril Fatface"/>
              <a:sym typeface="Abril Fatface"/>
            </a:endParaRPr>
          </a:p>
          <a:p>
            <a:pPr marL="0" lvl="0" indent="0" rtl="0">
              <a:spcBef>
                <a:spcPts val="0"/>
              </a:spcBef>
              <a:spcAft>
                <a:spcPts val="0"/>
              </a:spcAft>
              <a:buNone/>
            </a:pPr>
            <a:endParaRPr>
              <a:latin typeface="Abril Fatface"/>
              <a:ea typeface="Abril Fatface"/>
              <a:cs typeface="Abril Fatface"/>
              <a:sym typeface="Abril Fatface"/>
            </a:endParaRPr>
          </a:p>
          <a:p>
            <a:pPr marL="457200" lvl="0" indent="-317500" rtl="0">
              <a:spcBef>
                <a:spcPts val="0"/>
              </a:spcBef>
              <a:spcAft>
                <a:spcPts val="0"/>
              </a:spcAft>
              <a:buSzPts val="1400"/>
              <a:buFont typeface="Abril Fatface"/>
              <a:buAutoNum type="arabicParenR"/>
            </a:pPr>
            <a:r>
              <a:rPr lang="en">
                <a:latin typeface="Abril Fatface"/>
                <a:ea typeface="Abril Fatface"/>
                <a:cs typeface="Abril Fatface"/>
                <a:sym typeface="Abril Fatface"/>
              </a:rPr>
              <a:t>You got detention because you kept forgetting to do your homework.</a:t>
            </a:r>
            <a:endParaRPr>
              <a:latin typeface="Abril Fatface"/>
              <a:ea typeface="Abril Fatface"/>
              <a:cs typeface="Abril Fatface"/>
              <a:sym typeface="Abril Fatface"/>
            </a:endParaRPr>
          </a:p>
          <a:p>
            <a:pPr marL="0" lvl="0" indent="0" rtl="0">
              <a:spcBef>
                <a:spcPts val="0"/>
              </a:spcBef>
              <a:spcAft>
                <a:spcPts val="0"/>
              </a:spcAft>
              <a:buNone/>
            </a:pPr>
            <a:endParaRPr>
              <a:latin typeface="Abril Fatface"/>
              <a:ea typeface="Abril Fatface"/>
              <a:cs typeface="Abril Fatface"/>
              <a:sym typeface="Abril Fatface"/>
            </a:endParaRPr>
          </a:p>
          <a:p>
            <a:pPr marL="0" lvl="0" indent="0" rtl="0">
              <a:spcBef>
                <a:spcPts val="0"/>
              </a:spcBef>
              <a:spcAft>
                <a:spcPts val="0"/>
              </a:spcAft>
              <a:buNone/>
            </a:pPr>
            <a:endParaRPr>
              <a:latin typeface="Abril Fatface"/>
              <a:ea typeface="Abril Fatface"/>
              <a:cs typeface="Abril Fatface"/>
              <a:sym typeface="Abril Fatface"/>
            </a:endParaRPr>
          </a:p>
          <a:p>
            <a:pPr marL="457200" lvl="0" indent="-317500" rtl="0">
              <a:spcBef>
                <a:spcPts val="0"/>
              </a:spcBef>
              <a:spcAft>
                <a:spcPts val="0"/>
              </a:spcAft>
              <a:buSzPts val="1400"/>
              <a:buFont typeface="Abril Fatface"/>
              <a:buAutoNum type="arabicParenR"/>
            </a:pPr>
            <a:r>
              <a:rPr lang="en">
                <a:latin typeface="Abril Fatface"/>
                <a:ea typeface="Abril Fatface"/>
                <a:cs typeface="Abril Fatface"/>
                <a:sym typeface="Abril Fatface"/>
              </a:rPr>
              <a:t>You got in trouble with your parents because you refused to clean your room. </a:t>
            </a:r>
            <a:endParaRPr>
              <a:latin typeface="Abril Fatface"/>
              <a:ea typeface="Abril Fatface"/>
              <a:cs typeface="Abril Fatface"/>
              <a:sym typeface="Abril Fatface"/>
            </a:endParaRPr>
          </a:p>
        </p:txBody>
      </p:sp>
      <p:pic>
        <p:nvPicPr>
          <p:cNvPr id="207" name="Shape 207"/>
          <p:cNvPicPr preferRelativeResize="0"/>
          <p:nvPr/>
        </p:nvPicPr>
        <p:blipFill>
          <a:blip r:embed="rId3">
            <a:alphaModFix/>
          </a:blip>
          <a:stretch>
            <a:fillRect/>
          </a:stretch>
        </p:blipFill>
        <p:spPr>
          <a:xfrm>
            <a:off x="6961275" y="3681575"/>
            <a:ext cx="1250100" cy="684575"/>
          </a:xfrm>
          <a:prstGeom prst="rect">
            <a:avLst/>
          </a:prstGeom>
          <a:noFill/>
          <a:ln>
            <a:noFill/>
          </a:ln>
        </p:spPr>
      </p:pic>
      <p:pic>
        <p:nvPicPr>
          <p:cNvPr id="208" name="Shape 208"/>
          <p:cNvPicPr preferRelativeResize="0"/>
          <p:nvPr/>
        </p:nvPicPr>
        <p:blipFill>
          <a:blip r:embed="rId4">
            <a:alphaModFix/>
          </a:blip>
          <a:stretch>
            <a:fillRect/>
          </a:stretch>
        </p:blipFill>
        <p:spPr>
          <a:xfrm>
            <a:off x="64853" y="2866901"/>
            <a:ext cx="795497" cy="814675"/>
          </a:xfrm>
          <a:prstGeom prst="rect">
            <a:avLst/>
          </a:prstGeom>
          <a:noFill/>
          <a:ln>
            <a:noFill/>
          </a:ln>
        </p:spPr>
      </p:pic>
      <p:pic>
        <p:nvPicPr>
          <p:cNvPr id="209" name="Shape 209"/>
          <p:cNvPicPr preferRelativeResize="0"/>
          <p:nvPr/>
        </p:nvPicPr>
        <p:blipFill>
          <a:blip r:embed="rId5">
            <a:alphaModFix/>
          </a:blip>
          <a:stretch>
            <a:fillRect/>
          </a:stretch>
        </p:blipFill>
        <p:spPr>
          <a:xfrm>
            <a:off x="61475" y="4366150"/>
            <a:ext cx="802242" cy="684575"/>
          </a:xfrm>
          <a:prstGeom prst="rect">
            <a:avLst/>
          </a:prstGeom>
          <a:noFill/>
          <a:ln>
            <a:noFill/>
          </a:ln>
        </p:spPr>
      </p:pic>
      <p:pic>
        <p:nvPicPr>
          <p:cNvPr id="210" name="Shape 210"/>
          <p:cNvPicPr preferRelativeResize="0"/>
          <p:nvPr/>
        </p:nvPicPr>
        <p:blipFill>
          <a:blip r:embed="rId6">
            <a:alphaModFix/>
          </a:blip>
          <a:stretch>
            <a:fillRect/>
          </a:stretch>
        </p:blipFill>
        <p:spPr>
          <a:xfrm>
            <a:off x="6680700" y="2086150"/>
            <a:ext cx="1051303" cy="971200"/>
          </a:xfrm>
          <a:prstGeom prst="rect">
            <a:avLst/>
          </a:prstGeom>
          <a:noFill/>
          <a:ln>
            <a:noFill/>
          </a:ln>
        </p:spPr>
      </p:pic>
      <p:pic>
        <p:nvPicPr>
          <p:cNvPr id="211" name="Shape 211"/>
          <p:cNvPicPr preferRelativeResize="0"/>
          <p:nvPr/>
        </p:nvPicPr>
        <p:blipFill>
          <a:blip r:embed="rId7">
            <a:alphaModFix/>
          </a:blip>
          <a:stretch>
            <a:fillRect/>
          </a:stretch>
        </p:blipFill>
        <p:spPr>
          <a:xfrm rot="-1221602">
            <a:off x="1659432" y="241877"/>
            <a:ext cx="932659" cy="652870"/>
          </a:xfrm>
          <a:prstGeom prst="rect">
            <a:avLst/>
          </a:prstGeom>
          <a:noFill/>
          <a:ln>
            <a:noFill/>
          </a:ln>
        </p:spPr>
      </p:pic>
      <p:pic>
        <p:nvPicPr>
          <p:cNvPr id="212" name="Shape 212"/>
          <p:cNvPicPr preferRelativeResize="0"/>
          <p:nvPr/>
        </p:nvPicPr>
        <p:blipFill>
          <a:blip r:embed="rId7">
            <a:alphaModFix/>
          </a:blip>
          <a:stretch>
            <a:fillRect/>
          </a:stretch>
        </p:blipFill>
        <p:spPr>
          <a:xfrm rot="-1221602">
            <a:off x="6407332" y="241877"/>
            <a:ext cx="932659" cy="65287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F5D0D0"/>
            </a:gs>
            <a:gs pos="100000">
              <a:srgbClr val="D96868"/>
            </a:gs>
          </a:gsLst>
          <a:path path="circle">
            <a:fillToRect l="50000" t="50000" r="50000" b="50000"/>
          </a:path>
          <a:tileRect/>
        </a:gradFill>
        <a:effectLst/>
      </p:bgPr>
    </p:bg>
    <p:spTree>
      <p:nvGrpSpPr>
        <p:cNvPr id="1" name="Shape 216"/>
        <p:cNvGrpSpPr/>
        <p:nvPr/>
      </p:nvGrpSpPr>
      <p:grpSpPr>
        <a:xfrm>
          <a:off x="0" y="0"/>
          <a:ext cx="0" cy="0"/>
          <a:chOff x="0" y="0"/>
          <a:chExt cx="0" cy="0"/>
        </a:xfrm>
      </p:grpSpPr>
      <p:sp>
        <p:nvSpPr>
          <p:cNvPr id="217" name="Shape 217"/>
          <p:cNvSpPr txBox="1"/>
          <p:nvPr/>
        </p:nvSpPr>
        <p:spPr>
          <a:xfrm>
            <a:off x="1575000" y="100025"/>
            <a:ext cx="5994000" cy="97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latin typeface="Abril Fatface"/>
                <a:ea typeface="Abril Fatface"/>
                <a:cs typeface="Abril Fatface"/>
                <a:sym typeface="Abril Fatface"/>
              </a:rPr>
              <a:t>Let’s Review &amp; Extend Upon What We Learned About Today!</a:t>
            </a:r>
            <a:endParaRPr sz="2200">
              <a:latin typeface="Abril Fatface"/>
              <a:ea typeface="Abril Fatface"/>
              <a:cs typeface="Abril Fatface"/>
              <a:sym typeface="Abril Fatface"/>
            </a:endParaRPr>
          </a:p>
        </p:txBody>
      </p:sp>
      <p:sp>
        <p:nvSpPr>
          <p:cNvPr id="218" name="Shape 218"/>
          <p:cNvSpPr txBox="1"/>
          <p:nvPr/>
        </p:nvSpPr>
        <p:spPr>
          <a:xfrm>
            <a:off x="645975" y="1165575"/>
            <a:ext cx="8156100" cy="376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Abril Fatface"/>
                <a:ea typeface="Abril Fatface"/>
                <a:cs typeface="Abril Fatface"/>
                <a:sym typeface="Abril Fatface"/>
              </a:rPr>
              <a:t>What did we learn about today?</a:t>
            </a:r>
            <a:endParaRPr>
              <a:latin typeface="Abril Fatface"/>
              <a:ea typeface="Abril Fatface"/>
              <a:cs typeface="Abril Fatface"/>
              <a:sym typeface="Abril Fatface"/>
            </a:endParaRPr>
          </a:p>
          <a:p>
            <a:pPr marL="0" lvl="0" indent="0" algn="ctr" rtl="0">
              <a:spcBef>
                <a:spcPts val="0"/>
              </a:spcBef>
              <a:spcAft>
                <a:spcPts val="0"/>
              </a:spcAft>
              <a:buNone/>
            </a:pPr>
            <a:endParaRPr>
              <a:latin typeface="Abril Fatface"/>
              <a:ea typeface="Abril Fatface"/>
              <a:cs typeface="Abril Fatface"/>
              <a:sym typeface="Abril Fatface"/>
            </a:endParaRPr>
          </a:p>
          <a:p>
            <a:pPr marL="0" lvl="0" indent="0" algn="ctr" rtl="0">
              <a:spcBef>
                <a:spcPts val="0"/>
              </a:spcBef>
              <a:spcAft>
                <a:spcPts val="0"/>
              </a:spcAft>
              <a:buNone/>
            </a:pPr>
            <a:endParaRPr>
              <a:latin typeface="Abril Fatface"/>
              <a:ea typeface="Abril Fatface"/>
              <a:cs typeface="Abril Fatface"/>
              <a:sym typeface="Abril Fatface"/>
            </a:endParaRPr>
          </a:p>
          <a:p>
            <a:pPr marL="0" lvl="0" indent="0" algn="ctr" rtl="0">
              <a:spcBef>
                <a:spcPts val="0"/>
              </a:spcBef>
              <a:spcAft>
                <a:spcPts val="0"/>
              </a:spcAft>
              <a:buNone/>
            </a:pPr>
            <a:r>
              <a:rPr lang="en">
                <a:solidFill>
                  <a:schemeClr val="dk1"/>
                </a:solidFill>
                <a:latin typeface="Abril Fatface"/>
                <a:ea typeface="Abril Fatface"/>
                <a:cs typeface="Abril Fatface"/>
                <a:sym typeface="Abril Fatface"/>
              </a:rPr>
              <a:t>Why is happiness such an important topic that should be talked about in the world we live in today?</a:t>
            </a:r>
            <a:endParaRPr>
              <a:solidFill>
                <a:schemeClr val="dk1"/>
              </a:solidFill>
              <a:latin typeface="Abril Fatface"/>
              <a:ea typeface="Abril Fatface"/>
              <a:cs typeface="Abril Fatface"/>
              <a:sym typeface="Abril Fatface"/>
            </a:endParaRPr>
          </a:p>
          <a:p>
            <a:pPr marL="0" lvl="0" indent="0" algn="ctr" rtl="0">
              <a:spcBef>
                <a:spcPts val="0"/>
              </a:spcBef>
              <a:spcAft>
                <a:spcPts val="0"/>
              </a:spcAft>
              <a:buNone/>
            </a:pPr>
            <a:endParaRPr>
              <a:solidFill>
                <a:schemeClr val="dk1"/>
              </a:solidFill>
              <a:latin typeface="Abril Fatface"/>
              <a:ea typeface="Abril Fatface"/>
              <a:cs typeface="Abril Fatface"/>
              <a:sym typeface="Abril Fatface"/>
            </a:endParaRPr>
          </a:p>
          <a:p>
            <a:pPr marL="0" lvl="0" indent="0" algn="ctr" rtl="0">
              <a:spcBef>
                <a:spcPts val="0"/>
              </a:spcBef>
              <a:spcAft>
                <a:spcPts val="0"/>
              </a:spcAft>
              <a:buNone/>
            </a:pPr>
            <a:endParaRPr>
              <a:solidFill>
                <a:schemeClr val="dk1"/>
              </a:solidFill>
              <a:latin typeface="Abril Fatface"/>
              <a:ea typeface="Abril Fatface"/>
              <a:cs typeface="Abril Fatface"/>
              <a:sym typeface="Abril Fatface"/>
            </a:endParaRPr>
          </a:p>
          <a:p>
            <a:pPr marL="0" lvl="0" indent="0" algn="ctr" rtl="0">
              <a:spcBef>
                <a:spcPts val="0"/>
              </a:spcBef>
              <a:spcAft>
                <a:spcPts val="0"/>
              </a:spcAft>
              <a:buNone/>
            </a:pPr>
            <a:r>
              <a:rPr lang="en">
                <a:solidFill>
                  <a:schemeClr val="dk1"/>
                </a:solidFill>
                <a:latin typeface="Abril Fatface"/>
                <a:ea typeface="Abril Fatface"/>
                <a:cs typeface="Abril Fatface"/>
                <a:sym typeface="Abril Fatface"/>
              </a:rPr>
              <a:t>What aspects of the United States physical environment make you happy? Does this mean that countries that do not have these environmental attributes are not happy? Explain. </a:t>
            </a:r>
            <a:endParaRPr>
              <a:solidFill>
                <a:schemeClr val="dk1"/>
              </a:solidFill>
              <a:latin typeface="Abril Fatface"/>
              <a:ea typeface="Abril Fatface"/>
              <a:cs typeface="Abril Fatface"/>
              <a:sym typeface="Abril Fatface"/>
            </a:endParaRPr>
          </a:p>
          <a:p>
            <a:pPr marL="0" lvl="0" indent="0" algn="ctr" rtl="0">
              <a:spcBef>
                <a:spcPts val="0"/>
              </a:spcBef>
              <a:spcAft>
                <a:spcPts val="0"/>
              </a:spcAft>
              <a:buNone/>
            </a:pPr>
            <a:endParaRPr>
              <a:solidFill>
                <a:schemeClr val="dk1"/>
              </a:solidFill>
              <a:latin typeface="Abril Fatface"/>
              <a:ea typeface="Abril Fatface"/>
              <a:cs typeface="Abril Fatface"/>
              <a:sym typeface="Abril Fatface"/>
            </a:endParaRPr>
          </a:p>
          <a:p>
            <a:pPr marL="0" lvl="0" indent="0" algn="ctr" rtl="0">
              <a:spcBef>
                <a:spcPts val="0"/>
              </a:spcBef>
              <a:spcAft>
                <a:spcPts val="0"/>
              </a:spcAft>
              <a:buNone/>
            </a:pPr>
            <a:endParaRPr>
              <a:solidFill>
                <a:schemeClr val="dk1"/>
              </a:solidFill>
              <a:latin typeface="Abril Fatface"/>
              <a:ea typeface="Abril Fatface"/>
              <a:cs typeface="Abril Fatface"/>
              <a:sym typeface="Abril Fatface"/>
            </a:endParaRPr>
          </a:p>
          <a:p>
            <a:pPr marL="0" lvl="0" indent="0" algn="ctr" rtl="0">
              <a:spcBef>
                <a:spcPts val="0"/>
              </a:spcBef>
              <a:spcAft>
                <a:spcPts val="0"/>
              </a:spcAft>
              <a:buNone/>
            </a:pPr>
            <a:r>
              <a:rPr lang="en">
                <a:solidFill>
                  <a:schemeClr val="dk1"/>
                </a:solidFill>
                <a:latin typeface="Abril Fatface"/>
                <a:ea typeface="Abril Fatface"/>
                <a:cs typeface="Abril Fatface"/>
                <a:sym typeface="Abril Fatface"/>
              </a:rPr>
              <a:t>What characteristics of the United States makes you happy? Does this mean that countries that do not have these characteristics are not happy? Explain.</a:t>
            </a:r>
            <a:endParaRPr>
              <a:solidFill>
                <a:schemeClr val="dk1"/>
              </a:solidFill>
              <a:latin typeface="Abril Fatface"/>
              <a:ea typeface="Abril Fatface"/>
              <a:cs typeface="Abril Fatface"/>
              <a:sym typeface="Abril Fatface"/>
            </a:endParaRPr>
          </a:p>
          <a:p>
            <a:pPr marL="0" lvl="0" indent="0" algn="ctr" rtl="0">
              <a:spcBef>
                <a:spcPts val="0"/>
              </a:spcBef>
              <a:spcAft>
                <a:spcPts val="0"/>
              </a:spcAft>
              <a:buNone/>
            </a:pPr>
            <a:endParaRPr>
              <a:solidFill>
                <a:schemeClr val="dk1"/>
              </a:solidFill>
              <a:latin typeface="Abril Fatface"/>
              <a:ea typeface="Abril Fatface"/>
              <a:cs typeface="Abril Fatface"/>
              <a:sym typeface="Abril Fatface"/>
            </a:endParaRPr>
          </a:p>
          <a:p>
            <a:pPr marL="0" lvl="0" indent="0" algn="ctr" rtl="0">
              <a:spcBef>
                <a:spcPts val="0"/>
              </a:spcBef>
              <a:spcAft>
                <a:spcPts val="0"/>
              </a:spcAft>
              <a:buNone/>
            </a:pPr>
            <a:endParaRPr>
              <a:solidFill>
                <a:schemeClr val="dk1"/>
              </a:solidFill>
              <a:latin typeface="Abril Fatface"/>
              <a:ea typeface="Abril Fatface"/>
              <a:cs typeface="Abril Fatface"/>
              <a:sym typeface="Abril Fatface"/>
            </a:endParaRPr>
          </a:p>
          <a:p>
            <a:pPr marL="0" lvl="0" indent="0" algn="ctr" rtl="0">
              <a:spcBef>
                <a:spcPts val="0"/>
              </a:spcBef>
              <a:spcAft>
                <a:spcPts val="0"/>
              </a:spcAft>
              <a:buNone/>
            </a:pPr>
            <a:r>
              <a:rPr lang="en">
                <a:solidFill>
                  <a:schemeClr val="dk1"/>
                </a:solidFill>
                <a:latin typeface="Abril Fatface"/>
                <a:ea typeface="Abril Fatface"/>
                <a:cs typeface="Abril Fatface"/>
                <a:sym typeface="Abril Fatface"/>
              </a:rPr>
              <a:t>Does where you live determine your happiness?</a:t>
            </a:r>
            <a:endParaRPr>
              <a:solidFill>
                <a:schemeClr val="dk1"/>
              </a:solidFill>
              <a:latin typeface="Abril Fatface"/>
              <a:ea typeface="Abril Fatface"/>
              <a:cs typeface="Abril Fatface"/>
              <a:sym typeface="Abril Fatface"/>
            </a:endParaRPr>
          </a:p>
        </p:txBody>
      </p:sp>
      <p:pic>
        <p:nvPicPr>
          <p:cNvPr id="219" name="Shape 219"/>
          <p:cNvPicPr preferRelativeResize="0"/>
          <p:nvPr/>
        </p:nvPicPr>
        <p:blipFill>
          <a:blip r:embed="rId3">
            <a:alphaModFix/>
          </a:blip>
          <a:stretch>
            <a:fillRect/>
          </a:stretch>
        </p:blipFill>
        <p:spPr>
          <a:xfrm>
            <a:off x="460900" y="100024"/>
            <a:ext cx="1114100" cy="905200"/>
          </a:xfrm>
          <a:prstGeom prst="rect">
            <a:avLst/>
          </a:prstGeom>
          <a:noFill/>
          <a:ln>
            <a:noFill/>
          </a:ln>
        </p:spPr>
      </p:pic>
      <p:pic>
        <p:nvPicPr>
          <p:cNvPr id="220" name="Shape 220"/>
          <p:cNvPicPr preferRelativeResize="0"/>
          <p:nvPr/>
        </p:nvPicPr>
        <p:blipFill>
          <a:blip r:embed="rId3">
            <a:alphaModFix/>
          </a:blip>
          <a:stretch>
            <a:fillRect/>
          </a:stretch>
        </p:blipFill>
        <p:spPr>
          <a:xfrm>
            <a:off x="7497975" y="100024"/>
            <a:ext cx="1114100" cy="905200"/>
          </a:xfrm>
          <a:prstGeom prst="rect">
            <a:avLst/>
          </a:prstGeom>
          <a:noFill/>
          <a:ln>
            <a:noFill/>
          </a:ln>
        </p:spPr>
      </p:pic>
      <p:pic>
        <p:nvPicPr>
          <p:cNvPr id="221" name="Shape 221"/>
          <p:cNvPicPr preferRelativeResize="0"/>
          <p:nvPr/>
        </p:nvPicPr>
        <p:blipFill>
          <a:blip r:embed="rId4">
            <a:alphaModFix/>
          </a:blip>
          <a:stretch>
            <a:fillRect/>
          </a:stretch>
        </p:blipFill>
        <p:spPr>
          <a:xfrm>
            <a:off x="3075050" y="2141975"/>
            <a:ext cx="787925" cy="559850"/>
          </a:xfrm>
          <a:prstGeom prst="rect">
            <a:avLst/>
          </a:prstGeom>
          <a:noFill/>
          <a:ln>
            <a:noFill/>
          </a:ln>
        </p:spPr>
      </p:pic>
      <p:pic>
        <p:nvPicPr>
          <p:cNvPr id="222" name="Shape 222"/>
          <p:cNvPicPr preferRelativeResize="0"/>
          <p:nvPr/>
        </p:nvPicPr>
        <p:blipFill>
          <a:blip r:embed="rId5">
            <a:alphaModFix/>
          </a:blip>
          <a:stretch>
            <a:fillRect/>
          </a:stretch>
        </p:blipFill>
        <p:spPr>
          <a:xfrm>
            <a:off x="7266349" y="3822600"/>
            <a:ext cx="929226" cy="610825"/>
          </a:xfrm>
          <a:prstGeom prst="rect">
            <a:avLst/>
          </a:prstGeom>
          <a:noFill/>
          <a:ln>
            <a:noFill/>
          </a:ln>
        </p:spPr>
      </p:pic>
      <p:pic>
        <p:nvPicPr>
          <p:cNvPr id="223" name="Shape 223"/>
          <p:cNvPicPr preferRelativeResize="0"/>
          <p:nvPr/>
        </p:nvPicPr>
        <p:blipFill>
          <a:blip r:embed="rId6">
            <a:alphaModFix/>
          </a:blip>
          <a:stretch>
            <a:fillRect/>
          </a:stretch>
        </p:blipFill>
        <p:spPr>
          <a:xfrm>
            <a:off x="1808650" y="4480499"/>
            <a:ext cx="839186" cy="559850"/>
          </a:xfrm>
          <a:prstGeom prst="rect">
            <a:avLst/>
          </a:prstGeom>
          <a:noFill/>
          <a:ln>
            <a:noFill/>
          </a:ln>
        </p:spPr>
      </p:pic>
      <p:pic>
        <p:nvPicPr>
          <p:cNvPr id="224" name="Shape 224"/>
          <p:cNvPicPr preferRelativeResize="0"/>
          <p:nvPr/>
        </p:nvPicPr>
        <p:blipFill>
          <a:blip r:embed="rId7">
            <a:alphaModFix/>
          </a:blip>
          <a:stretch>
            <a:fillRect/>
          </a:stretch>
        </p:blipFill>
        <p:spPr>
          <a:xfrm>
            <a:off x="89875" y="2806550"/>
            <a:ext cx="730675" cy="66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CE5CD"/>
        </a:solidFill>
        <a:effectLst/>
      </p:bgPr>
    </p:bg>
    <p:spTree>
      <p:nvGrpSpPr>
        <p:cNvPr id="1" name="Shape 228"/>
        <p:cNvGrpSpPr/>
        <p:nvPr/>
      </p:nvGrpSpPr>
      <p:grpSpPr>
        <a:xfrm>
          <a:off x="0" y="0"/>
          <a:ext cx="0" cy="0"/>
          <a:chOff x="0" y="0"/>
          <a:chExt cx="0" cy="0"/>
        </a:xfrm>
      </p:grpSpPr>
      <p:sp>
        <p:nvSpPr>
          <p:cNvPr id="229" name="Shape 229"/>
          <p:cNvSpPr txBox="1"/>
          <p:nvPr/>
        </p:nvSpPr>
        <p:spPr>
          <a:xfrm>
            <a:off x="1575000" y="100025"/>
            <a:ext cx="5994000" cy="93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a:latin typeface="Abril Fatface"/>
                <a:ea typeface="Abril Fatface"/>
                <a:cs typeface="Abril Fatface"/>
                <a:sym typeface="Abril Fatface"/>
              </a:rPr>
              <a:t>Homework:</a:t>
            </a:r>
            <a:endParaRPr sz="2500">
              <a:latin typeface="Abril Fatface"/>
              <a:ea typeface="Abril Fatface"/>
              <a:cs typeface="Abril Fatface"/>
              <a:sym typeface="Abril Fatface"/>
            </a:endParaRPr>
          </a:p>
          <a:p>
            <a:pPr marL="0" lvl="0" indent="0" algn="ctr" rtl="0">
              <a:spcBef>
                <a:spcPts val="0"/>
              </a:spcBef>
              <a:spcAft>
                <a:spcPts val="0"/>
              </a:spcAft>
              <a:buNone/>
            </a:pPr>
            <a:r>
              <a:rPr lang="en" sz="2500">
                <a:latin typeface="Abril Fatface"/>
                <a:ea typeface="Abril Fatface"/>
                <a:cs typeface="Abril Fatface"/>
                <a:sym typeface="Abril Fatface"/>
              </a:rPr>
              <a:t>Flipgrid With a Parent</a:t>
            </a:r>
            <a:endParaRPr sz="2500">
              <a:latin typeface="Abril Fatface"/>
              <a:ea typeface="Abril Fatface"/>
              <a:cs typeface="Abril Fatface"/>
              <a:sym typeface="Abril Fatface"/>
            </a:endParaRPr>
          </a:p>
        </p:txBody>
      </p:sp>
      <p:sp>
        <p:nvSpPr>
          <p:cNvPr id="230" name="Shape 230"/>
          <p:cNvSpPr txBox="1"/>
          <p:nvPr/>
        </p:nvSpPr>
        <p:spPr>
          <a:xfrm>
            <a:off x="676025" y="2426425"/>
            <a:ext cx="8156100" cy="105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u="sng">
                <a:latin typeface="Abril Fatface"/>
                <a:ea typeface="Abril Fatface"/>
                <a:cs typeface="Abril Fatface"/>
                <a:sym typeface="Abril Fatface"/>
              </a:rPr>
              <a:t>Directions:</a:t>
            </a:r>
            <a:r>
              <a:rPr lang="en">
                <a:latin typeface="Abril Fatface"/>
                <a:ea typeface="Abril Fatface"/>
                <a:cs typeface="Abril Fatface"/>
                <a:sym typeface="Abril Fatface"/>
              </a:rPr>
              <a:t> </a:t>
            </a:r>
            <a:r>
              <a:rPr lang="en">
                <a:solidFill>
                  <a:schemeClr val="dk1"/>
                </a:solidFill>
                <a:latin typeface="Abril Fatface"/>
                <a:ea typeface="Abril Fatface"/>
                <a:cs typeface="Abril Fatface"/>
                <a:sym typeface="Abril Fatface"/>
              </a:rPr>
              <a:t>Ask your parent about a time he or she overcame a difficult circumstance he or she was in with the help of optimism. Make a flipgrid to tell your parent's story. Be sure to include what you learned about happiness and optimism from listening to your parent's story.  </a:t>
            </a:r>
            <a:endParaRPr>
              <a:latin typeface="Abril Fatface"/>
              <a:ea typeface="Abril Fatface"/>
              <a:cs typeface="Abril Fatface"/>
              <a:sym typeface="Abril Fatface"/>
            </a:endParaRPr>
          </a:p>
        </p:txBody>
      </p:sp>
      <p:pic>
        <p:nvPicPr>
          <p:cNvPr id="231" name="Shape 231"/>
          <p:cNvPicPr preferRelativeResize="0"/>
          <p:nvPr/>
        </p:nvPicPr>
        <p:blipFill>
          <a:blip r:embed="rId3">
            <a:alphaModFix/>
          </a:blip>
          <a:stretch>
            <a:fillRect/>
          </a:stretch>
        </p:blipFill>
        <p:spPr>
          <a:xfrm>
            <a:off x="3684775" y="1036625"/>
            <a:ext cx="1558775" cy="1231525"/>
          </a:xfrm>
          <a:prstGeom prst="rect">
            <a:avLst/>
          </a:prstGeom>
          <a:noFill/>
          <a:ln>
            <a:noFill/>
          </a:ln>
        </p:spPr>
      </p:pic>
      <p:pic>
        <p:nvPicPr>
          <p:cNvPr id="232" name="Shape 232"/>
          <p:cNvPicPr preferRelativeResize="0"/>
          <p:nvPr/>
        </p:nvPicPr>
        <p:blipFill>
          <a:blip r:embed="rId4">
            <a:alphaModFix/>
          </a:blip>
          <a:stretch>
            <a:fillRect/>
          </a:stretch>
        </p:blipFill>
        <p:spPr>
          <a:xfrm>
            <a:off x="1214250" y="3237475"/>
            <a:ext cx="2552700" cy="1790700"/>
          </a:xfrm>
          <a:prstGeom prst="rect">
            <a:avLst/>
          </a:prstGeom>
          <a:noFill/>
          <a:ln>
            <a:noFill/>
          </a:ln>
        </p:spPr>
      </p:pic>
      <p:pic>
        <p:nvPicPr>
          <p:cNvPr id="233" name="Shape 233"/>
          <p:cNvPicPr preferRelativeResize="0"/>
          <p:nvPr/>
        </p:nvPicPr>
        <p:blipFill>
          <a:blip r:embed="rId5">
            <a:alphaModFix/>
          </a:blip>
          <a:stretch>
            <a:fillRect/>
          </a:stretch>
        </p:blipFill>
        <p:spPr>
          <a:xfrm>
            <a:off x="5090675" y="3237475"/>
            <a:ext cx="1714507" cy="1790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61"/>
        <p:cNvGrpSpPr/>
        <p:nvPr/>
      </p:nvGrpSpPr>
      <p:grpSpPr>
        <a:xfrm>
          <a:off x="0" y="0"/>
          <a:ext cx="0" cy="0"/>
          <a:chOff x="0" y="0"/>
          <a:chExt cx="0" cy="0"/>
        </a:xfrm>
      </p:grpSpPr>
      <p:sp>
        <p:nvSpPr>
          <p:cNvPr id="62" name="Shape 62"/>
          <p:cNvSpPr txBox="1">
            <a:spLocks noGrp="1"/>
          </p:cNvSpPr>
          <p:nvPr>
            <p:ph type="ctrTitle"/>
          </p:nvPr>
        </p:nvSpPr>
        <p:spPr>
          <a:xfrm>
            <a:off x="231650" y="220150"/>
            <a:ext cx="8520600" cy="10161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latin typeface="Abril Fatface"/>
                <a:ea typeface="Abril Fatface"/>
                <a:cs typeface="Abril Fatface"/>
                <a:sym typeface="Abril Fatface"/>
              </a:rPr>
              <a:t>Lesson #1: Happiness</a:t>
            </a:r>
            <a:endParaRPr>
              <a:latin typeface="Abril Fatface"/>
              <a:ea typeface="Abril Fatface"/>
              <a:cs typeface="Abril Fatface"/>
              <a:sym typeface="Abril Fatface"/>
            </a:endParaRPr>
          </a:p>
        </p:txBody>
      </p:sp>
      <p:sp>
        <p:nvSpPr>
          <p:cNvPr id="63" name="Shape 63"/>
          <p:cNvSpPr txBox="1">
            <a:spLocks noGrp="1"/>
          </p:cNvSpPr>
          <p:nvPr>
            <p:ph type="subTitle" idx="1"/>
          </p:nvPr>
        </p:nvSpPr>
        <p:spPr>
          <a:xfrm>
            <a:off x="311700" y="1863475"/>
            <a:ext cx="8520600" cy="24294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sz="2500">
                <a:solidFill>
                  <a:schemeClr val="dk1"/>
                </a:solidFill>
                <a:latin typeface="Abril Fatface"/>
                <a:ea typeface="Abril Fatface"/>
                <a:cs typeface="Abril Fatface"/>
                <a:sym typeface="Abril Fatface"/>
              </a:rPr>
              <a:t>Does where you live in the hemisphere determine your happiness?</a:t>
            </a:r>
            <a:endParaRPr sz="2500">
              <a:solidFill>
                <a:schemeClr val="dk1"/>
              </a:solidFill>
              <a:latin typeface="Abril Fatface"/>
              <a:ea typeface="Abril Fatface"/>
              <a:cs typeface="Abril Fatface"/>
              <a:sym typeface="Abril Fatface"/>
            </a:endParaRPr>
          </a:p>
          <a:p>
            <a:pPr marL="0" lvl="0" indent="0">
              <a:spcBef>
                <a:spcPts val="0"/>
              </a:spcBef>
              <a:spcAft>
                <a:spcPts val="0"/>
              </a:spcAft>
              <a:buClr>
                <a:schemeClr val="dk1"/>
              </a:buClr>
              <a:buSzPts val="1100"/>
              <a:buFont typeface="Arial"/>
              <a:buNone/>
            </a:pPr>
            <a:endParaRPr sz="2500">
              <a:solidFill>
                <a:schemeClr val="dk1"/>
              </a:solidFill>
              <a:latin typeface="Abril Fatface"/>
              <a:ea typeface="Abril Fatface"/>
              <a:cs typeface="Abril Fatface"/>
              <a:sym typeface="Abril Fatface"/>
            </a:endParaRPr>
          </a:p>
          <a:p>
            <a:pPr marL="0" lvl="0" indent="0">
              <a:spcBef>
                <a:spcPts val="0"/>
              </a:spcBef>
              <a:spcAft>
                <a:spcPts val="0"/>
              </a:spcAft>
              <a:buClr>
                <a:schemeClr val="dk1"/>
              </a:buClr>
              <a:buSzPts val="1100"/>
              <a:buFont typeface="Arial"/>
              <a:buNone/>
            </a:pPr>
            <a:r>
              <a:rPr lang="en" sz="2500">
                <a:solidFill>
                  <a:schemeClr val="dk1"/>
                </a:solidFill>
                <a:latin typeface="Abril Fatface"/>
                <a:ea typeface="Abril Fatface"/>
                <a:cs typeface="Abril Fatface"/>
                <a:sym typeface="Abril Fatface"/>
              </a:rPr>
              <a:t>What determines happiness?</a:t>
            </a:r>
            <a:endParaRPr sz="2500">
              <a:latin typeface="Abril Fatface"/>
              <a:ea typeface="Abril Fatface"/>
              <a:cs typeface="Abril Fatface"/>
              <a:sym typeface="Abril Fatface"/>
            </a:endParaRPr>
          </a:p>
        </p:txBody>
      </p:sp>
      <p:pic>
        <p:nvPicPr>
          <p:cNvPr id="64" name="Shape 64"/>
          <p:cNvPicPr preferRelativeResize="0"/>
          <p:nvPr/>
        </p:nvPicPr>
        <p:blipFill>
          <a:blip r:embed="rId3">
            <a:alphaModFix/>
          </a:blip>
          <a:stretch>
            <a:fillRect/>
          </a:stretch>
        </p:blipFill>
        <p:spPr>
          <a:xfrm>
            <a:off x="6759775" y="2831925"/>
            <a:ext cx="1882401" cy="1882401"/>
          </a:xfrm>
          <a:prstGeom prst="rect">
            <a:avLst/>
          </a:prstGeom>
          <a:noFill/>
          <a:ln>
            <a:noFill/>
          </a:ln>
        </p:spPr>
      </p:pic>
      <p:pic>
        <p:nvPicPr>
          <p:cNvPr id="65" name="Shape 65"/>
          <p:cNvPicPr preferRelativeResize="0"/>
          <p:nvPr/>
        </p:nvPicPr>
        <p:blipFill>
          <a:blip r:embed="rId4">
            <a:alphaModFix/>
          </a:blip>
          <a:stretch>
            <a:fillRect/>
          </a:stretch>
        </p:blipFill>
        <p:spPr>
          <a:xfrm>
            <a:off x="141600" y="466725"/>
            <a:ext cx="1099250" cy="1396750"/>
          </a:xfrm>
          <a:prstGeom prst="rect">
            <a:avLst/>
          </a:prstGeom>
          <a:noFill/>
          <a:ln>
            <a:noFill/>
          </a:ln>
        </p:spPr>
      </p:pic>
      <p:pic>
        <p:nvPicPr>
          <p:cNvPr id="66" name="Shape 66"/>
          <p:cNvPicPr preferRelativeResize="0"/>
          <p:nvPr/>
        </p:nvPicPr>
        <p:blipFill>
          <a:blip r:embed="rId5">
            <a:alphaModFix/>
          </a:blip>
          <a:stretch>
            <a:fillRect/>
          </a:stretch>
        </p:blipFill>
        <p:spPr>
          <a:xfrm>
            <a:off x="7172275" y="1028123"/>
            <a:ext cx="1423550" cy="949701"/>
          </a:xfrm>
          <a:prstGeom prst="rect">
            <a:avLst/>
          </a:prstGeom>
          <a:noFill/>
          <a:ln>
            <a:noFill/>
          </a:ln>
        </p:spPr>
      </p:pic>
      <p:pic>
        <p:nvPicPr>
          <p:cNvPr id="67" name="Shape 67"/>
          <p:cNvPicPr preferRelativeResize="0"/>
          <p:nvPr/>
        </p:nvPicPr>
        <p:blipFill>
          <a:blip r:embed="rId6">
            <a:alphaModFix/>
          </a:blip>
          <a:stretch>
            <a:fillRect/>
          </a:stretch>
        </p:blipFill>
        <p:spPr>
          <a:xfrm>
            <a:off x="141600" y="3642925"/>
            <a:ext cx="2494196" cy="1396750"/>
          </a:xfrm>
          <a:prstGeom prst="rect">
            <a:avLst/>
          </a:prstGeom>
          <a:noFill/>
          <a:ln>
            <a:noFill/>
          </a:ln>
        </p:spPr>
      </p:pic>
      <p:pic>
        <p:nvPicPr>
          <p:cNvPr id="68" name="Shape 68"/>
          <p:cNvPicPr preferRelativeResize="0"/>
          <p:nvPr/>
        </p:nvPicPr>
        <p:blipFill>
          <a:blip r:embed="rId7">
            <a:alphaModFix/>
          </a:blip>
          <a:stretch>
            <a:fillRect/>
          </a:stretch>
        </p:blipFill>
        <p:spPr>
          <a:xfrm>
            <a:off x="2635800" y="3629525"/>
            <a:ext cx="1423550" cy="14235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title"/>
          </p:nvPr>
        </p:nvSpPr>
        <p:spPr>
          <a:xfrm>
            <a:off x="311700" y="686525"/>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latin typeface="Raleway"/>
                <a:ea typeface="Raleway"/>
                <a:cs typeface="Raleway"/>
                <a:sym typeface="Raleway"/>
              </a:rPr>
              <a:t>Lesson #2: Geography</a:t>
            </a:r>
            <a:endParaRPr>
              <a:latin typeface="Raleway"/>
              <a:ea typeface="Raleway"/>
              <a:cs typeface="Raleway"/>
              <a:sym typeface="Raleway"/>
            </a:endParaRPr>
          </a:p>
        </p:txBody>
      </p:sp>
      <p:sp>
        <p:nvSpPr>
          <p:cNvPr id="239" name="Shape 239"/>
          <p:cNvSpPr txBox="1">
            <a:spLocks noGrp="1"/>
          </p:cNvSpPr>
          <p:nvPr>
            <p:ph type="body" idx="1"/>
          </p:nvPr>
        </p:nvSpPr>
        <p:spPr>
          <a:xfrm>
            <a:off x="311700" y="1560300"/>
            <a:ext cx="8405700" cy="2022900"/>
          </a:xfrm>
          <a:prstGeom prst="rect">
            <a:avLst/>
          </a:prstGeom>
        </p:spPr>
        <p:txBody>
          <a:bodyPr spcFirstLastPara="1" wrap="square" lIns="91425" tIns="91425" rIns="91425" bIns="91425" anchor="t" anchorCtr="0">
            <a:noAutofit/>
          </a:bodyPr>
          <a:lstStyle/>
          <a:p>
            <a:pPr marL="0" lvl="0" indent="0" algn="ctr">
              <a:spcBef>
                <a:spcPts val="0"/>
              </a:spcBef>
              <a:spcAft>
                <a:spcPts val="1600"/>
              </a:spcAft>
              <a:buNone/>
            </a:pPr>
            <a:r>
              <a:rPr lang="en" sz="3000" b="1">
                <a:solidFill>
                  <a:schemeClr val="dk1"/>
                </a:solidFill>
                <a:latin typeface="Comfortaa"/>
                <a:ea typeface="Comfortaa"/>
                <a:cs typeface="Comfortaa"/>
                <a:sym typeface="Comfortaa"/>
              </a:rPr>
              <a:t>Does the geography of Puerto Rico affect the life and happiness of the people living there?</a:t>
            </a:r>
            <a:r>
              <a:rPr lang="en" sz="3000" b="1">
                <a:latin typeface="Comfortaa"/>
                <a:ea typeface="Comfortaa"/>
                <a:cs typeface="Comfortaa"/>
                <a:sym typeface="Comfortaa"/>
              </a:rPr>
              <a:t> </a:t>
            </a:r>
            <a:endParaRPr sz="3000" b="1">
              <a:latin typeface="Comfortaa"/>
              <a:ea typeface="Comfortaa"/>
              <a:cs typeface="Comfortaa"/>
              <a:sym typeface="Comfortaa"/>
            </a:endParaRPr>
          </a:p>
        </p:txBody>
      </p:sp>
      <p:pic>
        <p:nvPicPr>
          <p:cNvPr id="240" name="Shape 240"/>
          <p:cNvPicPr preferRelativeResize="0"/>
          <p:nvPr/>
        </p:nvPicPr>
        <p:blipFill>
          <a:blip r:embed="rId3">
            <a:alphaModFix/>
          </a:blip>
          <a:stretch>
            <a:fillRect/>
          </a:stretch>
        </p:blipFill>
        <p:spPr>
          <a:xfrm>
            <a:off x="6491725" y="179000"/>
            <a:ext cx="2652275" cy="1386925"/>
          </a:xfrm>
          <a:prstGeom prst="rect">
            <a:avLst/>
          </a:prstGeom>
          <a:noFill/>
          <a:ln>
            <a:noFill/>
          </a:ln>
        </p:spPr>
      </p:pic>
      <p:pic>
        <p:nvPicPr>
          <p:cNvPr id="241" name="Shape 241"/>
          <p:cNvPicPr preferRelativeResize="0"/>
          <p:nvPr/>
        </p:nvPicPr>
        <p:blipFill>
          <a:blip r:embed="rId4">
            <a:alphaModFix/>
          </a:blip>
          <a:stretch>
            <a:fillRect/>
          </a:stretch>
        </p:blipFill>
        <p:spPr>
          <a:xfrm>
            <a:off x="420375" y="293300"/>
            <a:ext cx="1737489" cy="1158324"/>
          </a:xfrm>
          <a:prstGeom prst="rect">
            <a:avLst/>
          </a:prstGeom>
          <a:noFill/>
          <a:ln>
            <a:noFill/>
          </a:ln>
        </p:spPr>
      </p:pic>
      <p:pic>
        <p:nvPicPr>
          <p:cNvPr id="242" name="Shape 242"/>
          <p:cNvPicPr preferRelativeResize="0"/>
          <p:nvPr/>
        </p:nvPicPr>
        <p:blipFill>
          <a:blip r:embed="rId5">
            <a:alphaModFix/>
          </a:blip>
          <a:stretch>
            <a:fillRect/>
          </a:stretch>
        </p:blipFill>
        <p:spPr>
          <a:xfrm>
            <a:off x="420375" y="3245475"/>
            <a:ext cx="3647411" cy="1688625"/>
          </a:xfrm>
          <a:prstGeom prst="rect">
            <a:avLst/>
          </a:prstGeom>
          <a:noFill/>
          <a:ln>
            <a:noFill/>
          </a:ln>
        </p:spPr>
      </p:pic>
      <p:pic>
        <p:nvPicPr>
          <p:cNvPr id="243" name="Shape 243"/>
          <p:cNvPicPr preferRelativeResize="0"/>
          <p:nvPr/>
        </p:nvPicPr>
        <p:blipFill>
          <a:blip r:embed="rId6">
            <a:alphaModFix/>
          </a:blip>
          <a:stretch>
            <a:fillRect/>
          </a:stretch>
        </p:blipFill>
        <p:spPr>
          <a:xfrm>
            <a:off x="5618375" y="3132800"/>
            <a:ext cx="2869624" cy="19139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txBox="1">
            <a:spLocks noGrp="1"/>
          </p:cNvSpPr>
          <p:nvPr>
            <p:ph type="body" idx="1"/>
          </p:nvPr>
        </p:nvSpPr>
        <p:spPr>
          <a:xfrm>
            <a:off x="5283000" y="537275"/>
            <a:ext cx="3675900" cy="44553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000000"/>
              </a:buClr>
              <a:buSzPts val="1800"/>
              <a:buAutoNum type="arabicPeriod"/>
            </a:pPr>
            <a:r>
              <a:rPr lang="en" b="1">
                <a:solidFill>
                  <a:srgbClr val="000000"/>
                </a:solidFill>
                <a:latin typeface="Quicksand"/>
                <a:ea typeface="Quicksand"/>
                <a:cs typeface="Quicksand"/>
                <a:sym typeface="Quicksand"/>
              </a:rPr>
              <a:t>Location: </a:t>
            </a:r>
            <a:r>
              <a:rPr lang="en">
                <a:solidFill>
                  <a:srgbClr val="000000"/>
                </a:solidFill>
                <a:latin typeface="Quicksand"/>
                <a:ea typeface="Quicksand"/>
                <a:cs typeface="Quicksand"/>
                <a:sym typeface="Quicksand"/>
              </a:rPr>
              <a:t>Latitude and Longitude of a place.</a:t>
            </a:r>
            <a:endParaRPr>
              <a:solidFill>
                <a:srgbClr val="000000"/>
              </a:solidFill>
              <a:latin typeface="Quicksand"/>
              <a:ea typeface="Quicksand"/>
              <a:cs typeface="Quicksand"/>
              <a:sym typeface="Quicksand"/>
            </a:endParaRPr>
          </a:p>
          <a:p>
            <a:pPr marL="457200" lvl="0" indent="-342900" rtl="0">
              <a:spcBef>
                <a:spcPts val="0"/>
              </a:spcBef>
              <a:spcAft>
                <a:spcPts val="0"/>
              </a:spcAft>
              <a:buClr>
                <a:srgbClr val="000000"/>
              </a:buClr>
              <a:buSzPts val="1800"/>
              <a:buAutoNum type="arabicPeriod"/>
            </a:pPr>
            <a:r>
              <a:rPr lang="en" b="1">
                <a:solidFill>
                  <a:srgbClr val="000000"/>
                </a:solidFill>
                <a:latin typeface="Quicksand"/>
                <a:ea typeface="Quicksand"/>
                <a:cs typeface="Quicksand"/>
                <a:sym typeface="Quicksand"/>
              </a:rPr>
              <a:t>Place:</a:t>
            </a:r>
            <a:r>
              <a:rPr lang="en">
                <a:solidFill>
                  <a:srgbClr val="000000"/>
                </a:solidFill>
                <a:latin typeface="Quicksand"/>
                <a:ea typeface="Quicksand"/>
                <a:cs typeface="Quicksand"/>
                <a:sym typeface="Quicksand"/>
              </a:rPr>
              <a:t> Human and Physical aspects. </a:t>
            </a:r>
            <a:endParaRPr>
              <a:solidFill>
                <a:srgbClr val="000000"/>
              </a:solidFill>
              <a:latin typeface="Quicksand"/>
              <a:ea typeface="Quicksand"/>
              <a:cs typeface="Quicksand"/>
              <a:sym typeface="Quicksand"/>
            </a:endParaRPr>
          </a:p>
          <a:p>
            <a:pPr marL="457200" lvl="0" indent="-342900" rtl="0">
              <a:spcBef>
                <a:spcPts val="0"/>
              </a:spcBef>
              <a:spcAft>
                <a:spcPts val="0"/>
              </a:spcAft>
              <a:buClr>
                <a:srgbClr val="000000"/>
              </a:buClr>
              <a:buSzPts val="1800"/>
              <a:buAutoNum type="arabicPeriod"/>
            </a:pPr>
            <a:r>
              <a:rPr lang="en" b="1">
                <a:solidFill>
                  <a:srgbClr val="000000"/>
                </a:solidFill>
                <a:latin typeface="Quicksand"/>
                <a:ea typeface="Quicksand"/>
                <a:cs typeface="Quicksand"/>
                <a:sym typeface="Quicksand"/>
              </a:rPr>
              <a:t>Human-Environment Interaction: </a:t>
            </a:r>
            <a:r>
              <a:rPr lang="en">
                <a:solidFill>
                  <a:srgbClr val="000000"/>
                </a:solidFill>
                <a:latin typeface="Quicksand"/>
                <a:ea typeface="Quicksand"/>
                <a:cs typeface="Quicksand"/>
                <a:sym typeface="Quicksand"/>
              </a:rPr>
              <a:t>How humans adapt and interact with the environment. </a:t>
            </a:r>
            <a:endParaRPr>
              <a:solidFill>
                <a:srgbClr val="000000"/>
              </a:solidFill>
              <a:latin typeface="Quicksand"/>
              <a:ea typeface="Quicksand"/>
              <a:cs typeface="Quicksand"/>
              <a:sym typeface="Quicksand"/>
            </a:endParaRPr>
          </a:p>
          <a:p>
            <a:pPr marL="457200" lvl="0" indent="-342900" rtl="0">
              <a:spcBef>
                <a:spcPts val="0"/>
              </a:spcBef>
              <a:spcAft>
                <a:spcPts val="0"/>
              </a:spcAft>
              <a:buClr>
                <a:srgbClr val="000000"/>
              </a:buClr>
              <a:buSzPts val="1800"/>
              <a:buAutoNum type="arabicPeriod"/>
            </a:pPr>
            <a:r>
              <a:rPr lang="en" b="1">
                <a:solidFill>
                  <a:srgbClr val="000000"/>
                </a:solidFill>
                <a:latin typeface="Quicksand"/>
                <a:ea typeface="Quicksand"/>
                <a:cs typeface="Quicksand"/>
                <a:sym typeface="Quicksand"/>
              </a:rPr>
              <a:t>Movement:</a:t>
            </a:r>
            <a:r>
              <a:rPr lang="en">
                <a:solidFill>
                  <a:srgbClr val="000000"/>
                </a:solidFill>
                <a:latin typeface="Quicksand"/>
                <a:ea typeface="Quicksand"/>
                <a:cs typeface="Quicksand"/>
                <a:sym typeface="Quicksand"/>
              </a:rPr>
              <a:t> Travel from place to place and exchange ideas. </a:t>
            </a:r>
            <a:endParaRPr>
              <a:solidFill>
                <a:srgbClr val="000000"/>
              </a:solidFill>
              <a:latin typeface="Quicksand"/>
              <a:ea typeface="Quicksand"/>
              <a:cs typeface="Quicksand"/>
              <a:sym typeface="Quicksand"/>
            </a:endParaRPr>
          </a:p>
          <a:p>
            <a:pPr marL="457200" lvl="0" indent="-342900">
              <a:spcBef>
                <a:spcPts val="0"/>
              </a:spcBef>
              <a:spcAft>
                <a:spcPts val="0"/>
              </a:spcAft>
              <a:buClr>
                <a:srgbClr val="000000"/>
              </a:buClr>
              <a:buSzPts val="1800"/>
              <a:buAutoNum type="arabicPeriod"/>
            </a:pPr>
            <a:r>
              <a:rPr lang="en" b="1">
                <a:solidFill>
                  <a:srgbClr val="000000"/>
                </a:solidFill>
                <a:latin typeface="Quicksand"/>
                <a:ea typeface="Quicksand"/>
                <a:cs typeface="Quicksand"/>
                <a:sym typeface="Quicksand"/>
              </a:rPr>
              <a:t>Region: </a:t>
            </a:r>
            <a:r>
              <a:rPr lang="en">
                <a:solidFill>
                  <a:srgbClr val="000000"/>
                </a:solidFill>
                <a:latin typeface="Quicksand"/>
                <a:ea typeface="Quicksand"/>
                <a:cs typeface="Quicksand"/>
                <a:sym typeface="Quicksand"/>
              </a:rPr>
              <a:t>Uniform physical and human characteristics </a:t>
            </a:r>
            <a:endParaRPr>
              <a:solidFill>
                <a:srgbClr val="000000"/>
              </a:solidFill>
              <a:latin typeface="Quicksand"/>
              <a:ea typeface="Quicksand"/>
              <a:cs typeface="Quicksand"/>
              <a:sym typeface="Quicksand"/>
            </a:endParaRPr>
          </a:p>
        </p:txBody>
      </p:sp>
      <p:pic>
        <p:nvPicPr>
          <p:cNvPr id="249" name="Shape 249"/>
          <p:cNvPicPr preferRelativeResize="0"/>
          <p:nvPr/>
        </p:nvPicPr>
        <p:blipFill>
          <a:blip r:embed="rId3">
            <a:alphaModFix/>
          </a:blip>
          <a:stretch>
            <a:fillRect/>
          </a:stretch>
        </p:blipFill>
        <p:spPr>
          <a:xfrm>
            <a:off x="166274" y="452738"/>
            <a:ext cx="4947700" cy="2393819"/>
          </a:xfrm>
          <a:prstGeom prst="rect">
            <a:avLst/>
          </a:prstGeom>
          <a:noFill/>
          <a:ln>
            <a:noFill/>
          </a:ln>
        </p:spPr>
      </p:pic>
      <p:sp>
        <p:nvSpPr>
          <p:cNvPr id="250" name="Shape 250"/>
          <p:cNvSpPr txBox="1"/>
          <p:nvPr/>
        </p:nvSpPr>
        <p:spPr>
          <a:xfrm>
            <a:off x="335300" y="3006400"/>
            <a:ext cx="2680500" cy="1171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1800">
              <a:latin typeface="Quicksand"/>
              <a:ea typeface="Quicksand"/>
              <a:cs typeface="Quicksand"/>
              <a:sym typeface="Quicksand"/>
            </a:endParaRPr>
          </a:p>
        </p:txBody>
      </p:sp>
      <p:pic>
        <p:nvPicPr>
          <p:cNvPr id="251" name="Shape 251"/>
          <p:cNvPicPr preferRelativeResize="0"/>
          <p:nvPr/>
        </p:nvPicPr>
        <p:blipFill>
          <a:blip r:embed="rId4">
            <a:alphaModFix/>
          </a:blip>
          <a:stretch>
            <a:fillRect/>
          </a:stretch>
        </p:blipFill>
        <p:spPr>
          <a:xfrm>
            <a:off x="2653575" y="3400049"/>
            <a:ext cx="2303425" cy="1671025"/>
          </a:xfrm>
          <a:prstGeom prst="rect">
            <a:avLst/>
          </a:prstGeom>
          <a:noFill/>
          <a:ln>
            <a:noFill/>
          </a:ln>
        </p:spPr>
      </p:pic>
      <p:sp>
        <p:nvSpPr>
          <p:cNvPr id="252" name="Shape 252"/>
          <p:cNvSpPr/>
          <p:nvPr/>
        </p:nvSpPr>
        <p:spPr>
          <a:xfrm>
            <a:off x="712400" y="2921950"/>
            <a:ext cx="2303400" cy="1340100"/>
          </a:xfrm>
          <a:prstGeom prst="wedgeRoundRectCallout">
            <a:avLst>
              <a:gd name="adj1" fmla="val 47412"/>
              <a:gd name="adj2" fmla="val 7682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Clr>
                <a:schemeClr val="dk1"/>
              </a:buClr>
              <a:buSzPts val="1100"/>
              <a:buFont typeface="Arial"/>
              <a:buNone/>
            </a:pPr>
            <a:r>
              <a:rPr lang="en" sz="1800">
                <a:solidFill>
                  <a:schemeClr val="dk1"/>
                </a:solidFill>
                <a:latin typeface="Quicksand"/>
                <a:ea typeface="Quicksand"/>
                <a:cs typeface="Quicksand"/>
                <a:sym typeface="Quicksand"/>
              </a:rPr>
              <a:t>Let's think of these themes as we travel throughout Puerto Rico!</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Shape 257"/>
          <p:cNvSpPr txBox="1">
            <a:spLocks noGrp="1"/>
          </p:cNvSpPr>
          <p:nvPr>
            <p:ph type="title"/>
          </p:nvPr>
        </p:nvSpPr>
        <p:spPr>
          <a:xfrm>
            <a:off x="311700" y="270313"/>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3600">
                <a:latin typeface="Comfortaa"/>
                <a:ea typeface="Comfortaa"/>
                <a:cs typeface="Comfortaa"/>
                <a:sym typeface="Comfortaa"/>
              </a:rPr>
              <a:t>CHAMPS</a:t>
            </a:r>
            <a:endParaRPr sz="3600">
              <a:latin typeface="Comfortaa"/>
              <a:ea typeface="Comfortaa"/>
              <a:cs typeface="Comfortaa"/>
              <a:sym typeface="Comfortaa"/>
            </a:endParaRPr>
          </a:p>
        </p:txBody>
      </p:sp>
      <p:sp>
        <p:nvSpPr>
          <p:cNvPr id="258" name="Shape 258"/>
          <p:cNvSpPr txBox="1">
            <a:spLocks noGrp="1"/>
          </p:cNvSpPr>
          <p:nvPr>
            <p:ph type="body" idx="1"/>
          </p:nvPr>
        </p:nvSpPr>
        <p:spPr>
          <a:xfrm>
            <a:off x="311700" y="972225"/>
            <a:ext cx="8520600" cy="4086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700" b="1">
                <a:solidFill>
                  <a:srgbClr val="000000"/>
                </a:solidFill>
                <a:latin typeface="Quicksand"/>
                <a:ea typeface="Quicksand"/>
                <a:cs typeface="Quicksand"/>
                <a:sym typeface="Quicksand"/>
              </a:rPr>
              <a:t>C</a:t>
            </a:r>
            <a:r>
              <a:rPr lang="en" sz="1700">
                <a:solidFill>
                  <a:srgbClr val="000000"/>
                </a:solidFill>
                <a:latin typeface="Quicksand"/>
                <a:ea typeface="Quicksand"/>
                <a:cs typeface="Quicksand"/>
                <a:sym typeface="Quicksand"/>
              </a:rPr>
              <a:t>- </a:t>
            </a:r>
            <a:r>
              <a:rPr lang="en" sz="1700" u="sng">
                <a:solidFill>
                  <a:srgbClr val="000000"/>
                </a:solidFill>
                <a:latin typeface="Quicksand"/>
                <a:ea typeface="Quicksand"/>
                <a:cs typeface="Quicksand"/>
                <a:sym typeface="Quicksand"/>
              </a:rPr>
              <a:t>Conversation:</a:t>
            </a:r>
            <a:r>
              <a:rPr lang="en" sz="1700">
                <a:solidFill>
                  <a:srgbClr val="000000"/>
                </a:solidFill>
                <a:latin typeface="Quicksand"/>
                <a:ea typeface="Quicksand"/>
                <a:cs typeface="Quicksand"/>
                <a:sym typeface="Quicksand"/>
              </a:rPr>
              <a:t> Students will talk in their peers during the turn and talk.</a:t>
            </a:r>
            <a:endParaRPr sz="1700">
              <a:solidFill>
                <a:srgbClr val="000000"/>
              </a:solidFill>
              <a:latin typeface="Quicksand"/>
              <a:ea typeface="Quicksand"/>
              <a:cs typeface="Quicksand"/>
              <a:sym typeface="Quicksand"/>
            </a:endParaRPr>
          </a:p>
          <a:p>
            <a:pPr marL="0" lvl="0" indent="0">
              <a:spcBef>
                <a:spcPts val="1600"/>
              </a:spcBef>
              <a:spcAft>
                <a:spcPts val="0"/>
              </a:spcAft>
              <a:buNone/>
            </a:pPr>
            <a:r>
              <a:rPr lang="en" sz="1700" b="1">
                <a:solidFill>
                  <a:srgbClr val="000000"/>
                </a:solidFill>
                <a:latin typeface="Quicksand"/>
                <a:ea typeface="Quicksand"/>
                <a:cs typeface="Quicksand"/>
                <a:sym typeface="Quicksand"/>
              </a:rPr>
              <a:t>H</a:t>
            </a:r>
            <a:r>
              <a:rPr lang="en" sz="1700">
                <a:solidFill>
                  <a:srgbClr val="000000"/>
                </a:solidFill>
                <a:latin typeface="Quicksand"/>
                <a:ea typeface="Quicksand"/>
                <a:cs typeface="Quicksand"/>
                <a:sym typeface="Quicksand"/>
              </a:rPr>
              <a:t>- </a:t>
            </a:r>
            <a:r>
              <a:rPr lang="en" sz="1700" u="sng">
                <a:solidFill>
                  <a:srgbClr val="000000"/>
                </a:solidFill>
                <a:latin typeface="Quicksand"/>
                <a:ea typeface="Quicksand"/>
                <a:cs typeface="Quicksand"/>
                <a:sym typeface="Quicksand"/>
              </a:rPr>
              <a:t>Help:</a:t>
            </a:r>
            <a:r>
              <a:rPr lang="en" sz="1700">
                <a:solidFill>
                  <a:srgbClr val="000000"/>
                </a:solidFill>
                <a:latin typeface="Quicksand"/>
                <a:ea typeface="Quicksand"/>
                <a:cs typeface="Quicksand"/>
                <a:sym typeface="Quicksand"/>
              </a:rPr>
              <a:t> If you need assistance, raise your hand quietly.</a:t>
            </a:r>
            <a:endParaRPr sz="1700">
              <a:solidFill>
                <a:srgbClr val="000000"/>
              </a:solidFill>
              <a:latin typeface="Quicksand"/>
              <a:ea typeface="Quicksand"/>
              <a:cs typeface="Quicksand"/>
              <a:sym typeface="Quicksand"/>
            </a:endParaRPr>
          </a:p>
          <a:p>
            <a:pPr marL="0" lvl="0" indent="0">
              <a:spcBef>
                <a:spcPts val="1600"/>
              </a:spcBef>
              <a:spcAft>
                <a:spcPts val="0"/>
              </a:spcAft>
              <a:buNone/>
            </a:pPr>
            <a:r>
              <a:rPr lang="en" sz="1700" b="1">
                <a:solidFill>
                  <a:srgbClr val="000000"/>
                </a:solidFill>
                <a:latin typeface="Quicksand"/>
                <a:ea typeface="Quicksand"/>
                <a:cs typeface="Quicksand"/>
                <a:sym typeface="Quicksand"/>
              </a:rPr>
              <a:t>A</a:t>
            </a:r>
            <a:r>
              <a:rPr lang="en" sz="1700">
                <a:solidFill>
                  <a:srgbClr val="000000"/>
                </a:solidFill>
                <a:latin typeface="Quicksand"/>
                <a:ea typeface="Quicksand"/>
                <a:cs typeface="Quicksand"/>
                <a:sym typeface="Quicksand"/>
              </a:rPr>
              <a:t>- </a:t>
            </a:r>
            <a:r>
              <a:rPr lang="en" sz="1700" u="sng">
                <a:solidFill>
                  <a:srgbClr val="000000"/>
                </a:solidFill>
                <a:latin typeface="Quicksand"/>
                <a:ea typeface="Quicksand"/>
                <a:cs typeface="Quicksand"/>
                <a:sym typeface="Quicksand"/>
              </a:rPr>
              <a:t>Activity: </a:t>
            </a:r>
            <a:r>
              <a:rPr lang="en" sz="1700">
                <a:solidFill>
                  <a:srgbClr val="000000"/>
                </a:solidFill>
                <a:latin typeface="Quicksand"/>
                <a:ea typeface="Quicksand"/>
                <a:cs typeface="Quicksand"/>
                <a:sym typeface="Quicksand"/>
              </a:rPr>
              <a:t>Our goal is to take a bus tour and learn the geography of Puerto Rico.</a:t>
            </a:r>
            <a:endParaRPr sz="1700">
              <a:solidFill>
                <a:srgbClr val="000000"/>
              </a:solidFill>
              <a:latin typeface="Quicksand"/>
              <a:ea typeface="Quicksand"/>
              <a:cs typeface="Quicksand"/>
              <a:sym typeface="Quicksand"/>
            </a:endParaRPr>
          </a:p>
          <a:p>
            <a:pPr marL="0" lvl="0" indent="0">
              <a:spcBef>
                <a:spcPts val="1600"/>
              </a:spcBef>
              <a:spcAft>
                <a:spcPts val="0"/>
              </a:spcAft>
              <a:buNone/>
            </a:pPr>
            <a:r>
              <a:rPr lang="en" sz="1700" b="1">
                <a:solidFill>
                  <a:srgbClr val="000000"/>
                </a:solidFill>
                <a:latin typeface="Quicksand"/>
                <a:ea typeface="Quicksand"/>
                <a:cs typeface="Quicksand"/>
                <a:sym typeface="Quicksand"/>
              </a:rPr>
              <a:t>M</a:t>
            </a:r>
            <a:r>
              <a:rPr lang="en" sz="1700">
                <a:solidFill>
                  <a:srgbClr val="000000"/>
                </a:solidFill>
                <a:latin typeface="Quicksand"/>
                <a:ea typeface="Quicksand"/>
                <a:cs typeface="Quicksand"/>
                <a:sym typeface="Quicksand"/>
              </a:rPr>
              <a:t>- </a:t>
            </a:r>
            <a:r>
              <a:rPr lang="en" sz="1700" u="sng">
                <a:solidFill>
                  <a:srgbClr val="000000"/>
                </a:solidFill>
                <a:latin typeface="Quicksand"/>
                <a:ea typeface="Quicksand"/>
                <a:cs typeface="Quicksand"/>
                <a:sym typeface="Quicksand"/>
              </a:rPr>
              <a:t>Movement:</a:t>
            </a:r>
            <a:r>
              <a:rPr lang="en" sz="1700">
                <a:solidFill>
                  <a:srgbClr val="000000"/>
                </a:solidFill>
                <a:latin typeface="Quicksand"/>
                <a:ea typeface="Quicksand"/>
                <a:cs typeface="Quicksand"/>
                <a:sym typeface="Quicksand"/>
              </a:rPr>
              <a:t> Please remain in your seats throughout the plane ride and bus tour. If you need to get up please raise your hand quietly. </a:t>
            </a:r>
            <a:endParaRPr sz="1700">
              <a:solidFill>
                <a:srgbClr val="000000"/>
              </a:solidFill>
              <a:latin typeface="Quicksand"/>
              <a:ea typeface="Quicksand"/>
              <a:cs typeface="Quicksand"/>
              <a:sym typeface="Quicksand"/>
            </a:endParaRPr>
          </a:p>
          <a:p>
            <a:pPr marL="0" lvl="0" indent="0">
              <a:spcBef>
                <a:spcPts val="1600"/>
              </a:spcBef>
              <a:spcAft>
                <a:spcPts val="0"/>
              </a:spcAft>
              <a:buNone/>
            </a:pPr>
            <a:r>
              <a:rPr lang="en" sz="1700" b="1">
                <a:solidFill>
                  <a:srgbClr val="000000"/>
                </a:solidFill>
                <a:latin typeface="Quicksand"/>
                <a:ea typeface="Quicksand"/>
                <a:cs typeface="Quicksand"/>
                <a:sym typeface="Quicksand"/>
              </a:rPr>
              <a:t>P</a:t>
            </a:r>
            <a:r>
              <a:rPr lang="en" sz="1700">
                <a:solidFill>
                  <a:srgbClr val="000000"/>
                </a:solidFill>
                <a:latin typeface="Quicksand"/>
                <a:ea typeface="Quicksand"/>
                <a:cs typeface="Quicksand"/>
                <a:sym typeface="Quicksand"/>
              </a:rPr>
              <a:t>- </a:t>
            </a:r>
            <a:r>
              <a:rPr lang="en" sz="1700" u="sng">
                <a:solidFill>
                  <a:srgbClr val="000000"/>
                </a:solidFill>
                <a:latin typeface="Quicksand"/>
                <a:ea typeface="Quicksand"/>
                <a:cs typeface="Quicksand"/>
                <a:sym typeface="Quicksand"/>
              </a:rPr>
              <a:t>Participation:</a:t>
            </a:r>
            <a:r>
              <a:rPr lang="en" sz="1700">
                <a:solidFill>
                  <a:srgbClr val="000000"/>
                </a:solidFill>
                <a:latin typeface="Quicksand"/>
                <a:ea typeface="Quicksand"/>
                <a:cs typeface="Quicksand"/>
                <a:sym typeface="Quicksand"/>
              </a:rPr>
              <a:t> All students are expected to participate, whether it is taking notes and/or answering questions.  </a:t>
            </a:r>
            <a:endParaRPr sz="1700">
              <a:solidFill>
                <a:srgbClr val="000000"/>
              </a:solidFill>
              <a:latin typeface="Quicksand"/>
              <a:ea typeface="Quicksand"/>
              <a:cs typeface="Quicksand"/>
              <a:sym typeface="Quicksand"/>
            </a:endParaRPr>
          </a:p>
          <a:p>
            <a:pPr marL="0" lvl="0" indent="0">
              <a:spcBef>
                <a:spcPts val="1600"/>
              </a:spcBef>
              <a:spcAft>
                <a:spcPts val="1600"/>
              </a:spcAft>
              <a:buNone/>
            </a:pPr>
            <a:r>
              <a:rPr lang="en" sz="1700" b="1">
                <a:solidFill>
                  <a:srgbClr val="000000"/>
                </a:solidFill>
                <a:latin typeface="Quicksand"/>
                <a:ea typeface="Quicksand"/>
                <a:cs typeface="Quicksand"/>
                <a:sym typeface="Quicksand"/>
              </a:rPr>
              <a:t>S</a:t>
            </a:r>
            <a:r>
              <a:rPr lang="en" sz="1700">
                <a:solidFill>
                  <a:srgbClr val="000000"/>
                </a:solidFill>
                <a:latin typeface="Quicksand"/>
                <a:ea typeface="Quicksand"/>
                <a:cs typeface="Quicksand"/>
                <a:sym typeface="Quicksand"/>
              </a:rPr>
              <a:t>- </a:t>
            </a:r>
            <a:r>
              <a:rPr lang="en" sz="1700" u="sng">
                <a:solidFill>
                  <a:srgbClr val="000000"/>
                </a:solidFill>
                <a:latin typeface="Quicksand"/>
                <a:ea typeface="Quicksand"/>
                <a:cs typeface="Quicksand"/>
                <a:sym typeface="Quicksand"/>
              </a:rPr>
              <a:t>Success:</a:t>
            </a:r>
            <a:r>
              <a:rPr lang="en" sz="1700">
                <a:solidFill>
                  <a:srgbClr val="000000"/>
                </a:solidFill>
                <a:latin typeface="Quicksand"/>
                <a:ea typeface="Quicksand"/>
                <a:cs typeface="Quicksand"/>
                <a:sym typeface="Quicksand"/>
              </a:rPr>
              <a:t> Students will take notes about different cities in Puerto Rico and fill out a travel journal. </a:t>
            </a:r>
            <a:endParaRPr sz="1700">
              <a:solidFill>
                <a:srgbClr val="000000"/>
              </a:solidFill>
              <a:latin typeface="Quicksand"/>
              <a:ea typeface="Quicksand"/>
              <a:cs typeface="Quicksand"/>
              <a:sym typeface="Quicksand"/>
            </a:endParaRPr>
          </a:p>
        </p:txBody>
      </p:sp>
      <p:pic>
        <p:nvPicPr>
          <p:cNvPr id="259" name="Shape 259"/>
          <p:cNvPicPr preferRelativeResize="0"/>
          <p:nvPr/>
        </p:nvPicPr>
        <p:blipFill>
          <a:blip r:embed="rId3">
            <a:alphaModFix/>
          </a:blip>
          <a:stretch>
            <a:fillRect/>
          </a:stretch>
        </p:blipFill>
        <p:spPr>
          <a:xfrm rot="752461">
            <a:off x="7450100" y="215624"/>
            <a:ext cx="1532925" cy="9476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311700" y="203550"/>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3600">
                <a:latin typeface="Comfortaa"/>
                <a:ea typeface="Comfortaa"/>
                <a:cs typeface="Comfortaa"/>
                <a:sym typeface="Comfortaa"/>
              </a:rPr>
              <a:t>Time to Board! </a:t>
            </a:r>
            <a:endParaRPr sz="3600">
              <a:latin typeface="Comfortaa"/>
              <a:ea typeface="Comfortaa"/>
              <a:cs typeface="Comfortaa"/>
              <a:sym typeface="Comfortaa"/>
            </a:endParaRPr>
          </a:p>
        </p:txBody>
      </p:sp>
      <p:sp>
        <p:nvSpPr>
          <p:cNvPr id="265" name="Shape 265"/>
          <p:cNvSpPr txBox="1">
            <a:spLocks noGrp="1"/>
          </p:cNvSpPr>
          <p:nvPr>
            <p:ph type="body" idx="1"/>
          </p:nvPr>
        </p:nvSpPr>
        <p:spPr>
          <a:xfrm>
            <a:off x="311700" y="3482700"/>
            <a:ext cx="8297100" cy="1660800"/>
          </a:xfrm>
          <a:prstGeom prst="rect">
            <a:avLst/>
          </a:prstGeom>
        </p:spPr>
        <p:txBody>
          <a:bodyPr spcFirstLastPara="1" wrap="square" lIns="91425" tIns="91425" rIns="91425" bIns="91425" anchor="t" anchorCtr="0">
            <a:noAutofit/>
          </a:bodyPr>
          <a:lstStyle/>
          <a:p>
            <a:pPr marL="0" lvl="0" indent="0" algn="ctr">
              <a:spcBef>
                <a:spcPts val="0"/>
              </a:spcBef>
              <a:spcAft>
                <a:spcPts val="1600"/>
              </a:spcAft>
              <a:buNone/>
            </a:pPr>
            <a:r>
              <a:rPr lang="en" sz="3000">
                <a:solidFill>
                  <a:srgbClr val="000000"/>
                </a:solidFill>
                <a:latin typeface="Quicksand"/>
                <a:ea typeface="Quicksand"/>
                <a:cs typeface="Quicksand"/>
                <a:sym typeface="Quicksand"/>
              </a:rPr>
              <a:t>Get your boarding pass ready and find your seat. Our first stop is </a:t>
            </a:r>
            <a:r>
              <a:rPr lang="en" sz="3000" b="1">
                <a:solidFill>
                  <a:srgbClr val="000000"/>
                </a:solidFill>
                <a:latin typeface="Quicksand"/>
                <a:ea typeface="Quicksand"/>
                <a:cs typeface="Quicksand"/>
                <a:sym typeface="Quicksand"/>
              </a:rPr>
              <a:t>San Juan, Puerto Rico.</a:t>
            </a:r>
            <a:r>
              <a:rPr lang="en" sz="3000">
                <a:latin typeface="Quicksand"/>
                <a:ea typeface="Quicksand"/>
                <a:cs typeface="Quicksand"/>
                <a:sym typeface="Quicksand"/>
              </a:rPr>
              <a:t> </a:t>
            </a:r>
            <a:endParaRPr sz="3000">
              <a:latin typeface="Quicksand"/>
              <a:ea typeface="Quicksand"/>
              <a:cs typeface="Quicksand"/>
              <a:sym typeface="Quicksand"/>
            </a:endParaRPr>
          </a:p>
        </p:txBody>
      </p:sp>
      <p:pic>
        <p:nvPicPr>
          <p:cNvPr id="266" name="Shape 266"/>
          <p:cNvPicPr preferRelativeResize="0"/>
          <p:nvPr/>
        </p:nvPicPr>
        <p:blipFill>
          <a:blip r:embed="rId3">
            <a:alphaModFix/>
          </a:blip>
          <a:stretch>
            <a:fillRect/>
          </a:stretch>
        </p:blipFill>
        <p:spPr>
          <a:xfrm rot="-506599">
            <a:off x="408925" y="1424700"/>
            <a:ext cx="4060157" cy="1624063"/>
          </a:xfrm>
          <a:prstGeom prst="rect">
            <a:avLst/>
          </a:prstGeom>
          <a:noFill/>
          <a:ln>
            <a:noFill/>
          </a:ln>
        </p:spPr>
      </p:pic>
      <p:pic>
        <p:nvPicPr>
          <p:cNvPr id="267" name="Shape 267"/>
          <p:cNvPicPr preferRelativeResize="0"/>
          <p:nvPr/>
        </p:nvPicPr>
        <p:blipFill>
          <a:blip r:embed="rId4">
            <a:alphaModFix/>
          </a:blip>
          <a:stretch>
            <a:fillRect/>
          </a:stretch>
        </p:blipFill>
        <p:spPr>
          <a:xfrm rot="953302">
            <a:off x="5129094" y="1654694"/>
            <a:ext cx="3451889" cy="138188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71"/>
        <p:cNvGrpSpPr/>
        <p:nvPr/>
      </p:nvGrpSpPr>
      <p:grpSpPr>
        <a:xfrm>
          <a:off x="0" y="0"/>
          <a:ext cx="0" cy="0"/>
          <a:chOff x="0" y="0"/>
          <a:chExt cx="0" cy="0"/>
        </a:xfrm>
      </p:grpSpPr>
      <p:sp>
        <p:nvSpPr>
          <p:cNvPr id="272" name="Shape 272" title="Bus Tour Puerto Rico .mp4">
            <a:hlinkClick r:id="rId3"/>
          </p:cNvPr>
          <p:cNvSpPr/>
          <p:nvPr/>
        </p:nvSpPr>
        <p:spPr>
          <a:xfrm>
            <a:off x="1215450" y="0"/>
            <a:ext cx="6858000" cy="5143500"/>
          </a:xfrm>
          <a:prstGeom prst="rect">
            <a:avLst/>
          </a:prstGeom>
          <a:blipFill>
            <a:blip r:embed="rId4">
              <a:alphaModFix/>
            </a:blip>
            <a:stretch>
              <a:fillRect/>
            </a:stretch>
          </a:blipFill>
          <a:ln>
            <a:noFill/>
          </a:ln>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Shape 277"/>
          <p:cNvSpPr txBox="1">
            <a:spLocks noGrp="1"/>
          </p:cNvSpPr>
          <p:nvPr>
            <p:ph type="title"/>
          </p:nvPr>
        </p:nvSpPr>
        <p:spPr>
          <a:xfrm>
            <a:off x="311700" y="479713"/>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3600">
                <a:latin typeface="Comfortaa"/>
                <a:ea typeface="Comfortaa"/>
                <a:cs typeface="Comfortaa"/>
                <a:sym typeface="Comfortaa"/>
              </a:rPr>
              <a:t>San Juan</a:t>
            </a:r>
            <a:endParaRPr sz="3600">
              <a:latin typeface="Comfortaa"/>
              <a:ea typeface="Comfortaa"/>
              <a:cs typeface="Comfortaa"/>
              <a:sym typeface="Comfortaa"/>
            </a:endParaRPr>
          </a:p>
        </p:txBody>
      </p:sp>
      <p:sp>
        <p:nvSpPr>
          <p:cNvPr id="278" name="Shape 278"/>
          <p:cNvSpPr txBox="1">
            <a:spLocks noGrp="1"/>
          </p:cNvSpPr>
          <p:nvPr>
            <p:ph type="body" idx="1"/>
          </p:nvPr>
        </p:nvSpPr>
        <p:spPr>
          <a:xfrm>
            <a:off x="311700" y="1538825"/>
            <a:ext cx="8520600" cy="3416400"/>
          </a:xfrm>
          <a:prstGeom prst="rect">
            <a:avLst/>
          </a:prstGeom>
        </p:spPr>
        <p:txBody>
          <a:bodyPr spcFirstLastPara="1" wrap="square" lIns="91425" tIns="91425" rIns="91425" bIns="91425" anchor="t" anchorCtr="0">
            <a:noAutofit/>
          </a:bodyPr>
          <a:lstStyle/>
          <a:p>
            <a:pPr marL="457200" lvl="0" indent="-342900" rtl="0">
              <a:lnSpc>
                <a:spcPct val="150000"/>
              </a:lnSpc>
              <a:spcBef>
                <a:spcPts val="0"/>
              </a:spcBef>
              <a:spcAft>
                <a:spcPts val="0"/>
              </a:spcAft>
              <a:buClr>
                <a:schemeClr val="dk1"/>
              </a:buClr>
              <a:buSzPts val="1800"/>
              <a:buFont typeface="Quicksand"/>
              <a:buChar char="●"/>
            </a:pPr>
            <a:r>
              <a:rPr lang="en">
                <a:solidFill>
                  <a:schemeClr val="dk1"/>
                </a:solidFill>
                <a:latin typeface="Quicksand"/>
                <a:ea typeface="Quicksand"/>
                <a:cs typeface="Quicksand"/>
                <a:sym typeface="Quicksand"/>
              </a:rPr>
              <a:t>Founded in 1521</a:t>
            </a:r>
            <a:endParaRPr>
              <a:solidFill>
                <a:schemeClr val="dk1"/>
              </a:solidFill>
              <a:latin typeface="Quicksand"/>
              <a:ea typeface="Quicksand"/>
              <a:cs typeface="Quicksand"/>
              <a:sym typeface="Quicksand"/>
            </a:endParaRPr>
          </a:p>
          <a:p>
            <a:pPr marL="457200" lvl="0" indent="-342900">
              <a:lnSpc>
                <a:spcPct val="150000"/>
              </a:lnSpc>
              <a:spcBef>
                <a:spcPts val="0"/>
              </a:spcBef>
              <a:spcAft>
                <a:spcPts val="0"/>
              </a:spcAft>
              <a:buClr>
                <a:schemeClr val="dk1"/>
              </a:buClr>
              <a:buSzPts val="1800"/>
              <a:buFont typeface="Quicksand"/>
              <a:buChar char="●"/>
            </a:pPr>
            <a:r>
              <a:rPr lang="en">
                <a:solidFill>
                  <a:schemeClr val="dk1"/>
                </a:solidFill>
                <a:latin typeface="Quicksand"/>
                <a:ea typeface="Quicksand"/>
                <a:cs typeface="Quicksand"/>
                <a:sym typeface="Quicksand"/>
              </a:rPr>
              <a:t>Capital of Puerto Rico</a:t>
            </a:r>
            <a:endParaRPr>
              <a:solidFill>
                <a:schemeClr val="dk1"/>
              </a:solidFill>
              <a:latin typeface="Quicksand"/>
              <a:ea typeface="Quicksand"/>
              <a:cs typeface="Quicksand"/>
              <a:sym typeface="Quicksand"/>
            </a:endParaRPr>
          </a:p>
          <a:p>
            <a:pPr marL="457200" lvl="0" indent="-342900" rtl="0">
              <a:lnSpc>
                <a:spcPct val="150000"/>
              </a:lnSpc>
              <a:spcBef>
                <a:spcPts val="0"/>
              </a:spcBef>
              <a:spcAft>
                <a:spcPts val="0"/>
              </a:spcAft>
              <a:buClr>
                <a:schemeClr val="dk1"/>
              </a:buClr>
              <a:buSzPts val="1800"/>
              <a:buFont typeface="Quicksand"/>
              <a:buChar char="●"/>
            </a:pPr>
            <a:r>
              <a:rPr lang="en">
                <a:solidFill>
                  <a:schemeClr val="dk1"/>
                </a:solidFill>
                <a:latin typeface="Quicksand"/>
                <a:ea typeface="Quicksand"/>
                <a:cs typeface="Quicksand"/>
                <a:sym typeface="Quicksand"/>
              </a:rPr>
              <a:t>Consists of Old San Juan and New San Juan</a:t>
            </a:r>
            <a:endParaRPr>
              <a:solidFill>
                <a:schemeClr val="dk1"/>
              </a:solidFill>
              <a:latin typeface="Quicksand"/>
              <a:ea typeface="Quicksand"/>
              <a:cs typeface="Quicksand"/>
              <a:sym typeface="Quicksand"/>
            </a:endParaRPr>
          </a:p>
          <a:p>
            <a:pPr marL="457200" lvl="0" indent="-342900">
              <a:lnSpc>
                <a:spcPct val="150000"/>
              </a:lnSpc>
              <a:spcBef>
                <a:spcPts val="0"/>
              </a:spcBef>
              <a:spcAft>
                <a:spcPts val="0"/>
              </a:spcAft>
              <a:buClr>
                <a:schemeClr val="dk1"/>
              </a:buClr>
              <a:buSzPts val="1800"/>
              <a:buFont typeface="Quicksand"/>
              <a:buChar char="●"/>
            </a:pPr>
            <a:r>
              <a:rPr lang="en">
                <a:solidFill>
                  <a:schemeClr val="dk1"/>
                </a:solidFill>
                <a:latin typeface="Quicksand"/>
                <a:ea typeface="Quicksand"/>
                <a:cs typeface="Quicksand"/>
                <a:sym typeface="Quicksand"/>
              </a:rPr>
              <a:t>Located in the Caribbean</a:t>
            </a:r>
            <a:endParaRPr>
              <a:solidFill>
                <a:schemeClr val="dk1"/>
              </a:solidFill>
              <a:latin typeface="Quicksand"/>
              <a:ea typeface="Quicksand"/>
              <a:cs typeface="Quicksand"/>
              <a:sym typeface="Quicksand"/>
            </a:endParaRPr>
          </a:p>
          <a:p>
            <a:pPr marL="457200" lvl="0" indent="-342900">
              <a:lnSpc>
                <a:spcPct val="150000"/>
              </a:lnSpc>
              <a:spcBef>
                <a:spcPts val="0"/>
              </a:spcBef>
              <a:spcAft>
                <a:spcPts val="0"/>
              </a:spcAft>
              <a:buClr>
                <a:schemeClr val="dk1"/>
              </a:buClr>
              <a:buSzPts val="1800"/>
              <a:buFont typeface="Quicksand"/>
              <a:buChar char="●"/>
            </a:pPr>
            <a:r>
              <a:rPr lang="en">
                <a:solidFill>
                  <a:schemeClr val="dk1"/>
                </a:solidFill>
                <a:latin typeface="Quicksand"/>
                <a:ea typeface="Quicksand"/>
                <a:cs typeface="Quicksand"/>
                <a:sym typeface="Quicksand"/>
              </a:rPr>
              <a:t>Has facilities for petroleum and sugar refining and brewing and distilling.</a:t>
            </a:r>
            <a:endParaRPr>
              <a:solidFill>
                <a:schemeClr val="dk1"/>
              </a:solidFill>
              <a:latin typeface="Quicksand"/>
              <a:ea typeface="Quicksand"/>
              <a:cs typeface="Quicksand"/>
              <a:sym typeface="Quicksand"/>
            </a:endParaRPr>
          </a:p>
          <a:p>
            <a:pPr marL="457200" lvl="0" indent="-342900">
              <a:lnSpc>
                <a:spcPct val="150000"/>
              </a:lnSpc>
              <a:spcBef>
                <a:spcPts val="0"/>
              </a:spcBef>
              <a:spcAft>
                <a:spcPts val="0"/>
              </a:spcAft>
              <a:buClr>
                <a:schemeClr val="dk1"/>
              </a:buClr>
              <a:buSzPts val="1800"/>
              <a:buFont typeface="Quicksand"/>
              <a:buChar char="●"/>
            </a:pPr>
            <a:r>
              <a:rPr lang="en">
                <a:solidFill>
                  <a:schemeClr val="dk1"/>
                </a:solidFill>
                <a:latin typeface="Quicksand"/>
                <a:ea typeface="Quicksand"/>
                <a:cs typeface="Quicksand"/>
                <a:sym typeface="Quicksand"/>
              </a:rPr>
              <a:t>Produces cement, pharmaceuticals, metal products, clothing and tobacco.</a:t>
            </a:r>
            <a:endParaRPr>
              <a:solidFill>
                <a:schemeClr val="dk1"/>
              </a:solidFill>
              <a:latin typeface="Quicksand"/>
              <a:ea typeface="Quicksand"/>
              <a:cs typeface="Quicksand"/>
              <a:sym typeface="Quicksand"/>
            </a:endParaRPr>
          </a:p>
          <a:p>
            <a:pPr marL="457200" lvl="0" indent="-342900">
              <a:lnSpc>
                <a:spcPct val="150000"/>
              </a:lnSpc>
              <a:spcBef>
                <a:spcPts val="0"/>
              </a:spcBef>
              <a:spcAft>
                <a:spcPts val="0"/>
              </a:spcAft>
              <a:buClr>
                <a:schemeClr val="dk1"/>
              </a:buClr>
              <a:buSzPts val="1800"/>
              <a:buFont typeface="Quicksand"/>
              <a:buChar char="●"/>
            </a:pPr>
            <a:r>
              <a:rPr lang="en">
                <a:solidFill>
                  <a:schemeClr val="dk1"/>
                </a:solidFill>
                <a:latin typeface="Quicksand"/>
                <a:ea typeface="Quicksand"/>
                <a:cs typeface="Quicksand"/>
                <a:sym typeface="Quicksand"/>
              </a:rPr>
              <a:t>San Juan is Puerto Rico’s financial capital and is one of the busiest ports in the Caribbean.</a:t>
            </a:r>
            <a:endParaRPr>
              <a:solidFill>
                <a:schemeClr val="dk1"/>
              </a:solidFill>
              <a:latin typeface="Quicksand"/>
              <a:ea typeface="Quicksand"/>
              <a:cs typeface="Quicksand"/>
              <a:sym typeface="Quicksand"/>
            </a:endParaRPr>
          </a:p>
          <a:p>
            <a:pPr marL="0" lvl="0" indent="0">
              <a:spcBef>
                <a:spcPts val="1600"/>
              </a:spcBef>
              <a:spcAft>
                <a:spcPts val="1600"/>
              </a:spcAft>
              <a:buNone/>
            </a:pPr>
            <a:endParaRPr/>
          </a:p>
        </p:txBody>
      </p:sp>
      <p:pic>
        <p:nvPicPr>
          <p:cNvPr id="279" name="Shape 279"/>
          <p:cNvPicPr preferRelativeResize="0"/>
          <p:nvPr/>
        </p:nvPicPr>
        <p:blipFill>
          <a:blip r:embed="rId3">
            <a:alphaModFix/>
          </a:blip>
          <a:stretch>
            <a:fillRect/>
          </a:stretch>
        </p:blipFill>
        <p:spPr>
          <a:xfrm>
            <a:off x="6530073" y="95325"/>
            <a:ext cx="2012226" cy="1341476"/>
          </a:xfrm>
          <a:prstGeom prst="rect">
            <a:avLst/>
          </a:prstGeom>
          <a:noFill/>
          <a:ln>
            <a:noFill/>
          </a:ln>
        </p:spPr>
      </p:pic>
      <p:pic>
        <p:nvPicPr>
          <p:cNvPr id="280" name="Shape 280"/>
          <p:cNvPicPr preferRelativeResize="0"/>
          <p:nvPr/>
        </p:nvPicPr>
        <p:blipFill>
          <a:blip r:embed="rId4">
            <a:alphaModFix/>
          </a:blip>
          <a:stretch>
            <a:fillRect/>
          </a:stretch>
        </p:blipFill>
        <p:spPr>
          <a:xfrm>
            <a:off x="311700" y="95325"/>
            <a:ext cx="2682925" cy="1341475"/>
          </a:xfrm>
          <a:prstGeom prst="rect">
            <a:avLst/>
          </a:prstGeom>
          <a:noFill/>
          <a:ln>
            <a:noFill/>
          </a:ln>
        </p:spPr>
      </p:pic>
      <p:pic>
        <p:nvPicPr>
          <p:cNvPr id="281" name="Shape 281"/>
          <p:cNvPicPr preferRelativeResize="0"/>
          <p:nvPr/>
        </p:nvPicPr>
        <p:blipFill>
          <a:blip r:embed="rId5">
            <a:alphaModFix/>
          </a:blip>
          <a:stretch>
            <a:fillRect/>
          </a:stretch>
        </p:blipFill>
        <p:spPr>
          <a:xfrm>
            <a:off x="5757325" y="1646423"/>
            <a:ext cx="2589725" cy="15118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title"/>
          </p:nvPr>
        </p:nvSpPr>
        <p:spPr>
          <a:xfrm>
            <a:off x="408300" y="451525"/>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3600">
                <a:latin typeface="Comfortaa"/>
                <a:ea typeface="Comfortaa"/>
                <a:cs typeface="Comfortaa"/>
                <a:sym typeface="Comfortaa"/>
              </a:rPr>
              <a:t>Old San Juan</a:t>
            </a:r>
            <a:endParaRPr sz="3600">
              <a:latin typeface="Comfortaa"/>
              <a:ea typeface="Comfortaa"/>
              <a:cs typeface="Comfortaa"/>
              <a:sym typeface="Comfortaa"/>
            </a:endParaRPr>
          </a:p>
        </p:txBody>
      </p:sp>
      <p:sp>
        <p:nvSpPr>
          <p:cNvPr id="287" name="Shape 287"/>
          <p:cNvSpPr txBox="1">
            <a:spLocks noGrp="1"/>
          </p:cNvSpPr>
          <p:nvPr>
            <p:ph type="body" idx="1"/>
          </p:nvPr>
        </p:nvSpPr>
        <p:spPr>
          <a:xfrm>
            <a:off x="311700" y="1454300"/>
            <a:ext cx="8520600" cy="3416400"/>
          </a:xfrm>
          <a:prstGeom prst="rect">
            <a:avLst/>
          </a:prstGeom>
        </p:spPr>
        <p:txBody>
          <a:bodyPr spcFirstLastPara="1" wrap="square" lIns="91425" tIns="91425" rIns="91425" bIns="91425" anchor="t" anchorCtr="0">
            <a:noAutofit/>
          </a:bodyPr>
          <a:lstStyle/>
          <a:p>
            <a:pPr marL="457200" lvl="0" indent="-342900">
              <a:lnSpc>
                <a:spcPct val="150000"/>
              </a:lnSpc>
              <a:spcBef>
                <a:spcPts val="0"/>
              </a:spcBef>
              <a:spcAft>
                <a:spcPts val="0"/>
              </a:spcAft>
              <a:buClr>
                <a:schemeClr val="dk1"/>
              </a:buClr>
              <a:buSzPts val="1800"/>
              <a:buFont typeface="Quicksand"/>
              <a:buChar char="●"/>
            </a:pPr>
            <a:r>
              <a:rPr lang="en">
                <a:solidFill>
                  <a:schemeClr val="dk1"/>
                </a:solidFill>
                <a:latin typeface="Quicksand"/>
                <a:ea typeface="Quicksand"/>
                <a:cs typeface="Quicksand"/>
                <a:sym typeface="Quicksand"/>
              </a:rPr>
              <a:t> Old San Juan includes Spanish colonial architecture including balconies, elegant doors, and colonial details</a:t>
            </a:r>
            <a:endParaRPr>
              <a:solidFill>
                <a:schemeClr val="dk1"/>
              </a:solidFill>
              <a:latin typeface="Quicksand"/>
              <a:ea typeface="Quicksand"/>
              <a:cs typeface="Quicksand"/>
              <a:sym typeface="Quicksand"/>
            </a:endParaRPr>
          </a:p>
          <a:p>
            <a:pPr marL="457200" lvl="0" indent="-342900">
              <a:lnSpc>
                <a:spcPct val="150000"/>
              </a:lnSpc>
              <a:spcBef>
                <a:spcPts val="0"/>
              </a:spcBef>
              <a:spcAft>
                <a:spcPts val="0"/>
              </a:spcAft>
              <a:buClr>
                <a:schemeClr val="dk1"/>
              </a:buClr>
              <a:buSzPts val="1800"/>
              <a:buFont typeface="Quicksand"/>
              <a:buChar char="●"/>
            </a:pPr>
            <a:r>
              <a:rPr lang="en">
                <a:solidFill>
                  <a:schemeClr val="dk1"/>
                </a:solidFill>
                <a:latin typeface="Quicksand"/>
                <a:ea typeface="Quicksand"/>
                <a:cs typeface="Quicksand"/>
                <a:sym typeface="Quicksand"/>
              </a:rPr>
              <a:t>Old San Juan was originally used as a military stronghold</a:t>
            </a:r>
            <a:endParaRPr>
              <a:solidFill>
                <a:schemeClr val="dk1"/>
              </a:solidFill>
              <a:latin typeface="Quicksand"/>
              <a:ea typeface="Quicksand"/>
              <a:cs typeface="Quicksand"/>
              <a:sym typeface="Quicksand"/>
            </a:endParaRPr>
          </a:p>
          <a:p>
            <a:pPr marL="457200" lvl="0" indent="-342900">
              <a:lnSpc>
                <a:spcPct val="150000"/>
              </a:lnSpc>
              <a:spcBef>
                <a:spcPts val="0"/>
              </a:spcBef>
              <a:spcAft>
                <a:spcPts val="0"/>
              </a:spcAft>
              <a:buClr>
                <a:schemeClr val="dk1"/>
              </a:buClr>
              <a:buSzPts val="1800"/>
              <a:buFont typeface="Quicksand"/>
              <a:buChar char="●"/>
            </a:pPr>
            <a:r>
              <a:rPr lang="en" b="1">
                <a:solidFill>
                  <a:schemeClr val="dk1"/>
                </a:solidFill>
                <a:latin typeface="Quicksand"/>
                <a:ea typeface="Quicksand"/>
                <a:cs typeface="Quicksand"/>
                <a:sym typeface="Quicksand"/>
              </a:rPr>
              <a:t>Plaza De Ballaja</a:t>
            </a:r>
            <a:r>
              <a:rPr lang="en">
                <a:solidFill>
                  <a:schemeClr val="dk1"/>
                </a:solidFill>
                <a:latin typeface="Quicksand"/>
                <a:ea typeface="Quicksand"/>
                <a:cs typeface="Quicksand"/>
                <a:sym typeface="Quicksand"/>
              </a:rPr>
              <a:t> a building that housed Spanish soldiers and their families</a:t>
            </a:r>
            <a:endParaRPr>
              <a:solidFill>
                <a:schemeClr val="dk1"/>
              </a:solidFill>
              <a:latin typeface="Quicksand"/>
              <a:ea typeface="Quicksand"/>
              <a:cs typeface="Quicksand"/>
              <a:sym typeface="Quicksand"/>
            </a:endParaRPr>
          </a:p>
          <a:p>
            <a:pPr marL="457200" lvl="0" indent="-342900">
              <a:lnSpc>
                <a:spcPct val="150000"/>
              </a:lnSpc>
              <a:spcBef>
                <a:spcPts val="0"/>
              </a:spcBef>
              <a:spcAft>
                <a:spcPts val="0"/>
              </a:spcAft>
              <a:buClr>
                <a:schemeClr val="dk1"/>
              </a:buClr>
              <a:buSzPts val="1800"/>
              <a:buFont typeface="Quicksand"/>
              <a:buChar char="●"/>
            </a:pPr>
            <a:r>
              <a:rPr lang="en" b="1">
                <a:solidFill>
                  <a:schemeClr val="dk1"/>
                </a:solidFill>
                <a:latin typeface="Quicksand"/>
                <a:ea typeface="Quicksand"/>
                <a:cs typeface="Quicksand"/>
                <a:sym typeface="Quicksand"/>
              </a:rPr>
              <a:t>Castillo de San Felipe del Morro (El Morro</a:t>
            </a:r>
            <a:r>
              <a:rPr lang="en">
                <a:solidFill>
                  <a:schemeClr val="dk1"/>
                </a:solidFill>
                <a:latin typeface="Quicksand"/>
                <a:ea typeface="Quicksand"/>
                <a:cs typeface="Quicksand"/>
                <a:sym typeface="Quicksand"/>
              </a:rPr>
              <a:t>) is a six-level fort that rises 140 feet above the sea with its massive 18-foot-thick wall that proved a formidable defense.</a:t>
            </a:r>
            <a:endParaRPr>
              <a:solidFill>
                <a:schemeClr val="dk1"/>
              </a:solidFill>
              <a:latin typeface="Quicksand"/>
              <a:ea typeface="Quicksand"/>
              <a:cs typeface="Quicksand"/>
              <a:sym typeface="Quicksand"/>
            </a:endParaRPr>
          </a:p>
          <a:p>
            <a:pPr marL="457200" lvl="0" indent="-342900">
              <a:lnSpc>
                <a:spcPct val="150000"/>
              </a:lnSpc>
              <a:spcBef>
                <a:spcPts val="0"/>
              </a:spcBef>
              <a:spcAft>
                <a:spcPts val="0"/>
              </a:spcAft>
              <a:buClr>
                <a:schemeClr val="dk1"/>
              </a:buClr>
              <a:buSzPts val="1800"/>
              <a:buFont typeface="Quicksand"/>
              <a:buChar char="●"/>
            </a:pPr>
            <a:r>
              <a:rPr lang="en" b="1">
                <a:solidFill>
                  <a:schemeClr val="dk1"/>
                </a:solidFill>
                <a:latin typeface="Quicksand"/>
                <a:ea typeface="Quicksand"/>
                <a:cs typeface="Quicksand"/>
                <a:sym typeface="Quicksand"/>
              </a:rPr>
              <a:t>Plaza the Armas, </a:t>
            </a:r>
            <a:r>
              <a:rPr lang="en">
                <a:solidFill>
                  <a:schemeClr val="dk1"/>
                </a:solidFill>
                <a:latin typeface="Quicksand"/>
                <a:ea typeface="Quicksand"/>
                <a:cs typeface="Quicksand"/>
                <a:sym typeface="Quicksand"/>
              </a:rPr>
              <a:t>the main square in Old San Juan</a:t>
            </a:r>
            <a:endParaRPr>
              <a:solidFill>
                <a:schemeClr val="dk1"/>
              </a:solidFill>
              <a:latin typeface="Quicksand"/>
              <a:ea typeface="Quicksand"/>
              <a:cs typeface="Quicksand"/>
              <a:sym typeface="Quicksand"/>
            </a:endParaRPr>
          </a:p>
          <a:p>
            <a:pPr marL="0" lvl="0" indent="0">
              <a:spcBef>
                <a:spcPts val="1600"/>
              </a:spcBef>
              <a:spcAft>
                <a:spcPts val="1600"/>
              </a:spcAft>
              <a:buNone/>
            </a:pPr>
            <a:endParaRPr/>
          </a:p>
        </p:txBody>
      </p:sp>
      <p:pic>
        <p:nvPicPr>
          <p:cNvPr id="288" name="Shape 288"/>
          <p:cNvPicPr preferRelativeResize="0"/>
          <p:nvPr/>
        </p:nvPicPr>
        <p:blipFill>
          <a:blip r:embed="rId3">
            <a:alphaModFix/>
          </a:blip>
          <a:stretch>
            <a:fillRect/>
          </a:stretch>
        </p:blipFill>
        <p:spPr>
          <a:xfrm>
            <a:off x="408300" y="214623"/>
            <a:ext cx="2093050" cy="1046501"/>
          </a:xfrm>
          <a:prstGeom prst="rect">
            <a:avLst/>
          </a:prstGeom>
          <a:noFill/>
          <a:ln>
            <a:noFill/>
          </a:ln>
        </p:spPr>
      </p:pic>
      <p:pic>
        <p:nvPicPr>
          <p:cNvPr id="289" name="Shape 289"/>
          <p:cNvPicPr preferRelativeResize="0"/>
          <p:nvPr/>
        </p:nvPicPr>
        <p:blipFill>
          <a:blip r:embed="rId4">
            <a:alphaModFix/>
          </a:blip>
          <a:stretch>
            <a:fillRect/>
          </a:stretch>
        </p:blipFill>
        <p:spPr>
          <a:xfrm>
            <a:off x="6832662" y="127275"/>
            <a:ext cx="1999638" cy="13270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Shape 294"/>
          <p:cNvPicPr preferRelativeResize="0"/>
          <p:nvPr/>
        </p:nvPicPr>
        <p:blipFill>
          <a:blip r:embed="rId3">
            <a:alphaModFix/>
          </a:blip>
          <a:stretch>
            <a:fillRect/>
          </a:stretch>
        </p:blipFill>
        <p:spPr>
          <a:xfrm>
            <a:off x="26050" y="321450"/>
            <a:ext cx="4607400" cy="2591675"/>
          </a:xfrm>
          <a:prstGeom prst="rect">
            <a:avLst/>
          </a:prstGeom>
          <a:noFill/>
          <a:ln>
            <a:noFill/>
          </a:ln>
        </p:spPr>
      </p:pic>
      <p:sp>
        <p:nvSpPr>
          <p:cNvPr id="295" name="Shape 295"/>
          <p:cNvSpPr txBox="1"/>
          <p:nvPr/>
        </p:nvSpPr>
        <p:spPr>
          <a:xfrm>
            <a:off x="705838" y="3139250"/>
            <a:ext cx="3247800" cy="8694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1600"/>
              </a:spcAft>
              <a:buNone/>
            </a:pPr>
            <a:r>
              <a:rPr lang="en" sz="2400" b="1">
                <a:solidFill>
                  <a:schemeClr val="dk1"/>
                </a:solidFill>
                <a:latin typeface="Quicksand"/>
                <a:ea typeface="Quicksand"/>
                <a:cs typeface="Quicksand"/>
                <a:sym typeface="Quicksand"/>
              </a:rPr>
              <a:t>Plaza De Ballaja</a:t>
            </a:r>
            <a:endParaRPr sz="2400"/>
          </a:p>
        </p:txBody>
      </p:sp>
      <p:pic>
        <p:nvPicPr>
          <p:cNvPr id="296" name="Shape 296"/>
          <p:cNvPicPr preferRelativeResize="0"/>
          <p:nvPr/>
        </p:nvPicPr>
        <p:blipFill>
          <a:blip r:embed="rId4">
            <a:alphaModFix/>
          </a:blip>
          <a:stretch>
            <a:fillRect/>
          </a:stretch>
        </p:blipFill>
        <p:spPr>
          <a:xfrm>
            <a:off x="4801150" y="991400"/>
            <a:ext cx="4254050" cy="2836050"/>
          </a:xfrm>
          <a:prstGeom prst="rect">
            <a:avLst/>
          </a:prstGeom>
          <a:noFill/>
          <a:ln>
            <a:noFill/>
          </a:ln>
        </p:spPr>
      </p:pic>
      <p:sp>
        <p:nvSpPr>
          <p:cNvPr id="297" name="Shape 297"/>
          <p:cNvSpPr txBox="1"/>
          <p:nvPr/>
        </p:nvSpPr>
        <p:spPr>
          <a:xfrm>
            <a:off x="5445000" y="3827450"/>
            <a:ext cx="3610200" cy="6762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1600"/>
              </a:spcAft>
              <a:buNone/>
            </a:pPr>
            <a:r>
              <a:rPr lang="en" sz="2400" b="1">
                <a:solidFill>
                  <a:schemeClr val="dk1"/>
                </a:solidFill>
                <a:latin typeface="Quicksand"/>
                <a:ea typeface="Quicksand"/>
                <a:cs typeface="Quicksand"/>
                <a:sym typeface="Quicksand"/>
              </a:rPr>
              <a:t>Castillo de San Felipe del Morro (El Morro</a:t>
            </a:r>
            <a:r>
              <a:rPr lang="en" sz="2400">
                <a:solidFill>
                  <a:schemeClr val="dk1"/>
                </a:solidFill>
                <a:latin typeface="Quicksand"/>
                <a:ea typeface="Quicksand"/>
                <a:cs typeface="Quicksand"/>
                <a:sym typeface="Quicksand"/>
              </a:rPr>
              <a:t>)</a:t>
            </a:r>
            <a:endParaRPr sz="24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Shape 302"/>
          <p:cNvPicPr preferRelativeResize="0"/>
          <p:nvPr/>
        </p:nvPicPr>
        <p:blipFill>
          <a:blip r:embed="rId3">
            <a:alphaModFix/>
          </a:blip>
          <a:stretch>
            <a:fillRect/>
          </a:stretch>
        </p:blipFill>
        <p:spPr>
          <a:xfrm>
            <a:off x="357625" y="470875"/>
            <a:ext cx="5786375" cy="4334525"/>
          </a:xfrm>
          <a:prstGeom prst="rect">
            <a:avLst/>
          </a:prstGeom>
          <a:noFill/>
          <a:ln>
            <a:noFill/>
          </a:ln>
        </p:spPr>
      </p:pic>
      <p:sp>
        <p:nvSpPr>
          <p:cNvPr id="303" name="Shape 303"/>
          <p:cNvSpPr txBox="1"/>
          <p:nvPr/>
        </p:nvSpPr>
        <p:spPr>
          <a:xfrm>
            <a:off x="6580300" y="2112900"/>
            <a:ext cx="2354400" cy="9177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1600"/>
              </a:spcAft>
              <a:buNone/>
            </a:pPr>
            <a:r>
              <a:rPr lang="en" sz="2400" b="1">
                <a:solidFill>
                  <a:schemeClr val="dk1"/>
                </a:solidFill>
                <a:latin typeface="Quicksand"/>
                <a:ea typeface="Quicksand"/>
                <a:cs typeface="Quicksand"/>
                <a:sym typeface="Quicksand"/>
              </a:rPr>
              <a:t>Plaza de Armas</a:t>
            </a:r>
            <a:endParaRPr sz="24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Shape 308"/>
          <p:cNvSpPr txBox="1">
            <a:spLocks noGrp="1"/>
          </p:cNvSpPr>
          <p:nvPr>
            <p:ph type="title"/>
          </p:nvPr>
        </p:nvSpPr>
        <p:spPr>
          <a:xfrm>
            <a:off x="1316925" y="212175"/>
            <a:ext cx="66309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latin typeface="Comfortaa"/>
                <a:ea typeface="Comfortaa"/>
                <a:cs typeface="Comfortaa"/>
                <a:sym typeface="Comfortaa"/>
              </a:rPr>
              <a:t>New San Juan</a:t>
            </a:r>
            <a:endParaRPr>
              <a:latin typeface="Comfortaa"/>
              <a:ea typeface="Comfortaa"/>
              <a:cs typeface="Comfortaa"/>
              <a:sym typeface="Comfortaa"/>
            </a:endParaRPr>
          </a:p>
        </p:txBody>
      </p:sp>
      <p:sp>
        <p:nvSpPr>
          <p:cNvPr id="309" name="Shape 309"/>
          <p:cNvSpPr txBox="1">
            <a:spLocks noGrp="1"/>
          </p:cNvSpPr>
          <p:nvPr>
            <p:ph type="body" idx="1"/>
          </p:nvPr>
        </p:nvSpPr>
        <p:spPr>
          <a:xfrm>
            <a:off x="311700" y="959425"/>
            <a:ext cx="8520600" cy="1152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rgbClr val="000000"/>
                </a:solidFill>
                <a:latin typeface="Quicksand"/>
                <a:ea typeface="Quicksand"/>
                <a:cs typeface="Quicksand"/>
                <a:sym typeface="Quicksand"/>
              </a:rPr>
              <a:t>More modern part of San Juan</a:t>
            </a:r>
            <a:endParaRPr>
              <a:solidFill>
                <a:srgbClr val="000000"/>
              </a:solidFill>
              <a:latin typeface="Quicksand"/>
              <a:ea typeface="Quicksand"/>
              <a:cs typeface="Quicksand"/>
              <a:sym typeface="Quicksand"/>
            </a:endParaRPr>
          </a:p>
          <a:p>
            <a:pPr marL="0" lvl="0" indent="0">
              <a:spcBef>
                <a:spcPts val="1600"/>
              </a:spcBef>
              <a:spcAft>
                <a:spcPts val="0"/>
              </a:spcAft>
              <a:buNone/>
            </a:pPr>
            <a:r>
              <a:rPr lang="en">
                <a:solidFill>
                  <a:srgbClr val="000000"/>
                </a:solidFill>
                <a:latin typeface="Quicksand"/>
                <a:ea typeface="Quicksand"/>
                <a:cs typeface="Quicksand"/>
                <a:sym typeface="Quicksand"/>
              </a:rPr>
              <a:t>Includes beaches, hotels, nightlife, Condado Lagoon, parks and squares</a:t>
            </a:r>
            <a:endParaRPr>
              <a:solidFill>
                <a:srgbClr val="000000"/>
              </a:solidFill>
              <a:latin typeface="Quicksand"/>
              <a:ea typeface="Quicksand"/>
              <a:cs typeface="Quicksand"/>
              <a:sym typeface="Quicksand"/>
            </a:endParaRPr>
          </a:p>
          <a:p>
            <a:pPr marL="0" lvl="0" indent="0">
              <a:spcBef>
                <a:spcPts val="1600"/>
              </a:spcBef>
              <a:spcAft>
                <a:spcPts val="0"/>
              </a:spcAft>
              <a:buNone/>
            </a:pPr>
            <a:endParaRPr/>
          </a:p>
          <a:p>
            <a:pPr marL="0" lvl="0" indent="0">
              <a:spcBef>
                <a:spcPts val="1600"/>
              </a:spcBef>
              <a:spcAft>
                <a:spcPts val="1600"/>
              </a:spcAft>
              <a:buNone/>
            </a:pPr>
            <a:endParaRPr/>
          </a:p>
        </p:txBody>
      </p:sp>
      <p:pic>
        <p:nvPicPr>
          <p:cNvPr id="310" name="Shape 310"/>
          <p:cNvPicPr preferRelativeResize="0"/>
          <p:nvPr/>
        </p:nvPicPr>
        <p:blipFill>
          <a:blip r:embed="rId3">
            <a:alphaModFix/>
          </a:blip>
          <a:stretch>
            <a:fillRect/>
          </a:stretch>
        </p:blipFill>
        <p:spPr>
          <a:xfrm>
            <a:off x="154751" y="2286883"/>
            <a:ext cx="4331050" cy="2303505"/>
          </a:xfrm>
          <a:prstGeom prst="rect">
            <a:avLst/>
          </a:prstGeom>
          <a:noFill/>
          <a:ln>
            <a:noFill/>
          </a:ln>
        </p:spPr>
      </p:pic>
      <p:pic>
        <p:nvPicPr>
          <p:cNvPr id="311" name="Shape 311"/>
          <p:cNvPicPr preferRelativeResize="0"/>
          <p:nvPr/>
        </p:nvPicPr>
        <p:blipFill>
          <a:blip r:embed="rId4">
            <a:alphaModFix/>
          </a:blip>
          <a:stretch>
            <a:fillRect/>
          </a:stretch>
        </p:blipFill>
        <p:spPr>
          <a:xfrm>
            <a:off x="4696750" y="2355875"/>
            <a:ext cx="4331050" cy="21655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DBD4EB"/>
            </a:gs>
            <a:gs pos="100000">
              <a:srgbClr val="9180BB"/>
            </a:gs>
          </a:gsLst>
          <a:path path="circle">
            <a:fillToRect l="50000" t="50000" r="50000" b="50000"/>
          </a:path>
          <a:tileRect/>
        </a:gradFill>
        <a:effectLst/>
      </p:bgPr>
    </p:bg>
    <p:spTree>
      <p:nvGrpSpPr>
        <p:cNvPr id="1" name="Shape 72"/>
        <p:cNvGrpSpPr/>
        <p:nvPr/>
      </p:nvGrpSpPr>
      <p:grpSpPr>
        <a:xfrm>
          <a:off x="0" y="0"/>
          <a:ext cx="0" cy="0"/>
          <a:chOff x="0" y="0"/>
          <a:chExt cx="0" cy="0"/>
        </a:xfrm>
      </p:grpSpPr>
      <p:sp>
        <p:nvSpPr>
          <p:cNvPr id="73" name="Shape 73"/>
          <p:cNvSpPr txBox="1">
            <a:spLocks noGrp="1"/>
          </p:cNvSpPr>
          <p:nvPr>
            <p:ph type="ctrTitle"/>
          </p:nvPr>
        </p:nvSpPr>
        <p:spPr>
          <a:xfrm>
            <a:off x="250825" y="143650"/>
            <a:ext cx="8520600" cy="680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4000">
                <a:latin typeface="Abril Fatface"/>
                <a:ea typeface="Abril Fatface"/>
                <a:cs typeface="Abril Fatface"/>
                <a:sym typeface="Abril Fatface"/>
              </a:rPr>
              <a:t>CHAMPS</a:t>
            </a:r>
            <a:endParaRPr sz="4000">
              <a:latin typeface="Abril Fatface"/>
              <a:ea typeface="Abril Fatface"/>
              <a:cs typeface="Abril Fatface"/>
              <a:sym typeface="Abril Fatface"/>
            </a:endParaRPr>
          </a:p>
        </p:txBody>
      </p:sp>
      <p:sp>
        <p:nvSpPr>
          <p:cNvPr id="74" name="Shape 74"/>
          <p:cNvSpPr txBox="1">
            <a:spLocks noGrp="1"/>
          </p:cNvSpPr>
          <p:nvPr>
            <p:ph type="subTitle" idx="1"/>
          </p:nvPr>
        </p:nvSpPr>
        <p:spPr>
          <a:xfrm>
            <a:off x="145475" y="824350"/>
            <a:ext cx="8520600" cy="4099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b="1">
                <a:solidFill>
                  <a:schemeClr val="dk1"/>
                </a:solidFill>
                <a:latin typeface="Abril Fatface"/>
                <a:ea typeface="Abril Fatface"/>
                <a:cs typeface="Abril Fatface"/>
                <a:sym typeface="Abril Fatface"/>
              </a:rPr>
              <a:t>C</a:t>
            </a:r>
            <a:r>
              <a:rPr lang="en" sz="1400">
                <a:solidFill>
                  <a:schemeClr val="dk1"/>
                </a:solidFill>
                <a:latin typeface="Abril Fatface"/>
                <a:ea typeface="Abril Fatface"/>
                <a:cs typeface="Abril Fatface"/>
                <a:sym typeface="Abril Fatface"/>
              </a:rPr>
              <a:t>- </a:t>
            </a:r>
            <a:r>
              <a:rPr lang="en" sz="1400" u="sng">
                <a:solidFill>
                  <a:schemeClr val="dk1"/>
                </a:solidFill>
                <a:latin typeface="Abril Fatface"/>
                <a:ea typeface="Abril Fatface"/>
                <a:cs typeface="Abril Fatface"/>
                <a:sym typeface="Abril Fatface"/>
              </a:rPr>
              <a:t>Conversation:</a:t>
            </a:r>
            <a:r>
              <a:rPr lang="en" sz="1400">
                <a:solidFill>
                  <a:schemeClr val="dk1"/>
                </a:solidFill>
                <a:latin typeface="Abril Fatface"/>
                <a:ea typeface="Abril Fatface"/>
                <a:cs typeface="Abril Fatface"/>
                <a:sym typeface="Abril Fatface"/>
              </a:rPr>
              <a:t> You will discuss the book, </a:t>
            </a:r>
            <a:r>
              <a:rPr lang="en" sz="1400" u="sng">
                <a:solidFill>
                  <a:schemeClr val="dk1"/>
                </a:solidFill>
                <a:latin typeface="Abril Fatface"/>
                <a:ea typeface="Abril Fatface"/>
                <a:cs typeface="Abril Fatface"/>
                <a:sym typeface="Abril Fatface"/>
              </a:rPr>
              <a:t>It’s Okay to Make Mistakes</a:t>
            </a:r>
            <a:r>
              <a:rPr lang="en" sz="1400">
                <a:solidFill>
                  <a:schemeClr val="dk1"/>
                </a:solidFill>
                <a:latin typeface="Abril Fatface"/>
                <a:ea typeface="Abril Fatface"/>
                <a:cs typeface="Abril Fatface"/>
                <a:sym typeface="Abril Fatface"/>
              </a:rPr>
              <a:t>, with your peers. We will also discuss the idea of happiness and optimism with one another. </a:t>
            </a:r>
            <a:endParaRPr sz="1400">
              <a:solidFill>
                <a:schemeClr val="dk1"/>
              </a:solidFill>
              <a:latin typeface="Abril Fatface"/>
              <a:ea typeface="Abril Fatface"/>
              <a:cs typeface="Abril Fatface"/>
              <a:sym typeface="Abril Fatface"/>
            </a:endParaRPr>
          </a:p>
          <a:p>
            <a:pPr marL="0" lvl="0" indent="0" algn="l" rtl="0">
              <a:lnSpc>
                <a:spcPct val="115000"/>
              </a:lnSpc>
              <a:spcBef>
                <a:spcPts val="1600"/>
              </a:spcBef>
              <a:spcAft>
                <a:spcPts val="0"/>
              </a:spcAft>
              <a:buNone/>
            </a:pPr>
            <a:r>
              <a:rPr lang="en" sz="1400" b="1">
                <a:solidFill>
                  <a:schemeClr val="dk1"/>
                </a:solidFill>
                <a:latin typeface="Abril Fatface"/>
                <a:ea typeface="Abril Fatface"/>
                <a:cs typeface="Abril Fatface"/>
                <a:sym typeface="Abril Fatface"/>
              </a:rPr>
              <a:t>H</a:t>
            </a:r>
            <a:r>
              <a:rPr lang="en" sz="1400">
                <a:solidFill>
                  <a:schemeClr val="dk1"/>
                </a:solidFill>
                <a:latin typeface="Abril Fatface"/>
                <a:ea typeface="Abril Fatface"/>
                <a:cs typeface="Abril Fatface"/>
                <a:sym typeface="Abril Fatface"/>
              </a:rPr>
              <a:t>- </a:t>
            </a:r>
            <a:r>
              <a:rPr lang="en" sz="1400" u="sng">
                <a:solidFill>
                  <a:schemeClr val="dk1"/>
                </a:solidFill>
                <a:latin typeface="Abril Fatface"/>
                <a:ea typeface="Abril Fatface"/>
                <a:cs typeface="Abril Fatface"/>
                <a:sym typeface="Abril Fatface"/>
              </a:rPr>
              <a:t>Help:</a:t>
            </a:r>
            <a:r>
              <a:rPr lang="en" sz="1400">
                <a:solidFill>
                  <a:schemeClr val="dk1"/>
                </a:solidFill>
                <a:latin typeface="Abril Fatface"/>
                <a:ea typeface="Abril Fatface"/>
                <a:cs typeface="Abril Fatface"/>
                <a:sym typeface="Abril Fatface"/>
              </a:rPr>
              <a:t> If you needs assistance, please raise your hand quietly.</a:t>
            </a:r>
            <a:endParaRPr sz="1400">
              <a:solidFill>
                <a:schemeClr val="dk1"/>
              </a:solidFill>
              <a:latin typeface="Abril Fatface"/>
              <a:ea typeface="Abril Fatface"/>
              <a:cs typeface="Abril Fatface"/>
              <a:sym typeface="Abril Fatface"/>
            </a:endParaRPr>
          </a:p>
          <a:p>
            <a:pPr marL="0" lvl="0" indent="0" algn="l" rtl="0">
              <a:lnSpc>
                <a:spcPct val="115000"/>
              </a:lnSpc>
              <a:spcBef>
                <a:spcPts val="1600"/>
              </a:spcBef>
              <a:spcAft>
                <a:spcPts val="0"/>
              </a:spcAft>
              <a:buNone/>
            </a:pPr>
            <a:r>
              <a:rPr lang="en" sz="1400" b="1">
                <a:solidFill>
                  <a:schemeClr val="dk1"/>
                </a:solidFill>
                <a:latin typeface="Abril Fatface"/>
                <a:ea typeface="Abril Fatface"/>
                <a:cs typeface="Abril Fatface"/>
                <a:sym typeface="Abril Fatface"/>
              </a:rPr>
              <a:t>A</a:t>
            </a:r>
            <a:r>
              <a:rPr lang="en" sz="1400">
                <a:solidFill>
                  <a:schemeClr val="dk1"/>
                </a:solidFill>
                <a:latin typeface="Abril Fatface"/>
                <a:ea typeface="Abril Fatface"/>
                <a:cs typeface="Abril Fatface"/>
                <a:sym typeface="Abril Fatface"/>
              </a:rPr>
              <a:t>- </a:t>
            </a:r>
            <a:r>
              <a:rPr lang="en" sz="1400" u="sng">
                <a:solidFill>
                  <a:schemeClr val="dk1"/>
                </a:solidFill>
                <a:latin typeface="Abril Fatface"/>
                <a:ea typeface="Abril Fatface"/>
                <a:cs typeface="Abril Fatface"/>
                <a:sym typeface="Abril Fatface"/>
              </a:rPr>
              <a:t>Activity:</a:t>
            </a:r>
            <a:r>
              <a:rPr lang="en" sz="1400">
                <a:solidFill>
                  <a:schemeClr val="dk1"/>
                </a:solidFill>
                <a:latin typeface="Abril Fatface"/>
                <a:ea typeface="Abril Fatface"/>
                <a:cs typeface="Abril Fatface"/>
                <a:sym typeface="Abril Fatface"/>
              </a:rPr>
              <a:t> We are going to read the book, </a:t>
            </a:r>
            <a:r>
              <a:rPr lang="en" sz="1400" u="sng">
                <a:solidFill>
                  <a:schemeClr val="dk1"/>
                </a:solidFill>
                <a:latin typeface="Abril Fatface"/>
                <a:ea typeface="Abril Fatface"/>
                <a:cs typeface="Abril Fatface"/>
                <a:sym typeface="Abril Fatface"/>
              </a:rPr>
              <a:t>It’s Okay to Make Mistakes</a:t>
            </a:r>
            <a:r>
              <a:rPr lang="en" sz="1400">
                <a:solidFill>
                  <a:schemeClr val="dk1"/>
                </a:solidFill>
                <a:latin typeface="Abril Fatface"/>
                <a:ea typeface="Abril Fatface"/>
                <a:cs typeface="Abril Fatface"/>
                <a:sym typeface="Abril Fatface"/>
              </a:rPr>
              <a:t>, and complete a “Book, Head &amp; Heart” activity to reinforce what you learned. We will also learn the research that has been done on happiness, as well as discover the key to happiness through an exciting hands-on activity.  </a:t>
            </a:r>
            <a:endParaRPr sz="1400">
              <a:solidFill>
                <a:schemeClr val="dk1"/>
              </a:solidFill>
              <a:latin typeface="Abril Fatface"/>
              <a:ea typeface="Abril Fatface"/>
              <a:cs typeface="Abril Fatface"/>
              <a:sym typeface="Abril Fatface"/>
            </a:endParaRPr>
          </a:p>
          <a:p>
            <a:pPr marL="0" lvl="0" indent="0" algn="l" rtl="0">
              <a:lnSpc>
                <a:spcPct val="115000"/>
              </a:lnSpc>
              <a:spcBef>
                <a:spcPts val="1600"/>
              </a:spcBef>
              <a:spcAft>
                <a:spcPts val="0"/>
              </a:spcAft>
              <a:buNone/>
            </a:pPr>
            <a:r>
              <a:rPr lang="en" sz="1400" b="1">
                <a:solidFill>
                  <a:schemeClr val="dk1"/>
                </a:solidFill>
                <a:latin typeface="Abril Fatface"/>
                <a:ea typeface="Abril Fatface"/>
                <a:cs typeface="Abril Fatface"/>
                <a:sym typeface="Abril Fatface"/>
              </a:rPr>
              <a:t>M</a:t>
            </a:r>
            <a:r>
              <a:rPr lang="en" sz="1400">
                <a:solidFill>
                  <a:schemeClr val="dk1"/>
                </a:solidFill>
                <a:latin typeface="Abril Fatface"/>
                <a:ea typeface="Abril Fatface"/>
                <a:cs typeface="Abril Fatface"/>
                <a:sym typeface="Abril Fatface"/>
              </a:rPr>
              <a:t>- </a:t>
            </a:r>
            <a:r>
              <a:rPr lang="en" sz="1400" u="sng">
                <a:solidFill>
                  <a:schemeClr val="dk1"/>
                </a:solidFill>
                <a:latin typeface="Abril Fatface"/>
                <a:ea typeface="Abril Fatface"/>
                <a:cs typeface="Abril Fatface"/>
                <a:sym typeface="Abril Fatface"/>
              </a:rPr>
              <a:t>Movement:</a:t>
            </a:r>
            <a:r>
              <a:rPr lang="en" sz="1400">
                <a:solidFill>
                  <a:schemeClr val="dk1"/>
                </a:solidFill>
                <a:latin typeface="Abril Fatface"/>
                <a:ea typeface="Abril Fatface"/>
                <a:cs typeface="Abril Fatface"/>
                <a:sym typeface="Abril Fatface"/>
              </a:rPr>
              <a:t> Please be mindful of your classmates when you move from your desks to the carpet, as well as when you come up to the board to participate. </a:t>
            </a:r>
            <a:endParaRPr sz="1400">
              <a:solidFill>
                <a:schemeClr val="dk1"/>
              </a:solidFill>
              <a:latin typeface="Abril Fatface"/>
              <a:ea typeface="Abril Fatface"/>
              <a:cs typeface="Abril Fatface"/>
              <a:sym typeface="Abril Fatface"/>
            </a:endParaRPr>
          </a:p>
          <a:p>
            <a:pPr marL="0" lvl="0" indent="0" algn="l" rtl="0">
              <a:lnSpc>
                <a:spcPct val="115000"/>
              </a:lnSpc>
              <a:spcBef>
                <a:spcPts val="1600"/>
              </a:spcBef>
              <a:spcAft>
                <a:spcPts val="0"/>
              </a:spcAft>
              <a:buNone/>
            </a:pPr>
            <a:r>
              <a:rPr lang="en" sz="1400" b="1">
                <a:solidFill>
                  <a:schemeClr val="dk1"/>
                </a:solidFill>
                <a:latin typeface="Abril Fatface"/>
                <a:ea typeface="Abril Fatface"/>
                <a:cs typeface="Abril Fatface"/>
                <a:sym typeface="Abril Fatface"/>
              </a:rPr>
              <a:t>P</a:t>
            </a:r>
            <a:r>
              <a:rPr lang="en" sz="1400">
                <a:solidFill>
                  <a:schemeClr val="dk1"/>
                </a:solidFill>
                <a:latin typeface="Abril Fatface"/>
                <a:ea typeface="Abril Fatface"/>
                <a:cs typeface="Abril Fatface"/>
                <a:sym typeface="Abril Fatface"/>
              </a:rPr>
              <a:t>- </a:t>
            </a:r>
            <a:r>
              <a:rPr lang="en" sz="1400" u="sng">
                <a:solidFill>
                  <a:schemeClr val="dk1"/>
                </a:solidFill>
                <a:latin typeface="Abril Fatface"/>
                <a:ea typeface="Abril Fatface"/>
                <a:cs typeface="Abril Fatface"/>
                <a:sym typeface="Abril Fatface"/>
              </a:rPr>
              <a:t>Participation:</a:t>
            </a:r>
            <a:r>
              <a:rPr lang="en" sz="1400">
                <a:solidFill>
                  <a:schemeClr val="dk1"/>
                </a:solidFill>
                <a:latin typeface="Abril Fatface"/>
                <a:ea typeface="Abril Fatface"/>
                <a:cs typeface="Abril Fatface"/>
                <a:sym typeface="Abril Fatface"/>
              </a:rPr>
              <a:t> Everyone is expected to participate in all activities. Everyone should also be taking notes and/or answering questions.  </a:t>
            </a:r>
            <a:endParaRPr sz="1400">
              <a:solidFill>
                <a:schemeClr val="dk1"/>
              </a:solidFill>
              <a:latin typeface="Abril Fatface"/>
              <a:ea typeface="Abril Fatface"/>
              <a:cs typeface="Abril Fatface"/>
              <a:sym typeface="Abril Fatface"/>
            </a:endParaRPr>
          </a:p>
          <a:p>
            <a:pPr marL="0" lvl="0" indent="0" algn="l" rtl="0">
              <a:lnSpc>
                <a:spcPct val="115000"/>
              </a:lnSpc>
              <a:spcBef>
                <a:spcPts val="1600"/>
              </a:spcBef>
              <a:spcAft>
                <a:spcPts val="1600"/>
              </a:spcAft>
              <a:buNone/>
            </a:pPr>
            <a:r>
              <a:rPr lang="en" sz="1400" b="1">
                <a:solidFill>
                  <a:schemeClr val="dk1"/>
                </a:solidFill>
                <a:latin typeface="Abril Fatface"/>
                <a:ea typeface="Abril Fatface"/>
                <a:cs typeface="Abril Fatface"/>
                <a:sym typeface="Abril Fatface"/>
              </a:rPr>
              <a:t>S</a:t>
            </a:r>
            <a:r>
              <a:rPr lang="en" sz="1400">
                <a:solidFill>
                  <a:schemeClr val="dk1"/>
                </a:solidFill>
                <a:latin typeface="Abril Fatface"/>
                <a:ea typeface="Abril Fatface"/>
                <a:cs typeface="Abril Fatface"/>
                <a:sym typeface="Abril Fatface"/>
              </a:rPr>
              <a:t>- </a:t>
            </a:r>
            <a:r>
              <a:rPr lang="en" sz="1400" u="sng">
                <a:solidFill>
                  <a:schemeClr val="dk1"/>
                </a:solidFill>
                <a:latin typeface="Abril Fatface"/>
                <a:ea typeface="Abril Fatface"/>
                <a:cs typeface="Abril Fatface"/>
                <a:sym typeface="Abril Fatface"/>
              </a:rPr>
              <a:t>Success:</a:t>
            </a:r>
            <a:r>
              <a:rPr lang="en" sz="1400">
                <a:solidFill>
                  <a:schemeClr val="dk1"/>
                </a:solidFill>
                <a:latin typeface="Abril Fatface"/>
                <a:ea typeface="Abril Fatface"/>
                <a:cs typeface="Abril Fatface"/>
                <a:sym typeface="Abril Fatface"/>
              </a:rPr>
              <a:t> We will learn about what happiness is and discover what the key to happiness is. This will teach you how to flip problems around so that you can see what the positive side of these problems are. </a:t>
            </a:r>
            <a:endParaRPr sz="1400">
              <a:latin typeface="Abril Fatface"/>
              <a:ea typeface="Abril Fatface"/>
              <a:cs typeface="Abril Fatface"/>
              <a:sym typeface="Abril Fatface"/>
            </a:endParaRPr>
          </a:p>
        </p:txBody>
      </p:sp>
      <p:pic>
        <p:nvPicPr>
          <p:cNvPr id="75" name="Shape 75"/>
          <p:cNvPicPr preferRelativeResize="0"/>
          <p:nvPr/>
        </p:nvPicPr>
        <p:blipFill>
          <a:blip r:embed="rId3">
            <a:alphaModFix/>
          </a:blip>
          <a:stretch>
            <a:fillRect/>
          </a:stretch>
        </p:blipFill>
        <p:spPr>
          <a:xfrm>
            <a:off x="5881050" y="1194424"/>
            <a:ext cx="1260100" cy="820450"/>
          </a:xfrm>
          <a:prstGeom prst="rect">
            <a:avLst/>
          </a:prstGeom>
          <a:noFill/>
          <a:ln>
            <a:noFill/>
          </a:ln>
        </p:spPr>
      </p:pic>
      <p:pic>
        <p:nvPicPr>
          <p:cNvPr id="76" name="Shape 76"/>
          <p:cNvPicPr preferRelativeResize="0"/>
          <p:nvPr/>
        </p:nvPicPr>
        <p:blipFill>
          <a:blip r:embed="rId4">
            <a:alphaModFix/>
          </a:blip>
          <a:stretch>
            <a:fillRect/>
          </a:stretch>
        </p:blipFill>
        <p:spPr>
          <a:xfrm>
            <a:off x="2111175" y="73775"/>
            <a:ext cx="650927" cy="7505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15"/>
        <p:cNvGrpSpPr/>
        <p:nvPr/>
      </p:nvGrpSpPr>
      <p:grpSpPr>
        <a:xfrm>
          <a:off x="0" y="0"/>
          <a:ext cx="0" cy="0"/>
          <a:chOff x="0" y="0"/>
          <a:chExt cx="0" cy="0"/>
        </a:xfrm>
      </p:grpSpPr>
      <p:sp>
        <p:nvSpPr>
          <p:cNvPr id="316" name="Shape 316" title="san juan to mayguez.mp4">
            <a:hlinkClick r:id="rId3"/>
          </p:cNvPr>
          <p:cNvSpPr/>
          <p:nvPr/>
        </p:nvSpPr>
        <p:spPr>
          <a:xfrm>
            <a:off x="1335625" y="25450"/>
            <a:ext cx="6790126" cy="5092600"/>
          </a:xfrm>
          <a:prstGeom prst="rect">
            <a:avLst/>
          </a:prstGeom>
          <a:blipFill>
            <a:blip r:embed="rId4">
              <a:alphaModFix/>
            </a:blip>
            <a:stretch>
              <a:fillRect/>
            </a:stretch>
          </a:blipFill>
          <a:ln>
            <a:noFill/>
          </a:ln>
        </p:spPr>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Shape 321"/>
          <p:cNvSpPr txBox="1">
            <a:spLocks noGrp="1"/>
          </p:cNvSpPr>
          <p:nvPr>
            <p:ph type="title"/>
          </p:nvPr>
        </p:nvSpPr>
        <p:spPr>
          <a:xfrm>
            <a:off x="2856450" y="119050"/>
            <a:ext cx="3672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3600">
                <a:latin typeface="Comfortaa"/>
                <a:ea typeface="Comfortaa"/>
                <a:cs typeface="Comfortaa"/>
                <a:sym typeface="Comfortaa"/>
              </a:rPr>
              <a:t>Mayagüez</a:t>
            </a:r>
            <a:endParaRPr sz="3600">
              <a:latin typeface="Comfortaa"/>
              <a:ea typeface="Comfortaa"/>
              <a:cs typeface="Comfortaa"/>
              <a:sym typeface="Comfortaa"/>
            </a:endParaRPr>
          </a:p>
        </p:txBody>
      </p:sp>
      <p:sp>
        <p:nvSpPr>
          <p:cNvPr id="322" name="Shape 322"/>
          <p:cNvSpPr txBox="1">
            <a:spLocks noGrp="1"/>
          </p:cNvSpPr>
          <p:nvPr>
            <p:ph type="body" idx="1"/>
          </p:nvPr>
        </p:nvSpPr>
        <p:spPr>
          <a:xfrm>
            <a:off x="311700" y="863550"/>
            <a:ext cx="8520600" cy="3416400"/>
          </a:xfrm>
          <a:prstGeom prst="rect">
            <a:avLst/>
          </a:prstGeom>
        </p:spPr>
        <p:txBody>
          <a:bodyPr spcFirstLastPara="1" wrap="square" lIns="91425" tIns="91425" rIns="91425" bIns="91425" anchor="t" anchorCtr="0">
            <a:noAutofit/>
          </a:bodyPr>
          <a:lstStyle/>
          <a:p>
            <a:pPr marL="457200" lvl="0" indent="-342900">
              <a:lnSpc>
                <a:spcPct val="150000"/>
              </a:lnSpc>
              <a:spcBef>
                <a:spcPts val="0"/>
              </a:spcBef>
              <a:spcAft>
                <a:spcPts val="0"/>
              </a:spcAft>
              <a:buClr>
                <a:srgbClr val="000000"/>
              </a:buClr>
              <a:buSzPts val="1800"/>
              <a:buFont typeface="Quicksand"/>
              <a:buChar char="●"/>
            </a:pPr>
            <a:r>
              <a:rPr lang="en">
                <a:solidFill>
                  <a:srgbClr val="000000"/>
                </a:solidFill>
                <a:latin typeface="Quicksand"/>
                <a:ea typeface="Quicksand"/>
                <a:cs typeface="Quicksand"/>
                <a:sym typeface="Quicksand"/>
              </a:rPr>
              <a:t>Founded in 1760 and means “Land of the Clear Waters”</a:t>
            </a:r>
            <a:endParaRPr>
              <a:solidFill>
                <a:srgbClr val="000000"/>
              </a:solidFill>
              <a:latin typeface="Quicksand"/>
              <a:ea typeface="Quicksand"/>
              <a:cs typeface="Quicksand"/>
              <a:sym typeface="Quicksand"/>
            </a:endParaRPr>
          </a:p>
          <a:p>
            <a:pPr marL="457200" lvl="0" indent="-342900">
              <a:lnSpc>
                <a:spcPct val="150000"/>
              </a:lnSpc>
              <a:spcBef>
                <a:spcPts val="0"/>
              </a:spcBef>
              <a:spcAft>
                <a:spcPts val="0"/>
              </a:spcAft>
              <a:buSzPts val="1800"/>
              <a:buFont typeface="Quicksand"/>
              <a:buChar char="●"/>
            </a:pPr>
            <a:r>
              <a:rPr lang="en">
                <a:solidFill>
                  <a:srgbClr val="000000"/>
                </a:solidFill>
                <a:latin typeface="Quicksand"/>
                <a:ea typeface="Quicksand"/>
                <a:cs typeface="Quicksand"/>
                <a:sym typeface="Quicksand"/>
              </a:rPr>
              <a:t>Was named after the river </a:t>
            </a:r>
            <a:r>
              <a:rPr lang="en">
                <a:solidFill>
                  <a:schemeClr val="dk1"/>
                </a:solidFill>
                <a:highlight>
                  <a:srgbClr val="FFFFFF"/>
                </a:highlight>
                <a:latin typeface="Quicksand"/>
                <a:ea typeface="Quicksand"/>
                <a:cs typeface="Quicksand"/>
                <a:sym typeface="Quicksand"/>
              </a:rPr>
              <a:t>Yagüez River (meaning clear waters) </a:t>
            </a:r>
            <a:endParaRPr>
              <a:solidFill>
                <a:schemeClr val="dk1"/>
              </a:solidFill>
              <a:highlight>
                <a:srgbClr val="FFFFFF"/>
              </a:highlight>
              <a:latin typeface="Quicksand"/>
              <a:ea typeface="Quicksand"/>
              <a:cs typeface="Quicksand"/>
              <a:sym typeface="Quicksand"/>
            </a:endParaRPr>
          </a:p>
          <a:p>
            <a:pPr marL="457200" lvl="0" indent="-342900">
              <a:lnSpc>
                <a:spcPct val="150000"/>
              </a:lnSpc>
              <a:spcBef>
                <a:spcPts val="0"/>
              </a:spcBef>
              <a:spcAft>
                <a:spcPts val="0"/>
              </a:spcAft>
              <a:buClr>
                <a:schemeClr val="dk1"/>
              </a:buClr>
              <a:buSzPts val="1800"/>
              <a:buFont typeface="Quicksand"/>
              <a:buChar char="●"/>
            </a:pPr>
            <a:r>
              <a:rPr lang="en">
                <a:solidFill>
                  <a:schemeClr val="dk1"/>
                </a:solidFill>
                <a:highlight>
                  <a:srgbClr val="FFFFFF"/>
                </a:highlight>
                <a:latin typeface="Quicksand"/>
                <a:ea typeface="Quicksand"/>
                <a:cs typeface="Quicksand"/>
                <a:sym typeface="Quicksand"/>
              </a:rPr>
              <a:t>Located on the West coast and has a population of 89,080</a:t>
            </a:r>
            <a:endParaRPr>
              <a:solidFill>
                <a:schemeClr val="dk1"/>
              </a:solidFill>
              <a:highlight>
                <a:srgbClr val="FFFFFF"/>
              </a:highlight>
              <a:latin typeface="Quicksand"/>
              <a:ea typeface="Quicksand"/>
              <a:cs typeface="Quicksand"/>
              <a:sym typeface="Quicksand"/>
            </a:endParaRPr>
          </a:p>
          <a:p>
            <a:pPr marL="457200" lvl="0" indent="-342900">
              <a:lnSpc>
                <a:spcPct val="150000"/>
              </a:lnSpc>
              <a:spcBef>
                <a:spcPts val="0"/>
              </a:spcBef>
              <a:spcAft>
                <a:spcPts val="0"/>
              </a:spcAft>
              <a:buClr>
                <a:schemeClr val="dk1"/>
              </a:buClr>
              <a:buSzPts val="1800"/>
              <a:buFont typeface="Quicksand"/>
              <a:buChar char="●"/>
            </a:pPr>
            <a:r>
              <a:rPr lang="en">
                <a:solidFill>
                  <a:schemeClr val="dk1"/>
                </a:solidFill>
                <a:highlight>
                  <a:srgbClr val="FFFFFF"/>
                </a:highlight>
                <a:latin typeface="Quicksand"/>
                <a:ea typeface="Quicksand"/>
                <a:cs typeface="Quicksand"/>
                <a:sym typeface="Quicksand"/>
              </a:rPr>
              <a:t>It is the 5th largest city </a:t>
            </a:r>
            <a:endParaRPr>
              <a:solidFill>
                <a:schemeClr val="dk1"/>
              </a:solidFill>
              <a:highlight>
                <a:srgbClr val="FFFFFF"/>
              </a:highlight>
              <a:latin typeface="Quicksand"/>
              <a:ea typeface="Quicksand"/>
              <a:cs typeface="Quicksand"/>
              <a:sym typeface="Quicksand"/>
            </a:endParaRPr>
          </a:p>
          <a:p>
            <a:pPr marL="457200" lvl="0" indent="-342900">
              <a:lnSpc>
                <a:spcPct val="150000"/>
              </a:lnSpc>
              <a:spcBef>
                <a:spcPts val="0"/>
              </a:spcBef>
              <a:spcAft>
                <a:spcPts val="0"/>
              </a:spcAft>
              <a:buClr>
                <a:schemeClr val="dk1"/>
              </a:buClr>
              <a:buSzPts val="1800"/>
              <a:buFont typeface="Quicksand"/>
              <a:buChar char="●"/>
            </a:pPr>
            <a:r>
              <a:rPr lang="en">
                <a:solidFill>
                  <a:schemeClr val="dk1"/>
                </a:solidFill>
                <a:highlight>
                  <a:srgbClr val="FFFFFF"/>
                </a:highlight>
                <a:latin typeface="Quicksand"/>
                <a:ea typeface="Quicksand"/>
                <a:cs typeface="Quicksand"/>
                <a:sym typeface="Quicksand"/>
              </a:rPr>
              <a:t>Mayagüez is made up of 21 barrios or districts</a:t>
            </a:r>
            <a:endParaRPr>
              <a:solidFill>
                <a:schemeClr val="dk1"/>
              </a:solidFill>
              <a:highlight>
                <a:srgbClr val="FFFFFF"/>
              </a:highlight>
              <a:latin typeface="Quicksand"/>
              <a:ea typeface="Quicksand"/>
              <a:cs typeface="Quicksand"/>
              <a:sym typeface="Quicksand"/>
            </a:endParaRPr>
          </a:p>
          <a:p>
            <a:pPr marL="0" lvl="0" indent="0">
              <a:spcBef>
                <a:spcPts val="1600"/>
              </a:spcBef>
              <a:spcAft>
                <a:spcPts val="1600"/>
              </a:spcAft>
              <a:buNone/>
            </a:pPr>
            <a:endParaRPr/>
          </a:p>
        </p:txBody>
      </p:sp>
      <p:pic>
        <p:nvPicPr>
          <p:cNvPr id="323" name="Shape 323"/>
          <p:cNvPicPr preferRelativeResize="0"/>
          <p:nvPr/>
        </p:nvPicPr>
        <p:blipFill>
          <a:blip r:embed="rId3">
            <a:alphaModFix/>
          </a:blip>
          <a:stretch>
            <a:fillRect/>
          </a:stretch>
        </p:blipFill>
        <p:spPr>
          <a:xfrm>
            <a:off x="5079775" y="3139719"/>
            <a:ext cx="3672600" cy="1869681"/>
          </a:xfrm>
          <a:prstGeom prst="rect">
            <a:avLst/>
          </a:prstGeom>
          <a:noFill/>
          <a:ln>
            <a:noFill/>
          </a:ln>
        </p:spPr>
      </p:pic>
      <p:pic>
        <p:nvPicPr>
          <p:cNvPr id="324" name="Shape 324"/>
          <p:cNvPicPr preferRelativeResize="0"/>
          <p:nvPr/>
        </p:nvPicPr>
        <p:blipFill>
          <a:blip r:embed="rId4">
            <a:alphaModFix/>
          </a:blip>
          <a:stretch>
            <a:fillRect/>
          </a:stretch>
        </p:blipFill>
        <p:spPr>
          <a:xfrm>
            <a:off x="788701" y="3055075"/>
            <a:ext cx="2930076" cy="195432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a:spLocks noGrp="1"/>
          </p:cNvSpPr>
          <p:nvPr>
            <p:ph type="title"/>
          </p:nvPr>
        </p:nvSpPr>
        <p:spPr>
          <a:xfrm>
            <a:off x="311700" y="191475"/>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latin typeface="Comfortaa"/>
                <a:ea typeface="Comfortaa"/>
                <a:cs typeface="Comfortaa"/>
                <a:sym typeface="Comfortaa"/>
              </a:rPr>
              <a:t>Important Places in Mayagüez</a:t>
            </a:r>
            <a:endParaRPr>
              <a:latin typeface="Comfortaa"/>
              <a:ea typeface="Comfortaa"/>
              <a:cs typeface="Comfortaa"/>
              <a:sym typeface="Comfortaa"/>
            </a:endParaRPr>
          </a:p>
        </p:txBody>
      </p:sp>
      <p:sp>
        <p:nvSpPr>
          <p:cNvPr id="330" name="Shape 330"/>
          <p:cNvSpPr txBox="1">
            <a:spLocks noGrp="1"/>
          </p:cNvSpPr>
          <p:nvPr>
            <p:ph type="body" idx="1"/>
          </p:nvPr>
        </p:nvSpPr>
        <p:spPr>
          <a:xfrm>
            <a:off x="311700" y="862700"/>
            <a:ext cx="3926400" cy="18420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a:solidFill>
                  <a:schemeClr val="dk1"/>
                </a:solidFill>
                <a:highlight>
                  <a:srgbClr val="FFFFFF"/>
                </a:highlight>
                <a:latin typeface="Quicksand"/>
                <a:ea typeface="Quicksand"/>
                <a:cs typeface="Quicksand"/>
                <a:sym typeface="Quicksand"/>
              </a:rPr>
              <a:t>The city itself is centered around the impressive </a:t>
            </a:r>
            <a:r>
              <a:rPr lang="en" b="1">
                <a:solidFill>
                  <a:schemeClr val="dk1"/>
                </a:solidFill>
                <a:highlight>
                  <a:srgbClr val="FFFFFF"/>
                </a:highlight>
                <a:latin typeface="Quicksand"/>
                <a:ea typeface="Quicksand"/>
                <a:cs typeface="Quicksand"/>
                <a:sym typeface="Quicksand"/>
              </a:rPr>
              <a:t>Spanish-style Plaza Colon</a:t>
            </a:r>
            <a:r>
              <a:rPr lang="en">
                <a:solidFill>
                  <a:schemeClr val="dk1"/>
                </a:solidFill>
                <a:highlight>
                  <a:srgbClr val="FFFFFF"/>
                </a:highlight>
                <a:latin typeface="Quicksand"/>
                <a:ea typeface="Quicksand"/>
                <a:cs typeface="Quicksand"/>
                <a:sym typeface="Quicksand"/>
              </a:rPr>
              <a:t>, a tribute to Christopher Columbus, whose statue stands in the middle of the square.</a:t>
            </a:r>
            <a:endParaRPr>
              <a:latin typeface="Quicksand"/>
              <a:ea typeface="Quicksand"/>
              <a:cs typeface="Quicksand"/>
              <a:sym typeface="Quicksand"/>
            </a:endParaRPr>
          </a:p>
        </p:txBody>
      </p:sp>
      <p:pic>
        <p:nvPicPr>
          <p:cNvPr id="331" name="Shape 331"/>
          <p:cNvPicPr preferRelativeResize="0"/>
          <p:nvPr/>
        </p:nvPicPr>
        <p:blipFill>
          <a:blip r:embed="rId3">
            <a:alphaModFix/>
          </a:blip>
          <a:stretch>
            <a:fillRect/>
          </a:stretch>
        </p:blipFill>
        <p:spPr>
          <a:xfrm>
            <a:off x="435000" y="2620175"/>
            <a:ext cx="3537326" cy="2359350"/>
          </a:xfrm>
          <a:prstGeom prst="rect">
            <a:avLst/>
          </a:prstGeom>
          <a:noFill/>
          <a:ln>
            <a:noFill/>
          </a:ln>
        </p:spPr>
      </p:pic>
      <p:sp>
        <p:nvSpPr>
          <p:cNvPr id="332" name="Shape 332"/>
          <p:cNvSpPr txBox="1"/>
          <p:nvPr/>
        </p:nvSpPr>
        <p:spPr>
          <a:xfrm>
            <a:off x="4384475" y="1204900"/>
            <a:ext cx="1853100" cy="3689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a:solidFill>
                  <a:schemeClr val="dk1"/>
                </a:solidFill>
                <a:highlight>
                  <a:srgbClr val="FFFFFF"/>
                </a:highlight>
                <a:latin typeface="Quicksand"/>
                <a:ea typeface="Quicksand"/>
                <a:cs typeface="Quicksand"/>
                <a:sym typeface="Quicksand"/>
              </a:rPr>
              <a:t>The</a:t>
            </a:r>
            <a:r>
              <a:rPr lang="en" sz="1800" b="1">
                <a:solidFill>
                  <a:schemeClr val="dk1"/>
                </a:solidFill>
                <a:highlight>
                  <a:srgbClr val="FFFFFF"/>
                </a:highlight>
                <a:latin typeface="Quicksand"/>
                <a:ea typeface="Quicksand"/>
                <a:cs typeface="Quicksand"/>
                <a:sym typeface="Quicksand"/>
              </a:rPr>
              <a:t> Yagüez Theater </a:t>
            </a:r>
            <a:r>
              <a:rPr lang="en" sz="1800">
                <a:solidFill>
                  <a:schemeClr val="dk1"/>
                </a:solidFill>
                <a:highlight>
                  <a:srgbClr val="FFFFFF"/>
                </a:highlight>
                <a:latin typeface="Quicksand"/>
                <a:ea typeface="Quicksand"/>
                <a:cs typeface="Quicksand"/>
                <a:sym typeface="Quicksand"/>
              </a:rPr>
              <a:t>and </a:t>
            </a:r>
            <a:r>
              <a:rPr lang="en" sz="1800" b="1">
                <a:solidFill>
                  <a:schemeClr val="dk1"/>
                </a:solidFill>
                <a:highlight>
                  <a:srgbClr val="FFFFFF"/>
                </a:highlight>
                <a:latin typeface="Quicksand"/>
                <a:ea typeface="Quicksand"/>
                <a:cs typeface="Quicksand"/>
                <a:sym typeface="Quicksand"/>
              </a:rPr>
              <a:t>Mayagüez Post Office</a:t>
            </a:r>
            <a:r>
              <a:rPr lang="en" sz="1800">
                <a:solidFill>
                  <a:schemeClr val="dk1"/>
                </a:solidFill>
                <a:highlight>
                  <a:srgbClr val="FFFFFF"/>
                </a:highlight>
                <a:latin typeface="Quicksand"/>
                <a:ea typeface="Quicksand"/>
                <a:cs typeface="Quicksand"/>
                <a:sym typeface="Quicksand"/>
              </a:rPr>
              <a:t>, which are considered historic landmark buildings, both located on McKinley Street.</a:t>
            </a:r>
            <a:endParaRPr sz="1800">
              <a:latin typeface="Quicksand"/>
              <a:ea typeface="Quicksand"/>
              <a:cs typeface="Quicksand"/>
              <a:sym typeface="Quicksand"/>
            </a:endParaRPr>
          </a:p>
        </p:txBody>
      </p:sp>
      <p:pic>
        <p:nvPicPr>
          <p:cNvPr id="333" name="Shape 333"/>
          <p:cNvPicPr preferRelativeResize="0"/>
          <p:nvPr/>
        </p:nvPicPr>
        <p:blipFill>
          <a:blip r:embed="rId4">
            <a:alphaModFix/>
          </a:blip>
          <a:stretch>
            <a:fillRect/>
          </a:stretch>
        </p:blipFill>
        <p:spPr>
          <a:xfrm>
            <a:off x="6145625" y="1064575"/>
            <a:ext cx="2867800" cy="38294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311700" y="1673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latin typeface="Comfortaa"/>
                <a:ea typeface="Comfortaa"/>
                <a:cs typeface="Comfortaa"/>
                <a:sym typeface="Comfortaa"/>
              </a:rPr>
              <a:t>Important Places in Mayagüez</a:t>
            </a:r>
            <a:endParaRPr/>
          </a:p>
        </p:txBody>
      </p:sp>
      <p:sp>
        <p:nvSpPr>
          <p:cNvPr id="339" name="Shape 339"/>
          <p:cNvSpPr txBox="1">
            <a:spLocks noGrp="1"/>
          </p:cNvSpPr>
          <p:nvPr>
            <p:ph type="body" idx="1"/>
          </p:nvPr>
        </p:nvSpPr>
        <p:spPr>
          <a:xfrm>
            <a:off x="360000" y="803175"/>
            <a:ext cx="8520600" cy="3416400"/>
          </a:xfrm>
          <a:prstGeom prst="rect">
            <a:avLst/>
          </a:prstGeom>
        </p:spPr>
        <p:txBody>
          <a:bodyPr spcFirstLastPara="1" wrap="square" lIns="91425" tIns="91425" rIns="91425" bIns="91425" anchor="t" anchorCtr="0">
            <a:noAutofit/>
          </a:bodyPr>
          <a:lstStyle/>
          <a:p>
            <a:pPr marL="457200" lvl="0" indent="-342900">
              <a:lnSpc>
                <a:spcPct val="150000"/>
              </a:lnSpc>
              <a:spcBef>
                <a:spcPts val="0"/>
              </a:spcBef>
              <a:spcAft>
                <a:spcPts val="0"/>
              </a:spcAft>
              <a:buClr>
                <a:srgbClr val="000000"/>
              </a:buClr>
              <a:buSzPts val="1800"/>
              <a:buFont typeface="Quicksand"/>
              <a:buChar char="●"/>
            </a:pPr>
            <a:r>
              <a:rPr lang="en">
                <a:solidFill>
                  <a:srgbClr val="000000"/>
                </a:solidFill>
                <a:latin typeface="Quicksand"/>
                <a:ea typeface="Quicksand"/>
                <a:cs typeface="Quicksand"/>
                <a:sym typeface="Quicksand"/>
              </a:rPr>
              <a:t>Mayagüez is the home of the only zoo on the island, </a:t>
            </a:r>
            <a:r>
              <a:rPr lang="en" b="1">
                <a:solidFill>
                  <a:srgbClr val="000000"/>
                </a:solidFill>
                <a:highlight>
                  <a:srgbClr val="FFFFFF"/>
                </a:highlight>
                <a:latin typeface="Quicksand"/>
                <a:ea typeface="Quicksand"/>
                <a:cs typeface="Quicksand"/>
                <a:sym typeface="Quicksand"/>
              </a:rPr>
              <a:t>Juan A. Rivero Zoo </a:t>
            </a:r>
            <a:r>
              <a:rPr lang="en">
                <a:solidFill>
                  <a:srgbClr val="000000"/>
                </a:solidFill>
                <a:highlight>
                  <a:srgbClr val="FFFFFF"/>
                </a:highlight>
                <a:latin typeface="Quicksand"/>
                <a:ea typeface="Quicksand"/>
                <a:cs typeface="Quicksand"/>
                <a:sym typeface="Quicksand"/>
              </a:rPr>
              <a:t>(commonly known as Mayagüez Zoo)</a:t>
            </a:r>
            <a:r>
              <a:rPr lang="en">
                <a:solidFill>
                  <a:srgbClr val="000000"/>
                </a:solidFill>
                <a:latin typeface="Quicksand"/>
                <a:ea typeface="Quicksand"/>
                <a:cs typeface="Quicksand"/>
                <a:sym typeface="Quicksand"/>
              </a:rPr>
              <a:t>. </a:t>
            </a:r>
            <a:endParaRPr>
              <a:solidFill>
                <a:srgbClr val="000000"/>
              </a:solidFill>
              <a:latin typeface="Quicksand"/>
              <a:ea typeface="Quicksand"/>
              <a:cs typeface="Quicksand"/>
              <a:sym typeface="Quicksand"/>
            </a:endParaRPr>
          </a:p>
          <a:p>
            <a:pPr marL="457200" lvl="0" indent="-342900">
              <a:lnSpc>
                <a:spcPct val="150000"/>
              </a:lnSpc>
              <a:spcBef>
                <a:spcPts val="0"/>
              </a:spcBef>
              <a:spcAft>
                <a:spcPts val="0"/>
              </a:spcAft>
              <a:buClr>
                <a:srgbClr val="000000"/>
              </a:buClr>
              <a:buSzPts val="1800"/>
              <a:buFont typeface="Quicksand"/>
              <a:buChar char="●"/>
            </a:pPr>
            <a:r>
              <a:rPr lang="en">
                <a:solidFill>
                  <a:srgbClr val="000000"/>
                </a:solidFill>
                <a:latin typeface="Quicksand"/>
                <a:ea typeface="Quicksand"/>
                <a:cs typeface="Quicksand"/>
                <a:sym typeface="Quicksand"/>
              </a:rPr>
              <a:t>The </a:t>
            </a:r>
            <a:r>
              <a:rPr lang="en" b="1">
                <a:solidFill>
                  <a:srgbClr val="000000"/>
                </a:solidFill>
                <a:latin typeface="Quicksand"/>
                <a:ea typeface="Quicksand"/>
                <a:cs typeface="Quicksand"/>
                <a:sym typeface="Quicksand"/>
              </a:rPr>
              <a:t>Tropical Agriculture Research Station</a:t>
            </a:r>
            <a:r>
              <a:rPr lang="en">
                <a:solidFill>
                  <a:srgbClr val="000000"/>
                </a:solidFill>
                <a:latin typeface="Quicksand"/>
                <a:ea typeface="Quicksand"/>
                <a:cs typeface="Quicksand"/>
                <a:sym typeface="Quicksand"/>
              </a:rPr>
              <a:t> is also located in Mayagüez, where they host many exotic plants and trees</a:t>
            </a:r>
            <a:endParaRPr>
              <a:solidFill>
                <a:srgbClr val="000000"/>
              </a:solidFill>
              <a:latin typeface="Quicksand"/>
              <a:ea typeface="Quicksand"/>
              <a:cs typeface="Quicksand"/>
              <a:sym typeface="Quicksand"/>
            </a:endParaRPr>
          </a:p>
          <a:p>
            <a:pPr marL="457200" lvl="0" indent="-342900">
              <a:lnSpc>
                <a:spcPct val="150000"/>
              </a:lnSpc>
              <a:spcBef>
                <a:spcPts val="0"/>
              </a:spcBef>
              <a:spcAft>
                <a:spcPts val="0"/>
              </a:spcAft>
              <a:buClr>
                <a:srgbClr val="000000"/>
              </a:buClr>
              <a:buSzPts val="1800"/>
              <a:buFont typeface="Quicksand"/>
              <a:buChar char="●"/>
            </a:pPr>
            <a:r>
              <a:rPr lang="en">
                <a:solidFill>
                  <a:srgbClr val="000000"/>
                </a:solidFill>
                <a:latin typeface="Quicksand"/>
                <a:ea typeface="Quicksand"/>
                <a:cs typeface="Quicksand"/>
                <a:sym typeface="Quicksand"/>
              </a:rPr>
              <a:t>Two colleges are also located in Mayagüez: </a:t>
            </a:r>
            <a:r>
              <a:rPr lang="en">
                <a:solidFill>
                  <a:srgbClr val="000000"/>
                </a:solidFill>
                <a:highlight>
                  <a:srgbClr val="FFFFFF"/>
                </a:highlight>
                <a:latin typeface="Quicksand"/>
                <a:ea typeface="Quicksand"/>
                <a:cs typeface="Quicksand"/>
                <a:sym typeface="Quicksand"/>
              </a:rPr>
              <a:t>t</a:t>
            </a:r>
            <a:r>
              <a:rPr lang="en" b="1">
                <a:solidFill>
                  <a:srgbClr val="000000"/>
                </a:solidFill>
                <a:highlight>
                  <a:srgbClr val="FFFFFF"/>
                </a:highlight>
                <a:latin typeface="Quicksand"/>
                <a:ea typeface="Quicksand"/>
                <a:cs typeface="Quicksand"/>
                <a:sym typeface="Quicksand"/>
              </a:rPr>
              <a:t>he Eugenio Maria de Hostos Law School </a:t>
            </a:r>
            <a:r>
              <a:rPr lang="en">
                <a:solidFill>
                  <a:srgbClr val="000000"/>
                </a:solidFill>
                <a:highlight>
                  <a:srgbClr val="FFFFFF"/>
                </a:highlight>
                <a:latin typeface="Quicksand"/>
                <a:ea typeface="Quicksand"/>
                <a:cs typeface="Quicksand"/>
                <a:sym typeface="Quicksand"/>
              </a:rPr>
              <a:t>and the </a:t>
            </a:r>
            <a:r>
              <a:rPr lang="en" b="1">
                <a:solidFill>
                  <a:srgbClr val="000000"/>
                </a:solidFill>
                <a:highlight>
                  <a:srgbClr val="FFFFFF"/>
                </a:highlight>
                <a:latin typeface="Quicksand"/>
                <a:ea typeface="Quicksand"/>
                <a:cs typeface="Quicksand"/>
                <a:sym typeface="Quicksand"/>
              </a:rPr>
              <a:t>Pontiff Catholic University of Puerto Rico</a:t>
            </a:r>
            <a:r>
              <a:rPr lang="en">
                <a:solidFill>
                  <a:srgbClr val="000000"/>
                </a:solidFill>
                <a:highlight>
                  <a:srgbClr val="FFFFFF"/>
                </a:highlight>
                <a:latin typeface="Quicksand"/>
                <a:ea typeface="Quicksand"/>
                <a:cs typeface="Quicksand"/>
                <a:sym typeface="Quicksand"/>
              </a:rPr>
              <a:t>.</a:t>
            </a:r>
            <a:endParaRPr>
              <a:solidFill>
                <a:srgbClr val="000000"/>
              </a:solidFill>
              <a:latin typeface="Quicksand"/>
              <a:ea typeface="Quicksand"/>
              <a:cs typeface="Quicksand"/>
              <a:sym typeface="Quicksand"/>
            </a:endParaRPr>
          </a:p>
        </p:txBody>
      </p:sp>
      <p:pic>
        <p:nvPicPr>
          <p:cNvPr id="340" name="Shape 340"/>
          <p:cNvPicPr preferRelativeResize="0"/>
          <p:nvPr/>
        </p:nvPicPr>
        <p:blipFill>
          <a:blip r:embed="rId3">
            <a:alphaModFix/>
          </a:blip>
          <a:stretch>
            <a:fillRect/>
          </a:stretch>
        </p:blipFill>
        <p:spPr>
          <a:xfrm>
            <a:off x="986675" y="3326375"/>
            <a:ext cx="2321575" cy="1739050"/>
          </a:xfrm>
          <a:prstGeom prst="rect">
            <a:avLst/>
          </a:prstGeom>
          <a:noFill/>
          <a:ln>
            <a:noFill/>
          </a:ln>
        </p:spPr>
      </p:pic>
      <p:pic>
        <p:nvPicPr>
          <p:cNvPr id="341" name="Shape 341"/>
          <p:cNvPicPr preferRelativeResize="0"/>
          <p:nvPr/>
        </p:nvPicPr>
        <p:blipFill>
          <a:blip r:embed="rId4">
            <a:alphaModFix/>
          </a:blip>
          <a:stretch>
            <a:fillRect/>
          </a:stretch>
        </p:blipFill>
        <p:spPr>
          <a:xfrm>
            <a:off x="5154775" y="3326375"/>
            <a:ext cx="3478100" cy="1739050"/>
          </a:xfrm>
          <a:prstGeom prst="rect">
            <a:avLst/>
          </a:prstGeom>
          <a:noFill/>
          <a:ln>
            <a:no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9"/>
                                        </p:tgtEl>
                                        <p:attrNameLst>
                                          <p:attrName>style.visibility</p:attrName>
                                        </p:attrNameLst>
                                      </p:cBhvr>
                                      <p:to>
                                        <p:strVal val="visible"/>
                                      </p:to>
                                    </p:set>
                                    <p:animEffect transition="in" filter="fade">
                                      <p:cBhvr>
                                        <p:cTn id="7" dur="1000"/>
                                        <p:tgtEl>
                                          <p:spTgt spid="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45"/>
        <p:cNvGrpSpPr/>
        <p:nvPr/>
      </p:nvGrpSpPr>
      <p:grpSpPr>
        <a:xfrm>
          <a:off x="0" y="0"/>
          <a:ext cx="0" cy="0"/>
          <a:chOff x="0" y="0"/>
          <a:chExt cx="0" cy="0"/>
        </a:xfrm>
      </p:grpSpPr>
      <p:sp>
        <p:nvSpPr>
          <p:cNvPr id="346" name="Shape 346" title="mayaguez to caguas.mp4">
            <a:hlinkClick r:id="rId3"/>
          </p:cNvPr>
          <p:cNvSpPr/>
          <p:nvPr/>
        </p:nvSpPr>
        <p:spPr>
          <a:xfrm>
            <a:off x="1359775" y="97900"/>
            <a:ext cx="6596924" cy="4947700"/>
          </a:xfrm>
          <a:prstGeom prst="rect">
            <a:avLst/>
          </a:prstGeom>
          <a:blipFill>
            <a:blip r:embed="rId4">
              <a:alphaModFix/>
            </a:blip>
            <a:stretch>
              <a:fillRect/>
            </a:stretch>
          </a:blipFill>
          <a:ln>
            <a:noFill/>
          </a:ln>
        </p:spPr>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Shape 351"/>
          <p:cNvSpPr txBox="1">
            <a:spLocks noGrp="1"/>
          </p:cNvSpPr>
          <p:nvPr>
            <p:ph type="title"/>
          </p:nvPr>
        </p:nvSpPr>
        <p:spPr>
          <a:xfrm>
            <a:off x="1033225" y="263875"/>
            <a:ext cx="63048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3600">
                <a:latin typeface="Comfortaa"/>
                <a:ea typeface="Comfortaa"/>
                <a:cs typeface="Comfortaa"/>
                <a:sym typeface="Comfortaa"/>
              </a:rPr>
              <a:t>Caguas</a:t>
            </a:r>
            <a:endParaRPr sz="3600">
              <a:latin typeface="Comfortaa"/>
              <a:ea typeface="Comfortaa"/>
              <a:cs typeface="Comfortaa"/>
              <a:sym typeface="Comfortaa"/>
            </a:endParaRPr>
          </a:p>
        </p:txBody>
      </p:sp>
      <p:sp>
        <p:nvSpPr>
          <p:cNvPr id="352" name="Shape 352"/>
          <p:cNvSpPr txBox="1">
            <a:spLocks noGrp="1"/>
          </p:cNvSpPr>
          <p:nvPr>
            <p:ph type="body" idx="1"/>
          </p:nvPr>
        </p:nvSpPr>
        <p:spPr>
          <a:xfrm>
            <a:off x="290700" y="1152500"/>
            <a:ext cx="8562600" cy="3737400"/>
          </a:xfrm>
          <a:prstGeom prst="rect">
            <a:avLst/>
          </a:prstGeom>
        </p:spPr>
        <p:txBody>
          <a:bodyPr spcFirstLastPara="1" wrap="square" lIns="91425" tIns="91425" rIns="91425" bIns="91425" anchor="t" anchorCtr="0">
            <a:noAutofit/>
          </a:bodyPr>
          <a:lstStyle/>
          <a:p>
            <a:pPr marL="457200" lvl="0" indent="-342900">
              <a:lnSpc>
                <a:spcPct val="150000"/>
              </a:lnSpc>
              <a:spcBef>
                <a:spcPts val="0"/>
              </a:spcBef>
              <a:spcAft>
                <a:spcPts val="0"/>
              </a:spcAft>
              <a:buClr>
                <a:srgbClr val="000000"/>
              </a:buClr>
              <a:buSzPts val="1800"/>
              <a:buFont typeface="Quicksand"/>
              <a:buChar char="●"/>
            </a:pPr>
            <a:r>
              <a:rPr lang="en">
                <a:solidFill>
                  <a:srgbClr val="000000"/>
                </a:solidFill>
                <a:latin typeface="Quicksand"/>
                <a:ea typeface="Quicksand"/>
                <a:cs typeface="Quicksand"/>
                <a:sym typeface="Quicksand"/>
              </a:rPr>
              <a:t>Founded in 1775 </a:t>
            </a:r>
            <a:endParaRPr>
              <a:solidFill>
                <a:srgbClr val="000000"/>
              </a:solidFill>
              <a:latin typeface="Quicksand"/>
              <a:ea typeface="Quicksand"/>
              <a:cs typeface="Quicksand"/>
              <a:sym typeface="Quicksand"/>
            </a:endParaRPr>
          </a:p>
          <a:p>
            <a:pPr marL="457200" lvl="0" indent="-342900">
              <a:lnSpc>
                <a:spcPct val="150000"/>
              </a:lnSpc>
              <a:spcBef>
                <a:spcPts val="0"/>
              </a:spcBef>
              <a:spcAft>
                <a:spcPts val="0"/>
              </a:spcAft>
              <a:buClr>
                <a:srgbClr val="000000"/>
              </a:buClr>
              <a:buSzPts val="1800"/>
              <a:buFont typeface="Quicksand"/>
              <a:buChar char="●"/>
            </a:pPr>
            <a:r>
              <a:rPr lang="en">
                <a:solidFill>
                  <a:srgbClr val="000000"/>
                </a:solidFill>
                <a:highlight>
                  <a:srgbClr val="FFFFFF"/>
                </a:highlight>
                <a:latin typeface="Quicksand"/>
                <a:ea typeface="Quicksand"/>
                <a:cs typeface="Quicksand"/>
                <a:sym typeface="Quicksand"/>
              </a:rPr>
              <a:t>Caguas is located in the Central Mountain Range, south of San Juan</a:t>
            </a:r>
            <a:endParaRPr>
              <a:solidFill>
                <a:srgbClr val="000000"/>
              </a:solidFill>
              <a:highlight>
                <a:srgbClr val="FFFFFF"/>
              </a:highlight>
              <a:latin typeface="Quicksand"/>
              <a:ea typeface="Quicksand"/>
              <a:cs typeface="Quicksand"/>
              <a:sym typeface="Quicksand"/>
            </a:endParaRPr>
          </a:p>
          <a:p>
            <a:pPr marL="457200" lvl="0" indent="-342900" rtl="0">
              <a:lnSpc>
                <a:spcPct val="150000"/>
              </a:lnSpc>
              <a:spcBef>
                <a:spcPts val="0"/>
              </a:spcBef>
              <a:spcAft>
                <a:spcPts val="0"/>
              </a:spcAft>
              <a:buClr>
                <a:srgbClr val="000000"/>
              </a:buClr>
              <a:buSzPts val="1800"/>
              <a:buFont typeface="Quicksand"/>
              <a:buChar char="●"/>
            </a:pPr>
            <a:r>
              <a:rPr lang="en">
                <a:solidFill>
                  <a:srgbClr val="000000"/>
                </a:solidFill>
                <a:highlight>
                  <a:srgbClr val="FFFFFF"/>
                </a:highlight>
                <a:latin typeface="Quicksand"/>
                <a:ea typeface="Quicksand"/>
                <a:cs typeface="Quicksand"/>
                <a:sym typeface="Quicksand"/>
              </a:rPr>
              <a:t>Some rivers are Cagüitas, Turabo, Bairoa, Cañas, Grande de Loíza and Cañabonsito.</a:t>
            </a:r>
            <a:endParaRPr>
              <a:solidFill>
                <a:srgbClr val="000000"/>
              </a:solidFill>
              <a:highlight>
                <a:srgbClr val="FFFFFF"/>
              </a:highlight>
              <a:latin typeface="Quicksand"/>
              <a:ea typeface="Quicksand"/>
              <a:cs typeface="Quicksand"/>
              <a:sym typeface="Quicksand"/>
            </a:endParaRPr>
          </a:p>
          <a:p>
            <a:pPr marL="457200" lvl="0" indent="-342900" rtl="0">
              <a:lnSpc>
                <a:spcPct val="150000"/>
              </a:lnSpc>
              <a:spcBef>
                <a:spcPts val="0"/>
              </a:spcBef>
              <a:spcAft>
                <a:spcPts val="0"/>
              </a:spcAft>
              <a:buClr>
                <a:srgbClr val="000000"/>
              </a:buClr>
              <a:buSzPts val="1800"/>
              <a:buFont typeface="Quicksand"/>
              <a:buChar char="●"/>
            </a:pPr>
            <a:r>
              <a:rPr lang="en">
                <a:solidFill>
                  <a:srgbClr val="000000"/>
                </a:solidFill>
                <a:highlight>
                  <a:srgbClr val="FFFFFF"/>
                </a:highlight>
                <a:latin typeface="Quicksand"/>
                <a:ea typeface="Quicksand"/>
                <a:cs typeface="Quicksand"/>
                <a:sym typeface="Quicksand"/>
              </a:rPr>
              <a:t>Caguas name comes from a local Indian chief (Caguax) who was an early Christian convert.</a:t>
            </a:r>
            <a:endParaRPr>
              <a:solidFill>
                <a:srgbClr val="000000"/>
              </a:solidFill>
              <a:highlight>
                <a:srgbClr val="FFFFFF"/>
              </a:highlight>
              <a:latin typeface="Quicksand"/>
              <a:ea typeface="Quicksand"/>
              <a:cs typeface="Quicksand"/>
              <a:sym typeface="Quicksand"/>
            </a:endParaRPr>
          </a:p>
          <a:p>
            <a:pPr marL="457200" lvl="0" indent="-342900" rtl="0">
              <a:lnSpc>
                <a:spcPct val="150000"/>
              </a:lnSpc>
              <a:spcBef>
                <a:spcPts val="0"/>
              </a:spcBef>
              <a:spcAft>
                <a:spcPts val="0"/>
              </a:spcAft>
              <a:buClr>
                <a:srgbClr val="000000"/>
              </a:buClr>
              <a:buSzPts val="1800"/>
              <a:buFont typeface="Quicksand"/>
              <a:buChar char="●"/>
            </a:pPr>
            <a:r>
              <a:rPr lang="en">
                <a:solidFill>
                  <a:srgbClr val="000000"/>
                </a:solidFill>
                <a:highlight>
                  <a:srgbClr val="FFFFFF"/>
                </a:highlight>
                <a:latin typeface="Quicksand"/>
                <a:ea typeface="Quicksand"/>
                <a:cs typeface="Quicksand"/>
                <a:sym typeface="Quicksand"/>
              </a:rPr>
              <a:t>Cagua is made up of 11 barrios or districts.</a:t>
            </a:r>
            <a:endParaRPr>
              <a:solidFill>
                <a:srgbClr val="000000"/>
              </a:solidFill>
              <a:highlight>
                <a:srgbClr val="FFFFFF"/>
              </a:highlight>
              <a:latin typeface="Quicksand"/>
              <a:ea typeface="Quicksand"/>
              <a:cs typeface="Quicksand"/>
              <a:sym typeface="Quicksand"/>
            </a:endParaRPr>
          </a:p>
          <a:p>
            <a:pPr marL="457200" lvl="0" indent="-342900" rtl="0">
              <a:spcBef>
                <a:spcPts val="0"/>
              </a:spcBef>
              <a:spcAft>
                <a:spcPts val="1600"/>
              </a:spcAft>
              <a:buClr>
                <a:srgbClr val="000000"/>
              </a:buClr>
              <a:buSzPts val="1800"/>
              <a:buFont typeface="Quicksand"/>
              <a:buChar char="●"/>
            </a:pPr>
            <a:r>
              <a:rPr lang="en">
                <a:solidFill>
                  <a:srgbClr val="000000"/>
                </a:solidFill>
                <a:latin typeface="Quicksand"/>
                <a:ea typeface="Quicksand"/>
                <a:cs typeface="Quicksand"/>
                <a:sym typeface="Quicksand"/>
              </a:rPr>
              <a:t>Cagua is known for </a:t>
            </a:r>
            <a:r>
              <a:rPr lang="en">
                <a:solidFill>
                  <a:srgbClr val="000000"/>
                </a:solidFill>
                <a:highlight>
                  <a:srgbClr val="FFFFFF"/>
                </a:highlight>
                <a:latin typeface="Quicksand"/>
                <a:ea typeface="Quicksand"/>
                <a:cs typeface="Quicksand"/>
                <a:sym typeface="Quicksand"/>
              </a:rPr>
              <a:t>diamond cutting, tobacco processing, and the manufacture of leather goods, glass and plastic products, electronic equipment, clothing and bedding.</a:t>
            </a:r>
            <a:endParaRPr>
              <a:solidFill>
                <a:srgbClr val="000000"/>
              </a:solidFill>
              <a:highlight>
                <a:srgbClr val="FFFFFF"/>
              </a:highlight>
              <a:latin typeface="Quicksand"/>
              <a:ea typeface="Quicksand"/>
              <a:cs typeface="Quicksand"/>
              <a:sym typeface="Quicksand"/>
            </a:endParaRPr>
          </a:p>
        </p:txBody>
      </p:sp>
      <p:pic>
        <p:nvPicPr>
          <p:cNvPr id="353" name="Shape 353"/>
          <p:cNvPicPr preferRelativeResize="0"/>
          <p:nvPr/>
        </p:nvPicPr>
        <p:blipFill>
          <a:blip r:embed="rId3">
            <a:alphaModFix/>
          </a:blip>
          <a:stretch>
            <a:fillRect/>
          </a:stretch>
        </p:blipFill>
        <p:spPr>
          <a:xfrm>
            <a:off x="5589800" y="60375"/>
            <a:ext cx="3263500" cy="152730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Shape 358"/>
          <p:cNvSpPr txBox="1">
            <a:spLocks noGrp="1"/>
          </p:cNvSpPr>
          <p:nvPr>
            <p:ph type="title"/>
          </p:nvPr>
        </p:nvSpPr>
        <p:spPr>
          <a:xfrm>
            <a:off x="623400" y="139750"/>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3000">
                <a:latin typeface="Comfortaa"/>
                <a:ea typeface="Comfortaa"/>
                <a:cs typeface="Comfortaa"/>
                <a:sym typeface="Comfortaa"/>
              </a:rPr>
              <a:t>Important places in Cagua </a:t>
            </a:r>
            <a:endParaRPr sz="3000">
              <a:latin typeface="Comfortaa"/>
              <a:ea typeface="Comfortaa"/>
              <a:cs typeface="Comfortaa"/>
              <a:sym typeface="Comfortaa"/>
            </a:endParaRPr>
          </a:p>
        </p:txBody>
      </p:sp>
      <p:pic>
        <p:nvPicPr>
          <p:cNvPr id="359" name="Shape 359"/>
          <p:cNvPicPr preferRelativeResize="0"/>
          <p:nvPr/>
        </p:nvPicPr>
        <p:blipFill>
          <a:blip r:embed="rId3">
            <a:alphaModFix/>
          </a:blip>
          <a:stretch>
            <a:fillRect/>
          </a:stretch>
        </p:blipFill>
        <p:spPr>
          <a:xfrm>
            <a:off x="273125" y="875413"/>
            <a:ext cx="4129251" cy="2752834"/>
          </a:xfrm>
          <a:prstGeom prst="rect">
            <a:avLst/>
          </a:prstGeom>
          <a:noFill/>
          <a:ln>
            <a:noFill/>
          </a:ln>
        </p:spPr>
      </p:pic>
      <p:sp>
        <p:nvSpPr>
          <p:cNvPr id="360" name="Shape 360"/>
          <p:cNvSpPr txBox="1"/>
          <p:nvPr/>
        </p:nvSpPr>
        <p:spPr>
          <a:xfrm>
            <a:off x="1284275" y="3791200"/>
            <a:ext cx="2342400" cy="10626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1800" b="1">
                <a:solidFill>
                  <a:schemeClr val="dk1"/>
                </a:solidFill>
                <a:latin typeface="Quicksand"/>
                <a:ea typeface="Quicksand"/>
                <a:cs typeface="Quicksand"/>
                <a:sym typeface="Quicksand"/>
              </a:rPr>
              <a:t>Carraizo Lake</a:t>
            </a:r>
            <a:r>
              <a:rPr lang="en" sz="1800">
                <a:solidFill>
                  <a:schemeClr val="dk1"/>
                </a:solidFill>
                <a:latin typeface="Quicksand"/>
                <a:ea typeface="Quicksand"/>
                <a:cs typeface="Quicksand"/>
                <a:sym typeface="Quicksand"/>
              </a:rPr>
              <a:t>: Largest lake in Puerto Rico</a:t>
            </a:r>
            <a:endParaRPr sz="1800">
              <a:latin typeface="Quicksand"/>
              <a:ea typeface="Quicksand"/>
              <a:cs typeface="Quicksand"/>
              <a:sym typeface="Quicksand"/>
            </a:endParaRPr>
          </a:p>
        </p:txBody>
      </p:sp>
      <p:pic>
        <p:nvPicPr>
          <p:cNvPr id="361" name="Shape 361"/>
          <p:cNvPicPr preferRelativeResize="0"/>
          <p:nvPr/>
        </p:nvPicPr>
        <p:blipFill>
          <a:blip r:embed="rId4">
            <a:alphaModFix/>
          </a:blip>
          <a:stretch>
            <a:fillRect/>
          </a:stretch>
        </p:blipFill>
        <p:spPr>
          <a:xfrm>
            <a:off x="4542699" y="1012025"/>
            <a:ext cx="4401700" cy="2479625"/>
          </a:xfrm>
          <a:prstGeom prst="rect">
            <a:avLst/>
          </a:prstGeom>
          <a:noFill/>
          <a:ln>
            <a:noFill/>
          </a:ln>
        </p:spPr>
      </p:pic>
      <p:sp>
        <p:nvSpPr>
          <p:cNvPr id="362" name="Shape 362"/>
          <p:cNvSpPr txBox="1"/>
          <p:nvPr/>
        </p:nvSpPr>
        <p:spPr>
          <a:xfrm>
            <a:off x="4962400" y="3791225"/>
            <a:ext cx="3887700" cy="9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800" b="1">
                <a:solidFill>
                  <a:schemeClr val="dk1"/>
                </a:solidFill>
                <a:latin typeface="Quicksand"/>
                <a:ea typeface="Quicksand"/>
                <a:cs typeface="Quicksand"/>
                <a:sym typeface="Quicksand"/>
              </a:rPr>
              <a:t>Carite Forest Reserve: </a:t>
            </a:r>
            <a:r>
              <a:rPr lang="en" sz="1800">
                <a:solidFill>
                  <a:schemeClr val="dk1"/>
                </a:solidFill>
                <a:highlight>
                  <a:srgbClr val="FFFFFF"/>
                </a:highlight>
                <a:latin typeface="Quicksand"/>
                <a:ea typeface="Quicksand"/>
                <a:cs typeface="Quicksand"/>
                <a:sym typeface="Quicksand"/>
              </a:rPr>
              <a:t>6,000-acre reserve with a dwarf forest that was produced by the region's high humidity and moist soil</a:t>
            </a:r>
            <a:endParaRPr sz="1800" b="1">
              <a:solidFill>
                <a:schemeClr val="dk1"/>
              </a:solidFill>
              <a:latin typeface="Quicksand"/>
              <a:ea typeface="Quicksand"/>
              <a:cs typeface="Quicksand"/>
              <a:sym typeface="Quicksand"/>
            </a:endParaRPr>
          </a:p>
          <a:p>
            <a:pPr marL="0" lvl="0" indent="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Shape 367"/>
          <p:cNvSpPr txBox="1">
            <a:spLocks noGrp="1"/>
          </p:cNvSpPr>
          <p:nvPr>
            <p:ph type="title"/>
          </p:nvPr>
        </p:nvSpPr>
        <p:spPr>
          <a:xfrm>
            <a:off x="311700" y="2001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latin typeface="Comfortaa"/>
                <a:ea typeface="Comfortaa"/>
                <a:cs typeface="Comfortaa"/>
                <a:sym typeface="Comfortaa"/>
              </a:rPr>
              <a:t>Important places in Cagua </a:t>
            </a:r>
            <a:endParaRPr sz="3000">
              <a:latin typeface="Comfortaa"/>
              <a:ea typeface="Comfortaa"/>
              <a:cs typeface="Comfortaa"/>
              <a:sym typeface="Comfortaa"/>
            </a:endParaRPr>
          </a:p>
        </p:txBody>
      </p:sp>
      <p:pic>
        <p:nvPicPr>
          <p:cNvPr id="368" name="Shape 368"/>
          <p:cNvPicPr preferRelativeResize="0"/>
          <p:nvPr/>
        </p:nvPicPr>
        <p:blipFill>
          <a:blip r:embed="rId3">
            <a:alphaModFix/>
          </a:blip>
          <a:stretch>
            <a:fillRect/>
          </a:stretch>
        </p:blipFill>
        <p:spPr>
          <a:xfrm>
            <a:off x="369725" y="1086650"/>
            <a:ext cx="3883948" cy="2330375"/>
          </a:xfrm>
          <a:prstGeom prst="rect">
            <a:avLst/>
          </a:prstGeom>
          <a:noFill/>
          <a:ln>
            <a:noFill/>
          </a:ln>
        </p:spPr>
      </p:pic>
      <p:pic>
        <p:nvPicPr>
          <p:cNvPr id="369" name="Shape 369"/>
          <p:cNvPicPr preferRelativeResize="0"/>
          <p:nvPr/>
        </p:nvPicPr>
        <p:blipFill>
          <a:blip r:embed="rId4">
            <a:alphaModFix/>
          </a:blip>
          <a:stretch>
            <a:fillRect/>
          </a:stretch>
        </p:blipFill>
        <p:spPr>
          <a:xfrm>
            <a:off x="4917226" y="1020263"/>
            <a:ext cx="3883950" cy="2330370"/>
          </a:xfrm>
          <a:prstGeom prst="rect">
            <a:avLst/>
          </a:prstGeom>
          <a:noFill/>
          <a:ln>
            <a:noFill/>
          </a:ln>
        </p:spPr>
      </p:pic>
      <p:sp>
        <p:nvSpPr>
          <p:cNvPr id="370" name="Shape 370"/>
          <p:cNvSpPr txBox="1"/>
          <p:nvPr/>
        </p:nvSpPr>
        <p:spPr>
          <a:xfrm>
            <a:off x="816575" y="3598050"/>
            <a:ext cx="7225200" cy="142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dk1"/>
                </a:solidFill>
                <a:latin typeface="Quicksand"/>
                <a:ea typeface="Quicksand"/>
                <a:cs typeface="Quicksand"/>
                <a:sym typeface="Quicksand"/>
              </a:rPr>
              <a:t> </a:t>
            </a:r>
            <a:r>
              <a:rPr lang="en" sz="1800" b="1">
                <a:solidFill>
                  <a:schemeClr val="dk1"/>
                </a:solidFill>
                <a:latin typeface="Quicksand"/>
                <a:ea typeface="Quicksand"/>
                <a:cs typeface="Quicksand"/>
                <a:sym typeface="Quicksand"/>
              </a:rPr>
              <a:t>Sotomayor del Toro Reserve:</a:t>
            </a:r>
            <a:r>
              <a:rPr lang="en" sz="1800">
                <a:solidFill>
                  <a:schemeClr val="dk1"/>
                </a:solidFill>
                <a:highlight>
                  <a:srgbClr val="FFFFFF"/>
                </a:highlight>
                <a:latin typeface="Quicksand"/>
                <a:ea typeface="Quicksand"/>
                <a:cs typeface="Quicksand"/>
                <a:sym typeface="Quicksand"/>
              </a:rPr>
              <a:t>This 63-acre reserve on the steep slopes of Cerro La Santa. This l forest shelters numerous wildlife species, and streams here nourish the headwaters of the Turabo River. </a:t>
            </a:r>
            <a:endParaRPr sz="1800" b="1">
              <a:solidFill>
                <a:schemeClr val="dk1"/>
              </a:solidFill>
              <a:latin typeface="Quicksand"/>
              <a:ea typeface="Quicksand"/>
              <a:cs typeface="Quicksand"/>
              <a:sym typeface="Quicksand"/>
            </a:endParaRPr>
          </a:p>
          <a:p>
            <a:pPr marL="0" lvl="0" indent="0">
              <a:spcBef>
                <a:spcPts val="0"/>
              </a:spcBef>
              <a:spcAft>
                <a:spcPts val="0"/>
              </a:spcAft>
              <a:buNone/>
            </a:pPr>
            <a:endParaRPr sz="18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Shape 375"/>
          <p:cNvSpPr txBox="1">
            <a:spLocks noGrp="1"/>
          </p:cNvSpPr>
          <p:nvPr>
            <p:ph type="title"/>
          </p:nvPr>
        </p:nvSpPr>
        <p:spPr>
          <a:xfrm>
            <a:off x="311700" y="131075"/>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3600">
                <a:latin typeface="Comfortaa"/>
                <a:ea typeface="Comfortaa"/>
                <a:cs typeface="Comfortaa"/>
                <a:sym typeface="Comfortaa"/>
              </a:rPr>
              <a:t>Time to go home! </a:t>
            </a:r>
            <a:endParaRPr sz="3600">
              <a:latin typeface="Comfortaa"/>
              <a:ea typeface="Comfortaa"/>
              <a:cs typeface="Comfortaa"/>
              <a:sym typeface="Comfortaa"/>
            </a:endParaRPr>
          </a:p>
        </p:txBody>
      </p:sp>
      <p:sp>
        <p:nvSpPr>
          <p:cNvPr id="376" name="Shape 376"/>
          <p:cNvSpPr txBox="1">
            <a:spLocks noGrp="1"/>
          </p:cNvSpPr>
          <p:nvPr>
            <p:ph type="body" idx="1"/>
          </p:nvPr>
        </p:nvSpPr>
        <p:spPr>
          <a:xfrm>
            <a:off x="311700" y="969450"/>
            <a:ext cx="8520600" cy="1479600"/>
          </a:xfrm>
          <a:prstGeom prst="rect">
            <a:avLst/>
          </a:prstGeom>
        </p:spPr>
        <p:txBody>
          <a:bodyPr spcFirstLastPara="1" wrap="square" lIns="91425" tIns="91425" rIns="91425" bIns="91425" anchor="t" anchorCtr="0">
            <a:noAutofit/>
          </a:bodyPr>
          <a:lstStyle/>
          <a:p>
            <a:pPr marL="0" lvl="0" indent="0" algn="ctr">
              <a:spcBef>
                <a:spcPts val="0"/>
              </a:spcBef>
              <a:spcAft>
                <a:spcPts val="1600"/>
              </a:spcAft>
              <a:buNone/>
            </a:pPr>
            <a:r>
              <a:rPr lang="en" sz="2400">
                <a:solidFill>
                  <a:srgbClr val="000000"/>
                </a:solidFill>
                <a:latin typeface="Quicksand"/>
                <a:ea typeface="Quicksand"/>
                <a:cs typeface="Quicksand"/>
                <a:sym typeface="Quicksand"/>
              </a:rPr>
              <a:t>On your plane ride home, fill out your travel journal by writing why you would want to live in Puerto Rico and include </a:t>
            </a:r>
            <a:r>
              <a:rPr lang="en" sz="2400" u="sng">
                <a:solidFill>
                  <a:srgbClr val="000000"/>
                </a:solidFill>
                <a:latin typeface="Quicksand"/>
                <a:ea typeface="Quicksand"/>
                <a:cs typeface="Quicksand"/>
                <a:sym typeface="Quicksand"/>
              </a:rPr>
              <a:t>3 reasons why</a:t>
            </a:r>
            <a:endParaRPr sz="2400" u="sng">
              <a:solidFill>
                <a:srgbClr val="000000"/>
              </a:solidFill>
              <a:latin typeface="Quicksand"/>
              <a:ea typeface="Quicksand"/>
              <a:cs typeface="Quicksand"/>
              <a:sym typeface="Quicksand"/>
            </a:endParaRPr>
          </a:p>
        </p:txBody>
      </p:sp>
      <p:pic>
        <p:nvPicPr>
          <p:cNvPr id="377" name="Shape 377"/>
          <p:cNvPicPr preferRelativeResize="0"/>
          <p:nvPr/>
        </p:nvPicPr>
        <p:blipFill>
          <a:blip r:embed="rId3">
            <a:alphaModFix/>
          </a:blip>
          <a:stretch>
            <a:fillRect/>
          </a:stretch>
        </p:blipFill>
        <p:spPr>
          <a:xfrm rot="-506599">
            <a:off x="324425" y="3174900"/>
            <a:ext cx="4060157" cy="1624063"/>
          </a:xfrm>
          <a:prstGeom prst="rect">
            <a:avLst/>
          </a:prstGeom>
          <a:noFill/>
          <a:ln>
            <a:noFill/>
          </a:ln>
        </p:spPr>
      </p:pic>
      <p:pic>
        <p:nvPicPr>
          <p:cNvPr id="378" name="Shape 378"/>
          <p:cNvPicPr preferRelativeResize="0"/>
          <p:nvPr/>
        </p:nvPicPr>
        <p:blipFill>
          <a:blip r:embed="rId4">
            <a:alphaModFix/>
          </a:blip>
          <a:stretch>
            <a:fillRect/>
          </a:stretch>
        </p:blipFill>
        <p:spPr>
          <a:xfrm>
            <a:off x="5547800" y="2301925"/>
            <a:ext cx="2203675" cy="28415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Shape 383"/>
          <p:cNvSpPr txBox="1">
            <a:spLocks noGrp="1"/>
          </p:cNvSpPr>
          <p:nvPr>
            <p:ph type="title"/>
          </p:nvPr>
        </p:nvSpPr>
        <p:spPr>
          <a:xfrm>
            <a:off x="311700" y="179400"/>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latin typeface="Comfortaa"/>
                <a:ea typeface="Comfortaa"/>
                <a:cs typeface="Comfortaa"/>
                <a:sym typeface="Comfortaa"/>
              </a:rPr>
              <a:t>Homework</a:t>
            </a:r>
            <a:endParaRPr>
              <a:latin typeface="Comfortaa"/>
              <a:ea typeface="Comfortaa"/>
              <a:cs typeface="Comfortaa"/>
              <a:sym typeface="Comfortaa"/>
            </a:endParaRPr>
          </a:p>
        </p:txBody>
      </p:sp>
      <p:sp>
        <p:nvSpPr>
          <p:cNvPr id="384" name="Shape 384"/>
          <p:cNvSpPr txBox="1">
            <a:spLocks noGrp="1"/>
          </p:cNvSpPr>
          <p:nvPr>
            <p:ph type="body" idx="1"/>
          </p:nvPr>
        </p:nvSpPr>
        <p:spPr>
          <a:xfrm>
            <a:off x="311700" y="874775"/>
            <a:ext cx="8520600" cy="1322700"/>
          </a:xfrm>
          <a:prstGeom prst="rect">
            <a:avLst/>
          </a:prstGeom>
        </p:spPr>
        <p:txBody>
          <a:bodyPr spcFirstLastPara="1" wrap="square" lIns="91425" tIns="91425" rIns="91425" bIns="91425" anchor="t" anchorCtr="0">
            <a:noAutofit/>
          </a:bodyPr>
          <a:lstStyle/>
          <a:p>
            <a:pPr marL="0" lvl="0" indent="0" algn="ctr">
              <a:spcBef>
                <a:spcPts val="0"/>
              </a:spcBef>
              <a:spcAft>
                <a:spcPts val="1600"/>
              </a:spcAft>
              <a:buNone/>
            </a:pPr>
            <a:r>
              <a:rPr lang="en" sz="2400">
                <a:solidFill>
                  <a:srgbClr val="000000"/>
                </a:solidFill>
                <a:latin typeface="Quicksand"/>
                <a:ea typeface="Quicksand"/>
                <a:cs typeface="Quicksand"/>
                <a:sym typeface="Quicksand"/>
              </a:rPr>
              <a:t>Compare Puerto Rico to the United States and write where you would be happier living.</a:t>
            </a:r>
            <a:endParaRPr sz="2400">
              <a:solidFill>
                <a:srgbClr val="000000"/>
              </a:solidFill>
              <a:latin typeface="Quicksand"/>
              <a:ea typeface="Quicksand"/>
              <a:cs typeface="Quicksand"/>
              <a:sym typeface="Quicksand"/>
            </a:endParaRPr>
          </a:p>
        </p:txBody>
      </p:sp>
      <p:pic>
        <p:nvPicPr>
          <p:cNvPr id="385" name="Shape 385"/>
          <p:cNvPicPr preferRelativeResize="0"/>
          <p:nvPr/>
        </p:nvPicPr>
        <p:blipFill>
          <a:blip r:embed="rId3">
            <a:alphaModFix/>
          </a:blip>
          <a:stretch>
            <a:fillRect/>
          </a:stretch>
        </p:blipFill>
        <p:spPr>
          <a:xfrm>
            <a:off x="3338175" y="1867225"/>
            <a:ext cx="2467650" cy="31900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80"/>
        <p:cNvGrpSpPr/>
        <p:nvPr/>
      </p:nvGrpSpPr>
      <p:grpSpPr>
        <a:xfrm>
          <a:off x="0" y="0"/>
          <a:ext cx="0" cy="0"/>
          <a:chOff x="0" y="0"/>
          <a:chExt cx="0" cy="0"/>
        </a:xfrm>
      </p:grpSpPr>
      <p:sp>
        <p:nvSpPr>
          <p:cNvPr id="81" name="Shape 81"/>
          <p:cNvSpPr txBox="1">
            <a:spLocks noGrp="1"/>
          </p:cNvSpPr>
          <p:nvPr>
            <p:ph type="ctrTitle"/>
          </p:nvPr>
        </p:nvSpPr>
        <p:spPr>
          <a:xfrm>
            <a:off x="231650" y="160125"/>
            <a:ext cx="8520600" cy="575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2600">
                <a:latin typeface="Abril Fatface"/>
                <a:ea typeface="Abril Fatface"/>
                <a:cs typeface="Abril Fatface"/>
                <a:sym typeface="Abril Fatface"/>
              </a:rPr>
              <a:t>My Transition to Sixth Grade &amp; College</a:t>
            </a:r>
            <a:endParaRPr sz="2600">
              <a:latin typeface="Abril Fatface"/>
              <a:ea typeface="Abril Fatface"/>
              <a:cs typeface="Abril Fatface"/>
              <a:sym typeface="Abril Fatface"/>
            </a:endParaRPr>
          </a:p>
        </p:txBody>
      </p:sp>
      <p:sp>
        <p:nvSpPr>
          <p:cNvPr id="82" name="Shape 82"/>
          <p:cNvSpPr txBox="1">
            <a:spLocks noGrp="1"/>
          </p:cNvSpPr>
          <p:nvPr>
            <p:ph type="subTitle" idx="1"/>
          </p:nvPr>
        </p:nvSpPr>
        <p:spPr>
          <a:xfrm>
            <a:off x="281700" y="1001200"/>
            <a:ext cx="3540900" cy="3922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400">
                <a:solidFill>
                  <a:schemeClr val="dk1"/>
                </a:solidFill>
                <a:latin typeface="Abril Fatface"/>
                <a:ea typeface="Abril Fatface"/>
                <a:cs typeface="Abril Fatface"/>
                <a:sym typeface="Abril Fatface"/>
              </a:rPr>
              <a:t>Sixth Grade:</a:t>
            </a:r>
            <a:endParaRPr sz="1400">
              <a:solidFill>
                <a:schemeClr val="dk1"/>
              </a:solidFill>
              <a:latin typeface="Abril Fatface"/>
              <a:ea typeface="Abril Fatface"/>
              <a:cs typeface="Abril Fatface"/>
              <a:sym typeface="Abril Fatface"/>
            </a:endParaRPr>
          </a:p>
          <a:p>
            <a:pPr marL="0" lvl="0" indent="0">
              <a:spcBef>
                <a:spcPts val="0"/>
              </a:spcBef>
              <a:spcAft>
                <a:spcPts val="0"/>
              </a:spcAft>
              <a:buNone/>
            </a:pPr>
            <a:endParaRPr sz="1400">
              <a:solidFill>
                <a:schemeClr val="dk1"/>
              </a:solidFill>
              <a:latin typeface="Abril Fatface"/>
              <a:ea typeface="Abril Fatface"/>
              <a:cs typeface="Abril Fatface"/>
              <a:sym typeface="Abril Fatface"/>
            </a:endParaRPr>
          </a:p>
          <a:p>
            <a:pPr marL="457200" lvl="0" indent="-317500" algn="l" rtl="0">
              <a:spcBef>
                <a:spcPts val="0"/>
              </a:spcBef>
              <a:spcAft>
                <a:spcPts val="0"/>
              </a:spcAft>
              <a:buClr>
                <a:schemeClr val="dk1"/>
              </a:buClr>
              <a:buSzPts val="1400"/>
              <a:buFont typeface="Abril Fatface"/>
              <a:buChar char="➢"/>
            </a:pPr>
            <a:r>
              <a:rPr lang="en" sz="1400">
                <a:solidFill>
                  <a:schemeClr val="dk1"/>
                </a:solidFill>
                <a:latin typeface="Abril Fatface"/>
                <a:ea typeface="Abril Fatface"/>
                <a:cs typeface="Abril Fatface"/>
                <a:sym typeface="Abril Fatface"/>
              </a:rPr>
              <a:t>I would be in a </a:t>
            </a:r>
            <a:r>
              <a:rPr lang="en" sz="1400" u="sng">
                <a:solidFill>
                  <a:schemeClr val="dk1"/>
                </a:solidFill>
                <a:latin typeface="Abril Fatface"/>
                <a:ea typeface="Abril Fatface"/>
                <a:cs typeface="Abril Fatface"/>
                <a:sym typeface="Abril Fatface"/>
              </a:rPr>
              <a:t>new</a:t>
            </a:r>
            <a:r>
              <a:rPr lang="en" sz="1400">
                <a:solidFill>
                  <a:schemeClr val="dk1"/>
                </a:solidFill>
                <a:latin typeface="Abril Fatface"/>
                <a:ea typeface="Abril Fatface"/>
                <a:cs typeface="Abril Fatface"/>
                <a:sym typeface="Abril Fatface"/>
              </a:rPr>
              <a:t> </a:t>
            </a:r>
            <a:r>
              <a:rPr lang="en" sz="1400" u="sng">
                <a:solidFill>
                  <a:schemeClr val="dk1"/>
                </a:solidFill>
                <a:latin typeface="Abril Fatface"/>
                <a:ea typeface="Abril Fatface"/>
                <a:cs typeface="Abril Fatface"/>
                <a:sym typeface="Abril Fatface"/>
              </a:rPr>
              <a:t>environment</a:t>
            </a:r>
            <a:r>
              <a:rPr lang="en" sz="1400">
                <a:solidFill>
                  <a:schemeClr val="dk1"/>
                </a:solidFill>
                <a:latin typeface="Abril Fatface"/>
                <a:ea typeface="Abril Fatface"/>
                <a:cs typeface="Abril Fatface"/>
                <a:sym typeface="Abril Fatface"/>
              </a:rPr>
              <a:t> with new </a:t>
            </a:r>
            <a:r>
              <a:rPr lang="en" sz="1400" u="sng">
                <a:solidFill>
                  <a:schemeClr val="dk1"/>
                </a:solidFill>
                <a:latin typeface="Abril Fatface"/>
                <a:ea typeface="Abril Fatface"/>
                <a:cs typeface="Abril Fatface"/>
                <a:sym typeface="Abril Fatface"/>
              </a:rPr>
              <a:t>students </a:t>
            </a:r>
            <a:r>
              <a:rPr lang="en" sz="1400">
                <a:solidFill>
                  <a:schemeClr val="dk1"/>
                </a:solidFill>
                <a:latin typeface="Abril Fatface"/>
                <a:ea typeface="Abril Fatface"/>
                <a:cs typeface="Abril Fatface"/>
                <a:sym typeface="Abril Fatface"/>
              </a:rPr>
              <a:t>and a new </a:t>
            </a:r>
            <a:r>
              <a:rPr lang="en" sz="1400" u="sng">
                <a:solidFill>
                  <a:schemeClr val="dk1"/>
                </a:solidFill>
                <a:latin typeface="Abril Fatface"/>
                <a:ea typeface="Abril Fatface"/>
                <a:cs typeface="Abril Fatface"/>
                <a:sym typeface="Abril Fatface"/>
              </a:rPr>
              <a:t>schedule</a:t>
            </a:r>
            <a:r>
              <a:rPr lang="en" sz="1400">
                <a:solidFill>
                  <a:schemeClr val="dk1"/>
                </a:solidFill>
                <a:latin typeface="Abril Fatface"/>
                <a:ea typeface="Abril Fatface"/>
                <a:cs typeface="Abril Fatface"/>
                <a:sym typeface="Abril Fatface"/>
              </a:rPr>
              <a:t>. </a:t>
            </a:r>
            <a:endParaRPr sz="1400">
              <a:solidFill>
                <a:schemeClr val="dk1"/>
              </a:solidFill>
              <a:latin typeface="Abril Fatface"/>
              <a:ea typeface="Abril Fatface"/>
              <a:cs typeface="Abril Fatface"/>
              <a:sym typeface="Abril Fatface"/>
            </a:endParaRPr>
          </a:p>
          <a:p>
            <a:pPr marL="0" lvl="0" indent="0" algn="l" rtl="0">
              <a:spcBef>
                <a:spcPts val="0"/>
              </a:spcBef>
              <a:spcAft>
                <a:spcPts val="0"/>
              </a:spcAft>
              <a:buNone/>
            </a:pPr>
            <a:endParaRPr sz="1400">
              <a:solidFill>
                <a:schemeClr val="dk1"/>
              </a:solidFill>
              <a:latin typeface="Abril Fatface"/>
              <a:ea typeface="Abril Fatface"/>
              <a:cs typeface="Abril Fatface"/>
              <a:sym typeface="Abril Fatface"/>
            </a:endParaRPr>
          </a:p>
          <a:p>
            <a:pPr marL="457200" lvl="0" indent="-317500" algn="l" rtl="0">
              <a:spcBef>
                <a:spcPts val="0"/>
              </a:spcBef>
              <a:spcAft>
                <a:spcPts val="0"/>
              </a:spcAft>
              <a:buClr>
                <a:schemeClr val="dk1"/>
              </a:buClr>
              <a:buSzPts val="1400"/>
              <a:buFont typeface="Abril Fatface"/>
              <a:buChar char="➢"/>
            </a:pPr>
            <a:r>
              <a:rPr lang="en" sz="1400">
                <a:solidFill>
                  <a:schemeClr val="dk1"/>
                </a:solidFill>
                <a:latin typeface="Abril Fatface"/>
                <a:ea typeface="Abril Fatface"/>
                <a:cs typeface="Abril Fatface"/>
                <a:sym typeface="Abril Fatface"/>
              </a:rPr>
              <a:t>I </a:t>
            </a:r>
            <a:r>
              <a:rPr lang="en" sz="1400" u="sng">
                <a:solidFill>
                  <a:schemeClr val="dk1"/>
                </a:solidFill>
                <a:latin typeface="Abril Fatface"/>
                <a:ea typeface="Abril Fatface"/>
                <a:cs typeface="Abril Fatface"/>
                <a:sym typeface="Abril Fatface"/>
              </a:rPr>
              <a:t>dreaded</a:t>
            </a:r>
            <a:r>
              <a:rPr lang="en" sz="1400">
                <a:solidFill>
                  <a:schemeClr val="dk1"/>
                </a:solidFill>
                <a:latin typeface="Abril Fatface"/>
                <a:ea typeface="Abril Fatface"/>
                <a:cs typeface="Abril Fatface"/>
                <a:sym typeface="Abril Fatface"/>
              </a:rPr>
              <a:t> having to go to middle school.</a:t>
            </a:r>
            <a:endParaRPr sz="1400">
              <a:solidFill>
                <a:schemeClr val="dk1"/>
              </a:solidFill>
              <a:latin typeface="Abril Fatface"/>
              <a:ea typeface="Abril Fatface"/>
              <a:cs typeface="Abril Fatface"/>
              <a:sym typeface="Abril Fatface"/>
            </a:endParaRPr>
          </a:p>
          <a:p>
            <a:pPr marL="914400" lvl="1" indent="-317500" algn="l" rtl="0">
              <a:spcBef>
                <a:spcPts val="0"/>
              </a:spcBef>
              <a:spcAft>
                <a:spcPts val="0"/>
              </a:spcAft>
              <a:buClr>
                <a:schemeClr val="dk1"/>
              </a:buClr>
              <a:buSzPts val="1400"/>
              <a:buFont typeface="Abril Fatface"/>
              <a:buChar char="○"/>
            </a:pPr>
            <a:r>
              <a:rPr lang="en" sz="1400">
                <a:solidFill>
                  <a:schemeClr val="dk1"/>
                </a:solidFill>
                <a:latin typeface="Abril Fatface"/>
                <a:ea typeface="Abril Fatface"/>
                <a:cs typeface="Abril Fatface"/>
                <a:sym typeface="Abril Fatface"/>
              </a:rPr>
              <a:t>Thought I </a:t>
            </a:r>
            <a:r>
              <a:rPr lang="en" sz="1400" u="sng">
                <a:solidFill>
                  <a:schemeClr val="dk1"/>
                </a:solidFill>
                <a:latin typeface="Abril Fatface"/>
                <a:ea typeface="Abril Fatface"/>
                <a:cs typeface="Abril Fatface"/>
                <a:sym typeface="Abril Fatface"/>
              </a:rPr>
              <a:t>wouldn’t do well</a:t>
            </a:r>
            <a:r>
              <a:rPr lang="en" sz="1400">
                <a:solidFill>
                  <a:schemeClr val="dk1"/>
                </a:solidFill>
                <a:latin typeface="Abril Fatface"/>
                <a:ea typeface="Abril Fatface"/>
                <a:cs typeface="Abril Fatface"/>
                <a:sym typeface="Abril Fatface"/>
              </a:rPr>
              <a:t> and I wouldn’t make </a:t>
            </a:r>
            <a:r>
              <a:rPr lang="en" sz="1400" u="sng">
                <a:solidFill>
                  <a:schemeClr val="dk1"/>
                </a:solidFill>
                <a:latin typeface="Abril Fatface"/>
                <a:ea typeface="Abril Fatface"/>
                <a:cs typeface="Abril Fatface"/>
                <a:sym typeface="Abril Fatface"/>
              </a:rPr>
              <a:t>new friends. </a:t>
            </a:r>
            <a:endParaRPr sz="1400" u="sng">
              <a:solidFill>
                <a:schemeClr val="dk1"/>
              </a:solidFill>
              <a:latin typeface="Abril Fatface"/>
              <a:ea typeface="Abril Fatface"/>
              <a:cs typeface="Abril Fatface"/>
              <a:sym typeface="Abril Fatface"/>
            </a:endParaRPr>
          </a:p>
          <a:p>
            <a:pPr marL="0" lvl="0" indent="0" algn="l" rtl="0">
              <a:spcBef>
                <a:spcPts val="0"/>
              </a:spcBef>
              <a:spcAft>
                <a:spcPts val="0"/>
              </a:spcAft>
              <a:buNone/>
            </a:pPr>
            <a:endParaRPr sz="1400" u="sng">
              <a:solidFill>
                <a:schemeClr val="dk1"/>
              </a:solidFill>
              <a:latin typeface="Abril Fatface"/>
              <a:ea typeface="Abril Fatface"/>
              <a:cs typeface="Abril Fatface"/>
              <a:sym typeface="Abril Fatface"/>
            </a:endParaRPr>
          </a:p>
          <a:p>
            <a:pPr marL="457200" lvl="0" indent="-317500" algn="l" rtl="0">
              <a:spcBef>
                <a:spcPts val="0"/>
              </a:spcBef>
              <a:spcAft>
                <a:spcPts val="0"/>
              </a:spcAft>
              <a:buClr>
                <a:schemeClr val="dk1"/>
              </a:buClr>
              <a:buSzPts val="1400"/>
              <a:buFont typeface="Abril Fatface"/>
              <a:buChar char="➢"/>
            </a:pPr>
            <a:r>
              <a:rPr lang="en" sz="1400">
                <a:solidFill>
                  <a:schemeClr val="dk1"/>
                </a:solidFill>
                <a:latin typeface="Abril Fatface"/>
                <a:ea typeface="Abril Fatface"/>
                <a:cs typeface="Abril Fatface"/>
                <a:sym typeface="Abril Fatface"/>
              </a:rPr>
              <a:t>I had a </a:t>
            </a:r>
            <a:r>
              <a:rPr lang="en" sz="1400" u="sng">
                <a:solidFill>
                  <a:schemeClr val="dk1"/>
                </a:solidFill>
                <a:latin typeface="Abril Fatface"/>
                <a:ea typeface="Abril Fatface"/>
                <a:cs typeface="Abril Fatface"/>
                <a:sym typeface="Abril Fatface"/>
              </a:rPr>
              <a:t>rough </a:t>
            </a:r>
            <a:r>
              <a:rPr lang="en" sz="1400">
                <a:solidFill>
                  <a:schemeClr val="dk1"/>
                </a:solidFill>
                <a:latin typeface="Abril Fatface"/>
                <a:ea typeface="Abril Fatface"/>
                <a:cs typeface="Abril Fatface"/>
                <a:sym typeface="Abril Fatface"/>
              </a:rPr>
              <a:t>transition.</a:t>
            </a:r>
            <a:endParaRPr sz="1400">
              <a:solidFill>
                <a:schemeClr val="dk1"/>
              </a:solidFill>
              <a:latin typeface="Abril Fatface"/>
              <a:ea typeface="Abril Fatface"/>
              <a:cs typeface="Abril Fatface"/>
              <a:sym typeface="Abril Fatface"/>
            </a:endParaRPr>
          </a:p>
          <a:p>
            <a:pPr marL="914400" lvl="1" indent="-317500" algn="l" rtl="0">
              <a:spcBef>
                <a:spcPts val="0"/>
              </a:spcBef>
              <a:spcAft>
                <a:spcPts val="0"/>
              </a:spcAft>
              <a:buClr>
                <a:schemeClr val="dk1"/>
              </a:buClr>
              <a:buSzPts val="1400"/>
              <a:buFont typeface="Abril Fatface"/>
              <a:buChar char="○"/>
            </a:pPr>
            <a:r>
              <a:rPr lang="en" sz="1400">
                <a:solidFill>
                  <a:schemeClr val="dk1"/>
                </a:solidFill>
                <a:latin typeface="Abril Fatface"/>
                <a:ea typeface="Abril Fatface"/>
                <a:cs typeface="Abril Fatface"/>
                <a:sym typeface="Abril Fatface"/>
              </a:rPr>
              <a:t>I </a:t>
            </a:r>
            <a:r>
              <a:rPr lang="en" sz="1400" u="sng">
                <a:solidFill>
                  <a:schemeClr val="dk1"/>
                </a:solidFill>
                <a:latin typeface="Abril Fatface"/>
                <a:ea typeface="Abril Fatface"/>
                <a:cs typeface="Abril Fatface"/>
                <a:sym typeface="Abril Fatface"/>
              </a:rPr>
              <a:t>refused</a:t>
            </a:r>
            <a:r>
              <a:rPr lang="en" sz="1400">
                <a:solidFill>
                  <a:schemeClr val="dk1"/>
                </a:solidFill>
                <a:latin typeface="Abril Fatface"/>
                <a:ea typeface="Abril Fatface"/>
                <a:cs typeface="Abril Fatface"/>
                <a:sym typeface="Abril Fatface"/>
              </a:rPr>
              <a:t> to go to school.</a:t>
            </a:r>
            <a:endParaRPr sz="1400">
              <a:solidFill>
                <a:schemeClr val="dk1"/>
              </a:solidFill>
              <a:latin typeface="Abril Fatface"/>
              <a:ea typeface="Abril Fatface"/>
              <a:cs typeface="Abril Fatface"/>
              <a:sym typeface="Abril Fatface"/>
            </a:endParaRPr>
          </a:p>
          <a:p>
            <a:pPr marL="914400" lvl="1" indent="-317500" algn="l" rtl="0">
              <a:spcBef>
                <a:spcPts val="0"/>
              </a:spcBef>
              <a:spcAft>
                <a:spcPts val="0"/>
              </a:spcAft>
              <a:buClr>
                <a:schemeClr val="dk1"/>
              </a:buClr>
              <a:buSzPts val="1400"/>
              <a:buFont typeface="Abril Fatface"/>
              <a:buChar char="○"/>
            </a:pPr>
            <a:r>
              <a:rPr lang="en" sz="1400">
                <a:solidFill>
                  <a:schemeClr val="dk1"/>
                </a:solidFill>
                <a:latin typeface="Abril Fatface"/>
                <a:ea typeface="Abril Fatface"/>
                <a:cs typeface="Abril Fatface"/>
                <a:sym typeface="Abril Fatface"/>
              </a:rPr>
              <a:t>It </a:t>
            </a:r>
            <a:r>
              <a:rPr lang="en" sz="1400" u="sng">
                <a:solidFill>
                  <a:schemeClr val="dk1"/>
                </a:solidFill>
                <a:latin typeface="Abril Fatface"/>
                <a:ea typeface="Abril Fatface"/>
                <a:cs typeface="Abril Fatface"/>
                <a:sym typeface="Abril Fatface"/>
              </a:rPr>
              <a:t>two months</a:t>
            </a:r>
            <a:r>
              <a:rPr lang="en" sz="1400">
                <a:solidFill>
                  <a:schemeClr val="dk1"/>
                </a:solidFill>
                <a:latin typeface="Abril Fatface"/>
                <a:ea typeface="Abril Fatface"/>
                <a:cs typeface="Abril Fatface"/>
                <a:sym typeface="Abril Fatface"/>
              </a:rPr>
              <a:t> for me to successfully transition. </a:t>
            </a:r>
            <a:endParaRPr sz="1400">
              <a:solidFill>
                <a:schemeClr val="dk1"/>
              </a:solidFill>
              <a:latin typeface="Abril Fatface"/>
              <a:ea typeface="Abril Fatface"/>
              <a:cs typeface="Abril Fatface"/>
              <a:sym typeface="Abril Fatface"/>
            </a:endParaRPr>
          </a:p>
          <a:p>
            <a:pPr marL="0" lvl="0" indent="0" algn="l" rtl="0">
              <a:spcBef>
                <a:spcPts val="0"/>
              </a:spcBef>
              <a:spcAft>
                <a:spcPts val="0"/>
              </a:spcAft>
              <a:buNone/>
            </a:pPr>
            <a:endParaRPr sz="1500" u="sng">
              <a:solidFill>
                <a:schemeClr val="dk1"/>
              </a:solidFill>
              <a:latin typeface="Abril Fatface"/>
              <a:ea typeface="Abril Fatface"/>
              <a:cs typeface="Abril Fatface"/>
              <a:sym typeface="Abril Fatface"/>
            </a:endParaRPr>
          </a:p>
        </p:txBody>
      </p:sp>
      <p:sp>
        <p:nvSpPr>
          <p:cNvPr id="83" name="Shape 83"/>
          <p:cNvSpPr txBox="1">
            <a:spLocks noGrp="1"/>
          </p:cNvSpPr>
          <p:nvPr>
            <p:ph type="subTitle" idx="1"/>
          </p:nvPr>
        </p:nvSpPr>
        <p:spPr>
          <a:xfrm>
            <a:off x="4977200" y="1032950"/>
            <a:ext cx="3540900" cy="4060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400">
                <a:solidFill>
                  <a:schemeClr val="dk1"/>
                </a:solidFill>
                <a:latin typeface="Abril Fatface"/>
                <a:ea typeface="Abril Fatface"/>
                <a:cs typeface="Abril Fatface"/>
                <a:sym typeface="Abril Fatface"/>
              </a:rPr>
              <a:t>College:</a:t>
            </a:r>
            <a:endParaRPr sz="1400">
              <a:solidFill>
                <a:schemeClr val="dk1"/>
              </a:solidFill>
              <a:latin typeface="Abril Fatface"/>
              <a:ea typeface="Abril Fatface"/>
              <a:cs typeface="Abril Fatface"/>
              <a:sym typeface="Abril Fatface"/>
            </a:endParaRPr>
          </a:p>
          <a:p>
            <a:pPr marL="0" lvl="0" indent="0" rtl="0">
              <a:spcBef>
                <a:spcPts val="0"/>
              </a:spcBef>
              <a:spcAft>
                <a:spcPts val="0"/>
              </a:spcAft>
              <a:buNone/>
            </a:pPr>
            <a:endParaRPr sz="1400">
              <a:solidFill>
                <a:schemeClr val="dk1"/>
              </a:solidFill>
              <a:latin typeface="Abril Fatface"/>
              <a:ea typeface="Abril Fatface"/>
              <a:cs typeface="Abril Fatface"/>
              <a:sym typeface="Abril Fatface"/>
            </a:endParaRPr>
          </a:p>
          <a:p>
            <a:pPr marL="457200" lvl="0" indent="-317500" algn="l" rtl="0">
              <a:spcBef>
                <a:spcPts val="0"/>
              </a:spcBef>
              <a:spcAft>
                <a:spcPts val="0"/>
              </a:spcAft>
              <a:buClr>
                <a:schemeClr val="dk1"/>
              </a:buClr>
              <a:buSzPts val="1400"/>
              <a:buFont typeface="Abril Fatface"/>
              <a:buChar char="➢"/>
            </a:pPr>
            <a:r>
              <a:rPr lang="en" sz="1400">
                <a:solidFill>
                  <a:schemeClr val="dk1"/>
                </a:solidFill>
                <a:latin typeface="Abril Fatface"/>
                <a:ea typeface="Abril Fatface"/>
                <a:cs typeface="Abril Fatface"/>
                <a:sym typeface="Abril Fatface"/>
              </a:rPr>
              <a:t>I would be in a </a:t>
            </a:r>
            <a:r>
              <a:rPr lang="en" sz="1400" u="sng">
                <a:solidFill>
                  <a:schemeClr val="dk1"/>
                </a:solidFill>
                <a:latin typeface="Abril Fatface"/>
                <a:ea typeface="Abril Fatface"/>
                <a:cs typeface="Abril Fatface"/>
                <a:sym typeface="Abril Fatface"/>
              </a:rPr>
              <a:t>new</a:t>
            </a:r>
            <a:r>
              <a:rPr lang="en" sz="1400">
                <a:solidFill>
                  <a:schemeClr val="dk1"/>
                </a:solidFill>
                <a:latin typeface="Abril Fatface"/>
                <a:ea typeface="Abril Fatface"/>
                <a:cs typeface="Abril Fatface"/>
                <a:sym typeface="Abril Fatface"/>
              </a:rPr>
              <a:t> </a:t>
            </a:r>
            <a:r>
              <a:rPr lang="en" sz="1400" u="sng">
                <a:solidFill>
                  <a:schemeClr val="dk1"/>
                </a:solidFill>
                <a:latin typeface="Abril Fatface"/>
                <a:ea typeface="Abril Fatface"/>
                <a:cs typeface="Abril Fatface"/>
                <a:sym typeface="Abril Fatface"/>
              </a:rPr>
              <a:t>environment</a:t>
            </a:r>
            <a:r>
              <a:rPr lang="en" sz="1400">
                <a:solidFill>
                  <a:schemeClr val="dk1"/>
                </a:solidFill>
                <a:latin typeface="Abril Fatface"/>
                <a:ea typeface="Abril Fatface"/>
                <a:cs typeface="Abril Fatface"/>
                <a:sym typeface="Abril Fatface"/>
              </a:rPr>
              <a:t> with new </a:t>
            </a:r>
            <a:r>
              <a:rPr lang="en" sz="1400" u="sng">
                <a:solidFill>
                  <a:schemeClr val="dk1"/>
                </a:solidFill>
                <a:latin typeface="Abril Fatface"/>
                <a:ea typeface="Abril Fatface"/>
                <a:cs typeface="Abril Fatface"/>
                <a:sym typeface="Abril Fatface"/>
              </a:rPr>
              <a:t>students </a:t>
            </a:r>
            <a:r>
              <a:rPr lang="en" sz="1400">
                <a:solidFill>
                  <a:schemeClr val="dk1"/>
                </a:solidFill>
                <a:latin typeface="Abril Fatface"/>
                <a:ea typeface="Abril Fatface"/>
                <a:cs typeface="Abril Fatface"/>
                <a:sym typeface="Abril Fatface"/>
              </a:rPr>
              <a:t>and a new </a:t>
            </a:r>
            <a:r>
              <a:rPr lang="en" sz="1400" u="sng">
                <a:solidFill>
                  <a:schemeClr val="dk1"/>
                </a:solidFill>
                <a:latin typeface="Abril Fatface"/>
                <a:ea typeface="Abril Fatface"/>
                <a:cs typeface="Abril Fatface"/>
                <a:sym typeface="Abril Fatface"/>
              </a:rPr>
              <a:t>schedule</a:t>
            </a:r>
            <a:r>
              <a:rPr lang="en" sz="1400">
                <a:solidFill>
                  <a:schemeClr val="dk1"/>
                </a:solidFill>
                <a:latin typeface="Abril Fatface"/>
                <a:ea typeface="Abril Fatface"/>
                <a:cs typeface="Abril Fatface"/>
                <a:sym typeface="Abril Fatface"/>
              </a:rPr>
              <a:t>. </a:t>
            </a:r>
            <a:endParaRPr sz="1400">
              <a:solidFill>
                <a:schemeClr val="dk1"/>
              </a:solidFill>
              <a:latin typeface="Abril Fatface"/>
              <a:ea typeface="Abril Fatface"/>
              <a:cs typeface="Abril Fatface"/>
              <a:sym typeface="Abril Fatface"/>
            </a:endParaRPr>
          </a:p>
          <a:p>
            <a:pPr marL="0" lvl="0" indent="0" algn="l" rtl="0">
              <a:spcBef>
                <a:spcPts val="0"/>
              </a:spcBef>
              <a:spcAft>
                <a:spcPts val="0"/>
              </a:spcAft>
              <a:buNone/>
            </a:pPr>
            <a:endParaRPr sz="1400">
              <a:solidFill>
                <a:schemeClr val="dk1"/>
              </a:solidFill>
              <a:latin typeface="Abril Fatface"/>
              <a:ea typeface="Abril Fatface"/>
              <a:cs typeface="Abril Fatface"/>
              <a:sym typeface="Abril Fatface"/>
            </a:endParaRPr>
          </a:p>
          <a:p>
            <a:pPr marL="457200" lvl="0" indent="-317500" algn="l" rtl="0">
              <a:spcBef>
                <a:spcPts val="0"/>
              </a:spcBef>
              <a:spcAft>
                <a:spcPts val="0"/>
              </a:spcAft>
              <a:buClr>
                <a:schemeClr val="dk1"/>
              </a:buClr>
              <a:buSzPts val="1400"/>
              <a:buFont typeface="Abril Fatface"/>
              <a:buChar char="➢"/>
            </a:pPr>
            <a:r>
              <a:rPr lang="en" sz="1400">
                <a:solidFill>
                  <a:schemeClr val="dk1"/>
                </a:solidFill>
                <a:latin typeface="Abril Fatface"/>
                <a:ea typeface="Abril Fatface"/>
                <a:cs typeface="Abril Fatface"/>
                <a:sym typeface="Abril Fatface"/>
              </a:rPr>
              <a:t>I told myself that even though the material may  be harder, I would </a:t>
            </a:r>
            <a:r>
              <a:rPr lang="en" sz="1400" u="sng">
                <a:solidFill>
                  <a:schemeClr val="dk1"/>
                </a:solidFill>
                <a:latin typeface="Abril Fatface"/>
                <a:ea typeface="Abril Fatface"/>
                <a:cs typeface="Abril Fatface"/>
                <a:sym typeface="Abril Fatface"/>
              </a:rPr>
              <a:t>push through</a:t>
            </a:r>
            <a:r>
              <a:rPr lang="en" sz="1400">
                <a:solidFill>
                  <a:schemeClr val="dk1"/>
                </a:solidFill>
                <a:latin typeface="Abril Fatface"/>
                <a:ea typeface="Abril Fatface"/>
                <a:cs typeface="Abril Fatface"/>
                <a:sym typeface="Abril Fatface"/>
              </a:rPr>
              <a:t> it &amp; </a:t>
            </a:r>
            <a:r>
              <a:rPr lang="en" sz="1400" u="sng">
                <a:solidFill>
                  <a:schemeClr val="dk1"/>
                </a:solidFill>
                <a:latin typeface="Abril Fatface"/>
                <a:ea typeface="Abril Fatface"/>
                <a:cs typeface="Abril Fatface"/>
                <a:sym typeface="Abril Fatface"/>
              </a:rPr>
              <a:t>be successful</a:t>
            </a:r>
            <a:r>
              <a:rPr lang="en" sz="1400">
                <a:solidFill>
                  <a:schemeClr val="dk1"/>
                </a:solidFill>
                <a:latin typeface="Abril Fatface"/>
                <a:ea typeface="Abril Fatface"/>
                <a:cs typeface="Abril Fatface"/>
                <a:sym typeface="Abril Fatface"/>
              </a:rPr>
              <a:t>.</a:t>
            </a:r>
            <a:endParaRPr sz="1400">
              <a:solidFill>
                <a:schemeClr val="dk1"/>
              </a:solidFill>
              <a:latin typeface="Abril Fatface"/>
              <a:ea typeface="Abril Fatface"/>
              <a:cs typeface="Abril Fatface"/>
              <a:sym typeface="Abril Fatface"/>
            </a:endParaRPr>
          </a:p>
          <a:p>
            <a:pPr marL="914400" lvl="1" indent="-317500" algn="l" rtl="0">
              <a:spcBef>
                <a:spcPts val="0"/>
              </a:spcBef>
              <a:spcAft>
                <a:spcPts val="0"/>
              </a:spcAft>
              <a:buClr>
                <a:schemeClr val="dk1"/>
              </a:buClr>
              <a:buSzPts val="1400"/>
              <a:buFont typeface="Abril Fatface"/>
              <a:buChar char="○"/>
            </a:pPr>
            <a:r>
              <a:rPr lang="en" sz="1400">
                <a:solidFill>
                  <a:schemeClr val="dk1"/>
                </a:solidFill>
                <a:latin typeface="Abril Fatface"/>
                <a:ea typeface="Abril Fatface"/>
                <a:cs typeface="Abril Fatface"/>
                <a:sym typeface="Abril Fatface"/>
              </a:rPr>
              <a:t>Even though it may take time to find friends, I will eventually find </a:t>
            </a:r>
            <a:r>
              <a:rPr lang="en" sz="1400" u="sng">
                <a:solidFill>
                  <a:schemeClr val="dk1"/>
                </a:solidFill>
                <a:latin typeface="Abril Fatface"/>
                <a:ea typeface="Abril Fatface"/>
                <a:cs typeface="Abril Fatface"/>
                <a:sym typeface="Abril Fatface"/>
              </a:rPr>
              <a:t>lifelong friends.</a:t>
            </a:r>
            <a:endParaRPr sz="1400" u="sng">
              <a:solidFill>
                <a:schemeClr val="dk1"/>
              </a:solidFill>
              <a:latin typeface="Abril Fatface"/>
              <a:ea typeface="Abril Fatface"/>
              <a:cs typeface="Abril Fatface"/>
              <a:sym typeface="Abril Fatface"/>
            </a:endParaRPr>
          </a:p>
          <a:p>
            <a:pPr marL="0" lvl="0" indent="0" algn="l" rtl="0">
              <a:spcBef>
                <a:spcPts val="0"/>
              </a:spcBef>
              <a:spcAft>
                <a:spcPts val="0"/>
              </a:spcAft>
              <a:buNone/>
            </a:pPr>
            <a:endParaRPr sz="1400">
              <a:solidFill>
                <a:schemeClr val="dk1"/>
              </a:solidFill>
              <a:latin typeface="Abril Fatface"/>
              <a:ea typeface="Abril Fatface"/>
              <a:cs typeface="Abril Fatface"/>
              <a:sym typeface="Abril Fatface"/>
            </a:endParaRPr>
          </a:p>
          <a:p>
            <a:pPr marL="457200" lvl="0" indent="-317500" algn="l" rtl="0">
              <a:spcBef>
                <a:spcPts val="0"/>
              </a:spcBef>
              <a:spcAft>
                <a:spcPts val="0"/>
              </a:spcAft>
              <a:buClr>
                <a:schemeClr val="dk1"/>
              </a:buClr>
              <a:buSzPts val="1400"/>
              <a:buFont typeface="Abril Fatface"/>
              <a:buChar char="➢"/>
            </a:pPr>
            <a:r>
              <a:rPr lang="en" sz="1400">
                <a:solidFill>
                  <a:schemeClr val="dk1"/>
                </a:solidFill>
                <a:latin typeface="Abril Fatface"/>
                <a:ea typeface="Abril Fatface"/>
                <a:cs typeface="Abril Fatface"/>
                <a:sym typeface="Abril Fatface"/>
              </a:rPr>
              <a:t>I had a </a:t>
            </a:r>
            <a:r>
              <a:rPr lang="en" sz="1400" u="sng">
                <a:solidFill>
                  <a:schemeClr val="dk1"/>
                </a:solidFill>
                <a:latin typeface="Abril Fatface"/>
                <a:ea typeface="Abril Fatface"/>
                <a:cs typeface="Abril Fatface"/>
                <a:sym typeface="Abril Fatface"/>
              </a:rPr>
              <a:t>good </a:t>
            </a:r>
            <a:r>
              <a:rPr lang="en" sz="1400">
                <a:solidFill>
                  <a:schemeClr val="dk1"/>
                </a:solidFill>
                <a:latin typeface="Abril Fatface"/>
                <a:ea typeface="Abril Fatface"/>
                <a:cs typeface="Abril Fatface"/>
                <a:sym typeface="Abril Fatface"/>
              </a:rPr>
              <a:t>transition.</a:t>
            </a:r>
            <a:endParaRPr sz="1400">
              <a:solidFill>
                <a:schemeClr val="dk1"/>
              </a:solidFill>
              <a:latin typeface="Abril Fatface"/>
              <a:ea typeface="Abril Fatface"/>
              <a:cs typeface="Abril Fatface"/>
              <a:sym typeface="Abril Fatface"/>
            </a:endParaRPr>
          </a:p>
          <a:p>
            <a:pPr marL="914400" lvl="1" indent="-317500" algn="l" rtl="0">
              <a:spcBef>
                <a:spcPts val="0"/>
              </a:spcBef>
              <a:spcAft>
                <a:spcPts val="0"/>
              </a:spcAft>
              <a:buClr>
                <a:schemeClr val="dk1"/>
              </a:buClr>
              <a:buSzPts val="1400"/>
              <a:buFont typeface="Abril Fatface"/>
              <a:buChar char="○"/>
            </a:pPr>
            <a:r>
              <a:rPr lang="en" sz="1400">
                <a:solidFill>
                  <a:schemeClr val="dk1"/>
                </a:solidFill>
                <a:latin typeface="Abril Fatface"/>
                <a:ea typeface="Abril Fatface"/>
                <a:cs typeface="Abril Fatface"/>
                <a:sym typeface="Abril Fatface"/>
              </a:rPr>
              <a:t>I received </a:t>
            </a:r>
            <a:r>
              <a:rPr lang="en" sz="1400" u="sng">
                <a:solidFill>
                  <a:schemeClr val="dk1"/>
                </a:solidFill>
                <a:latin typeface="Abril Fatface"/>
                <a:ea typeface="Abril Fatface"/>
                <a:cs typeface="Abril Fatface"/>
                <a:sym typeface="Abril Fatface"/>
              </a:rPr>
              <a:t>good grades</a:t>
            </a:r>
            <a:r>
              <a:rPr lang="en" sz="1400">
                <a:solidFill>
                  <a:schemeClr val="dk1"/>
                </a:solidFill>
                <a:latin typeface="Abril Fatface"/>
                <a:ea typeface="Abril Fatface"/>
                <a:cs typeface="Abril Fatface"/>
                <a:sym typeface="Abril Fatface"/>
              </a:rPr>
              <a:t> and meet my </a:t>
            </a:r>
            <a:r>
              <a:rPr lang="en" sz="1400" u="sng">
                <a:solidFill>
                  <a:schemeClr val="dk1"/>
                </a:solidFill>
                <a:latin typeface="Abril Fatface"/>
                <a:ea typeface="Abril Fatface"/>
                <a:cs typeface="Abril Fatface"/>
                <a:sym typeface="Abril Fatface"/>
              </a:rPr>
              <a:t>best friend</a:t>
            </a:r>
            <a:r>
              <a:rPr lang="en" sz="1400">
                <a:solidFill>
                  <a:schemeClr val="dk1"/>
                </a:solidFill>
                <a:latin typeface="Abril Fatface"/>
                <a:ea typeface="Abril Fatface"/>
                <a:cs typeface="Abril Fatface"/>
                <a:sym typeface="Abril Fatface"/>
              </a:rPr>
              <a:t>. </a:t>
            </a:r>
            <a:endParaRPr sz="1400">
              <a:solidFill>
                <a:schemeClr val="dk1"/>
              </a:solidFill>
              <a:latin typeface="Abril Fatface"/>
              <a:ea typeface="Abril Fatface"/>
              <a:cs typeface="Abril Fatface"/>
              <a:sym typeface="Abril Fatface"/>
            </a:endParaRPr>
          </a:p>
          <a:p>
            <a:pPr marL="0" lvl="0" indent="0" algn="l" rtl="0">
              <a:spcBef>
                <a:spcPts val="0"/>
              </a:spcBef>
              <a:spcAft>
                <a:spcPts val="0"/>
              </a:spcAft>
              <a:buNone/>
            </a:pPr>
            <a:endParaRPr sz="1500" u="sng">
              <a:solidFill>
                <a:schemeClr val="dk1"/>
              </a:solidFill>
              <a:latin typeface="Abril Fatface"/>
              <a:ea typeface="Abril Fatface"/>
              <a:cs typeface="Abril Fatface"/>
              <a:sym typeface="Abril Fatface"/>
            </a:endParaRPr>
          </a:p>
        </p:txBody>
      </p:sp>
      <p:pic>
        <p:nvPicPr>
          <p:cNvPr id="84" name="Shape 84"/>
          <p:cNvPicPr preferRelativeResize="0"/>
          <p:nvPr/>
        </p:nvPicPr>
        <p:blipFill>
          <a:blip r:embed="rId3">
            <a:alphaModFix/>
          </a:blip>
          <a:stretch>
            <a:fillRect/>
          </a:stretch>
        </p:blipFill>
        <p:spPr>
          <a:xfrm>
            <a:off x="7615174" y="446275"/>
            <a:ext cx="1312399" cy="935851"/>
          </a:xfrm>
          <a:prstGeom prst="rect">
            <a:avLst/>
          </a:prstGeom>
          <a:noFill/>
          <a:ln>
            <a:noFill/>
          </a:ln>
        </p:spPr>
      </p:pic>
      <p:pic>
        <p:nvPicPr>
          <p:cNvPr id="85" name="Shape 85"/>
          <p:cNvPicPr preferRelativeResize="0"/>
          <p:nvPr/>
        </p:nvPicPr>
        <p:blipFill>
          <a:blip r:embed="rId4">
            <a:alphaModFix/>
          </a:blip>
          <a:stretch>
            <a:fillRect/>
          </a:stretch>
        </p:blipFill>
        <p:spPr>
          <a:xfrm>
            <a:off x="8068374" y="3381875"/>
            <a:ext cx="947775" cy="796925"/>
          </a:xfrm>
          <a:prstGeom prst="rect">
            <a:avLst/>
          </a:prstGeom>
          <a:noFill/>
          <a:ln>
            <a:noFill/>
          </a:ln>
        </p:spPr>
      </p:pic>
      <p:pic>
        <p:nvPicPr>
          <p:cNvPr id="86" name="Shape 86"/>
          <p:cNvPicPr preferRelativeResize="0"/>
          <p:nvPr/>
        </p:nvPicPr>
        <p:blipFill>
          <a:blip r:embed="rId5">
            <a:alphaModFix/>
          </a:blip>
          <a:stretch>
            <a:fillRect/>
          </a:stretch>
        </p:blipFill>
        <p:spPr>
          <a:xfrm>
            <a:off x="3765275" y="2423586"/>
            <a:ext cx="1078026" cy="1078026"/>
          </a:xfrm>
          <a:prstGeom prst="rect">
            <a:avLst/>
          </a:prstGeom>
          <a:noFill/>
          <a:ln>
            <a:noFill/>
          </a:ln>
        </p:spPr>
      </p:pic>
      <p:pic>
        <p:nvPicPr>
          <p:cNvPr id="87" name="Shape 87"/>
          <p:cNvPicPr preferRelativeResize="0"/>
          <p:nvPr/>
        </p:nvPicPr>
        <p:blipFill>
          <a:blip r:embed="rId6">
            <a:alphaModFix/>
          </a:blip>
          <a:stretch>
            <a:fillRect/>
          </a:stretch>
        </p:blipFill>
        <p:spPr>
          <a:xfrm>
            <a:off x="371750" y="477788"/>
            <a:ext cx="872826" cy="872826"/>
          </a:xfrm>
          <a:prstGeom prst="rect">
            <a:avLst/>
          </a:prstGeom>
          <a:noFill/>
          <a:ln>
            <a:noFill/>
          </a:ln>
        </p:spPr>
      </p:pic>
      <p:pic>
        <p:nvPicPr>
          <p:cNvPr id="88" name="Shape 88"/>
          <p:cNvPicPr preferRelativeResize="0"/>
          <p:nvPr/>
        </p:nvPicPr>
        <p:blipFill>
          <a:blip r:embed="rId7">
            <a:alphaModFix/>
          </a:blip>
          <a:stretch>
            <a:fillRect/>
          </a:stretch>
        </p:blipFill>
        <p:spPr>
          <a:xfrm>
            <a:off x="101575" y="4084950"/>
            <a:ext cx="749000" cy="749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Shape 390"/>
          <p:cNvSpPr txBox="1">
            <a:spLocks noGrp="1"/>
          </p:cNvSpPr>
          <p:nvPr>
            <p:ph type="body" idx="1"/>
          </p:nvPr>
        </p:nvSpPr>
        <p:spPr>
          <a:xfrm>
            <a:off x="311700" y="1254325"/>
            <a:ext cx="8520600" cy="1923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sz="2400" b="1">
              <a:solidFill>
                <a:srgbClr val="000000"/>
              </a:solidFill>
            </a:endParaRPr>
          </a:p>
          <a:p>
            <a:pPr marL="457200" lvl="0" indent="457200" algn="l">
              <a:spcBef>
                <a:spcPts val="1600"/>
              </a:spcBef>
              <a:spcAft>
                <a:spcPts val="0"/>
              </a:spcAft>
              <a:buNone/>
            </a:pPr>
            <a:r>
              <a:rPr lang="en" sz="2400" b="1">
                <a:solidFill>
                  <a:srgbClr val="000000"/>
                </a:solidFill>
                <a:latin typeface="Quicksand"/>
                <a:ea typeface="Quicksand"/>
                <a:cs typeface="Quicksand"/>
                <a:sym typeface="Quicksand"/>
              </a:rPr>
              <a:t>How did Puerto Rico come to be Puerto Rico?</a:t>
            </a:r>
            <a:endParaRPr sz="2400" b="1">
              <a:solidFill>
                <a:srgbClr val="000000"/>
              </a:solidFill>
              <a:latin typeface="Quicksand"/>
              <a:ea typeface="Quicksand"/>
              <a:cs typeface="Quicksand"/>
              <a:sym typeface="Quicksand"/>
            </a:endParaRPr>
          </a:p>
          <a:p>
            <a:pPr marL="457200" lvl="0" indent="457200" algn="l">
              <a:spcBef>
                <a:spcPts val="1600"/>
              </a:spcBef>
              <a:spcAft>
                <a:spcPts val="1600"/>
              </a:spcAft>
              <a:buNone/>
            </a:pPr>
            <a:r>
              <a:rPr lang="en" sz="2400" b="1">
                <a:solidFill>
                  <a:srgbClr val="000000"/>
                </a:solidFill>
                <a:latin typeface="Quicksand"/>
                <a:ea typeface="Quicksand"/>
                <a:cs typeface="Quicksand"/>
                <a:sym typeface="Quicksand"/>
              </a:rPr>
              <a:t>What historical events have shaped the country? </a:t>
            </a:r>
            <a:endParaRPr sz="2400" b="1">
              <a:solidFill>
                <a:srgbClr val="000000"/>
              </a:solidFill>
              <a:latin typeface="Quicksand"/>
              <a:ea typeface="Quicksand"/>
              <a:cs typeface="Quicksand"/>
              <a:sym typeface="Quicksand"/>
            </a:endParaRPr>
          </a:p>
        </p:txBody>
      </p:sp>
      <p:sp>
        <p:nvSpPr>
          <p:cNvPr id="391" name="Shape 391"/>
          <p:cNvSpPr txBox="1"/>
          <p:nvPr/>
        </p:nvSpPr>
        <p:spPr>
          <a:xfrm>
            <a:off x="2749975" y="1254325"/>
            <a:ext cx="4196400" cy="448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2400">
                <a:latin typeface="Open Sans"/>
                <a:ea typeface="Open Sans"/>
                <a:cs typeface="Open Sans"/>
                <a:sym typeface="Open Sans"/>
              </a:rPr>
              <a:t>Lesson# 3: Time Machine</a:t>
            </a:r>
            <a:endParaRPr sz="2400">
              <a:latin typeface="Open Sans"/>
              <a:ea typeface="Open Sans"/>
              <a:cs typeface="Open Sans"/>
              <a:sym typeface="Open Sans"/>
            </a:endParaRPr>
          </a:p>
        </p:txBody>
      </p:sp>
      <p:pic>
        <p:nvPicPr>
          <p:cNvPr id="392" name="Shape 392"/>
          <p:cNvPicPr preferRelativeResize="0"/>
          <p:nvPr/>
        </p:nvPicPr>
        <p:blipFill>
          <a:blip r:embed="rId3">
            <a:alphaModFix/>
          </a:blip>
          <a:stretch>
            <a:fillRect/>
          </a:stretch>
        </p:blipFill>
        <p:spPr>
          <a:xfrm rot="-360494">
            <a:off x="280325" y="198611"/>
            <a:ext cx="2202225" cy="1466676"/>
          </a:xfrm>
          <a:prstGeom prst="rect">
            <a:avLst/>
          </a:prstGeom>
          <a:noFill/>
          <a:ln>
            <a:noFill/>
          </a:ln>
        </p:spPr>
      </p:pic>
      <p:pic>
        <p:nvPicPr>
          <p:cNvPr id="393" name="Shape 393"/>
          <p:cNvPicPr preferRelativeResize="0"/>
          <p:nvPr/>
        </p:nvPicPr>
        <p:blipFill>
          <a:blip r:embed="rId4">
            <a:alphaModFix/>
          </a:blip>
          <a:stretch>
            <a:fillRect/>
          </a:stretch>
        </p:blipFill>
        <p:spPr>
          <a:xfrm rot="221653">
            <a:off x="3865197" y="3227950"/>
            <a:ext cx="1614080" cy="1614100"/>
          </a:xfrm>
          <a:prstGeom prst="rect">
            <a:avLst/>
          </a:prstGeom>
          <a:noFill/>
          <a:ln>
            <a:noFill/>
          </a:ln>
        </p:spPr>
      </p:pic>
      <p:pic>
        <p:nvPicPr>
          <p:cNvPr id="394" name="Shape 394"/>
          <p:cNvPicPr preferRelativeResize="0"/>
          <p:nvPr/>
        </p:nvPicPr>
        <p:blipFill>
          <a:blip r:embed="rId5">
            <a:alphaModFix/>
          </a:blip>
          <a:stretch>
            <a:fillRect/>
          </a:stretch>
        </p:blipFill>
        <p:spPr>
          <a:xfrm>
            <a:off x="963950" y="3228475"/>
            <a:ext cx="1714725" cy="1714749"/>
          </a:xfrm>
          <a:prstGeom prst="rect">
            <a:avLst/>
          </a:prstGeom>
          <a:noFill/>
          <a:ln>
            <a:noFill/>
          </a:ln>
        </p:spPr>
      </p:pic>
      <p:pic>
        <p:nvPicPr>
          <p:cNvPr id="395" name="Shape 395"/>
          <p:cNvPicPr preferRelativeResize="0"/>
          <p:nvPr/>
        </p:nvPicPr>
        <p:blipFill>
          <a:blip r:embed="rId6">
            <a:alphaModFix/>
          </a:blip>
          <a:stretch>
            <a:fillRect/>
          </a:stretch>
        </p:blipFill>
        <p:spPr>
          <a:xfrm>
            <a:off x="6192625" y="3392951"/>
            <a:ext cx="2505601" cy="138579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Shape 400"/>
          <p:cNvSpPr txBox="1">
            <a:spLocks noGrp="1"/>
          </p:cNvSpPr>
          <p:nvPr>
            <p:ph type="title"/>
          </p:nvPr>
        </p:nvSpPr>
        <p:spPr>
          <a:xfrm>
            <a:off x="97800" y="271888"/>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b="1">
                <a:solidFill>
                  <a:srgbClr val="0000FF"/>
                </a:solidFill>
                <a:latin typeface="Oswald"/>
                <a:ea typeface="Oswald"/>
                <a:cs typeface="Oswald"/>
                <a:sym typeface="Oswald"/>
              </a:rPr>
              <a:t>CHAMPS</a:t>
            </a:r>
            <a:endParaRPr b="1">
              <a:solidFill>
                <a:srgbClr val="0000FF"/>
              </a:solidFill>
              <a:latin typeface="Oswald"/>
              <a:ea typeface="Oswald"/>
              <a:cs typeface="Oswald"/>
              <a:sym typeface="Oswald"/>
            </a:endParaRPr>
          </a:p>
        </p:txBody>
      </p:sp>
      <p:sp>
        <p:nvSpPr>
          <p:cNvPr id="401" name="Shape 401"/>
          <p:cNvSpPr txBox="1">
            <a:spLocks noGrp="1"/>
          </p:cNvSpPr>
          <p:nvPr>
            <p:ph type="body" idx="1"/>
          </p:nvPr>
        </p:nvSpPr>
        <p:spPr>
          <a:xfrm>
            <a:off x="311700" y="844600"/>
            <a:ext cx="8520600" cy="44109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b="1">
                <a:solidFill>
                  <a:srgbClr val="0000FF"/>
                </a:solidFill>
                <a:latin typeface="Quicksand"/>
                <a:ea typeface="Quicksand"/>
                <a:cs typeface="Quicksand"/>
                <a:sym typeface="Quicksand"/>
              </a:rPr>
              <a:t>C</a:t>
            </a:r>
            <a:r>
              <a:rPr lang="en" sz="1700">
                <a:solidFill>
                  <a:schemeClr val="dk1"/>
                </a:solidFill>
                <a:latin typeface="Quicksand"/>
                <a:ea typeface="Quicksand"/>
                <a:cs typeface="Quicksand"/>
                <a:sym typeface="Quicksand"/>
              </a:rPr>
              <a:t>- </a:t>
            </a:r>
            <a:r>
              <a:rPr lang="en" sz="1500" u="sng">
                <a:solidFill>
                  <a:schemeClr val="dk1"/>
                </a:solidFill>
                <a:latin typeface="Quicksand"/>
                <a:ea typeface="Quicksand"/>
                <a:cs typeface="Quicksand"/>
                <a:sym typeface="Quicksand"/>
              </a:rPr>
              <a:t>Conversation:</a:t>
            </a:r>
            <a:r>
              <a:rPr lang="en" sz="1500">
                <a:solidFill>
                  <a:schemeClr val="dk1"/>
                </a:solidFill>
                <a:latin typeface="Quicksand"/>
                <a:ea typeface="Quicksand"/>
                <a:cs typeface="Quicksand"/>
                <a:sym typeface="Quicksand"/>
              </a:rPr>
              <a:t> students will talk with one another when participating in the read and retell as well as discussing, planning, and performing their Act it Out. </a:t>
            </a:r>
            <a:endParaRPr sz="1500">
              <a:solidFill>
                <a:schemeClr val="dk1"/>
              </a:solidFill>
              <a:latin typeface="Quicksand"/>
              <a:ea typeface="Quicksand"/>
              <a:cs typeface="Quicksand"/>
              <a:sym typeface="Quicksand"/>
            </a:endParaRPr>
          </a:p>
          <a:p>
            <a:pPr marL="0" lvl="0" indent="0">
              <a:spcBef>
                <a:spcPts val="1600"/>
              </a:spcBef>
              <a:spcAft>
                <a:spcPts val="0"/>
              </a:spcAft>
              <a:buClr>
                <a:schemeClr val="dk1"/>
              </a:buClr>
              <a:buSzPts val="1100"/>
              <a:buFont typeface="Arial"/>
              <a:buNone/>
            </a:pPr>
            <a:r>
              <a:rPr lang="en" b="1">
                <a:solidFill>
                  <a:srgbClr val="0000FF"/>
                </a:solidFill>
                <a:latin typeface="Quicksand"/>
                <a:ea typeface="Quicksand"/>
                <a:cs typeface="Quicksand"/>
                <a:sym typeface="Quicksand"/>
              </a:rPr>
              <a:t>H</a:t>
            </a:r>
            <a:r>
              <a:rPr lang="en" sz="1500">
                <a:solidFill>
                  <a:schemeClr val="dk1"/>
                </a:solidFill>
                <a:latin typeface="Quicksand"/>
                <a:ea typeface="Quicksand"/>
                <a:cs typeface="Quicksand"/>
                <a:sym typeface="Quicksand"/>
              </a:rPr>
              <a:t>- </a:t>
            </a:r>
            <a:r>
              <a:rPr lang="en" sz="1500" u="sng">
                <a:solidFill>
                  <a:schemeClr val="dk1"/>
                </a:solidFill>
                <a:latin typeface="Quicksand"/>
                <a:ea typeface="Quicksand"/>
                <a:cs typeface="Quicksand"/>
                <a:sym typeface="Quicksand"/>
              </a:rPr>
              <a:t>Help:</a:t>
            </a:r>
            <a:r>
              <a:rPr lang="en" sz="1500">
                <a:solidFill>
                  <a:schemeClr val="dk1"/>
                </a:solidFill>
                <a:latin typeface="Quicksand"/>
                <a:ea typeface="Quicksand"/>
                <a:cs typeface="Quicksand"/>
                <a:sym typeface="Quicksand"/>
              </a:rPr>
              <a:t> If you need help, raise your hand and I will come over to assist you. </a:t>
            </a:r>
            <a:endParaRPr sz="1500">
              <a:solidFill>
                <a:schemeClr val="dk1"/>
              </a:solidFill>
              <a:latin typeface="Quicksand"/>
              <a:ea typeface="Quicksand"/>
              <a:cs typeface="Quicksand"/>
              <a:sym typeface="Quicksand"/>
            </a:endParaRPr>
          </a:p>
          <a:p>
            <a:pPr marL="0" lvl="0" indent="0">
              <a:spcBef>
                <a:spcPts val="1600"/>
              </a:spcBef>
              <a:spcAft>
                <a:spcPts val="0"/>
              </a:spcAft>
              <a:buNone/>
            </a:pPr>
            <a:r>
              <a:rPr lang="en" b="1">
                <a:solidFill>
                  <a:srgbClr val="0000FF"/>
                </a:solidFill>
                <a:latin typeface="Quicksand"/>
                <a:ea typeface="Quicksand"/>
                <a:cs typeface="Quicksand"/>
                <a:sym typeface="Quicksand"/>
              </a:rPr>
              <a:t>A</a:t>
            </a:r>
            <a:r>
              <a:rPr lang="en" sz="1500">
                <a:solidFill>
                  <a:schemeClr val="dk1"/>
                </a:solidFill>
                <a:latin typeface="Quicksand"/>
                <a:ea typeface="Quicksand"/>
                <a:cs typeface="Quicksand"/>
                <a:sym typeface="Quicksand"/>
              </a:rPr>
              <a:t>- </a:t>
            </a:r>
            <a:r>
              <a:rPr lang="en" sz="1500" u="sng">
                <a:solidFill>
                  <a:schemeClr val="dk1"/>
                </a:solidFill>
                <a:latin typeface="Quicksand"/>
                <a:ea typeface="Quicksand"/>
                <a:cs typeface="Quicksand"/>
                <a:sym typeface="Quicksand"/>
              </a:rPr>
              <a:t>Activity: </a:t>
            </a:r>
            <a:r>
              <a:rPr lang="en" sz="1500">
                <a:solidFill>
                  <a:schemeClr val="dk1"/>
                </a:solidFill>
                <a:latin typeface="Quicksand"/>
                <a:ea typeface="Quicksand"/>
                <a:cs typeface="Quicksand"/>
                <a:sym typeface="Quicksand"/>
              </a:rPr>
              <a:t>Our goal is to learn about three different historical events that have shaped Puerto Rico, and go back in time to experience those events. </a:t>
            </a:r>
            <a:endParaRPr sz="1500">
              <a:solidFill>
                <a:schemeClr val="dk1"/>
              </a:solidFill>
              <a:latin typeface="Quicksand"/>
              <a:ea typeface="Quicksand"/>
              <a:cs typeface="Quicksand"/>
              <a:sym typeface="Quicksand"/>
            </a:endParaRPr>
          </a:p>
          <a:p>
            <a:pPr marL="0" lvl="0" indent="0">
              <a:spcBef>
                <a:spcPts val="1600"/>
              </a:spcBef>
              <a:spcAft>
                <a:spcPts val="0"/>
              </a:spcAft>
              <a:buClr>
                <a:schemeClr val="dk1"/>
              </a:buClr>
              <a:buSzPts val="1100"/>
              <a:buFont typeface="Arial"/>
              <a:buNone/>
            </a:pPr>
            <a:r>
              <a:rPr lang="en" b="1">
                <a:solidFill>
                  <a:srgbClr val="0000FF"/>
                </a:solidFill>
                <a:latin typeface="Quicksand"/>
                <a:ea typeface="Quicksand"/>
                <a:cs typeface="Quicksand"/>
                <a:sym typeface="Quicksand"/>
              </a:rPr>
              <a:t>M</a:t>
            </a:r>
            <a:r>
              <a:rPr lang="en" sz="1500">
                <a:solidFill>
                  <a:schemeClr val="dk1"/>
                </a:solidFill>
                <a:latin typeface="Quicksand"/>
                <a:ea typeface="Quicksand"/>
                <a:cs typeface="Quicksand"/>
                <a:sym typeface="Quicksand"/>
              </a:rPr>
              <a:t>- </a:t>
            </a:r>
            <a:r>
              <a:rPr lang="en" sz="1500" u="sng">
                <a:solidFill>
                  <a:schemeClr val="dk1"/>
                </a:solidFill>
                <a:latin typeface="Quicksand"/>
                <a:ea typeface="Quicksand"/>
                <a:cs typeface="Quicksand"/>
                <a:sym typeface="Quicksand"/>
              </a:rPr>
              <a:t>Movement:</a:t>
            </a:r>
            <a:r>
              <a:rPr lang="en" sz="1500">
                <a:solidFill>
                  <a:schemeClr val="dk1"/>
                </a:solidFill>
                <a:latin typeface="Quicksand"/>
                <a:ea typeface="Quicksand"/>
                <a:cs typeface="Quicksand"/>
                <a:sym typeface="Quicksand"/>
              </a:rPr>
              <a:t> Please remain in your seats while working with your groups on the read and retell. You may move from your seats with my instructions to prepare your Act it Out and when we go into our time machine.  </a:t>
            </a:r>
            <a:endParaRPr sz="1500">
              <a:solidFill>
                <a:schemeClr val="dk1"/>
              </a:solidFill>
              <a:latin typeface="Quicksand"/>
              <a:ea typeface="Quicksand"/>
              <a:cs typeface="Quicksand"/>
              <a:sym typeface="Quicksand"/>
            </a:endParaRPr>
          </a:p>
          <a:p>
            <a:pPr marL="0" lvl="0" indent="0">
              <a:spcBef>
                <a:spcPts val="1600"/>
              </a:spcBef>
              <a:spcAft>
                <a:spcPts val="0"/>
              </a:spcAft>
              <a:buNone/>
            </a:pPr>
            <a:r>
              <a:rPr lang="en" b="1">
                <a:solidFill>
                  <a:srgbClr val="0000FF"/>
                </a:solidFill>
                <a:latin typeface="Quicksand"/>
                <a:ea typeface="Quicksand"/>
                <a:cs typeface="Quicksand"/>
                <a:sym typeface="Quicksand"/>
              </a:rPr>
              <a:t>P</a:t>
            </a:r>
            <a:r>
              <a:rPr lang="en" sz="1500">
                <a:solidFill>
                  <a:schemeClr val="dk1"/>
                </a:solidFill>
                <a:latin typeface="Quicksand"/>
                <a:ea typeface="Quicksand"/>
                <a:cs typeface="Quicksand"/>
                <a:sym typeface="Quicksand"/>
              </a:rPr>
              <a:t>- </a:t>
            </a:r>
            <a:r>
              <a:rPr lang="en" sz="1500" u="sng">
                <a:solidFill>
                  <a:schemeClr val="dk1"/>
                </a:solidFill>
                <a:latin typeface="Quicksand"/>
                <a:ea typeface="Quicksand"/>
                <a:cs typeface="Quicksand"/>
                <a:sym typeface="Quicksand"/>
              </a:rPr>
              <a:t>Participation:</a:t>
            </a:r>
            <a:r>
              <a:rPr lang="en" sz="1500">
                <a:solidFill>
                  <a:schemeClr val="dk1"/>
                </a:solidFill>
                <a:latin typeface="Quicksand"/>
                <a:ea typeface="Quicksand"/>
                <a:cs typeface="Quicksand"/>
                <a:sym typeface="Quicksand"/>
              </a:rPr>
              <a:t> All students are expected to participate, during read and retell and during Acti it out. </a:t>
            </a:r>
            <a:endParaRPr sz="1500">
              <a:solidFill>
                <a:schemeClr val="dk1"/>
              </a:solidFill>
              <a:latin typeface="Quicksand"/>
              <a:ea typeface="Quicksand"/>
              <a:cs typeface="Quicksand"/>
              <a:sym typeface="Quicksand"/>
            </a:endParaRPr>
          </a:p>
          <a:p>
            <a:pPr marL="0" lvl="0" indent="0">
              <a:spcBef>
                <a:spcPts val="1600"/>
              </a:spcBef>
              <a:spcAft>
                <a:spcPts val="1600"/>
              </a:spcAft>
              <a:buClr>
                <a:schemeClr val="dk1"/>
              </a:buClr>
              <a:buSzPts val="1100"/>
              <a:buFont typeface="Arial"/>
              <a:buNone/>
            </a:pPr>
            <a:r>
              <a:rPr lang="en" b="1">
                <a:solidFill>
                  <a:srgbClr val="0000FF"/>
                </a:solidFill>
                <a:latin typeface="Quicksand"/>
                <a:ea typeface="Quicksand"/>
                <a:cs typeface="Quicksand"/>
                <a:sym typeface="Quicksand"/>
              </a:rPr>
              <a:t>S</a:t>
            </a:r>
            <a:r>
              <a:rPr lang="en">
                <a:solidFill>
                  <a:schemeClr val="dk1"/>
                </a:solidFill>
                <a:latin typeface="Quicksand"/>
                <a:ea typeface="Quicksand"/>
                <a:cs typeface="Quicksand"/>
                <a:sym typeface="Quicksand"/>
              </a:rPr>
              <a:t>-</a:t>
            </a:r>
            <a:r>
              <a:rPr lang="en" sz="1500">
                <a:solidFill>
                  <a:schemeClr val="dk1"/>
                </a:solidFill>
                <a:latin typeface="Quicksand"/>
                <a:ea typeface="Quicksand"/>
                <a:cs typeface="Quicksand"/>
                <a:sym typeface="Quicksand"/>
              </a:rPr>
              <a:t> </a:t>
            </a:r>
            <a:r>
              <a:rPr lang="en" sz="1500" u="sng">
                <a:solidFill>
                  <a:schemeClr val="dk1"/>
                </a:solidFill>
                <a:latin typeface="Quicksand"/>
                <a:ea typeface="Quicksand"/>
                <a:cs typeface="Quicksand"/>
                <a:sym typeface="Quicksand"/>
              </a:rPr>
              <a:t>Success:</a:t>
            </a:r>
            <a:r>
              <a:rPr lang="en" sz="1500">
                <a:solidFill>
                  <a:schemeClr val="dk1"/>
                </a:solidFill>
                <a:latin typeface="Quicksand"/>
                <a:ea typeface="Quicksand"/>
                <a:cs typeface="Quicksand"/>
                <a:sym typeface="Quicksand"/>
              </a:rPr>
              <a:t> Students will determine what event mostly shaped Puerto Rico Today and why</a:t>
            </a:r>
            <a:endParaRPr sz="1500"/>
          </a:p>
        </p:txBody>
      </p:sp>
      <p:pic>
        <p:nvPicPr>
          <p:cNvPr id="402" name="Shape 402"/>
          <p:cNvPicPr preferRelativeResize="0"/>
          <p:nvPr/>
        </p:nvPicPr>
        <p:blipFill>
          <a:blip r:embed="rId3">
            <a:alphaModFix/>
          </a:blip>
          <a:stretch>
            <a:fillRect/>
          </a:stretch>
        </p:blipFill>
        <p:spPr>
          <a:xfrm>
            <a:off x="5690550" y="15476"/>
            <a:ext cx="979001" cy="908210"/>
          </a:xfrm>
          <a:prstGeom prst="rect">
            <a:avLst/>
          </a:prstGeom>
          <a:noFill/>
          <a:ln>
            <a:noFill/>
          </a:ln>
        </p:spPr>
      </p:pic>
      <p:pic>
        <p:nvPicPr>
          <p:cNvPr id="403" name="Shape 403"/>
          <p:cNvPicPr preferRelativeResize="0"/>
          <p:nvPr/>
        </p:nvPicPr>
        <p:blipFill>
          <a:blip r:embed="rId4">
            <a:alphaModFix/>
          </a:blip>
          <a:stretch>
            <a:fillRect/>
          </a:stretch>
        </p:blipFill>
        <p:spPr>
          <a:xfrm>
            <a:off x="2251997" y="-1"/>
            <a:ext cx="979002" cy="93817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Shape 408"/>
          <p:cNvSpPr txBox="1">
            <a:spLocks noGrp="1"/>
          </p:cNvSpPr>
          <p:nvPr>
            <p:ph type="title"/>
          </p:nvPr>
        </p:nvSpPr>
        <p:spPr>
          <a:xfrm>
            <a:off x="223525" y="139475"/>
            <a:ext cx="8454300" cy="1429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4800">
                <a:solidFill>
                  <a:srgbClr val="FF0000"/>
                </a:solidFill>
                <a:latin typeface="Amatic SC"/>
                <a:ea typeface="Amatic SC"/>
                <a:cs typeface="Amatic SC"/>
                <a:sym typeface="Amatic SC"/>
              </a:rPr>
              <a:t>We’re going on a trip in our favorite rocket ship…… </a:t>
            </a:r>
            <a:r>
              <a:rPr lang="en" sz="4800" b="1">
                <a:solidFill>
                  <a:srgbClr val="FF0000"/>
                </a:solidFill>
                <a:latin typeface="Amatic SC"/>
                <a:ea typeface="Amatic SC"/>
                <a:cs typeface="Amatic SC"/>
                <a:sym typeface="Amatic SC"/>
              </a:rPr>
              <a:t>back in time</a:t>
            </a:r>
            <a:r>
              <a:rPr lang="en" sz="4800">
                <a:solidFill>
                  <a:srgbClr val="FF0000"/>
                </a:solidFill>
                <a:latin typeface="Amatic SC"/>
                <a:ea typeface="Amatic SC"/>
                <a:cs typeface="Amatic SC"/>
                <a:sym typeface="Amatic SC"/>
              </a:rPr>
              <a:t>!!</a:t>
            </a:r>
            <a:endParaRPr sz="4800">
              <a:solidFill>
                <a:srgbClr val="FF0000"/>
              </a:solidFill>
              <a:latin typeface="Amatic SC"/>
              <a:ea typeface="Amatic SC"/>
              <a:cs typeface="Amatic SC"/>
              <a:sym typeface="Amatic SC"/>
            </a:endParaRPr>
          </a:p>
        </p:txBody>
      </p:sp>
      <p:sp>
        <p:nvSpPr>
          <p:cNvPr id="409" name="Shape 409" descr="Remixed by: IDK  All rights go to: Disney" title="Little Einsteins Theme Song Remix">
            <a:hlinkClick r:id="rId3"/>
          </p:cNvPr>
          <p:cNvSpPr/>
          <p:nvPr/>
        </p:nvSpPr>
        <p:spPr>
          <a:xfrm>
            <a:off x="2332250" y="1782175"/>
            <a:ext cx="4236850" cy="3177650"/>
          </a:xfrm>
          <a:prstGeom prst="rect">
            <a:avLst/>
          </a:prstGeom>
          <a:blipFill>
            <a:blip r:embed="rId4">
              <a:alphaModFix/>
            </a:blip>
            <a:stretch>
              <a:fillRect/>
            </a:stretch>
          </a:blipFill>
          <a:ln>
            <a:noFill/>
          </a:ln>
        </p:spPr>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Shape 414"/>
          <p:cNvSpPr txBox="1">
            <a:spLocks noGrp="1"/>
          </p:cNvSpPr>
          <p:nvPr>
            <p:ph type="title"/>
          </p:nvPr>
        </p:nvSpPr>
        <p:spPr>
          <a:xfrm>
            <a:off x="623400" y="333000"/>
            <a:ext cx="6471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4200">
                <a:latin typeface="Amatic SC"/>
                <a:ea typeface="Amatic SC"/>
                <a:cs typeface="Amatic SC"/>
                <a:sym typeface="Amatic SC"/>
              </a:rPr>
              <a:t>BUT FIRST… WE HAVE TO BECOME </a:t>
            </a:r>
            <a:r>
              <a:rPr lang="en" sz="4200" b="1">
                <a:solidFill>
                  <a:srgbClr val="0000FF"/>
                </a:solidFill>
                <a:latin typeface="Amatic SC"/>
                <a:ea typeface="Amatic SC"/>
                <a:cs typeface="Amatic SC"/>
                <a:sym typeface="Amatic SC"/>
              </a:rPr>
              <a:t>EXPERTS</a:t>
            </a:r>
            <a:r>
              <a:rPr lang="en" sz="4200">
                <a:latin typeface="Amatic SC"/>
                <a:ea typeface="Amatic SC"/>
                <a:cs typeface="Amatic SC"/>
                <a:sym typeface="Amatic SC"/>
              </a:rPr>
              <a:t>! </a:t>
            </a:r>
            <a:endParaRPr sz="4200">
              <a:latin typeface="Amatic SC"/>
              <a:ea typeface="Amatic SC"/>
              <a:cs typeface="Amatic SC"/>
              <a:sym typeface="Amatic SC"/>
            </a:endParaRPr>
          </a:p>
        </p:txBody>
      </p:sp>
      <p:sp>
        <p:nvSpPr>
          <p:cNvPr id="415" name="Shape 415"/>
          <p:cNvSpPr txBox="1">
            <a:spLocks noGrp="1"/>
          </p:cNvSpPr>
          <p:nvPr>
            <p:ph type="body" idx="1"/>
          </p:nvPr>
        </p:nvSpPr>
        <p:spPr>
          <a:xfrm>
            <a:off x="861675" y="1590450"/>
            <a:ext cx="6471600" cy="3416400"/>
          </a:xfrm>
          <a:prstGeom prst="rect">
            <a:avLst/>
          </a:prstGeom>
        </p:spPr>
        <p:txBody>
          <a:bodyPr spcFirstLastPara="1" wrap="square" lIns="91425" tIns="91425" rIns="91425" bIns="91425" anchor="t" anchorCtr="0">
            <a:noAutofit/>
          </a:bodyPr>
          <a:lstStyle/>
          <a:p>
            <a:pPr marL="457200" lvl="0" indent="-342900" algn="ctr" rtl="0">
              <a:spcBef>
                <a:spcPts val="0"/>
              </a:spcBef>
              <a:spcAft>
                <a:spcPts val="0"/>
              </a:spcAft>
              <a:buClr>
                <a:srgbClr val="000000"/>
              </a:buClr>
              <a:buSzPts val="1800"/>
              <a:buFont typeface="Quicksand"/>
              <a:buChar char="●"/>
            </a:pPr>
            <a:r>
              <a:rPr lang="en">
                <a:solidFill>
                  <a:srgbClr val="000000"/>
                </a:solidFill>
                <a:latin typeface="Quicksand"/>
                <a:ea typeface="Quicksand"/>
                <a:cs typeface="Quicksand"/>
                <a:sym typeface="Quicksand"/>
              </a:rPr>
              <a:t>Founding with Columbus and the River of Gold</a:t>
            </a:r>
            <a:endParaRPr>
              <a:solidFill>
                <a:srgbClr val="000000"/>
              </a:solidFill>
              <a:latin typeface="Quicksand"/>
              <a:ea typeface="Quicksand"/>
              <a:cs typeface="Quicksand"/>
              <a:sym typeface="Quicksand"/>
            </a:endParaRPr>
          </a:p>
          <a:p>
            <a:pPr marL="0" lvl="0" indent="0" algn="ctr">
              <a:spcBef>
                <a:spcPts val="1600"/>
              </a:spcBef>
              <a:spcAft>
                <a:spcPts val="0"/>
              </a:spcAft>
              <a:buNone/>
            </a:pPr>
            <a:endParaRPr>
              <a:solidFill>
                <a:srgbClr val="000000"/>
              </a:solidFill>
              <a:latin typeface="Quicksand"/>
              <a:ea typeface="Quicksand"/>
              <a:cs typeface="Quicksand"/>
              <a:sym typeface="Quicksand"/>
            </a:endParaRPr>
          </a:p>
          <a:p>
            <a:pPr marL="457200" lvl="0" indent="-342900" algn="ctr" rtl="0">
              <a:spcBef>
                <a:spcPts val="1600"/>
              </a:spcBef>
              <a:spcAft>
                <a:spcPts val="0"/>
              </a:spcAft>
              <a:buClr>
                <a:srgbClr val="000000"/>
              </a:buClr>
              <a:buSzPts val="1800"/>
              <a:buFont typeface="Quicksand"/>
              <a:buChar char="●"/>
            </a:pPr>
            <a:r>
              <a:rPr lang="en">
                <a:solidFill>
                  <a:srgbClr val="000000"/>
                </a:solidFill>
                <a:latin typeface="Quicksand"/>
                <a:ea typeface="Quicksand"/>
                <a:cs typeface="Quicksand"/>
                <a:sym typeface="Quicksand"/>
              </a:rPr>
              <a:t>Spanish American War</a:t>
            </a:r>
            <a:endParaRPr>
              <a:solidFill>
                <a:srgbClr val="000000"/>
              </a:solidFill>
              <a:latin typeface="Quicksand"/>
              <a:ea typeface="Quicksand"/>
              <a:cs typeface="Quicksand"/>
              <a:sym typeface="Quicksand"/>
            </a:endParaRPr>
          </a:p>
          <a:p>
            <a:pPr marL="0" lvl="0" indent="0" algn="ctr">
              <a:spcBef>
                <a:spcPts val="1600"/>
              </a:spcBef>
              <a:spcAft>
                <a:spcPts val="0"/>
              </a:spcAft>
              <a:buNone/>
            </a:pPr>
            <a:endParaRPr>
              <a:solidFill>
                <a:srgbClr val="000000"/>
              </a:solidFill>
              <a:latin typeface="Quicksand"/>
              <a:ea typeface="Quicksand"/>
              <a:cs typeface="Quicksand"/>
              <a:sym typeface="Quicksand"/>
            </a:endParaRPr>
          </a:p>
          <a:p>
            <a:pPr marL="457200" lvl="0" indent="-342900" algn="ctr">
              <a:spcBef>
                <a:spcPts val="1600"/>
              </a:spcBef>
              <a:spcAft>
                <a:spcPts val="0"/>
              </a:spcAft>
              <a:buClr>
                <a:srgbClr val="000000"/>
              </a:buClr>
              <a:buSzPts val="1800"/>
              <a:buFont typeface="Quicksand"/>
              <a:buChar char="●"/>
            </a:pPr>
            <a:r>
              <a:rPr lang="en">
                <a:solidFill>
                  <a:srgbClr val="000000"/>
                </a:solidFill>
                <a:latin typeface="Quicksand"/>
                <a:ea typeface="Quicksand"/>
                <a:cs typeface="Quicksand"/>
                <a:sym typeface="Quicksand"/>
              </a:rPr>
              <a:t>Movement to make Puerto Rico a state</a:t>
            </a:r>
            <a:endParaRPr>
              <a:solidFill>
                <a:srgbClr val="000000"/>
              </a:solidFill>
              <a:latin typeface="Quicksand"/>
              <a:ea typeface="Quicksand"/>
              <a:cs typeface="Quicksand"/>
              <a:sym typeface="Quicksand"/>
            </a:endParaRPr>
          </a:p>
          <a:p>
            <a:pPr marL="0" lvl="0" indent="0">
              <a:spcBef>
                <a:spcPts val="1600"/>
              </a:spcBef>
              <a:spcAft>
                <a:spcPts val="1600"/>
              </a:spcAft>
              <a:buNone/>
            </a:pPr>
            <a:endParaRPr/>
          </a:p>
        </p:txBody>
      </p:sp>
      <p:pic>
        <p:nvPicPr>
          <p:cNvPr id="416" name="Shape 416"/>
          <p:cNvPicPr preferRelativeResize="0"/>
          <p:nvPr/>
        </p:nvPicPr>
        <p:blipFill>
          <a:blip r:embed="rId3">
            <a:alphaModFix/>
          </a:blip>
          <a:stretch>
            <a:fillRect/>
          </a:stretch>
        </p:blipFill>
        <p:spPr>
          <a:xfrm>
            <a:off x="6942225" y="189624"/>
            <a:ext cx="1063300" cy="1188675"/>
          </a:xfrm>
          <a:prstGeom prst="rect">
            <a:avLst/>
          </a:prstGeom>
          <a:noFill/>
          <a:ln>
            <a:noFill/>
          </a:ln>
        </p:spPr>
      </p:pic>
      <p:pic>
        <p:nvPicPr>
          <p:cNvPr id="417" name="Shape 417"/>
          <p:cNvPicPr preferRelativeResize="0"/>
          <p:nvPr/>
        </p:nvPicPr>
        <p:blipFill>
          <a:blip r:embed="rId4">
            <a:alphaModFix/>
          </a:blip>
          <a:stretch>
            <a:fillRect/>
          </a:stretch>
        </p:blipFill>
        <p:spPr>
          <a:xfrm>
            <a:off x="6027125" y="2488399"/>
            <a:ext cx="1234850" cy="898350"/>
          </a:xfrm>
          <a:prstGeom prst="rect">
            <a:avLst/>
          </a:prstGeom>
          <a:noFill/>
          <a:ln>
            <a:noFill/>
          </a:ln>
        </p:spPr>
      </p:pic>
      <p:pic>
        <p:nvPicPr>
          <p:cNvPr id="418" name="Shape 418"/>
          <p:cNvPicPr preferRelativeResize="0"/>
          <p:nvPr/>
        </p:nvPicPr>
        <p:blipFill>
          <a:blip r:embed="rId5">
            <a:alphaModFix/>
          </a:blip>
          <a:stretch>
            <a:fillRect/>
          </a:stretch>
        </p:blipFill>
        <p:spPr>
          <a:xfrm>
            <a:off x="1223900" y="2583150"/>
            <a:ext cx="1063301" cy="708859"/>
          </a:xfrm>
          <a:prstGeom prst="rect">
            <a:avLst/>
          </a:prstGeom>
          <a:noFill/>
          <a:ln>
            <a:noFill/>
          </a:ln>
        </p:spPr>
      </p:pic>
      <p:pic>
        <p:nvPicPr>
          <p:cNvPr id="419" name="Shape 419"/>
          <p:cNvPicPr preferRelativeResize="0"/>
          <p:nvPr/>
        </p:nvPicPr>
        <p:blipFill>
          <a:blip r:embed="rId6">
            <a:alphaModFix/>
          </a:blip>
          <a:stretch>
            <a:fillRect/>
          </a:stretch>
        </p:blipFill>
        <p:spPr>
          <a:xfrm>
            <a:off x="3605334" y="4108500"/>
            <a:ext cx="1774241" cy="8983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Shape 424"/>
          <p:cNvSpPr txBox="1">
            <a:spLocks noGrp="1"/>
          </p:cNvSpPr>
          <p:nvPr>
            <p:ph type="title"/>
          </p:nvPr>
        </p:nvSpPr>
        <p:spPr>
          <a:xfrm>
            <a:off x="1814775" y="364825"/>
            <a:ext cx="47448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solidFill>
                  <a:srgbClr val="0000FF"/>
                </a:solidFill>
              </a:rPr>
              <a:t>Listen and Retell</a:t>
            </a:r>
            <a:endParaRPr>
              <a:solidFill>
                <a:srgbClr val="0000FF"/>
              </a:solidFill>
            </a:endParaRPr>
          </a:p>
        </p:txBody>
      </p:sp>
      <p:sp>
        <p:nvSpPr>
          <p:cNvPr id="425" name="Shape 425"/>
          <p:cNvSpPr txBox="1">
            <a:spLocks noGrp="1"/>
          </p:cNvSpPr>
          <p:nvPr>
            <p:ph type="body" idx="1"/>
          </p:nvPr>
        </p:nvSpPr>
        <p:spPr>
          <a:xfrm>
            <a:off x="311700" y="1152475"/>
            <a:ext cx="8520600" cy="2727600"/>
          </a:xfrm>
          <a:prstGeom prst="rect">
            <a:avLst/>
          </a:prstGeom>
        </p:spPr>
        <p:txBody>
          <a:bodyPr spcFirstLastPara="1" wrap="square" lIns="91425" tIns="91425" rIns="91425" bIns="91425" anchor="t" anchorCtr="0">
            <a:noAutofit/>
          </a:bodyPr>
          <a:lstStyle/>
          <a:p>
            <a:pPr marL="457200" lvl="0" indent="-330200" rtl="0">
              <a:lnSpc>
                <a:spcPct val="200000"/>
              </a:lnSpc>
              <a:spcBef>
                <a:spcPts val="0"/>
              </a:spcBef>
              <a:spcAft>
                <a:spcPts val="0"/>
              </a:spcAft>
              <a:buClr>
                <a:srgbClr val="000000"/>
              </a:buClr>
              <a:buSzPts val="1600"/>
              <a:buChar char="-"/>
            </a:pPr>
            <a:r>
              <a:rPr lang="en" sz="1600">
                <a:solidFill>
                  <a:srgbClr val="000000"/>
                </a:solidFill>
              </a:rPr>
              <a:t>You will be broken up into groups of 3</a:t>
            </a:r>
            <a:endParaRPr sz="1600">
              <a:solidFill>
                <a:srgbClr val="000000"/>
              </a:solidFill>
            </a:endParaRPr>
          </a:p>
          <a:p>
            <a:pPr marL="457200" lvl="0" indent="-330200" rtl="0">
              <a:lnSpc>
                <a:spcPct val="200000"/>
              </a:lnSpc>
              <a:spcBef>
                <a:spcPts val="0"/>
              </a:spcBef>
              <a:spcAft>
                <a:spcPts val="0"/>
              </a:spcAft>
              <a:buClr>
                <a:srgbClr val="000000"/>
              </a:buClr>
              <a:buSzPts val="1600"/>
              <a:buChar char="-"/>
            </a:pPr>
            <a:r>
              <a:rPr lang="en" sz="1600">
                <a:solidFill>
                  <a:srgbClr val="000000"/>
                </a:solidFill>
              </a:rPr>
              <a:t>Each group will be given a passage of a historical event that happened In Puerto Rico</a:t>
            </a:r>
            <a:endParaRPr sz="1600">
              <a:solidFill>
                <a:srgbClr val="000000"/>
              </a:solidFill>
            </a:endParaRPr>
          </a:p>
          <a:p>
            <a:pPr marL="457200" lvl="0" indent="-330200" rtl="0">
              <a:lnSpc>
                <a:spcPct val="200000"/>
              </a:lnSpc>
              <a:spcBef>
                <a:spcPts val="0"/>
              </a:spcBef>
              <a:spcAft>
                <a:spcPts val="0"/>
              </a:spcAft>
              <a:buClr>
                <a:srgbClr val="000000"/>
              </a:buClr>
              <a:buSzPts val="1600"/>
              <a:buChar char="-"/>
            </a:pPr>
            <a:r>
              <a:rPr lang="en" sz="1600">
                <a:solidFill>
                  <a:srgbClr val="000000"/>
                </a:solidFill>
              </a:rPr>
              <a:t>With a partner in your group one person will read the passage while the other listens and writes down 5 key details </a:t>
            </a:r>
            <a:endParaRPr sz="1600">
              <a:solidFill>
                <a:srgbClr val="000000"/>
              </a:solidFill>
            </a:endParaRPr>
          </a:p>
          <a:p>
            <a:pPr marL="457200" lvl="0" indent="-330200" rtl="0">
              <a:lnSpc>
                <a:spcPct val="200000"/>
              </a:lnSpc>
              <a:spcBef>
                <a:spcPts val="0"/>
              </a:spcBef>
              <a:spcAft>
                <a:spcPts val="0"/>
              </a:spcAft>
              <a:buClr>
                <a:srgbClr val="000000"/>
              </a:buClr>
              <a:buSzPts val="1600"/>
              <a:buChar char="-"/>
            </a:pPr>
            <a:r>
              <a:rPr lang="en" sz="1600">
                <a:solidFill>
                  <a:srgbClr val="000000"/>
                </a:solidFill>
              </a:rPr>
              <a:t>The person listening will then retell the story using their 5 key words to help them</a:t>
            </a:r>
            <a:endParaRPr sz="1600">
              <a:solidFill>
                <a:srgbClr val="000000"/>
              </a:solidFill>
            </a:endParaRPr>
          </a:p>
          <a:p>
            <a:pPr marL="457200" lvl="0" indent="-330200" rtl="0">
              <a:lnSpc>
                <a:spcPct val="200000"/>
              </a:lnSpc>
              <a:spcBef>
                <a:spcPts val="0"/>
              </a:spcBef>
              <a:spcAft>
                <a:spcPts val="0"/>
              </a:spcAft>
              <a:buClr>
                <a:srgbClr val="000000"/>
              </a:buClr>
              <a:buSzPts val="1600"/>
              <a:buChar char="-"/>
            </a:pPr>
            <a:r>
              <a:rPr lang="en" sz="1600">
                <a:solidFill>
                  <a:srgbClr val="000000"/>
                </a:solidFill>
              </a:rPr>
              <a:t>Once completed partners will switch roles </a:t>
            </a:r>
            <a:endParaRPr sz="1600">
              <a:solidFill>
                <a:srgbClr val="000000"/>
              </a:solidFill>
            </a:endParaRPr>
          </a:p>
          <a:p>
            <a:pPr marL="457200" lvl="0" indent="-330200">
              <a:lnSpc>
                <a:spcPct val="200000"/>
              </a:lnSpc>
              <a:spcBef>
                <a:spcPts val="0"/>
              </a:spcBef>
              <a:spcAft>
                <a:spcPts val="0"/>
              </a:spcAft>
              <a:buClr>
                <a:srgbClr val="000000"/>
              </a:buClr>
              <a:buSzPts val="1600"/>
              <a:buChar char="-"/>
            </a:pPr>
            <a:r>
              <a:rPr lang="en" sz="1600">
                <a:solidFill>
                  <a:srgbClr val="000000"/>
                </a:solidFill>
              </a:rPr>
              <a:t>After you finish, we will reconvene as a class and share our findings</a:t>
            </a:r>
            <a:endParaRPr sz="1600">
              <a:solidFill>
                <a:srgbClr val="000000"/>
              </a:solidFill>
            </a:endParaRPr>
          </a:p>
        </p:txBody>
      </p:sp>
      <p:pic>
        <p:nvPicPr>
          <p:cNvPr id="426" name="Shape 426"/>
          <p:cNvPicPr preferRelativeResize="0"/>
          <p:nvPr/>
        </p:nvPicPr>
        <p:blipFill>
          <a:blip r:embed="rId3">
            <a:alphaModFix/>
          </a:blip>
          <a:stretch>
            <a:fillRect/>
          </a:stretch>
        </p:blipFill>
        <p:spPr>
          <a:xfrm>
            <a:off x="5947850" y="100275"/>
            <a:ext cx="1622549" cy="12131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Shape 431"/>
          <p:cNvSpPr txBox="1">
            <a:spLocks noGrp="1"/>
          </p:cNvSpPr>
          <p:nvPr>
            <p:ph type="title"/>
          </p:nvPr>
        </p:nvSpPr>
        <p:spPr>
          <a:xfrm>
            <a:off x="311700" y="404400"/>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rgbClr val="F1C232"/>
                </a:solidFill>
              </a:rPr>
              <a:t>Founding with Columbus and The River of Gold</a:t>
            </a:r>
            <a:endParaRPr>
              <a:solidFill>
                <a:srgbClr val="F1C232"/>
              </a:solidFill>
            </a:endParaRPr>
          </a:p>
        </p:txBody>
      </p:sp>
      <p:sp>
        <p:nvSpPr>
          <p:cNvPr id="432" name="Shape 432"/>
          <p:cNvSpPr txBox="1">
            <a:spLocks noGrp="1"/>
          </p:cNvSpPr>
          <p:nvPr>
            <p:ph type="body" idx="1"/>
          </p:nvPr>
        </p:nvSpPr>
        <p:spPr>
          <a:xfrm>
            <a:off x="4341000" y="1115725"/>
            <a:ext cx="4491300" cy="34164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100">
                <a:solidFill>
                  <a:schemeClr val="dk1"/>
                </a:solidFill>
                <a:highlight>
                  <a:srgbClr val="FFFFFF"/>
                </a:highlight>
              </a:rPr>
              <a:t> On November 19, 1943 Christopher Columbus discovered the island of Puerto Rico in his second voyage to the New World. He found the island populated by as many as 50,000 Taíno or Arawak Indians. The Taíno Indians who greeted Columbus made a big mistake when they showed him gold nuggets in the river and told him to take all he wanted. </a:t>
            </a:r>
            <a:endParaRPr sz="1100">
              <a:solidFill>
                <a:schemeClr val="dk1"/>
              </a:solidFill>
            </a:endParaRPr>
          </a:p>
          <a:p>
            <a:pPr marL="0" lvl="0" indent="0" rtl="0">
              <a:lnSpc>
                <a:spcPct val="115000"/>
              </a:lnSpc>
              <a:spcBef>
                <a:spcPts val="0"/>
              </a:spcBef>
              <a:spcAft>
                <a:spcPts val="0"/>
              </a:spcAft>
              <a:buNone/>
            </a:pPr>
            <a:endParaRPr sz="1100">
              <a:solidFill>
                <a:schemeClr val="dk1"/>
              </a:solidFill>
              <a:highlight>
                <a:srgbClr val="FFFFFF"/>
              </a:highlight>
            </a:endParaRPr>
          </a:p>
          <a:p>
            <a:pPr marL="0" lvl="0" indent="0" rtl="0">
              <a:lnSpc>
                <a:spcPct val="115000"/>
              </a:lnSpc>
              <a:spcBef>
                <a:spcPts val="0"/>
              </a:spcBef>
              <a:spcAft>
                <a:spcPts val="0"/>
              </a:spcAft>
              <a:buClr>
                <a:schemeClr val="dk1"/>
              </a:buClr>
              <a:buSzPts val="1100"/>
              <a:buFont typeface="Arial"/>
              <a:buNone/>
            </a:pPr>
            <a:r>
              <a:rPr lang="en" sz="1100">
                <a:solidFill>
                  <a:schemeClr val="dk1"/>
                </a:solidFill>
                <a:highlight>
                  <a:srgbClr val="FFFFFF"/>
                </a:highlight>
              </a:rPr>
              <a:t>The Island gained its name Puerto Rico</a:t>
            </a:r>
            <a:r>
              <a:rPr lang="en" sz="1100" b="1">
                <a:solidFill>
                  <a:schemeClr val="dk1"/>
                </a:solidFill>
                <a:highlight>
                  <a:srgbClr val="FFFFFF"/>
                </a:highlight>
              </a:rPr>
              <a:t> </a:t>
            </a:r>
            <a:r>
              <a:rPr lang="en" sz="1100">
                <a:solidFill>
                  <a:schemeClr val="dk1"/>
                </a:solidFill>
                <a:highlight>
                  <a:srgbClr val="FFFFFF"/>
                </a:highlight>
              </a:rPr>
              <a:t>("</a:t>
            </a:r>
            <a:r>
              <a:rPr lang="en" sz="1100" i="1">
                <a:solidFill>
                  <a:schemeClr val="dk1"/>
                </a:solidFill>
                <a:highlight>
                  <a:srgbClr val="FFFFFF"/>
                </a:highlight>
              </a:rPr>
              <a:t>rich port</a:t>
            </a:r>
            <a:r>
              <a:rPr lang="en" sz="1100">
                <a:solidFill>
                  <a:schemeClr val="dk1"/>
                </a:solidFill>
                <a:highlight>
                  <a:srgbClr val="FFFFFF"/>
                </a:highlight>
              </a:rPr>
              <a:t>") for its abundance of natural resources, especially gold and its excellent location.  During this time, the Spanish explorers were all throughout the Caribbean and Latin America in search of gold, and they were finding that gold was being used by nearly all of the civilizations that they encountered. After several years of mining so much gold sources said there was no more gold to be found.</a:t>
            </a:r>
            <a:endParaRPr sz="1100">
              <a:solidFill>
                <a:schemeClr val="dk1"/>
              </a:solidFill>
              <a:highlight>
                <a:srgbClr val="FFFFFF"/>
              </a:highlight>
            </a:endParaRPr>
          </a:p>
          <a:p>
            <a:pPr marL="0" lvl="0" indent="0" rtl="0">
              <a:lnSpc>
                <a:spcPct val="115000"/>
              </a:lnSpc>
              <a:spcBef>
                <a:spcPts val="0"/>
              </a:spcBef>
              <a:spcAft>
                <a:spcPts val="0"/>
              </a:spcAft>
              <a:buClr>
                <a:schemeClr val="dk1"/>
              </a:buClr>
              <a:buSzPts val="1100"/>
              <a:buFont typeface="Arial"/>
              <a:buNone/>
            </a:pPr>
            <a:r>
              <a:rPr lang="en" sz="1100">
                <a:solidFill>
                  <a:schemeClr val="dk1"/>
                </a:solidFill>
                <a:highlight>
                  <a:srgbClr val="FFFFFF"/>
                </a:highlight>
              </a:rPr>
              <a:t> </a:t>
            </a:r>
            <a:endParaRPr sz="1100">
              <a:solidFill>
                <a:schemeClr val="dk1"/>
              </a:solidFill>
              <a:highlight>
                <a:srgbClr val="FFFFFF"/>
              </a:highlight>
            </a:endParaRPr>
          </a:p>
          <a:p>
            <a:pPr marL="0" lvl="0" indent="0" rtl="0">
              <a:lnSpc>
                <a:spcPct val="115000"/>
              </a:lnSpc>
              <a:spcBef>
                <a:spcPts val="0"/>
              </a:spcBef>
              <a:spcAft>
                <a:spcPts val="0"/>
              </a:spcAft>
              <a:buClr>
                <a:schemeClr val="dk1"/>
              </a:buClr>
              <a:buSzPts val="1100"/>
              <a:buFont typeface="Arial"/>
              <a:buNone/>
            </a:pPr>
            <a:r>
              <a:rPr lang="en" sz="1100">
                <a:solidFill>
                  <a:srgbClr val="000000"/>
                </a:solidFill>
                <a:highlight>
                  <a:srgbClr val="FFFFFF"/>
                </a:highlight>
              </a:rPr>
              <a:t>Today In Puerto Rico there is most certainly still gold that can be found here today. Using modern mining methods that the early miners did not have could help a modern day gold prospector to recover gold in areas that have been mined in the past.</a:t>
            </a:r>
            <a:endParaRPr sz="1100">
              <a:solidFill>
                <a:srgbClr val="000000"/>
              </a:solidFill>
              <a:highlight>
                <a:srgbClr val="FFFFFF"/>
              </a:highlight>
            </a:endParaRPr>
          </a:p>
          <a:p>
            <a:pPr marL="0" lvl="0" indent="0">
              <a:spcBef>
                <a:spcPts val="0"/>
              </a:spcBef>
              <a:spcAft>
                <a:spcPts val="1600"/>
              </a:spcAft>
              <a:buNone/>
            </a:pPr>
            <a:endParaRPr sz="1000"/>
          </a:p>
        </p:txBody>
      </p:sp>
      <p:pic>
        <p:nvPicPr>
          <p:cNvPr id="433" name="Shape 433"/>
          <p:cNvPicPr preferRelativeResize="0"/>
          <p:nvPr/>
        </p:nvPicPr>
        <p:blipFill>
          <a:blip r:embed="rId3">
            <a:alphaModFix/>
          </a:blip>
          <a:stretch>
            <a:fillRect/>
          </a:stretch>
        </p:blipFill>
        <p:spPr>
          <a:xfrm>
            <a:off x="0" y="1569100"/>
            <a:ext cx="4298198" cy="25096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Shape 438"/>
          <p:cNvSpPr txBox="1">
            <a:spLocks noGrp="1"/>
          </p:cNvSpPr>
          <p:nvPr>
            <p:ph type="title"/>
          </p:nvPr>
        </p:nvSpPr>
        <p:spPr>
          <a:xfrm>
            <a:off x="4679600" y="465075"/>
            <a:ext cx="43815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b="1">
                <a:solidFill>
                  <a:srgbClr val="FF0000"/>
                </a:solidFill>
              </a:rPr>
              <a:t>Spanish-American War</a:t>
            </a:r>
            <a:endParaRPr b="1">
              <a:solidFill>
                <a:srgbClr val="FF0000"/>
              </a:solidFill>
            </a:endParaRPr>
          </a:p>
        </p:txBody>
      </p:sp>
      <p:sp>
        <p:nvSpPr>
          <p:cNvPr id="439" name="Shape 439"/>
          <p:cNvSpPr txBox="1">
            <a:spLocks noGrp="1"/>
          </p:cNvSpPr>
          <p:nvPr>
            <p:ph type="body" idx="1"/>
          </p:nvPr>
        </p:nvSpPr>
        <p:spPr>
          <a:xfrm>
            <a:off x="311800" y="145450"/>
            <a:ext cx="4284900" cy="3416400"/>
          </a:xfrm>
          <a:prstGeom prst="rect">
            <a:avLst/>
          </a:prstGeom>
        </p:spPr>
        <p:txBody>
          <a:bodyPr spcFirstLastPara="1" wrap="square" lIns="91425" tIns="91425" rIns="91425" bIns="91425" anchor="t" anchorCtr="0">
            <a:noAutofit/>
          </a:bodyPr>
          <a:lstStyle/>
          <a:p>
            <a:pPr marL="0" lvl="0" indent="457200" rtl="0">
              <a:lnSpc>
                <a:spcPct val="150000"/>
              </a:lnSpc>
              <a:spcBef>
                <a:spcPts val="0"/>
              </a:spcBef>
              <a:spcAft>
                <a:spcPts val="0"/>
              </a:spcAft>
              <a:buClr>
                <a:schemeClr val="dk1"/>
              </a:buClr>
              <a:buSzPts val="1100"/>
              <a:buFont typeface="Arial"/>
              <a:buNone/>
            </a:pPr>
            <a:r>
              <a:rPr lang="en" sz="1200">
                <a:solidFill>
                  <a:schemeClr val="dk1"/>
                </a:solidFill>
              </a:rPr>
              <a:t>The Spanish-American War was a conflict between the United States and Spain that ended Spanish rule in the Americas and resulted in U.S. possession of territories in the western Pacific and Latin America. The war began with Cuba’s struggle for Independence from Spain. </a:t>
            </a:r>
            <a:r>
              <a:rPr lang="en" sz="1200">
                <a:solidFill>
                  <a:schemeClr val="dk1"/>
                </a:solidFill>
                <a:highlight>
                  <a:srgbClr val="FFFFFF"/>
                </a:highlight>
              </a:rPr>
              <a:t>On April 21, 1898, the United States declared war against Spain. It would be the first overseas conflict fought by the U.S.</a:t>
            </a:r>
            <a:endParaRPr sz="1200">
              <a:solidFill>
                <a:schemeClr val="dk1"/>
              </a:solidFill>
              <a:highlight>
                <a:srgbClr val="FFFFFF"/>
              </a:highlight>
            </a:endParaRPr>
          </a:p>
          <a:p>
            <a:pPr marL="0" lvl="0" indent="457200" rtl="0">
              <a:lnSpc>
                <a:spcPct val="150000"/>
              </a:lnSpc>
              <a:spcBef>
                <a:spcPts val="0"/>
              </a:spcBef>
              <a:spcAft>
                <a:spcPts val="0"/>
              </a:spcAft>
              <a:buClr>
                <a:schemeClr val="dk1"/>
              </a:buClr>
              <a:buSzPts val="1100"/>
              <a:buFont typeface="Arial"/>
              <a:buNone/>
            </a:pPr>
            <a:r>
              <a:rPr lang="en" sz="1200">
                <a:solidFill>
                  <a:schemeClr val="dk1"/>
                </a:solidFill>
                <a:highlight>
                  <a:srgbClr val="FFFFFF"/>
                </a:highlight>
              </a:rPr>
              <a:t>The reasons for war were many, but there were two immediate ones: America's support for the ongoing struggle by Cubans and Filipinos against Spanish rule, and the mysterious explosion of the battleship U.S.S. Maine in Havana Harbor.</a:t>
            </a:r>
            <a:endParaRPr sz="1200">
              <a:solidFill>
                <a:schemeClr val="dk1"/>
              </a:solidFill>
              <a:highlight>
                <a:srgbClr val="FFFFFF"/>
              </a:highlight>
            </a:endParaRPr>
          </a:p>
          <a:p>
            <a:pPr marL="0" lvl="0" indent="0" rtl="0">
              <a:lnSpc>
                <a:spcPct val="150000"/>
              </a:lnSpc>
              <a:spcBef>
                <a:spcPts val="0"/>
              </a:spcBef>
              <a:spcAft>
                <a:spcPts val="0"/>
              </a:spcAft>
              <a:buClr>
                <a:schemeClr val="dk1"/>
              </a:buClr>
              <a:buSzPts val="1100"/>
              <a:buFont typeface="Arial"/>
              <a:buNone/>
            </a:pPr>
            <a:r>
              <a:rPr lang="en" sz="1200">
                <a:solidFill>
                  <a:schemeClr val="dk1"/>
                </a:solidFill>
                <a:highlight>
                  <a:srgbClr val="FFFFFF"/>
                </a:highlight>
              </a:rPr>
              <a:t> 	The war ended with the signing of the Treaty of Paris when Spain surrendered over their colonies left in the western Pacific. Cuba, Puerto Rico, and the Philippines were all given to the possession of the United States.</a:t>
            </a:r>
            <a:endParaRPr sz="1200">
              <a:solidFill>
                <a:schemeClr val="dk1"/>
              </a:solidFill>
              <a:highlight>
                <a:srgbClr val="FFFFFF"/>
              </a:highlight>
            </a:endParaRPr>
          </a:p>
          <a:p>
            <a:pPr marL="0" lvl="0" indent="0">
              <a:spcBef>
                <a:spcPts val="0"/>
              </a:spcBef>
              <a:spcAft>
                <a:spcPts val="1600"/>
              </a:spcAft>
              <a:buNone/>
            </a:pPr>
            <a:endParaRPr sz="1200"/>
          </a:p>
        </p:txBody>
      </p:sp>
      <p:pic>
        <p:nvPicPr>
          <p:cNvPr id="440" name="Shape 440"/>
          <p:cNvPicPr preferRelativeResize="0"/>
          <p:nvPr/>
        </p:nvPicPr>
        <p:blipFill>
          <a:blip r:embed="rId3">
            <a:alphaModFix/>
          </a:blip>
          <a:stretch>
            <a:fillRect/>
          </a:stretch>
        </p:blipFill>
        <p:spPr>
          <a:xfrm>
            <a:off x="4518750" y="1422125"/>
            <a:ext cx="4625250" cy="260004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Shape 445"/>
          <p:cNvSpPr txBox="1">
            <a:spLocks noGrp="1"/>
          </p:cNvSpPr>
          <p:nvPr>
            <p:ph type="title"/>
          </p:nvPr>
        </p:nvSpPr>
        <p:spPr>
          <a:xfrm>
            <a:off x="1821200" y="108600"/>
            <a:ext cx="70893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solidFill>
                  <a:srgbClr val="0000FF"/>
                </a:solidFill>
              </a:rPr>
              <a:t>Movement to make Puerto Rico a state</a:t>
            </a:r>
            <a:endParaRPr b="1">
              <a:solidFill>
                <a:srgbClr val="0000FF"/>
              </a:solidFill>
            </a:endParaRPr>
          </a:p>
        </p:txBody>
      </p:sp>
      <p:sp>
        <p:nvSpPr>
          <p:cNvPr id="446" name="Shape 446"/>
          <p:cNvSpPr txBox="1">
            <a:spLocks noGrp="1"/>
          </p:cNvSpPr>
          <p:nvPr>
            <p:ph type="body" idx="1"/>
          </p:nvPr>
        </p:nvSpPr>
        <p:spPr>
          <a:xfrm>
            <a:off x="228875" y="681300"/>
            <a:ext cx="4032000" cy="3416400"/>
          </a:xfrm>
          <a:prstGeom prst="rect">
            <a:avLst/>
          </a:prstGeom>
        </p:spPr>
        <p:txBody>
          <a:bodyPr spcFirstLastPara="1" wrap="square" lIns="91425" tIns="91425" rIns="91425" bIns="91425" anchor="t" anchorCtr="0">
            <a:noAutofit/>
          </a:bodyPr>
          <a:lstStyle/>
          <a:p>
            <a:pPr marL="0" lvl="0" indent="0" rtl="0">
              <a:lnSpc>
                <a:spcPct val="150000"/>
              </a:lnSpc>
              <a:spcBef>
                <a:spcPts val="0"/>
              </a:spcBef>
              <a:spcAft>
                <a:spcPts val="0"/>
              </a:spcAft>
              <a:buClr>
                <a:schemeClr val="dk1"/>
              </a:buClr>
              <a:buSzPts val="1100"/>
              <a:buFont typeface="Arial"/>
              <a:buNone/>
            </a:pPr>
            <a:r>
              <a:rPr lang="en" sz="1200">
                <a:solidFill>
                  <a:srgbClr val="222222"/>
                </a:solidFill>
                <a:highlight>
                  <a:srgbClr val="FFFFFF"/>
                </a:highlight>
              </a:rPr>
              <a:t>The United States won control of Puerto Rico in 1898 following the Spanish-American War. I</a:t>
            </a:r>
            <a:r>
              <a:rPr lang="en" sz="1200">
                <a:solidFill>
                  <a:srgbClr val="101010"/>
                </a:solidFill>
              </a:rPr>
              <a:t>n the first three decades of its rule, the U.S. government made efforts to Americanize their new territory. In 1917 they announced that all people born in Puerto Rico would be U.S. Citizens. The United States wanted to make Puerto Rico just like America, but a popular democratic party lead a movement that opposed that. In 1952 the U.S. Congress approved a new Puerto Rican constitution that made the island a U.S. commonwealth. Puerto Rico has their own government and governor but do not have a vote in congress or all the same rights as Americans in the USA.Throughout the years people in Puerto Rico have taken votes on the question of statehood and have rejected it. In June 2017, 97% of the people voted for statehood but the decision is up to congress.</a:t>
            </a:r>
            <a:endParaRPr sz="1200">
              <a:solidFill>
                <a:srgbClr val="101010"/>
              </a:solidFill>
            </a:endParaRPr>
          </a:p>
          <a:p>
            <a:pPr marL="0" lvl="0" indent="0">
              <a:spcBef>
                <a:spcPts val="0"/>
              </a:spcBef>
              <a:spcAft>
                <a:spcPts val="1600"/>
              </a:spcAft>
              <a:buNone/>
            </a:pPr>
            <a:endParaRPr/>
          </a:p>
        </p:txBody>
      </p:sp>
      <p:pic>
        <p:nvPicPr>
          <p:cNvPr id="447" name="Shape 447"/>
          <p:cNvPicPr preferRelativeResize="0"/>
          <p:nvPr/>
        </p:nvPicPr>
        <p:blipFill>
          <a:blip r:embed="rId3">
            <a:alphaModFix/>
          </a:blip>
          <a:stretch>
            <a:fillRect/>
          </a:stretch>
        </p:blipFill>
        <p:spPr>
          <a:xfrm>
            <a:off x="4448175" y="1473875"/>
            <a:ext cx="4556250" cy="239203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Shape 452"/>
          <p:cNvSpPr txBox="1">
            <a:spLocks noGrp="1"/>
          </p:cNvSpPr>
          <p:nvPr>
            <p:ph type="title"/>
          </p:nvPr>
        </p:nvSpPr>
        <p:spPr>
          <a:xfrm>
            <a:off x="267250" y="67300"/>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latin typeface="Comfortaa"/>
                <a:ea typeface="Comfortaa"/>
                <a:cs typeface="Comfortaa"/>
                <a:sym typeface="Comfortaa"/>
              </a:rPr>
              <a:t>History Alive</a:t>
            </a:r>
            <a:endParaRPr>
              <a:latin typeface="Comfortaa"/>
              <a:ea typeface="Comfortaa"/>
              <a:cs typeface="Comfortaa"/>
              <a:sym typeface="Comfortaa"/>
            </a:endParaRPr>
          </a:p>
          <a:p>
            <a:pPr marL="0" lvl="0" indent="0" algn="ctr">
              <a:spcBef>
                <a:spcPts val="0"/>
              </a:spcBef>
              <a:spcAft>
                <a:spcPts val="0"/>
              </a:spcAft>
              <a:buNone/>
            </a:pPr>
            <a:r>
              <a:rPr lang="en">
                <a:solidFill>
                  <a:srgbClr val="FF0000"/>
                </a:solidFill>
                <a:latin typeface="Comfortaa"/>
                <a:ea typeface="Comfortaa"/>
                <a:cs typeface="Comfortaa"/>
                <a:sym typeface="Comfortaa"/>
              </a:rPr>
              <a:t>Act it Out</a:t>
            </a:r>
            <a:r>
              <a:rPr lang="en">
                <a:latin typeface="Comfortaa"/>
                <a:ea typeface="Comfortaa"/>
                <a:cs typeface="Comfortaa"/>
                <a:sym typeface="Comfortaa"/>
              </a:rPr>
              <a:t> Directions</a:t>
            </a:r>
            <a:endParaRPr>
              <a:latin typeface="Comfortaa"/>
              <a:ea typeface="Comfortaa"/>
              <a:cs typeface="Comfortaa"/>
              <a:sym typeface="Comfortaa"/>
            </a:endParaRPr>
          </a:p>
        </p:txBody>
      </p:sp>
      <p:sp>
        <p:nvSpPr>
          <p:cNvPr id="453" name="Shape 453"/>
          <p:cNvSpPr txBox="1">
            <a:spLocks noGrp="1"/>
          </p:cNvSpPr>
          <p:nvPr>
            <p:ph type="body" idx="1"/>
          </p:nvPr>
        </p:nvSpPr>
        <p:spPr>
          <a:xfrm>
            <a:off x="311700" y="1152475"/>
            <a:ext cx="8520600" cy="2991300"/>
          </a:xfrm>
          <a:prstGeom prst="rect">
            <a:avLst/>
          </a:prstGeom>
        </p:spPr>
        <p:txBody>
          <a:bodyPr spcFirstLastPara="1" wrap="square" lIns="91425" tIns="91425" rIns="91425" bIns="91425" anchor="t" anchorCtr="0">
            <a:noAutofit/>
          </a:bodyPr>
          <a:lstStyle/>
          <a:p>
            <a:pPr marL="0" lvl="0" indent="0">
              <a:lnSpc>
                <a:spcPct val="150000"/>
              </a:lnSpc>
              <a:spcBef>
                <a:spcPts val="0"/>
              </a:spcBef>
              <a:spcAft>
                <a:spcPts val="0"/>
              </a:spcAft>
              <a:buNone/>
            </a:pPr>
            <a:r>
              <a:rPr lang="en">
                <a:solidFill>
                  <a:srgbClr val="000000"/>
                </a:solidFill>
              </a:rPr>
              <a:t>-You will get into your same groups as yesterday, and will be asked to analyze additional document regarding the historical event you read yesterday. </a:t>
            </a:r>
            <a:endParaRPr>
              <a:solidFill>
                <a:srgbClr val="000000"/>
              </a:solidFill>
            </a:endParaRPr>
          </a:p>
          <a:p>
            <a:pPr marL="0" lvl="0" indent="0">
              <a:lnSpc>
                <a:spcPct val="150000"/>
              </a:lnSpc>
              <a:spcBef>
                <a:spcPts val="1600"/>
              </a:spcBef>
              <a:spcAft>
                <a:spcPts val="0"/>
              </a:spcAft>
              <a:buNone/>
            </a:pPr>
            <a:r>
              <a:rPr lang="en">
                <a:solidFill>
                  <a:srgbClr val="000000"/>
                </a:solidFill>
              </a:rPr>
              <a:t>-You will perform and Act Out the scene from the document, including information you learned about the event from the listen and retell activity</a:t>
            </a:r>
            <a:endParaRPr>
              <a:solidFill>
                <a:srgbClr val="000000"/>
              </a:solidFill>
            </a:endParaRPr>
          </a:p>
          <a:p>
            <a:pPr marL="0" lvl="0" indent="0">
              <a:lnSpc>
                <a:spcPct val="150000"/>
              </a:lnSpc>
              <a:spcBef>
                <a:spcPts val="1600"/>
              </a:spcBef>
              <a:spcAft>
                <a:spcPts val="1600"/>
              </a:spcAft>
              <a:buNone/>
            </a:pPr>
            <a:r>
              <a:rPr lang="en">
                <a:solidFill>
                  <a:srgbClr val="000000"/>
                </a:solidFill>
              </a:rPr>
              <a:t>- It is important to get into character and take into account the time period you are portraying for your classmates to understand </a:t>
            </a:r>
            <a:endParaRPr>
              <a:solidFill>
                <a:srgbClr val="000000"/>
              </a:solidFill>
            </a:endParaRPr>
          </a:p>
        </p:txBody>
      </p:sp>
      <p:pic>
        <p:nvPicPr>
          <p:cNvPr id="454" name="Shape 454"/>
          <p:cNvPicPr preferRelativeResize="0"/>
          <p:nvPr/>
        </p:nvPicPr>
        <p:blipFill>
          <a:blip r:embed="rId3">
            <a:alphaModFix/>
          </a:blip>
          <a:stretch>
            <a:fillRect/>
          </a:stretch>
        </p:blipFill>
        <p:spPr>
          <a:xfrm>
            <a:off x="6716996" y="122824"/>
            <a:ext cx="1181079" cy="1085175"/>
          </a:xfrm>
          <a:prstGeom prst="rect">
            <a:avLst/>
          </a:prstGeom>
          <a:noFill/>
          <a:ln>
            <a:noFill/>
          </a:ln>
        </p:spPr>
      </p:pic>
      <p:pic>
        <p:nvPicPr>
          <p:cNvPr id="455" name="Shape 455"/>
          <p:cNvPicPr preferRelativeResize="0"/>
          <p:nvPr/>
        </p:nvPicPr>
        <p:blipFill>
          <a:blip r:embed="rId4">
            <a:alphaModFix/>
          </a:blip>
          <a:stretch>
            <a:fillRect/>
          </a:stretch>
        </p:blipFill>
        <p:spPr>
          <a:xfrm>
            <a:off x="5510100" y="3621550"/>
            <a:ext cx="2460074" cy="14553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Shape 460"/>
          <p:cNvSpPr txBox="1">
            <a:spLocks noGrp="1"/>
          </p:cNvSpPr>
          <p:nvPr>
            <p:ph type="body" idx="1"/>
          </p:nvPr>
        </p:nvSpPr>
        <p:spPr>
          <a:xfrm>
            <a:off x="-78675" y="1093500"/>
            <a:ext cx="8520600" cy="860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a:p>
            <a:pPr marL="0" lvl="0" indent="0" algn="ctr" rtl="0">
              <a:spcBef>
                <a:spcPts val="1600"/>
              </a:spcBef>
              <a:spcAft>
                <a:spcPts val="0"/>
              </a:spcAft>
              <a:buNone/>
            </a:pPr>
            <a:endParaRPr/>
          </a:p>
          <a:p>
            <a:pPr marL="0" lvl="0" indent="0" algn="ctr">
              <a:spcBef>
                <a:spcPts val="1600"/>
              </a:spcBef>
              <a:spcAft>
                <a:spcPts val="1600"/>
              </a:spcAft>
              <a:buNone/>
            </a:pPr>
            <a:r>
              <a:rPr lang="en" sz="4800" b="1">
                <a:solidFill>
                  <a:srgbClr val="FF0000"/>
                </a:solidFill>
                <a:latin typeface="Amatic SC"/>
                <a:ea typeface="Amatic SC"/>
                <a:cs typeface="Amatic SC"/>
                <a:sym typeface="Amatic SC"/>
              </a:rPr>
              <a:t>LET’S GET INTO OUR TIME MACHINE!! </a:t>
            </a:r>
            <a:endParaRPr sz="4800" b="1">
              <a:solidFill>
                <a:srgbClr val="FF0000"/>
              </a:solidFill>
              <a:latin typeface="Amatic SC"/>
              <a:ea typeface="Amatic SC"/>
              <a:cs typeface="Amatic SC"/>
              <a:sym typeface="Amatic SC"/>
            </a:endParaRPr>
          </a:p>
        </p:txBody>
      </p:sp>
      <p:pic>
        <p:nvPicPr>
          <p:cNvPr id="461" name="Shape 461"/>
          <p:cNvPicPr preferRelativeResize="0"/>
          <p:nvPr/>
        </p:nvPicPr>
        <p:blipFill>
          <a:blip r:embed="rId3">
            <a:alphaModFix/>
          </a:blip>
          <a:stretch>
            <a:fillRect/>
          </a:stretch>
        </p:blipFill>
        <p:spPr>
          <a:xfrm>
            <a:off x="453450" y="2946375"/>
            <a:ext cx="2827049" cy="2119575"/>
          </a:xfrm>
          <a:prstGeom prst="rect">
            <a:avLst/>
          </a:prstGeom>
          <a:noFill/>
          <a:ln>
            <a:noFill/>
          </a:ln>
        </p:spPr>
      </p:pic>
      <p:pic>
        <p:nvPicPr>
          <p:cNvPr id="462" name="Shape 462"/>
          <p:cNvPicPr preferRelativeResize="0"/>
          <p:nvPr/>
        </p:nvPicPr>
        <p:blipFill>
          <a:blip r:embed="rId4">
            <a:alphaModFix/>
          </a:blip>
          <a:stretch>
            <a:fillRect/>
          </a:stretch>
        </p:blipFill>
        <p:spPr>
          <a:xfrm>
            <a:off x="6254850" y="60675"/>
            <a:ext cx="2187075" cy="2187075"/>
          </a:xfrm>
          <a:prstGeom prst="rect">
            <a:avLst/>
          </a:prstGeom>
          <a:noFill/>
          <a:ln>
            <a:noFill/>
          </a:ln>
        </p:spPr>
      </p:pic>
      <p:pic>
        <p:nvPicPr>
          <p:cNvPr id="463" name="Shape 463"/>
          <p:cNvPicPr preferRelativeResize="0"/>
          <p:nvPr/>
        </p:nvPicPr>
        <p:blipFill>
          <a:blip r:embed="rId5">
            <a:alphaModFix/>
          </a:blip>
          <a:stretch>
            <a:fillRect/>
          </a:stretch>
        </p:blipFill>
        <p:spPr>
          <a:xfrm>
            <a:off x="301096" y="152175"/>
            <a:ext cx="3330375" cy="1801725"/>
          </a:xfrm>
          <a:prstGeom prst="rect">
            <a:avLst/>
          </a:prstGeom>
          <a:noFill/>
          <a:ln>
            <a:noFill/>
          </a:ln>
        </p:spPr>
      </p:pic>
      <p:pic>
        <p:nvPicPr>
          <p:cNvPr id="464" name="Shape 464"/>
          <p:cNvPicPr preferRelativeResize="0"/>
          <p:nvPr/>
        </p:nvPicPr>
        <p:blipFill>
          <a:blip r:embed="rId6">
            <a:alphaModFix/>
          </a:blip>
          <a:stretch>
            <a:fillRect/>
          </a:stretch>
        </p:blipFill>
        <p:spPr>
          <a:xfrm>
            <a:off x="6087625" y="3031350"/>
            <a:ext cx="2437624" cy="19496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92"/>
        <p:cNvGrpSpPr/>
        <p:nvPr/>
      </p:nvGrpSpPr>
      <p:grpSpPr>
        <a:xfrm>
          <a:off x="0" y="0"/>
          <a:ext cx="0" cy="0"/>
          <a:chOff x="0" y="0"/>
          <a:chExt cx="0" cy="0"/>
        </a:xfrm>
      </p:grpSpPr>
      <p:sp>
        <p:nvSpPr>
          <p:cNvPr id="93" name="Shape 93"/>
          <p:cNvSpPr txBox="1">
            <a:spLocks noGrp="1"/>
          </p:cNvSpPr>
          <p:nvPr>
            <p:ph type="ctrTitle"/>
          </p:nvPr>
        </p:nvSpPr>
        <p:spPr>
          <a:xfrm>
            <a:off x="361750" y="240175"/>
            <a:ext cx="8520600" cy="5559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2400">
                <a:latin typeface="Abril Fatface"/>
                <a:ea typeface="Abril Fatface"/>
                <a:cs typeface="Abril Fatface"/>
                <a:sym typeface="Abril Fatface"/>
              </a:rPr>
              <a:t>It’s Okay to Make Mistakes!</a:t>
            </a:r>
            <a:endParaRPr sz="2400">
              <a:latin typeface="Abril Fatface"/>
              <a:ea typeface="Abril Fatface"/>
              <a:cs typeface="Abril Fatface"/>
              <a:sym typeface="Abril Fatface"/>
            </a:endParaRPr>
          </a:p>
        </p:txBody>
      </p:sp>
      <p:pic>
        <p:nvPicPr>
          <p:cNvPr id="94" name="Shape 94"/>
          <p:cNvPicPr preferRelativeResize="0"/>
          <p:nvPr/>
        </p:nvPicPr>
        <p:blipFill>
          <a:blip r:embed="rId3">
            <a:alphaModFix/>
          </a:blip>
          <a:stretch>
            <a:fillRect/>
          </a:stretch>
        </p:blipFill>
        <p:spPr>
          <a:xfrm>
            <a:off x="3592425" y="840750"/>
            <a:ext cx="1847704" cy="1826400"/>
          </a:xfrm>
          <a:prstGeom prst="rect">
            <a:avLst/>
          </a:prstGeom>
          <a:noFill/>
          <a:ln>
            <a:noFill/>
          </a:ln>
        </p:spPr>
      </p:pic>
      <p:sp>
        <p:nvSpPr>
          <p:cNvPr id="95" name="Shape 95"/>
          <p:cNvSpPr txBox="1"/>
          <p:nvPr/>
        </p:nvSpPr>
        <p:spPr>
          <a:xfrm>
            <a:off x="1690050" y="2711825"/>
            <a:ext cx="5763900" cy="18264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2000">
                <a:latin typeface="Abril Fatface"/>
                <a:ea typeface="Abril Fatface"/>
                <a:cs typeface="Abril Fatface"/>
                <a:sym typeface="Abril Fatface"/>
              </a:rPr>
              <a:t>Why is it okay to make mistakes?</a:t>
            </a:r>
            <a:endParaRPr sz="2000">
              <a:latin typeface="Abril Fatface"/>
              <a:ea typeface="Abril Fatface"/>
              <a:cs typeface="Abril Fatface"/>
              <a:sym typeface="Abril Fatface"/>
            </a:endParaRPr>
          </a:p>
          <a:p>
            <a:pPr marL="0" lvl="0" indent="0" algn="ctr" rtl="0">
              <a:spcBef>
                <a:spcPts val="0"/>
              </a:spcBef>
              <a:spcAft>
                <a:spcPts val="0"/>
              </a:spcAft>
              <a:buNone/>
            </a:pPr>
            <a:endParaRPr sz="2000">
              <a:latin typeface="Abril Fatface"/>
              <a:ea typeface="Abril Fatface"/>
              <a:cs typeface="Abril Fatface"/>
              <a:sym typeface="Abril Fatface"/>
            </a:endParaRPr>
          </a:p>
          <a:p>
            <a:pPr marL="0" lvl="0" indent="0" algn="ctr">
              <a:spcBef>
                <a:spcPts val="0"/>
              </a:spcBef>
              <a:spcAft>
                <a:spcPts val="0"/>
              </a:spcAft>
              <a:buNone/>
            </a:pPr>
            <a:endParaRPr sz="2000">
              <a:latin typeface="Abril Fatface"/>
              <a:ea typeface="Abril Fatface"/>
              <a:cs typeface="Abril Fatface"/>
              <a:sym typeface="Abril Fatface"/>
            </a:endParaRPr>
          </a:p>
          <a:p>
            <a:pPr marL="0" lvl="0" indent="0" algn="ctr">
              <a:spcBef>
                <a:spcPts val="0"/>
              </a:spcBef>
              <a:spcAft>
                <a:spcPts val="0"/>
              </a:spcAft>
              <a:buNone/>
            </a:pPr>
            <a:r>
              <a:rPr lang="en" sz="2000">
                <a:latin typeface="Abril Fatface"/>
                <a:ea typeface="Abril Fatface"/>
                <a:cs typeface="Abril Fatface"/>
                <a:sym typeface="Abril Fatface"/>
              </a:rPr>
              <a:t>Let’s read this story to find out!</a:t>
            </a:r>
            <a:endParaRPr sz="2000">
              <a:latin typeface="Abril Fatface"/>
              <a:ea typeface="Abril Fatface"/>
              <a:cs typeface="Abril Fatface"/>
              <a:sym typeface="Abril Fatface"/>
            </a:endParaRPr>
          </a:p>
        </p:txBody>
      </p:sp>
      <p:pic>
        <p:nvPicPr>
          <p:cNvPr id="96" name="Shape 96"/>
          <p:cNvPicPr preferRelativeResize="0"/>
          <p:nvPr/>
        </p:nvPicPr>
        <p:blipFill>
          <a:blip r:embed="rId4">
            <a:alphaModFix/>
          </a:blip>
          <a:stretch>
            <a:fillRect/>
          </a:stretch>
        </p:blipFill>
        <p:spPr>
          <a:xfrm rot="1043036">
            <a:off x="2103938" y="2850226"/>
            <a:ext cx="398800" cy="592271"/>
          </a:xfrm>
          <a:prstGeom prst="rect">
            <a:avLst/>
          </a:prstGeom>
          <a:noFill/>
          <a:ln>
            <a:noFill/>
          </a:ln>
        </p:spPr>
      </p:pic>
      <p:pic>
        <p:nvPicPr>
          <p:cNvPr id="97" name="Shape 97"/>
          <p:cNvPicPr preferRelativeResize="0"/>
          <p:nvPr/>
        </p:nvPicPr>
        <p:blipFill>
          <a:blip r:embed="rId5">
            <a:alphaModFix/>
          </a:blip>
          <a:stretch>
            <a:fillRect/>
          </a:stretch>
        </p:blipFill>
        <p:spPr>
          <a:xfrm>
            <a:off x="3994690" y="4107250"/>
            <a:ext cx="1254711" cy="925125"/>
          </a:xfrm>
          <a:prstGeom prst="rect">
            <a:avLst/>
          </a:prstGeom>
          <a:noFill/>
          <a:ln>
            <a:noFill/>
          </a:ln>
        </p:spPr>
      </p:pic>
      <p:pic>
        <p:nvPicPr>
          <p:cNvPr id="98" name="Shape 98"/>
          <p:cNvPicPr preferRelativeResize="0"/>
          <p:nvPr/>
        </p:nvPicPr>
        <p:blipFill>
          <a:blip r:embed="rId4">
            <a:alphaModFix/>
          </a:blip>
          <a:stretch>
            <a:fillRect/>
          </a:stretch>
        </p:blipFill>
        <p:spPr>
          <a:xfrm rot="1043036">
            <a:off x="6509213" y="2850226"/>
            <a:ext cx="398800" cy="59227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Shape 469"/>
          <p:cNvSpPr txBox="1">
            <a:spLocks noGrp="1"/>
          </p:cNvSpPr>
          <p:nvPr>
            <p:ph type="title"/>
          </p:nvPr>
        </p:nvSpPr>
        <p:spPr>
          <a:xfrm>
            <a:off x="311700" y="272900"/>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4000" b="1">
                <a:solidFill>
                  <a:srgbClr val="F1C232"/>
                </a:solidFill>
                <a:latin typeface="Amatic SC"/>
                <a:ea typeface="Amatic SC"/>
                <a:cs typeface="Amatic SC"/>
                <a:sym typeface="Amatic SC"/>
              </a:rPr>
              <a:t>First Stop on our Time machine: …..1493 Puerto Rico </a:t>
            </a:r>
            <a:endParaRPr sz="4000" b="1">
              <a:solidFill>
                <a:srgbClr val="F1C232"/>
              </a:solidFill>
              <a:latin typeface="Amatic SC"/>
              <a:ea typeface="Amatic SC"/>
              <a:cs typeface="Amatic SC"/>
              <a:sym typeface="Amatic SC"/>
            </a:endParaRPr>
          </a:p>
        </p:txBody>
      </p:sp>
      <p:pic>
        <p:nvPicPr>
          <p:cNvPr id="470" name="Shape 470"/>
          <p:cNvPicPr preferRelativeResize="0"/>
          <p:nvPr/>
        </p:nvPicPr>
        <p:blipFill>
          <a:blip r:embed="rId3">
            <a:alphaModFix/>
          </a:blip>
          <a:stretch>
            <a:fillRect/>
          </a:stretch>
        </p:blipFill>
        <p:spPr>
          <a:xfrm>
            <a:off x="0" y="1245600"/>
            <a:ext cx="5103000" cy="2979550"/>
          </a:xfrm>
          <a:prstGeom prst="rect">
            <a:avLst/>
          </a:prstGeom>
          <a:noFill/>
          <a:ln>
            <a:noFill/>
          </a:ln>
        </p:spPr>
      </p:pic>
      <p:pic>
        <p:nvPicPr>
          <p:cNvPr id="471" name="Shape 471"/>
          <p:cNvPicPr preferRelativeResize="0"/>
          <p:nvPr/>
        </p:nvPicPr>
        <p:blipFill>
          <a:blip r:embed="rId4">
            <a:alphaModFix/>
          </a:blip>
          <a:stretch>
            <a:fillRect/>
          </a:stretch>
        </p:blipFill>
        <p:spPr>
          <a:xfrm>
            <a:off x="5200325" y="1073475"/>
            <a:ext cx="3801925" cy="3230149"/>
          </a:xfrm>
          <a:prstGeom prst="rect">
            <a:avLst/>
          </a:prstGeom>
          <a:noFill/>
          <a:ln>
            <a:noFill/>
          </a:ln>
        </p:spPr>
      </p:pic>
      <p:sp>
        <p:nvSpPr>
          <p:cNvPr id="472" name="Shape 472"/>
          <p:cNvSpPr txBox="1"/>
          <p:nvPr/>
        </p:nvSpPr>
        <p:spPr>
          <a:xfrm>
            <a:off x="795175" y="4303625"/>
            <a:ext cx="7388100" cy="352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Voyager Christopher Columbus discovers the island of Puerto Rico and claims it as a colony for Spain. The island of Puerto Rico had an abundance of gold in its rivers which native inhabitants were forced to mine and to give to the spanish.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Shape 477"/>
          <p:cNvSpPr txBox="1">
            <a:spLocks noGrp="1"/>
          </p:cNvSpPr>
          <p:nvPr>
            <p:ph type="title"/>
          </p:nvPr>
        </p:nvSpPr>
        <p:spPr>
          <a:xfrm>
            <a:off x="1222950" y="171650"/>
            <a:ext cx="636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3600" b="1">
                <a:solidFill>
                  <a:srgbClr val="FF0000"/>
                </a:solidFill>
                <a:latin typeface="Amatic SC"/>
                <a:ea typeface="Amatic SC"/>
                <a:cs typeface="Amatic SC"/>
                <a:sym typeface="Amatic SC"/>
              </a:rPr>
              <a:t>Second Stop…..1898 The Spanish American War </a:t>
            </a:r>
            <a:endParaRPr sz="3600" b="1">
              <a:solidFill>
                <a:srgbClr val="FF0000"/>
              </a:solidFill>
              <a:latin typeface="Amatic SC"/>
              <a:ea typeface="Amatic SC"/>
              <a:cs typeface="Amatic SC"/>
              <a:sym typeface="Amatic SC"/>
            </a:endParaRPr>
          </a:p>
        </p:txBody>
      </p:sp>
      <p:pic>
        <p:nvPicPr>
          <p:cNvPr id="478" name="Shape 478"/>
          <p:cNvPicPr preferRelativeResize="0"/>
          <p:nvPr/>
        </p:nvPicPr>
        <p:blipFill>
          <a:blip r:embed="rId3">
            <a:alphaModFix/>
          </a:blip>
          <a:stretch>
            <a:fillRect/>
          </a:stretch>
        </p:blipFill>
        <p:spPr>
          <a:xfrm>
            <a:off x="1293825" y="874875"/>
            <a:ext cx="6096000" cy="3238500"/>
          </a:xfrm>
          <a:prstGeom prst="rect">
            <a:avLst/>
          </a:prstGeom>
          <a:noFill/>
          <a:ln>
            <a:noFill/>
          </a:ln>
        </p:spPr>
      </p:pic>
      <p:sp>
        <p:nvSpPr>
          <p:cNvPr id="479" name="Shape 479"/>
          <p:cNvSpPr txBox="1"/>
          <p:nvPr/>
        </p:nvSpPr>
        <p:spPr>
          <a:xfrm>
            <a:off x="802500" y="4243900"/>
            <a:ext cx="7539000" cy="755100"/>
          </a:xfrm>
          <a:prstGeom prst="rect">
            <a:avLst/>
          </a:prstGeom>
          <a:noFill/>
          <a:ln>
            <a:noFill/>
          </a:ln>
        </p:spPr>
        <p:txBody>
          <a:bodyPr spcFirstLastPara="1" wrap="square" lIns="91425" tIns="91425" rIns="91425" bIns="91425" anchor="ctr" anchorCtr="0">
            <a:noAutofit/>
          </a:bodyPr>
          <a:lstStyle/>
          <a:p>
            <a:pPr marL="0" lvl="0" indent="0" rtl="0">
              <a:lnSpc>
                <a:spcPct val="150000"/>
              </a:lnSpc>
              <a:spcBef>
                <a:spcPts val="0"/>
              </a:spcBef>
              <a:spcAft>
                <a:spcPts val="0"/>
              </a:spcAft>
              <a:buClr>
                <a:schemeClr val="dk1"/>
              </a:buClr>
              <a:buSzPts val="1100"/>
              <a:buFont typeface="Arial"/>
              <a:buNone/>
            </a:pPr>
            <a:r>
              <a:rPr lang="en" sz="1200">
                <a:solidFill>
                  <a:srgbClr val="101010"/>
                </a:solidFill>
                <a:latin typeface="Comfortaa"/>
                <a:ea typeface="Comfortaa"/>
                <a:cs typeface="Comfortaa"/>
                <a:sym typeface="Comfortaa"/>
              </a:rPr>
              <a:t>The Spanish-American War was an important turning point in  history as the United States emerged as a world power. </a:t>
            </a:r>
            <a:r>
              <a:rPr lang="en" sz="1200">
                <a:solidFill>
                  <a:schemeClr val="dk1"/>
                </a:solidFill>
                <a:highlight>
                  <a:srgbClr val="FFFFFF"/>
                </a:highlight>
                <a:latin typeface="Comfortaa"/>
                <a:ea typeface="Comfortaa"/>
                <a:cs typeface="Comfortaa"/>
                <a:sym typeface="Comfortaa"/>
              </a:rPr>
              <a:t>Spain surrendered over their colonies left in the western Pacific. Cuba, Puerto Rico, and the Philippines were all given to the possession of the United States.</a:t>
            </a:r>
            <a:endParaRPr sz="1200">
              <a:latin typeface="Comfortaa"/>
              <a:ea typeface="Comfortaa"/>
              <a:cs typeface="Comfortaa"/>
              <a:sym typeface="Comfortaa"/>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Shape 484"/>
          <p:cNvSpPr txBox="1">
            <a:spLocks noGrp="1"/>
          </p:cNvSpPr>
          <p:nvPr>
            <p:ph type="title"/>
          </p:nvPr>
        </p:nvSpPr>
        <p:spPr>
          <a:xfrm>
            <a:off x="281325" y="232400"/>
            <a:ext cx="86691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3600" b="1">
                <a:solidFill>
                  <a:srgbClr val="0000FF"/>
                </a:solidFill>
                <a:latin typeface="Amatic SC"/>
                <a:ea typeface="Amatic SC"/>
                <a:cs typeface="Amatic SC"/>
                <a:sym typeface="Amatic SC"/>
              </a:rPr>
              <a:t>third Stop... . The Movement to make Puerto Rico a State</a:t>
            </a:r>
            <a:endParaRPr sz="3600" b="1">
              <a:solidFill>
                <a:srgbClr val="0000FF"/>
              </a:solidFill>
              <a:latin typeface="Amatic SC"/>
              <a:ea typeface="Amatic SC"/>
              <a:cs typeface="Amatic SC"/>
              <a:sym typeface="Amatic SC"/>
            </a:endParaRPr>
          </a:p>
        </p:txBody>
      </p:sp>
      <p:pic>
        <p:nvPicPr>
          <p:cNvPr id="485" name="Shape 485"/>
          <p:cNvPicPr preferRelativeResize="0"/>
          <p:nvPr/>
        </p:nvPicPr>
        <p:blipFill>
          <a:blip r:embed="rId3">
            <a:alphaModFix/>
          </a:blip>
          <a:stretch>
            <a:fillRect/>
          </a:stretch>
        </p:blipFill>
        <p:spPr>
          <a:xfrm>
            <a:off x="334650" y="1273250"/>
            <a:ext cx="3897601" cy="2596999"/>
          </a:xfrm>
          <a:prstGeom prst="rect">
            <a:avLst/>
          </a:prstGeom>
          <a:noFill/>
          <a:ln>
            <a:noFill/>
          </a:ln>
        </p:spPr>
      </p:pic>
      <p:pic>
        <p:nvPicPr>
          <p:cNvPr id="486" name="Shape 486"/>
          <p:cNvPicPr preferRelativeResize="0"/>
          <p:nvPr/>
        </p:nvPicPr>
        <p:blipFill>
          <a:blip r:embed="rId4">
            <a:alphaModFix/>
          </a:blip>
          <a:stretch>
            <a:fillRect/>
          </a:stretch>
        </p:blipFill>
        <p:spPr>
          <a:xfrm>
            <a:off x="4749500" y="1152025"/>
            <a:ext cx="3785875" cy="2839450"/>
          </a:xfrm>
          <a:prstGeom prst="rect">
            <a:avLst/>
          </a:prstGeom>
          <a:noFill/>
          <a:ln>
            <a:noFill/>
          </a:ln>
        </p:spPr>
      </p:pic>
      <p:sp>
        <p:nvSpPr>
          <p:cNvPr id="487" name="Shape 487"/>
          <p:cNvSpPr txBox="1"/>
          <p:nvPr/>
        </p:nvSpPr>
        <p:spPr>
          <a:xfrm>
            <a:off x="1037525" y="4128050"/>
            <a:ext cx="6600600" cy="8829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a:solidFill>
                  <a:srgbClr val="485B70"/>
                </a:solidFill>
                <a:highlight>
                  <a:srgbClr val="FFFFFF"/>
                </a:highlight>
              </a:rPr>
              <a:t>“There’s this perception that we are our own nation,” “And yet, there is this reality that we’re not really a part of the United States, but we don’t own ourselves either. We’ve always been in-between.” - </a:t>
            </a:r>
            <a:r>
              <a:rPr lang="en" sz="1200">
                <a:solidFill>
                  <a:srgbClr val="485B70"/>
                </a:solidFill>
                <a:highlight>
                  <a:srgbClr val="FFFFFF"/>
                </a:highlight>
              </a:rPr>
              <a:t>Vagabond Beaumont</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Shape 492"/>
          <p:cNvSpPr txBox="1">
            <a:spLocks noGrp="1"/>
          </p:cNvSpPr>
          <p:nvPr>
            <p:ph type="title"/>
          </p:nvPr>
        </p:nvSpPr>
        <p:spPr>
          <a:xfrm>
            <a:off x="-1298450" y="681400"/>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3000" b="1">
                <a:solidFill>
                  <a:srgbClr val="0000FF"/>
                </a:solidFill>
              </a:rPr>
              <a:t>Exit Ticket &amp; Homework</a:t>
            </a:r>
            <a:endParaRPr sz="3000" b="1">
              <a:solidFill>
                <a:srgbClr val="0000FF"/>
              </a:solidFill>
            </a:endParaRPr>
          </a:p>
        </p:txBody>
      </p:sp>
      <p:sp>
        <p:nvSpPr>
          <p:cNvPr id="493" name="Shape 493"/>
          <p:cNvSpPr txBox="1">
            <a:spLocks noGrp="1"/>
          </p:cNvSpPr>
          <p:nvPr>
            <p:ph type="body" idx="1"/>
          </p:nvPr>
        </p:nvSpPr>
        <p:spPr>
          <a:xfrm>
            <a:off x="190900" y="1727100"/>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solidFill>
                  <a:srgbClr val="000000"/>
                </a:solidFill>
              </a:rPr>
              <a:t>Exit Ticket</a:t>
            </a:r>
            <a:endParaRPr b="1">
              <a:solidFill>
                <a:srgbClr val="000000"/>
              </a:solidFill>
            </a:endParaRPr>
          </a:p>
          <a:p>
            <a:pPr marL="0" lvl="0" indent="0">
              <a:spcBef>
                <a:spcPts val="1600"/>
              </a:spcBef>
              <a:spcAft>
                <a:spcPts val="0"/>
              </a:spcAft>
              <a:buNone/>
            </a:pPr>
            <a:r>
              <a:rPr lang="en" sz="1400">
                <a:solidFill>
                  <a:srgbClr val="000000"/>
                </a:solidFill>
              </a:rPr>
              <a:t>How did your historical event help shape Puerto Rico today? Include 3 key details</a:t>
            </a:r>
            <a:endParaRPr sz="1400">
              <a:solidFill>
                <a:srgbClr val="000000"/>
              </a:solidFill>
            </a:endParaRPr>
          </a:p>
          <a:p>
            <a:pPr marL="0" lvl="0" indent="0">
              <a:spcBef>
                <a:spcPts val="1600"/>
              </a:spcBef>
              <a:spcAft>
                <a:spcPts val="0"/>
              </a:spcAft>
              <a:buNone/>
            </a:pPr>
            <a:r>
              <a:rPr lang="en" b="1">
                <a:solidFill>
                  <a:srgbClr val="000000"/>
                </a:solidFill>
              </a:rPr>
              <a:t>Homework</a:t>
            </a:r>
            <a:endParaRPr b="1">
              <a:solidFill>
                <a:srgbClr val="000000"/>
              </a:solidFill>
            </a:endParaRPr>
          </a:p>
          <a:p>
            <a:pPr marL="0" lvl="0" indent="0">
              <a:spcBef>
                <a:spcPts val="1600"/>
              </a:spcBef>
              <a:spcAft>
                <a:spcPts val="0"/>
              </a:spcAft>
              <a:buNone/>
            </a:pPr>
            <a:r>
              <a:rPr lang="en" sz="1400">
                <a:solidFill>
                  <a:srgbClr val="000000"/>
                </a:solidFill>
              </a:rPr>
              <a:t>Write a Journal Entry: </a:t>
            </a:r>
            <a:endParaRPr sz="1400">
              <a:solidFill>
                <a:srgbClr val="000000"/>
              </a:solidFill>
            </a:endParaRPr>
          </a:p>
          <a:p>
            <a:pPr marL="457200" lvl="0" indent="-317500">
              <a:spcBef>
                <a:spcPts val="1600"/>
              </a:spcBef>
              <a:spcAft>
                <a:spcPts val="0"/>
              </a:spcAft>
              <a:buClr>
                <a:srgbClr val="000000"/>
              </a:buClr>
              <a:buSzPts val="1400"/>
              <a:buAutoNum type="arabicParenR"/>
            </a:pPr>
            <a:r>
              <a:rPr lang="en" sz="1400">
                <a:solidFill>
                  <a:srgbClr val="000000"/>
                </a:solidFill>
              </a:rPr>
              <a:t>In your own words, how did each historical event help shap Puerto Rico today? which historical event do you feel most helped shape Puerto Rico to be what it is today and why? Be sure to include 3 key details. </a:t>
            </a:r>
            <a:endParaRPr sz="1400">
              <a:solidFill>
                <a:srgbClr val="000000"/>
              </a:solidFill>
            </a:endParaRPr>
          </a:p>
        </p:txBody>
      </p:sp>
      <p:pic>
        <p:nvPicPr>
          <p:cNvPr id="494" name="Shape 494"/>
          <p:cNvPicPr preferRelativeResize="0"/>
          <p:nvPr/>
        </p:nvPicPr>
        <p:blipFill>
          <a:blip r:embed="rId3">
            <a:alphaModFix/>
          </a:blip>
          <a:stretch>
            <a:fillRect/>
          </a:stretch>
        </p:blipFill>
        <p:spPr>
          <a:xfrm>
            <a:off x="6015475" y="58675"/>
            <a:ext cx="2043174" cy="19881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Shape 499"/>
          <p:cNvSpPr txBox="1">
            <a:spLocks noGrp="1"/>
          </p:cNvSpPr>
          <p:nvPr>
            <p:ph type="body" idx="1"/>
          </p:nvPr>
        </p:nvSpPr>
        <p:spPr>
          <a:xfrm>
            <a:off x="311700" y="198950"/>
            <a:ext cx="8520600" cy="341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351C75"/>
                </a:solidFill>
                <a:latin typeface="Comic Sans MS"/>
                <a:ea typeface="Comic Sans MS"/>
                <a:cs typeface="Comic Sans MS"/>
                <a:sym typeface="Comic Sans MS"/>
              </a:rPr>
              <a:t>Lesson #4: SCIM-C Method</a:t>
            </a:r>
            <a:endParaRPr sz="3600" b="1">
              <a:solidFill>
                <a:srgbClr val="351C75"/>
              </a:solidFill>
              <a:latin typeface="Comic Sans MS"/>
              <a:ea typeface="Comic Sans MS"/>
              <a:cs typeface="Comic Sans MS"/>
              <a:sym typeface="Comic Sans MS"/>
            </a:endParaRPr>
          </a:p>
          <a:p>
            <a:pPr marL="0" lvl="0" indent="0" algn="ctr">
              <a:spcBef>
                <a:spcPts val="1600"/>
              </a:spcBef>
              <a:spcAft>
                <a:spcPts val="1600"/>
              </a:spcAft>
              <a:buNone/>
            </a:pPr>
            <a:r>
              <a:rPr lang="en" sz="3600" i="1">
                <a:solidFill>
                  <a:srgbClr val="351C75"/>
                </a:solidFill>
                <a:latin typeface="Comic Sans MS"/>
                <a:ea typeface="Comic Sans MS"/>
                <a:cs typeface="Comic Sans MS"/>
                <a:sym typeface="Comic Sans MS"/>
              </a:rPr>
              <a:t>Was the history discussed yesterday valid?</a:t>
            </a:r>
            <a:endParaRPr sz="3600" i="1">
              <a:solidFill>
                <a:srgbClr val="351C75"/>
              </a:solidFill>
              <a:latin typeface="Comic Sans MS"/>
              <a:ea typeface="Comic Sans MS"/>
              <a:cs typeface="Comic Sans MS"/>
              <a:sym typeface="Comic Sans MS"/>
            </a:endParaRPr>
          </a:p>
        </p:txBody>
      </p:sp>
      <p:pic>
        <p:nvPicPr>
          <p:cNvPr id="500" name="Shape 500" descr="See the source image"/>
          <p:cNvPicPr preferRelativeResize="0"/>
          <p:nvPr/>
        </p:nvPicPr>
        <p:blipFill>
          <a:blip r:embed="rId3">
            <a:alphaModFix/>
          </a:blip>
          <a:stretch>
            <a:fillRect/>
          </a:stretch>
        </p:blipFill>
        <p:spPr>
          <a:xfrm>
            <a:off x="1752825" y="2378950"/>
            <a:ext cx="5638350" cy="26450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Shape 505"/>
          <p:cNvSpPr txBox="1">
            <a:spLocks noGrp="1"/>
          </p:cNvSpPr>
          <p:nvPr>
            <p:ph type="body" idx="1"/>
          </p:nvPr>
        </p:nvSpPr>
        <p:spPr>
          <a:xfrm>
            <a:off x="113250" y="669600"/>
            <a:ext cx="8917500" cy="44739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b="1">
                <a:solidFill>
                  <a:srgbClr val="073763"/>
                </a:solidFill>
                <a:latin typeface="Playfair Display"/>
                <a:ea typeface="Playfair Display"/>
                <a:cs typeface="Playfair Display"/>
                <a:sym typeface="Playfair Display"/>
              </a:rPr>
              <a:t>C- </a:t>
            </a:r>
            <a:r>
              <a:rPr lang="en" b="1" u="sng">
                <a:solidFill>
                  <a:srgbClr val="073763"/>
                </a:solidFill>
                <a:latin typeface="Playfair Display"/>
                <a:ea typeface="Playfair Display"/>
                <a:cs typeface="Playfair Display"/>
                <a:sym typeface="Playfair Display"/>
              </a:rPr>
              <a:t>Conversation:</a:t>
            </a:r>
            <a:r>
              <a:rPr lang="en" b="1">
                <a:solidFill>
                  <a:srgbClr val="073763"/>
                </a:solidFill>
                <a:latin typeface="Playfair Display"/>
                <a:ea typeface="Playfair Display"/>
                <a:cs typeface="Playfair Display"/>
                <a:sym typeface="Playfair Display"/>
              </a:rPr>
              <a:t> </a:t>
            </a:r>
            <a:r>
              <a:rPr lang="en">
                <a:solidFill>
                  <a:srgbClr val="073763"/>
                </a:solidFill>
                <a:latin typeface="Playfair Display"/>
                <a:ea typeface="Playfair Display"/>
                <a:cs typeface="Playfair Display"/>
                <a:sym typeface="Playfair Display"/>
              </a:rPr>
              <a:t>Students will talk in their peers during group discussions.</a:t>
            </a:r>
            <a:endParaRPr>
              <a:solidFill>
                <a:srgbClr val="073763"/>
              </a:solidFill>
              <a:latin typeface="Playfair Display"/>
              <a:ea typeface="Playfair Display"/>
              <a:cs typeface="Playfair Display"/>
              <a:sym typeface="Playfair Display"/>
            </a:endParaRPr>
          </a:p>
          <a:p>
            <a:pPr marL="0" lvl="0" indent="0">
              <a:spcBef>
                <a:spcPts val="1600"/>
              </a:spcBef>
              <a:spcAft>
                <a:spcPts val="0"/>
              </a:spcAft>
              <a:buClr>
                <a:schemeClr val="dk1"/>
              </a:buClr>
              <a:buSzPts val="1100"/>
              <a:buFont typeface="Arial"/>
              <a:buNone/>
            </a:pPr>
            <a:r>
              <a:rPr lang="en" b="1">
                <a:solidFill>
                  <a:srgbClr val="990000"/>
                </a:solidFill>
                <a:latin typeface="Playfair Display"/>
                <a:ea typeface="Playfair Display"/>
                <a:cs typeface="Playfair Display"/>
                <a:sym typeface="Playfair Display"/>
              </a:rPr>
              <a:t>H- </a:t>
            </a:r>
            <a:r>
              <a:rPr lang="en" b="1" u="sng">
                <a:solidFill>
                  <a:srgbClr val="990000"/>
                </a:solidFill>
                <a:latin typeface="Playfair Display"/>
                <a:ea typeface="Playfair Display"/>
                <a:cs typeface="Playfair Display"/>
                <a:sym typeface="Playfair Display"/>
              </a:rPr>
              <a:t>Help:</a:t>
            </a:r>
            <a:r>
              <a:rPr lang="en">
                <a:solidFill>
                  <a:srgbClr val="990000"/>
                </a:solidFill>
                <a:latin typeface="Playfair Display"/>
                <a:ea typeface="Playfair Display"/>
                <a:cs typeface="Playfair Display"/>
                <a:sym typeface="Playfair Display"/>
              </a:rPr>
              <a:t> If you need assistance, raise your hand or ask your group members.</a:t>
            </a:r>
            <a:endParaRPr>
              <a:solidFill>
                <a:srgbClr val="990000"/>
              </a:solidFill>
              <a:latin typeface="Playfair Display"/>
              <a:ea typeface="Playfair Display"/>
              <a:cs typeface="Playfair Display"/>
              <a:sym typeface="Playfair Display"/>
            </a:endParaRPr>
          </a:p>
          <a:p>
            <a:pPr marL="0" lvl="0" indent="0">
              <a:spcBef>
                <a:spcPts val="1600"/>
              </a:spcBef>
              <a:spcAft>
                <a:spcPts val="0"/>
              </a:spcAft>
              <a:buClr>
                <a:schemeClr val="dk1"/>
              </a:buClr>
              <a:buSzPts val="1100"/>
              <a:buFont typeface="Arial"/>
              <a:buNone/>
            </a:pPr>
            <a:r>
              <a:rPr lang="en" b="1">
                <a:solidFill>
                  <a:srgbClr val="073763"/>
                </a:solidFill>
                <a:latin typeface="Playfair Display"/>
                <a:ea typeface="Playfair Display"/>
                <a:cs typeface="Playfair Display"/>
                <a:sym typeface="Playfair Display"/>
              </a:rPr>
              <a:t>A- </a:t>
            </a:r>
            <a:r>
              <a:rPr lang="en" b="1" u="sng">
                <a:solidFill>
                  <a:srgbClr val="073763"/>
                </a:solidFill>
                <a:latin typeface="Playfair Display"/>
                <a:ea typeface="Playfair Display"/>
                <a:cs typeface="Playfair Display"/>
                <a:sym typeface="Playfair Display"/>
              </a:rPr>
              <a:t>Activity:</a:t>
            </a:r>
            <a:r>
              <a:rPr lang="en">
                <a:solidFill>
                  <a:srgbClr val="073763"/>
                </a:solidFill>
                <a:latin typeface="Playfair Display"/>
                <a:ea typeface="Playfair Display"/>
                <a:cs typeface="Playfair Display"/>
                <a:sym typeface="Playfair Display"/>
              </a:rPr>
              <a:t> Our goal is to use the SCIM-C method to analyze documents.</a:t>
            </a:r>
            <a:endParaRPr>
              <a:solidFill>
                <a:srgbClr val="073763"/>
              </a:solidFill>
              <a:latin typeface="Playfair Display"/>
              <a:ea typeface="Playfair Display"/>
              <a:cs typeface="Playfair Display"/>
              <a:sym typeface="Playfair Display"/>
            </a:endParaRPr>
          </a:p>
          <a:p>
            <a:pPr marL="0" lvl="0" indent="0">
              <a:spcBef>
                <a:spcPts val="1600"/>
              </a:spcBef>
              <a:spcAft>
                <a:spcPts val="0"/>
              </a:spcAft>
              <a:buClr>
                <a:schemeClr val="dk1"/>
              </a:buClr>
              <a:buSzPts val="1100"/>
              <a:buFont typeface="Arial"/>
              <a:buNone/>
            </a:pPr>
            <a:r>
              <a:rPr lang="en" b="1">
                <a:solidFill>
                  <a:srgbClr val="990000"/>
                </a:solidFill>
                <a:latin typeface="Playfair Display"/>
                <a:ea typeface="Playfair Display"/>
                <a:cs typeface="Playfair Display"/>
                <a:sym typeface="Playfair Display"/>
              </a:rPr>
              <a:t>M- </a:t>
            </a:r>
            <a:r>
              <a:rPr lang="en" b="1" u="sng">
                <a:solidFill>
                  <a:srgbClr val="990000"/>
                </a:solidFill>
                <a:latin typeface="Playfair Display"/>
                <a:ea typeface="Playfair Display"/>
                <a:cs typeface="Playfair Display"/>
                <a:sym typeface="Playfair Display"/>
              </a:rPr>
              <a:t>Movement:</a:t>
            </a:r>
            <a:r>
              <a:rPr lang="en">
                <a:solidFill>
                  <a:srgbClr val="990000"/>
                </a:solidFill>
                <a:latin typeface="Playfair Display"/>
                <a:ea typeface="Playfair Display"/>
                <a:cs typeface="Playfair Display"/>
                <a:sym typeface="Playfair Display"/>
              </a:rPr>
              <a:t> Please remain in your seats when working in your groups, you will eventually have time to move around and speak to other groups about their documents.</a:t>
            </a:r>
            <a:endParaRPr>
              <a:solidFill>
                <a:srgbClr val="990000"/>
              </a:solidFill>
              <a:latin typeface="Playfair Display"/>
              <a:ea typeface="Playfair Display"/>
              <a:cs typeface="Playfair Display"/>
              <a:sym typeface="Playfair Display"/>
            </a:endParaRPr>
          </a:p>
          <a:p>
            <a:pPr marL="0" lvl="0" indent="0">
              <a:spcBef>
                <a:spcPts val="1600"/>
              </a:spcBef>
              <a:spcAft>
                <a:spcPts val="0"/>
              </a:spcAft>
              <a:buClr>
                <a:schemeClr val="dk1"/>
              </a:buClr>
              <a:buSzPts val="1100"/>
              <a:buFont typeface="Arial"/>
              <a:buNone/>
            </a:pPr>
            <a:r>
              <a:rPr lang="en" b="1">
                <a:solidFill>
                  <a:srgbClr val="073763"/>
                </a:solidFill>
                <a:latin typeface="Playfair Display"/>
                <a:ea typeface="Playfair Display"/>
                <a:cs typeface="Playfair Display"/>
                <a:sym typeface="Playfair Display"/>
              </a:rPr>
              <a:t>P- </a:t>
            </a:r>
            <a:r>
              <a:rPr lang="en" b="1" u="sng">
                <a:solidFill>
                  <a:srgbClr val="073763"/>
                </a:solidFill>
                <a:latin typeface="Playfair Display"/>
                <a:ea typeface="Playfair Display"/>
                <a:cs typeface="Playfair Display"/>
                <a:sym typeface="Playfair Display"/>
              </a:rPr>
              <a:t>Participation:</a:t>
            </a:r>
            <a:r>
              <a:rPr lang="en" b="1">
                <a:solidFill>
                  <a:srgbClr val="073763"/>
                </a:solidFill>
                <a:latin typeface="Playfair Display"/>
                <a:ea typeface="Playfair Display"/>
                <a:cs typeface="Playfair Display"/>
                <a:sym typeface="Playfair Display"/>
              </a:rPr>
              <a:t> </a:t>
            </a:r>
            <a:r>
              <a:rPr lang="en">
                <a:solidFill>
                  <a:srgbClr val="073763"/>
                </a:solidFill>
                <a:latin typeface="Playfair Display"/>
                <a:ea typeface="Playfair Display"/>
                <a:cs typeface="Playfair Display"/>
                <a:sym typeface="Playfair Display"/>
              </a:rPr>
              <a:t>All students are encouraged and expected to participate, especially during group disc</a:t>
            </a:r>
            <a:r>
              <a:rPr lang="en">
                <a:solidFill>
                  <a:schemeClr val="dk1"/>
                </a:solidFill>
                <a:latin typeface="Playfair Display"/>
                <a:ea typeface="Playfair Display"/>
                <a:cs typeface="Playfair Display"/>
                <a:sym typeface="Playfair Display"/>
              </a:rPr>
              <a:t>ussions.  </a:t>
            </a:r>
            <a:endParaRPr>
              <a:solidFill>
                <a:schemeClr val="dk1"/>
              </a:solidFill>
              <a:latin typeface="Playfair Display"/>
              <a:ea typeface="Playfair Display"/>
              <a:cs typeface="Playfair Display"/>
              <a:sym typeface="Playfair Display"/>
            </a:endParaRPr>
          </a:p>
          <a:p>
            <a:pPr marL="0" lvl="0" indent="0">
              <a:spcBef>
                <a:spcPts val="1600"/>
              </a:spcBef>
              <a:spcAft>
                <a:spcPts val="1600"/>
              </a:spcAft>
              <a:buClr>
                <a:schemeClr val="dk1"/>
              </a:buClr>
              <a:buSzPts val="1100"/>
              <a:buFont typeface="Arial"/>
              <a:buNone/>
            </a:pPr>
            <a:r>
              <a:rPr lang="en" b="1">
                <a:solidFill>
                  <a:srgbClr val="990000"/>
                </a:solidFill>
                <a:latin typeface="Playfair Display"/>
                <a:ea typeface="Playfair Display"/>
                <a:cs typeface="Playfair Display"/>
                <a:sym typeface="Playfair Display"/>
              </a:rPr>
              <a:t>S- </a:t>
            </a:r>
            <a:r>
              <a:rPr lang="en" b="1" u="sng">
                <a:solidFill>
                  <a:srgbClr val="990000"/>
                </a:solidFill>
                <a:latin typeface="Playfair Display"/>
                <a:ea typeface="Playfair Display"/>
                <a:cs typeface="Playfair Display"/>
                <a:sym typeface="Playfair Display"/>
              </a:rPr>
              <a:t>Success:</a:t>
            </a:r>
            <a:r>
              <a:rPr lang="en">
                <a:solidFill>
                  <a:srgbClr val="990000"/>
                </a:solidFill>
                <a:latin typeface="Playfair Display"/>
                <a:ea typeface="Playfair Display"/>
                <a:cs typeface="Playfair Display"/>
                <a:sym typeface="Playfair Display"/>
              </a:rPr>
              <a:t> Students will answer SCIM-C questions do determine if the information from yesterday was valid.  </a:t>
            </a:r>
            <a:endParaRPr>
              <a:solidFill>
                <a:srgbClr val="990000"/>
              </a:solidFill>
              <a:latin typeface="Playfair Display"/>
              <a:ea typeface="Playfair Display"/>
              <a:cs typeface="Playfair Display"/>
              <a:sym typeface="Playfair Display"/>
            </a:endParaRPr>
          </a:p>
        </p:txBody>
      </p:sp>
      <p:sp>
        <p:nvSpPr>
          <p:cNvPr id="506" name="Shape 506"/>
          <p:cNvSpPr txBox="1"/>
          <p:nvPr/>
        </p:nvSpPr>
        <p:spPr>
          <a:xfrm>
            <a:off x="3535475" y="131700"/>
            <a:ext cx="1633500" cy="537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2400" b="1">
                <a:latin typeface="Comfortaa"/>
                <a:ea typeface="Comfortaa"/>
                <a:cs typeface="Comfortaa"/>
                <a:sym typeface="Comfortaa"/>
              </a:rPr>
              <a:t>CHAMPS</a:t>
            </a:r>
            <a:endParaRPr sz="2400" b="1">
              <a:latin typeface="Comfortaa"/>
              <a:ea typeface="Comfortaa"/>
              <a:cs typeface="Comfortaa"/>
              <a:sym typeface="Comfortaa"/>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Shape 511"/>
          <p:cNvSpPr txBox="1">
            <a:spLocks noGrp="1"/>
          </p:cNvSpPr>
          <p:nvPr>
            <p:ph type="title"/>
          </p:nvPr>
        </p:nvSpPr>
        <p:spPr>
          <a:xfrm>
            <a:off x="311700" y="130475"/>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3000" b="1" i="1">
                <a:solidFill>
                  <a:schemeClr val="accent2"/>
                </a:solidFill>
                <a:latin typeface="Comfortaa"/>
                <a:ea typeface="Comfortaa"/>
                <a:cs typeface="Comfortaa"/>
                <a:sym typeface="Comfortaa"/>
              </a:rPr>
              <a:t>What is the SCIM-C method?</a:t>
            </a:r>
            <a:endParaRPr sz="3000" b="1" i="1">
              <a:solidFill>
                <a:schemeClr val="accent2"/>
              </a:solidFill>
              <a:latin typeface="Comfortaa"/>
              <a:ea typeface="Comfortaa"/>
              <a:cs typeface="Comfortaa"/>
              <a:sym typeface="Comfortaa"/>
            </a:endParaRPr>
          </a:p>
        </p:txBody>
      </p:sp>
      <p:sp>
        <p:nvSpPr>
          <p:cNvPr id="512" name="Shape 51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endParaRPr sz="1100">
              <a:solidFill>
                <a:schemeClr val="dk1"/>
              </a:solidFill>
            </a:endParaRPr>
          </a:p>
          <a:p>
            <a:pPr marL="0" lvl="0" indent="0">
              <a:spcBef>
                <a:spcPts val="1600"/>
              </a:spcBef>
              <a:spcAft>
                <a:spcPts val="0"/>
              </a:spcAft>
              <a:buClr>
                <a:schemeClr val="dk1"/>
              </a:buClr>
              <a:buSzPts val="1100"/>
              <a:buFont typeface="Arial"/>
              <a:buNone/>
            </a:pPr>
            <a:endParaRPr sz="1100">
              <a:solidFill>
                <a:schemeClr val="dk1"/>
              </a:solidFill>
            </a:endParaRPr>
          </a:p>
          <a:p>
            <a:pPr marL="0" lvl="0" indent="0">
              <a:spcBef>
                <a:spcPts val="1600"/>
              </a:spcBef>
              <a:spcAft>
                <a:spcPts val="1600"/>
              </a:spcAft>
              <a:buNone/>
            </a:pPr>
            <a:endParaRPr/>
          </a:p>
        </p:txBody>
      </p:sp>
      <p:sp>
        <p:nvSpPr>
          <p:cNvPr id="513" name="Shape 513"/>
          <p:cNvSpPr txBox="1"/>
          <p:nvPr/>
        </p:nvSpPr>
        <p:spPr>
          <a:xfrm>
            <a:off x="5929775" y="1719575"/>
            <a:ext cx="3023100" cy="1815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14" name="Shape 514"/>
          <p:cNvSpPr txBox="1"/>
          <p:nvPr/>
        </p:nvSpPr>
        <p:spPr>
          <a:xfrm>
            <a:off x="35325" y="703275"/>
            <a:ext cx="1435800" cy="42831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100" b="1" u="sng">
                <a:solidFill>
                  <a:srgbClr val="990000"/>
                </a:solidFill>
              </a:rPr>
              <a:t>Summarizing</a:t>
            </a:r>
            <a:r>
              <a:rPr lang="en" sz="1100" b="1">
                <a:solidFill>
                  <a:schemeClr val="dk1"/>
                </a:solidFill>
              </a:rPr>
              <a:t>: THIS IS THE "S"</a:t>
            </a:r>
            <a:endParaRPr sz="1100" b="1">
              <a:solidFill>
                <a:schemeClr val="dk1"/>
              </a:solidFill>
            </a:endParaRPr>
          </a:p>
          <a:p>
            <a:pPr marL="0" lvl="0" indent="0" rtl="0">
              <a:lnSpc>
                <a:spcPct val="115000"/>
              </a:lnSpc>
              <a:spcBef>
                <a:spcPts val="0"/>
              </a:spcBef>
              <a:spcAft>
                <a:spcPts val="0"/>
              </a:spcAft>
              <a:buClr>
                <a:schemeClr val="dk1"/>
              </a:buClr>
              <a:buSzPts val="1100"/>
              <a:buFont typeface="Arial"/>
              <a:buNone/>
            </a:pPr>
            <a:endParaRPr sz="1100" b="1">
              <a:solidFill>
                <a:schemeClr val="dk1"/>
              </a:solidFill>
            </a:endParaRPr>
          </a:p>
          <a:p>
            <a:pPr marL="0" lvl="0" indent="0" rtl="0">
              <a:lnSpc>
                <a:spcPct val="115000"/>
              </a:lnSpc>
              <a:spcBef>
                <a:spcPts val="0"/>
              </a:spcBef>
              <a:spcAft>
                <a:spcPts val="0"/>
              </a:spcAft>
              <a:buClr>
                <a:schemeClr val="dk1"/>
              </a:buClr>
              <a:buSzPts val="1100"/>
              <a:buFont typeface="Arial"/>
              <a:buNone/>
            </a:pPr>
            <a:r>
              <a:rPr lang="en" sz="1100">
                <a:solidFill>
                  <a:schemeClr val="dk1"/>
                </a:solidFill>
              </a:rPr>
              <a:t>1. What type of historical document is the source?</a:t>
            </a:r>
            <a:endParaRPr sz="1100">
              <a:solidFill>
                <a:schemeClr val="dk1"/>
              </a:solidFill>
            </a:endParaRPr>
          </a:p>
          <a:p>
            <a:pPr marL="0" lvl="0" indent="0" rtl="0">
              <a:lnSpc>
                <a:spcPct val="115000"/>
              </a:lnSpc>
              <a:spcBef>
                <a:spcPts val="1600"/>
              </a:spcBef>
              <a:spcAft>
                <a:spcPts val="0"/>
              </a:spcAft>
              <a:buClr>
                <a:schemeClr val="dk1"/>
              </a:buClr>
              <a:buSzPts val="1100"/>
              <a:buFont typeface="Arial"/>
              <a:buNone/>
            </a:pPr>
            <a:r>
              <a:rPr lang="en" sz="1100">
                <a:solidFill>
                  <a:schemeClr val="dk1"/>
                </a:solidFill>
              </a:rPr>
              <a:t>2. What specific information, details, and/or perspectives does the source provide?</a:t>
            </a:r>
            <a:endParaRPr sz="1100">
              <a:solidFill>
                <a:schemeClr val="dk1"/>
              </a:solidFill>
            </a:endParaRPr>
          </a:p>
          <a:p>
            <a:pPr marL="0" lvl="0" indent="0" rtl="0">
              <a:lnSpc>
                <a:spcPct val="115000"/>
              </a:lnSpc>
              <a:spcBef>
                <a:spcPts val="1600"/>
              </a:spcBef>
              <a:spcAft>
                <a:spcPts val="0"/>
              </a:spcAft>
              <a:buClr>
                <a:schemeClr val="dk1"/>
              </a:buClr>
              <a:buSzPts val="1100"/>
              <a:buFont typeface="Arial"/>
              <a:buNone/>
            </a:pPr>
            <a:r>
              <a:rPr lang="en" sz="1100">
                <a:solidFill>
                  <a:schemeClr val="dk1"/>
                </a:solidFill>
              </a:rPr>
              <a:t>3. What are the subject, audience, and/or purpose of the source?</a:t>
            </a:r>
            <a:endParaRPr sz="1100">
              <a:solidFill>
                <a:schemeClr val="dk1"/>
              </a:solidFill>
            </a:endParaRPr>
          </a:p>
          <a:p>
            <a:pPr marL="0" lvl="0" indent="0" rtl="0">
              <a:lnSpc>
                <a:spcPct val="115000"/>
              </a:lnSpc>
              <a:spcBef>
                <a:spcPts val="1600"/>
              </a:spcBef>
              <a:spcAft>
                <a:spcPts val="1600"/>
              </a:spcAft>
              <a:buClr>
                <a:schemeClr val="dk1"/>
              </a:buClr>
              <a:buSzPts val="1100"/>
              <a:buFont typeface="Arial"/>
              <a:buNone/>
            </a:pPr>
            <a:r>
              <a:rPr lang="en" sz="1100">
                <a:solidFill>
                  <a:schemeClr val="dk1"/>
                </a:solidFill>
              </a:rPr>
              <a:t>4. What does the source directly tell us?</a:t>
            </a:r>
            <a:endParaRPr/>
          </a:p>
        </p:txBody>
      </p:sp>
      <p:sp>
        <p:nvSpPr>
          <p:cNvPr id="515" name="Shape 515"/>
          <p:cNvSpPr txBox="1"/>
          <p:nvPr/>
        </p:nvSpPr>
        <p:spPr>
          <a:xfrm>
            <a:off x="1354425" y="703175"/>
            <a:ext cx="1435800" cy="45234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 sz="1100" b="1" u="sng">
                <a:solidFill>
                  <a:srgbClr val="990000"/>
                </a:solidFill>
              </a:rPr>
              <a:t>Contextualizing</a:t>
            </a:r>
            <a:r>
              <a:rPr lang="en" sz="1100" b="1" u="sng">
                <a:solidFill>
                  <a:schemeClr val="dk1"/>
                </a:solidFill>
              </a:rPr>
              <a:t>:</a:t>
            </a:r>
            <a:r>
              <a:rPr lang="en" sz="1100" b="1">
                <a:solidFill>
                  <a:schemeClr val="dk1"/>
                </a:solidFill>
              </a:rPr>
              <a:t> THIS IS THE "C"</a:t>
            </a:r>
            <a:endParaRPr sz="1100" b="1">
              <a:solidFill>
                <a:schemeClr val="dk1"/>
              </a:solidFill>
            </a:endParaRPr>
          </a:p>
          <a:p>
            <a:pPr marL="0" lvl="0" indent="0" rtl="0">
              <a:lnSpc>
                <a:spcPct val="115000"/>
              </a:lnSpc>
              <a:spcBef>
                <a:spcPts val="0"/>
              </a:spcBef>
              <a:spcAft>
                <a:spcPts val="0"/>
              </a:spcAft>
              <a:buClr>
                <a:schemeClr val="dk1"/>
              </a:buClr>
              <a:buSzPts val="1100"/>
              <a:buFont typeface="Arial"/>
              <a:buNone/>
            </a:pPr>
            <a:endParaRPr sz="1100" b="1">
              <a:solidFill>
                <a:schemeClr val="dk1"/>
              </a:solidFill>
            </a:endParaRPr>
          </a:p>
          <a:p>
            <a:pPr marL="0" lvl="0" indent="0" rtl="0">
              <a:lnSpc>
                <a:spcPct val="115000"/>
              </a:lnSpc>
              <a:spcBef>
                <a:spcPts val="0"/>
              </a:spcBef>
              <a:spcAft>
                <a:spcPts val="0"/>
              </a:spcAft>
              <a:buClr>
                <a:schemeClr val="dk1"/>
              </a:buClr>
              <a:buSzPts val="1100"/>
              <a:buFont typeface="Arial"/>
              <a:buNone/>
            </a:pPr>
            <a:r>
              <a:rPr lang="en" sz="1100">
                <a:solidFill>
                  <a:schemeClr val="dk1"/>
                </a:solidFill>
              </a:rPr>
              <a:t>1. Who produced the source?</a:t>
            </a:r>
            <a:endParaRPr sz="1100">
              <a:solidFill>
                <a:schemeClr val="dk1"/>
              </a:solidFill>
            </a:endParaRPr>
          </a:p>
          <a:p>
            <a:pPr marL="0" lvl="0" indent="0" rtl="0">
              <a:lnSpc>
                <a:spcPct val="115000"/>
              </a:lnSpc>
              <a:spcBef>
                <a:spcPts val="1600"/>
              </a:spcBef>
              <a:spcAft>
                <a:spcPts val="0"/>
              </a:spcAft>
              <a:buClr>
                <a:schemeClr val="dk1"/>
              </a:buClr>
              <a:buSzPts val="1100"/>
              <a:buFont typeface="Arial"/>
              <a:buNone/>
            </a:pPr>
            <a:r>
              <a:rPr lang="en" sz="1100">
                <a:solidFill>
                  <a:schemeClr val="dk1"/>
                </a:solidFill>
              </a:rPr>
              <a:t>2. When, why, and where was the source produced?</a:t>
            </a:r>
            <a:endParaRPr sz="1100">
              <a:solidFill>
                <a:schemeClr val="dk1"/>
              </a:solidFill>
            </a:endParaRPr>
          </a:p>
          <a:p>
            <a:pPr marL="0" lvl="0" indent="0" rtl="0">
              <a:lnSpc>
                <a:spcPct val="115000"/>
              </a:lnSpc>
              <a:spcBef>
                <a:spcPts val="1600"/>
              </a:spcBef>
              <a:spcAft>
                <a:spcPts val="0"/>
              </a:spcAft>
              <a:buClr>
                <a:schemeClr val="dk1"/>
              </a:buClr>
              <a:buSzPts val="1100"/>
              <a:buFont typeface="Arial"/>
              <a:buNone/>
            </a:pPr>
            <a:r>
              <a:rPr lang="en" sz="1100">
                <a:solidFill>
                  <a:schemeClr val="dk1"/>
                </a:solidFill>
              </a:rPr>
              <a:t>3. What was happening locally and globally at the time the source was produced?</a:t>
            </a:r>
            <a:endParaRPr sz="1100">
              <a:solidFill>
                <a:schemeClr val="dk1"/>
              </a:solidFill>
            </a:endParaRPr>
          </a:p>
          <a:p>
            <a:pPr marL="0" lvl="0" indent="0" rtl="0">
              <a:lnSpc>
                <a:spcPct val="115000"/>
              </a:lnSpc>
              <a:spcBef>
                <a:spcPts val="1600"/>
              </a:spcBef>
              <a:spcAft>
                <a:spcPts val="1600"/>
              </a:spcAft>
              <a:buClr>
                <a:schemeClr val="dk1"/>
              </a:buClr>
              <a:buSzPts val="1100"/>
              <a:buFont typeface="Arial"/>
              <a:buNone/>
            </a:pPr>
            <a:r>
              <a:rPr lang="en" sz="1100">
                <a:solidFill>
                  <a:schemeClr val="dk1"/>
                </a:solidFill>
              </a:rPr>
              <a:t>4. What summarizing information can place the source in time, space, and place?</a:t>
            </a:r>
            <a:endParaRPr/>
          </a:p>
        </p:txBody>
      </p:sp>
      <p:sp>
        <p:nvSpPr>
          <p:cNvPr id="516" name="Shape 516"/>
          <p:cNvSpPr txBox="1"/>
          <p:nvPr/>
        </p:nvSpPr>
        <p:spPr>
          <a:xfrm>
            <a:off x="2693600" y="471750"/>
            <a:ext cx="1501500" cy="44076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endParaRPr sz="1100">
              <a:solidFill>
                <a:schemeClr val="dk1"/>
              </a:solidFill>
            </a:endParaRPr>
          </a:p>
          <a:p>
            <a:pPr marL="0" lvl="0" indent="0" rtl="0">
              <a:lnSpc>
                <a:spcPct val="115000"/>
              </a:lnSpc>
              <a:spcBef>
                <a:spcPts val="0"/>
              </a:spcBef>
              <a:spcAft>
                <a:spcPts val="0"/>
              </a:spcAft>
              <a:buClr>
                <a:schemeClr val="dk1"/>
              </a:buClr>
              <a:buSzPts val="1100"/>
              <a:buFont typeface="Arial"/>
              <a:buNone/>
            </a:pPr>
            <a:r>
              <a:rPr lang="en" sz="1100" b="1" u="sng">
                <a:solidFill>
                  <a:srgbClr val="990000"/>
                </a:solidFill>
              </a:rPr>
              <a:t>Inferring</a:t>
            </a:r>
            <a:r>
              <a:rPr lang="en" sz="1100" b="1">
                <a:solidFill>
                  <a:schemeClr val="dk1"/>
                </a:solidFill>
              </a:rPr>
              <a:t>: THIS IS THE "I"</a:t>
            </a:r>
            <a:endParaRPr sz="1100" b="1">
              <a:solidFill>
                <a:schemeClr val="dk1"/>
              </a:solidFill>
            </a:endParaRPr>
          </a:p>
          <a:p>
            <a:pPr marL="0" lvl="0" indent="0" rtl="0">
              <a:lnSpc>
                <a:spcPct val="115000"/>
              </a:lnSpc>
              <a:spcBef>
                <a:spcPts val="1600"/>
              </a:spcBef>
              <a:spcAft>
                <a:spcPts val="0"/>
              </a:spcAft>
              <a:buClr>
                <a:schemeClr val="dk1"/>
              </a:buClr>
              <a:buSzPts val="1100"/>
              <a:buFont typeface="Arial"/>
              <a:buNone/>
            </a:pPr>
            <a:r>
              <a:rPr lang="en" sz="1100">
                <a:solidFill>
                  <a:schemeClr val="dk1"/>
                </a:solidFill>
              </a:rPr>
              <a:t>1. What is suggested by the source?</a:t>
            </a:r>
            <a:endParaRPr sz="1100">
              <a:solidFill>
                <a:schemeClr val="dk1"/>
              </a:solidFill>
            </a:endParaRPr>
          </a:p>
          <a:p>
            <a:pPr marL="0" lvl="0" indent="0" rtl="0">
              <a:lnSpc>
                <a:spcPct val="115000"/>
              </a:lnSpc>
              <a:spcBef>
                <a:spcPts val="1600"/>
              </a:spcBef>
              <a:spcAft>
                <a:spcPts val="0"/>
              </a:spcAft>
              <a:buClr>
                <a:schemeClr val="dk1"/>
              </a:buClr>
              <a:buSzPts val="1100"/>
              <a:buFont typeface="Arial"/>
              <a:buNone/>
            </a:pPr>
            <a:r>
              <a:rPr lang="en" sz="1100">
                <a:solidFill>
                  <a:schemeClr val="dk1"/>
                </a:solidFill>
              </a:rPr>
              <a:t>2. What conclusions may be drawn from the source?</a:t>
            </a:r>
            <a:endParaRPr sz="1100">
              <a:solidFill>
                <a:schemeClr val="dk1"/>
              </a:solidFill>
            </a:endParaRPr>
          </a:p>
          <a:p>
            <a:pPr marL="0" lvl="0" indent="0" rtl="0">
              <a:lnSpc>
                <a:spcPct val="115000"/>
              </a:lnSpc>
              <a:spcBef>
                <a:spcPts val="1600"/>
              </a:spcBef>
              <a:spcAft>
                <a:spcPts val="0"/>
              </a:spcAft>
              <a:buClr>
                <a:schemeClr val="dk1"/>
              </a:buClr>
              <a:buSzPts val="1100"/>
              <a:buFont typeface="Arial"/>
              <a:buNone/>
            </a:pPr>
            <a:r>
              <a:rPr lang="en" sz="1100">
                <a:solidFill>
                  <a:schemeClr val="dk1"/>
                </a:solidFill>
              </a:rPr>
              <a:t>3. What biases are indicated in the source?</a:t>
            </a:r>
            <a:endParaRPr sz="1100">
              <a:solidFill>
                <a:schemeClr val="dk1"/>
              </a:solidFill>
            </a:endParaRPr>
          </a:p>
          <a:p>
            <a:pPr marL="0" lvl="0" indent="0" rtl="0">
              <a:lnSpc>
                <a:spcPct val="115000"/>
              </a:lnSpc>
              <a:spcBef>
                <a:spcPts val="1600"/>
              </a:spcBef>
              <a:spcAft>
                <a:spcPts val="0"/>
              </a:spcAft>
              <a:buClr>
                <a:schemeClr val="dk1"/>
              </a:buClr>
              <a:buSzPts val="1100"/>
              <a:buFont typeface="Arial"/>
              <a:buNone/>
            </a:pPr>
            <a:r>
              <a:rPr lang="en" sz="1100">
                <a:solidFill>
                  <a:schemeClr val="dk1"/>
                </a:solidFill>
              </a:rPr>
              <a:t>4. What contextualizing information, while not directly evident, may be suggested</a:t>
            </a:r>
            <a:endParaRPr sz="1100">
              <a:solidFill>
                <a:schemeClr val="dk1"/>
              </a:solidFill>
            </a:endParaRPr>
          </a:p>
          <a:p>
            <a:pPr marL="0" lvl="0" indent="0" rtl="0">
              <a:lnSpc>
                <a:spcPct val="115000"/>
              </a:lnSpc>
              <a:spcBef>
                <a:spcPts val="1600"/>
              </a:spcBef>
              <a:spcAft>
                <a:spcPts val="1600"/>
              </a:spcAft>
              <a:buClr>
                <a:schemeClr val="dk1"/>
              </a:buClr>
              <a:buSzPts val="1100"/>
              <a:buFont typeface="Arial"/>
              <a:buNone/>
            </a:pPr>
            <a:r>
              <a:rPr lang="en" sz="1100">
                <a:solidFill>
                  <a:schemeClr val="dk1"/>
                </a:solidFill>
              </a:rPr>
              <a:t>from the source?</a:t>
            </a:r>
            <a:endParaRPr/>
          </a:p>
        </p:txBody>
      </p:sp>
      <p:sp>
        <p:nvSpPr>
          <p:cNvPr id="517" name="Shape 517"/>
          <p:cNvSpPr txBox="1"/>
          <p:nvPr/>
        </p:nvSpPr>
        <p:spPr>
          <a:xfrm>
            <a:off x="4123925" y="703175"/>
            <a:ext cx="3135000" cy="12075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 sz="1100" b="1" u="sng">
                <a:solidFill>
                  <a:srgbClr val="990000"/>
                </a:solidFill>
              </a:rPr>
              <a:t>Monitoring</a:t>
            </a:r>
            <a:r>
              <a:rPr lang="en" sz="1100" b="1" u="sng">
                <a:solidFill>
                  <a:schemeClr val="dk1"/>
                </a:solidFill>
              </a:rPr>
              <a:t>:</a:t>
            </a:r>
            <a:r>
              <a:rPr lang="en" sz="1100" b="1">
                <a:solidFill>
                  <a:schemeClr val="dk1"/>
                </a:solidFill>
              </a:rPr>
              <a:t> THIS IS THE "M"</a:t>
            </a:r>
            <a:endParaRPr sz="1100" b="1">
              <a:solidFill>
                <a:schemeClr val="dk1"/>
              </a:solidFill>
            </a:endParaRPr>
          </a:p>
          <a:p>
            <a:pPr marL="0" lvl="0" indent="0" rtl="0">
              <a:lnSpc>
                <a:spcPct val="115000"/>
              </a:lnSpc>
              <a:spcBef>
                <a:spcPts val="1600"/>
              </a:spcBef>
              <a:spcAft>
                <a:spcPts val="0"/>
              </a:spcAft>
              <a:buClr>
                <a:schemeClr val="dk1"/>
              </a:buClr>
              <a:buSzPts val="1100"/>
              <a:buFont typeface="Arial"/>
              <a:buNone/>
            </a:pPr>
            <a:r>
              <a:rPr lang="en" sz="1100">
                <a:solidFill>
                  <a:schemeClr val="dk1"/>
                </a:solidFill>
              </a:rPr>
              <a:t>1. What is missing from the source in terms of evidence that is needed to answer the</a:t>
            </a:r>
            <a:endParaRPr sz="1100">
              <a:solidFill>
                <a:schemeClr val="dk1"/>
              </a:solidFill>
            </a:endParaRPr>
          </a:p>
          <a:p>
            <a:pPr marL="0" lvl="0" indent="0" rtl="0">
              <a:lnSpc>
                <a:spcPct val="115000"/>
              </a:lnSpc>
              <a:spcBef>
                <a:spcPts val="1600"/>
              </a:spcBef>
              <a:spcAft>
                <a:spcPts val="0"/>
              </a:spcAft>
              <a:buClr>
                <a:schemeClr val="dk1"/>
              </a:buClr>
              <a:buSzPts val="1100"/>
              <a:buFont typeface="Arial"/>
              <a:buNone/>
            </a:pPr>
            <a:r>
              <a:rPr lang="en" sz="1100">
                <a:solidFill>
                  <a:schemeClr val="dk1"/>
                </a:solidFill>
              </a:rPr>
              <a:t>guiding historical question?</a:t>
            </a:r>
            <a:endParaRPr sz="1100">
              <a:solidFill>
                <a:schemeClr val="dk1"/>
              </a:solidFill>
            </a:endParaRPr>
          </a:p>
          <a:p>
            <a:pPr marL="0" lvl="0" indent="0" rtl="0">
              <a:lnSpc>
                <a:spcPct val="115000"/>
              </a:lnSpc>
              <a:spcBef>
                <a:spcPts val="1600"/>
              </a:spcBef>
              <a:spcAft>
                <a:spcPts val="0"/>
              </a:spcAft>
              <a:buClr>
                <a:schemeClr val="dk1"/>
              </a:buClr>
              <a:buSzPts val="1100"/>
              <a:buFont typeface="Arial"/>
              <a:buNone/>
            </a:pPr>
            <a:r>
              <a:rPr lang="en" sz="1100">
                <a:solidFill>
                  <a:schemeClr val="dk1"/>
                </a:solidFill>
              </a:rPr>
              <a:t>2. What ideas, images, or terms need further defining from the source in order to</a:t>
            </a:r>
            <a:endParaRPr sz="1100">
              <a:solidFill>
                <a:schemeClr val="dk1"/>
              </a:solidFill>
            </a:endParaRPr>
          </a:p>
          <a:p>
            <a:pPr marL="0" lvl="0" indent="0" rtl="0">
              <a:lnSpc>
                <a:spcPct val="115000"/>
              </a:lnSpc>
              <a:spcBef>
                <a:spcPts val="1600"/>
              </a:spcBef>
              <a:spcAft>
                <a:spcPts val="0"/>
              </a:spcAft>
              <a:buClr>
                <a:schemeClr val="dk1"/>
              </a:buClr>
              <a:buSzPts val="1100"/>
              <a:buFont typeface="Arial"/>
              <a:buNone/>
            </a:pPr>
            <a:r>
              <a:rPr lang="en" sz="1100">
                <a:solidFill>
                  <a:schemeClr val="dk1"/>
                </a:solidFill>
              </a:rPr>
              <a:t>understand the context or period in which the source was created?</a:t>
            </a:r>
            <a:endParaRPr sz="1100">
              <a:solidFill>
                <a:schemeClr val="dk1"/>
              </a:solidFill>
            </a:endParaRPr>
          </a:p>
          <a:p>
            <a:pPr marL="0" lvl="0" indent="0" rtl="0">
              <a:lnSpc>
                <a:spcPct val="115000"/>
              </a:lnSpc>
              <a:spcBef>
                <a:spcPts val="1600"/>
              </a:spcBef>
              <a:spcAft>
                <a:spcPts val="0"/>
              </a:spcAft>
              <a:buClr>
                <a:schemeClr val="dk1"/>
              </a:buClr>
              <a:buSzPts val="1100"/>
              <a:buFont typeface="Arial"/>
              <a:buNone/>
            </a:pPr>
            <a:r>
              <a:rPr lang="en" sz="1100">
                <a:solidFill>
                  <a:schemeClr val="dk1"/>
                </a:solidFill>
              </a:rPr>
              <a:t>3. How reliable is the source for its intended purpose in answering the historical</a:t>
            </a:r>
            <a:endParaRPr sz="1100">
              <a:solidFill>
                <a:schemeClr val="dk1"/>
              </a:solidFill>
            </a:endParaRPr>
          </a:p>
          <a:p>
            <a:pPr marL="0" lvl="0" indent="0" rtl="0">
              <a:lnSpc>
                <a:spcPct val="115000"/>
              </a:lnSpc>
              <a:spcBef>
                <a:spcPts val="1600"/>
              </a:spcBef>
              <a:spcAft>
                <a:spcPts val="0"/>
              </a:spcAft>
              <a:buClr>
                <a:schemeClr val="dk1"/>
              </a:buClr>
              <a:buSzPts val="1100"/>
              <a:buFont typeface="Arial"/>
              <a:buNone/>
            </a:pPr>
            <a:r>
              <a:rPr lang="en" sz="1100">
                <a:solidFill>
                  <a:schemeClr val="dk1"/>
                </a:solidFill>
              </a:rPr>
              <a:t>question?</a:t>
            </a:r>
            <a:endParaRPr sz="1100">
              <a:solidFill>
                <a:schemeClr val="dk1"/>
              </a:solidFill>
            </a:endParaRPr>
          </a:p>
          <a:p>
            <a:pPr marL="0" lvl="0" indent="0" rtl="0">
              <a:lnSpc>
                <a:spcPct val="115000"/>
              </a:lnSpc>
              <a:spcBef>
                <a:spcPts val="1600"/>
              </a:spcBef>
              <a:spcAft>
                <a:spcPts val="0"/>
              </a:spcAft>
              <a:buClr>
                <a:schemeClr val="dk1"/>
              </a:buClr>
              <a:buSzPts val="1100"/>
              <a:buFont typeface="Arial"/>
              <a:buNone/>
            </a:pPr>
            <a:r>
              <a:rPr lang="en" sz="1100">
                <a:solidFill>
                  <a:schemeClr val="dk1"/>
                </a:solidFill>
              </a:rPr>
              <a:t>4. What questions from the previous stages need to be revisited in order to analyze the</a:t>
            </a:r>
            <a:endParaRPr sz="1100">
              <a:solidFill>
                <a:schemeClr val="dk1"/>
              </a:solidFill>
            </a:endParaRPr>
          </a:p>
          <a:p>
            <a:pPr marL="0" lvl="0" indent="0" rtl="0">
              <a:lnSpc>
                <a:spcPct val="115000"/>
              </a:lnSpc>
              <a:spcBef>
                <a:spcPts val="1600"/>
              </a:spcBef>
              <a:spcAft>
                <a:spcPts val="1600"/>
              </a:spcAft>
              <a:buClr>
                <a:schemeClr val="dk1"/>
              </a:buClr>
              <a:buSzPts val="1100"/>
              <a:buFont typeface="Arial"/>
              <a:buNone/>
            </a:pPr>
            <a:r>
              <a:rPr lang="en" sz="1100">
                <a:solidFill>
                  <a:schemeClr val="dk1"/>
                </a:solidFill>
              </a:rPr>
              <a:t>source satisfactorily?</a:t>
            </a:r>
            <a:endParaRPr/>
          </a:p>
        </p:txBody>
      </p:sp>
      <p:sp>
        <p:nvSpPr>
          <p:cNvPr id="518" name="Shape 518"/>
          <p:cNvSpPr txBox="1"/>
          <p:nvPr/>
        </p:nvSpPr>
        <p:spPr>
          <a:xfrm>
            <a:off x="7167425" y="309375"/>
            <a:ext cx="1976700" cy="28002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endParaRPr sz="1100">
              <a:solidFill>
                <a:schemeClr val="dk1"/>
              </a:solidFill>
            </a:endParaRPr>
          </a:p>
          <a:p>
            <a:pPr marL="0" lvl="0" indent="0" rtl="0">
              <a:lnSpc>
                <a:spcPct val="115000"/>
              </a:lnSpc>
              <a:spcBef>
                <a:spcPts val="1600"/>
              </a:spcBef>
              <a:spcAft>
                <a:spcPts val="0"/>
              </a:spcAft>
              <a:buClr>
                <a:schemeClr val="dk1"/>
              </a:buClr>
              <a:buSzPts val="1100"/>
              <a:buFont typeface="Arial"/>
              <a:buNone/>
            </a:pPr>
            <a:r>
              <a:rPr lang="en" sz="1100" b="1" u="sng">
                <a:solidFill>
                  <a:srgbClr val="990000"/>
                </a:solidFill>
              </a:rPr>
              <a:t>Corroborating</a:t>
            </a:r>
            <a:r>
              <a:rPr lang="en" sz="1100" b="1">
                <a:solidFill>
                  <a:schemeClr val="dk1"/>
                </a:solidFill>
              </a:rPr>
              <a:t>: THIS IS THE "C"</a:t>
            </a:r>
            <a:endParaRPr sz="1100" b="1">
              <a:solidFill>
                <a:schemeClr val="dk1"/>
              </a:solidFill>
            </a:endParaRPr>
          </a:p>
          <a:p>
            <a:pPr marL="0" lvl="0" indent="0" rtl="0">
              <a:lnSpc>
                <a:spcPct val="115000"/>
              </a:lnSpc>
              <a:spcBef>
                <a:spcPts val="1600"/>
              </a:spcBef>
              <a:spcAft>
                <a:spcPts val="0"/>
              </a:spcAft>
              <a:buClr>
                <a:schemeClr val="dk1"/>
              </a:buClr>
              <a:buSzPts val="1100"/>
              <a:buFont typeface="Arial"/>
              <a:buNone/>
            </a:pPr>
            <a:r>
              <a:rPr lang="en" sz="1100">
                <a:solidFill>
                  <a:schemeClr val="dk1"/>
                </a:solidFill>
              </a:rPr>
              <a:t>1. What similarities and differences exist between the sources?</a:t>
            </a:r>
            <a:endParaRPr sz="1100">
              <a:solidFill>
                <a:schemeClr val="dk1"/>
              </a:solidFill>
            </a:endParaRPr>
          </a:p>
          <a:p>
            <a:pPr marL="0" lvl="0" indent="0" rtl="0">
              <a:lnSpc>
                <a:spcPct val="115000"/>
              </a:lnSpc>
              <a:spcBef>
                <a:spcPts val="1600"/>
              </a:spcBef>
              <a:spcAft>
                <a:spcPts val="0"/>
              </a:spcAft>
              <a:buClr>
                <a:schemeClr val="dk1"/>
              </a:buClr>
              <a:buSzPts val="1100"/>
              <a:buFont typeface="Arial"/>
              <a:buNone/>
            </a:pPr>
            <a:r>
              <a:rPr lang="en" sz="1100">
                <a:solidFill>
                  <a:schemeClr val="dk1"/>
                </a:solidFill>
              </a:rPr>
              <a:t>2. What factors could account for the similarities and differences?</a:t>
            </a:r>
            <a:endParaRPr sz="1100">
              <a:solidFill>
                <a:schemeClr val="dk1"/>
              </a:solidFill>
            </a:endParaRPr>
          </a:p>
          <a:p>
            <a:pPr marL="0" lvl="0" indent="0" rtl="0">
              <a:lnSpc>
                <a:spcPct val="115000"/>
              </a:lnSpc>
              <a:spcBef>
                <a:spcPts val="1600"/>
              </a:spcBef>
              <a:spcAft>
                <a:spcPts val="0"/>
              </a:spcAft>
              <a:buClr>
                <a:schemeClr val="dk1"/>
              </a:buClr>
              <a:buSzPts val="1100"/>
              <a:buFont typeface="Arial"/>
              <a:buNone/>
            </a:pPr>
            <a:r>
              <a:rPr lang="en" sz="1100">
                <a:solidFill>
                  <a:schemeClr val="dk1"/>
                </a:solidFill>
              </a:rPr>
              <a:t>3. What gaps appear to exist that hinder the final interpretation of the source?</a:t>
            </a:r>
            <a:endParaRPr sz="1100">
              <a:solidFill>
                <a:schemeClr val="dk1"/>
              </a:solidFill>
            </a:endParaRPr>
          </a:p>
          <a:p>
            <a:pPr marL="0" lvl="0" indent="0" rtl="0">
              <a:lnSpc>
                <a:spcPct val="115000"/>
              </a:lnSpc>
              <a:spcBef>
                <a:spcPts val="1600"/>
              </a:spcBef>
              <a:spcAft>
                <a:spcPts val="0"/>
              </a:spcAft>
              <a:buClr>
                <a:schemeClr val="dk1"/>
              </a:buClr>
              <a:buSzPts val="1100"/>
              <a:buFont typeface="Arial"/>
              <a:buNone/>
            </a:pPr>
            <a:r>
              <a:rPr lang="en" sz="1100">
                <a:solidFill>
                  <a:schemeClr val="dk1"/>
                </a:solidFill>
              </a:rPr>
              <a:t>4. What other sources are available that could check, confirm, or oppose the evidence</a:t>
            </a:r>
            <a:endParaRPr sz="1100">
              <a:solidFill>
                <a:schemeClr val="dk1"/>
              </a:solidFill>
            </a:endParaRPr>
          </a:p>
          <a:p>
            <a:pPr marL="0" lvl="0" indent="0" rtl="0">
              <a:lnSpc>
                <a:spcPct val="115000"/>
              </a:lnSpc>
              <a:spcBef>
                <a:spcPts val="1600"/>
              </a:spcBef>
              <a:spcAft>
                <a:spcPts val="1600"/>
              </a:spcAft>
              <a:buClr>
                <a:schemeClr val="dk1"/>
              </a:buClr>
              <a:buSzPts val="1100"/>
              <a:buFont typeface="Arial"/>
              <a:buNone/>
            </a:pPr>
            <a:r>
              <a:rPr lang="en" sz="1100">
                <a:solidFill>
                  <a:schemeClr val="dk1"/>
                </a:solidFill>
              </a:rPr>
              <a:t>currently marshaled?</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Shape 523"/>
          <p:cNvSpPr/>
          <p:nvPr/>
        </p:nvSpPr>
        <p:spPr>
          <a:xfrm>
            <a:off x="245700" y="1202150"/>
            <a:ext cx="8652600" cy="1400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24" name="Shape 524"/>
          <p:cNvSpPr txBox="1"/>
          <p:nvPr/>
        </p:nvSpPr>
        <p:spPr>
          <a:xfrm>
            <a:off x="360200" y="1242800"/>
            <a:ext cx="8520600" cy="1318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25" name="Shape 525"/>
          <p:cNvSpPr txBox="1">
            <a:spLocks noGrp="1"/>
          </p:cNvSpPr>
          <p:nvPr>
            <p:ph type="body" idx="1"/>
          </p:nvPr>
        </p:nvSpPr>
        <p:spPr>
          <a:xfrm>
            <a:off x="245700" y="1202150"/>
            <a:ext cx="8652600" cy="16020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sz="2400">
                <a:solidFill>
                  <a:srgbClr val="000000"/>
                </a:solidFill>
                <a:latin typeface="Bree Serif"/>
                <a:ea typeface="Bree Serif"/>
                <a:cs typeface="Bree Serif"/>
                <a:sym typeface="Bree Serif"/>
              </a:rPr>
              <a:t>"Gold is a treasure, and he who possesses it does all he wishes to in this world, and succeeds in helping souls into paradise." ~ Christopher Columbus</a:t>
            </a:r>
            <a:endParaRPr sz="2400">
              <a:solidFill>
                <a:srgbClr val="000000"/>
              </a:solidFill>
              <a:latin typeface="Bree Serif"/>
              <a:ea typeface="Bree Serif"/>
              <a:cs typeface="Bree Serif"/>
              <a:sym typeface="Bree Serif"/>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Shape 530"/>
          <p:cNvSpPr txBox="1">
            <a:spLocks noGrp="1"/>
          </p:cNvSpPr>
          <p:nvPr>
            <p:ph type="body" idx="1"/>
          </p:nvPr>
        </p:nvSpPr>
        <p:spPr>
          <a:xfrm flipH="1">
            <a:off x="19413575" y="5072425"/>
            <a:ext cx="161100" cy="23778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531" name="Shape 531"/>
          <p:cNvPicPr preferRelativeResize="0"/>
          <p:nvPr/>
        </p:nvPicPr>
        <p:blipFill>
          <a:blip r:embed="rId3">
            <a:alphaModFix/>
          </a:blip>
          <a:stretch>
            <a:fillRect/>
          </a:stretch>
        </p:blipFill>
        <p:spPr>
          <a:xfrm>
            <a:off x="852375" y="214300"/>
            <a:ext cx="7086600" cy="47148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536" name="Shape 536" descr="See the source image"/>
          <p:cNvPicPr preferRelativeResize="0"/>
          <p:nvPr/>
        </p:nvPicPr>
        <p:blipFill>
          <a:blip r:embed="rId3">
            <a:alphaModFix/>
          </a:blip>
          <a:stretch>
            <a:fillRect/>
          </a:stretch>
        </p:blipFill>
        <p:spPr>
          <a:xfrm>
            <a:off x="496350" y="385475"/>
            <a:ext cx="8151300" cy="4372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02"/>
        <p:cNvGrpSpPr/>
        <p:nvPr/>
      </p:nvGrpSpPr>
      <p:grpSpPr>
        <a:xfrm>
          <a:off x="0" y="0"/>
          <a:ext cx="0" cy="0"/>
          <a:chOff x="0" y="0"/>
          <a:chExt cx="0" cy="0"/>
        </a:xfrm>
      </p:grpSpPr>
      <p:pic>
        <p:nvPicPr>
          <p:cNvPr id="103" name="Shape 103"/>
          <p:cNvPicPr preferRelativeResize="0"/>
          <p:nvPr/>
        </p:nvPicPr>
        <p:blipFill>
          <a:blip r:embed="rId3">
            <a:alphaModFix/>
          </a:blip>
          <a:stretch>
            <a:fillRect/>
          </a:stretch>
        </p:blipFill>
        <p:spPr>
          <a:xfrm>
            <a:off x="0" y="0"/>
            <a:ext cx="5213549" cy="2582349"/>
          </a:xfrm>
          <a:prstGeom prst="rect">
            <a:avLst/>
          </a:prstGeom>
          <a:noFill/>
          <a:ln>
            <a:noFill/>
          </a:ln>
        </p:spPr>
      </p:pic>
      <p:pic>
        <p:nvPicPr>
          <p:cNvPr id="104" name="Shape 104"/>
          <p:cNvPicPr preferRelativeResize="0"/>
          <p:nvPr/>
        </p:nvPicPr>
        <p:blipFill>
          <a:blip r:embed="rId4">
            <a:alphaModFix/>
          </a:blip>
          <a:stretch>
            <a:fillRect/>
          </a:stretch>
        </p:blipFill>
        <p:spPr>
          <a:xfrm>
            <a:off x="4139345" y="2582350"/>
            <a:ext cx="5004657" cy="2561151"/>
          </a:xfrm>
          <a:prstGeom prst="rect">
            <a:avLst/>
          </a:prstGeom>
          <a:noFill/>
          <a:ln>
            <a:noFill/>
          </a:ln>
        </p:spPr>
      </p:pic>
      <p:sp>
        <p:nvSpPr>
          <p:cNvPr id="105" name="Shape 105"/>
          <p:cNvSpPr txBox="1"/>
          <p:nvPr/>
        </p:nvSpPr>
        <p:spPr>
          <a:xfrm rot="-1129799">
            <a:off x="6444400" y="700402"/>
            <a:ext cx="1541078" cy="440295"/>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2000">
                <a:latin typeface="Abril Fatface"/>
                <a:ea typeface="Abril Fatface"/>
                <a:cs typeface="Abril Fatface"/>
                <a:sym typeface="Abril Fatface"/>
              </a:rPr>
              <a:t>Discover!</a:t>
            </a:r>
            <a:endParaRPr sz="2000">
              <a:latin typeface="Abril Fatface"/>
              <a:ea typeface="Abril Fatface"/>
              <a:cs typeface="Abril Fatface"/>
              <a:sym typeface="Abril Fatface"/>
            </a:endParaRPr>
          </a:p>
        </p:txBody>
      </p:sp>
      <p:sp>
        <p:nvSpPr>
          <p:cNvPr id="106" name="Shape 106"/>
          <p:cNvSpPr txBox="1"/>
          <p:nvPr/>
        </p:nvSpPr>
        <p:spPr>
          <a:xfrm rot="-1129799">
            <a:off x="1276112" y="3605892"/>
            <a:ext cx="1541078" cy="76807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Abril Fatface"/>
                <a:ea typeface="Abril Fatface"/>
                <a:cs typeface="Abril Fatface"/>
                <a:sym typeface="Abril Fatface"/>
              </a:rPr>
              <a:t>Ask Questions!</a:t>
            </a:r>
            <a:endParaRPr sz="2000">
              <a:latin typeface="Abril Fatface"/>
              <a:ea typeface="Abril Fatface"/>
              <a:cs typeface="Abril Fatface"/>
              <a:sym typeface="Abril Fatface"/>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541" name="Shape 541" descr="See the source image"/>
          <p:cNvPicPr preferRelativeResize="0"/>
          <p:nvPr/>
        </p:nvPicPr>
        <p:blipFill>
          <a:blip r:embed="rId3">
            <a:alphaModFix/>
          </a:blip>
          <a:stretch>
            <a:fillRect/>
          </a:stretch>
        </p:blipFill>
        <p:spPr>
          <a:xfrm>
            <a:off x="196363" y="930888"/>
            <a:ext cx="8751275" cy="328172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Shape 546"/>
          <p:cNvSpPr txBox="1">
            <a:spLocks noGrp="1"/>
          </p:cNvSpPr>
          <p:nvPr>
            <p:ph type="title"/>
          </p:nvPr>
        </p:nvSpPr>
        <p:spPr>
          <a:xfrm>
            <a:off x="311688" y="221950"/>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3600">
                <a:solidFill>
                  <a:srgbClr val="0000FF"/>
                </a:solidFill>
                <a:latin typeface="Lobster"/>
                <a:ea typeface="Lobster"/>
                <a:cs typeface="Lobster"/>
                <a:sym typeface="Lobster"/>
              </a:rPr>
              <a:t>Exit Ticket and Homework</a:t>
            </a:r>
            <a:endParaRPr sz="3600">
              <a:solidFill>
                <a:srgbClr val="0000FF"/>
              </a:solidFill>
              <a:latin typeface="Lobster"/>
              <a:ea typeface="Lobster"/>
              <a:cs typeface="Lobster"/>
              <a:sym typeface="Lobster"/>
            </a:endParaRPr>
          </a:p>
        </p:txBody>
      </p:sp>
      <p:sp>
        <p:nvSpPr>
          <p:cNvPr id="547" name="Shape 547"/>
          <p:cNvSpPr txBox="1">
            <a:spLocks noGrp="1"/>
          </p:cNvSpPr>
          <p:nvPr>
            <p:ph type="body" idx="1"/>
          </p:nvPr>
        </p:nvSpPr>
        <p:spPr>
          <a:xfrm>
            <a:off x="311688" y="979900"/>
            <a:ext cx="8520600" cy="3416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000000"/>
                </a:solidFill>
              </a:rPr>
              <a:t>Exit ticket: “Was the information taught about Puerto Rico valid, why or why not? Include two examples from the document to support your answer.”</a:t>
            </a:r>
            <a:endParaRPr>
              <a:solidFill>
                <a:srgbClr val="000000"/>
              </a:solidFill>
            </a:endParaRPr>
          </a:p>
          <a:p>
            <a:pPr marL="0" lvl="0" indent="0" rtl="0">
              <a:spcBef>
                <a:spcPts val="0"/>
              </a:spcBef>
              <a:spcAft>
                <a:spcPts val="0"/>
              </a:spcAft>
              <a:buNone/>
            </a:pPr>
            <a:endParaRPr>
              <a:solidFill>
                <a:srgbClr val="000000"/>
              </a:solidFill>
            </a:endParaRPr>
          </a:p>
          <a:p>
            <a:pPr marL="0" lvl="0" indent="0" rtl="0">
              <a:spcBef>
                <a:spcPts val="0"/>
              </a:spcBef>
              <a:spcAft>
                <a:spcPts val="0"/>
              </a:spcAft>
              <a:buNone/>
            </a:pPr>
            <a:endParaRPr>
              <a:solidFill>
                <a:srgbClr val="000000"/>
              </a:solidFill>
            </a:endParaRPr>
          </a:p>
          <a:p>
            <a:pPr marL="0" lvl="0" indent="0" rtl="0">
              <a:spcBef>
                <a:spcPts val="0"/>
              </a:spcBef>
              <a:spcAft>
                <a:spcPts val="0"/>
              </a:spcAft>
              <a:buClr>
                <a:schemeClr val="dk1"/>
              </a:buClr>
              <a:buSzPts val="1100"/>
              <a:buFont typeface="Arial"/>
              <a:buNone/>
            </a:pPr>
            <a:r>
              <a:rPr lang="en">
                <a:solidFill>
                  <a:srgbClr val="000000"/>
                </a:solidFill>
              </a:rPr>
              <a:t>Homework: Students will be asked to compare two of the documents discussed in class and determine their similarities and differences.</a:t>
            </a:r>
            <a:endParaRPr>
              <a:solidFill>
                <a:srgbClr val="000000"/>
              </a:solidFill>
            </a:endParaRPr>
          </a:p>
          <a:p>
            <a:pPr marL="0" lvl="0" indent="0">
              <a:spcBef>
                <a:spcPts val="0"/>
              </a:spcBef>
              <a:spcAft>
                <a:spcPts val="1600"/>
              </a:spcAft>
              <a:buNone/>
            </a:pPr>
            <a:endParaRPr/>
          </a:p>
        </p:txBody>
      </p:sp>
      <p:pic>
        <p:nvPicPr>
          <p:cNvPr id="548" name="Shape 548" descr="See the source image"/>
          <p:cNvPicPr preferRelativeResize="0"/>
          <p:nvPr/>
        </p:nvPicPr>
        <p:blipFill>
          <a:blip r:embed="rId3">
            <a:alphaModFix/>
          </a:blip>
          <a:stretch>
            <a:fillRect/>
          </a:stretch>
        </p:blipFill>
        <p:spPr>
          <a:xfrm>
            <a:off x="2997825" y="3048700"/>
            <a:ext cx="2793074" cy="20948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Shape 553"/>
          <p:cNvSpPr txBox="1">
            <a:spLocks noGrp="1"/>
          </p:cNvSpPr>
          <p:nvPr>
            <p:ph type="title"/>
          </p:nvPr>
        </p:nvSpPr>
        <p:spPr>
          <a:xfrm>
            <a:off x="190675" y="434950"/>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latin typeface="Comic Sans MS"/>
                <a:ea typeface="Comic Sans MS"/>
                <a:cs typeface="Comic Sans MS"/>
                <a:sym typeface="Comic Sans MS"/>
              </a:rPr>
              <a:t>Lesson #5 History Mystery</a:t>
            </a:r>
            <a:endParaRPr b="1">
              <a:latin typeface="Comic Sans MS"/>
              <a:ea typeface="Comic Sans MS"/>
              <a:cs typeface="Comic Sans MS"/>
              <a:sym typeface="Comic Sans MS"/>
            </a:endParaRPr>
          </a:p>
        </p:txBody>
      </p:sp>
      <p:sp>
        <p:nvSpPr>
          <p:cNvPr id="554" name="Shape 554"/>
          <p:cNvSpPr txBox="1">
            <a:spLocks noGrp="1"/>
          </p:cNvSpPr>
          <p:nvPr>
            <p:ph type="body" idx="1"/>
          </p:nvPr>
        </p:nvSpPr>
        <p:spPr>
          <a:xfrm>
            <a:off x="110950" y="1122225"/>
            <a:ext cx="8915400" cy="389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000000"/>
                </a:solidFill>
                <a:latin typeface="Comic Sans MS"/>
                <a:ea typeface="Comic Sans MS"/>
                <a:cs typeface="Comic Sans MS"/>
                <a:sym typeface="Comic Sans MS"/>
              </a:rPr>
              <a:t>Are Puerto Ricans Happier Than Americans?</a:t>
            </a:r>
            <a:endParaRPr sz="3600" b="1">
              <a:solidFill>
                <a:srgbClr val="000000"/>
              </a:solidFill>
              <a:latin typeface="Comic Sans MS"/>
              <a:ea typeface="Comic Sans MS"/>
              <a:cs typeface="Comic Sans MS"/>
              <a:sym typeface="Comic Sans MS"/>
            </a:endParaRPr>
          </a:p>
          <a:p>
            <a:pPr marL="0" lvl="0" indent="0">
              <a:spcBef>
                <a:spcPts val="0"/>
              </a:spcBef>
              <a:spcAft>
                <a:spcPts val="1600"/>
              </a:spcAft>
              <a:buNone/>
            </a:pPr>
            <a:endParaRPr sz="1400"/>
          </a:p>
        </p:txBody>
      </p:sp>
      <p:pic>
        <p:nvPicPr>
          <p:cNvPr id="555" name="Shape 555"/>
          <p:cNvPicPr preferRelativeResize="0"/>
          <p:nvPr/>
        </p:nvPicPr>
        <p:blipFill>
          <a:blip r:embed="rId3">
            <a:alphaModFix/>
          </a:blip>
          <a:stretch>
            <a:fillRect/>
          </a:stretch>
        </p:blipFill>
        <p:spPr>
          <a:xfrm>
            <a:off x="2137325" y="2504025"/>
            <a:ext cx="5267325" cy="2514600"/>
          </a:xfrm>
          <a:prstGeom prst="rect">
            <a:avLst/>
          </a:prstGeom>
          <a:noFill/>
          <a:ln>
            <a:noFill/>
          </a:ln>
        </p:spPr>
      </p:pic>
      <p:pic>
        <p:nvPicPr>
          <p:cNvPr id="556" name="Shape 556"/>
          <p:cNvPicPr preferRelativeResize="0"/>
          <p:nvPr/>
        </p:nvPicPr>
        <p:blipFill>
          <a:blip r:embed="rId4">
            <a:alphaModFix/>
          </a:blip>
          <a:stretch>
            <a:fillRect/>
          </a:stretch>
        </p:blipFill>
        <p:spPr>
          <a:xfrm>
            <a:off x="7171400" y="1973804"/>
            <a:ext cx="1854950" cy="2036796"/>
          </a:xfrm>
          <a:prstGeom prst="rect">
            <a:avLst/>
          </a:prstGeom>
          <a:noFill/>
          <a:ln>
            <a:noFill/>
          </a:ln>
        </p:spPr>
      </p:pic>
      <p:pic>
        <p:nvPicPr>
          <p:cNvPr id="557" name="Shape 557"/>
          <p:cNvPicPr preferRelativeResize="0"/>
          <p:nvPr/>
        </p:nvPicPr>
        <p:blipFill>
          <a:blip r:embed="rId5">
            <a:alphaModFix/>
          </a:blip>
          <a:stretch>
            <a:fillRect/>
          </a:stretch>
        </p:blipFill>
        <p:spPr>
          <a:xfrm>
            <a:off x="352038" y="2030975"/>
            <a:ext cx="1785275" cy="1081550"/>
          </a:xfrm>
          <a:prstGeom prst="rect">
            <a:avLst/>
          </a:prstGeom>
          <a:noFill/>
          <a:ln>
            <a:noFill/>
          </a:ln>
        </p:spPr>
      </p:pic>
      <p:pic>
        <p:nvPicPr>
          <p:cNvPr id="558" name="Shape 558"/>
          <p:cNvPicPr preferRelativeResize="0"/>
          <p:nvPr/>
        </p:nvPicPr>
        <p:blipFill>
          <a:blip r:embed="rId6">
            <a:alphaModFix/>
          </a:blip>
          <a:stretch>
            <a:fillRect/>
          </a:stretch>
        </p:blipFill>
        <p:spPr>
          <a:xfrm>
            <a:off x="317212" y="3358189"/>
            <a:ext cx="1854950" cy="1180436"/>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Shape 563"/>
          <p:cNvSpPr txBox="1">
            <a:spLocks noGrp="1"/>
          </p:cNvSpPr>
          <p:nvPr>
            <p:ph type="title"/>
          </p:nvPr>
        </p:nvSpPr>
        <p:spPr>
          <a:xfrm>
            <a:off x="311700" y="202975"/>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b="1">
                <a:latin typeface="Comic Sans MS"/>
                <a:ea typeface="Comic Sans MS"/>
                <a:cs typeface="Comic Sans MS"/>
                <a:sym typeface="Comic Sans MS"/>
              </a:rPr>
              <a:t>CHAMPS</a:t>
            </a:r>
            <a:endParaRPr b="1">
              <a:latin typeface="Comic Sans MS"/>
              <a:ea typeface="Comic Sans MS"/>
              <a:cs typeface="Comic Sans MS"/>
              <a:sym typeface="Comic Sans MS"/>
            </a:endParaRPr>
          </a:p>
        </p:txBody>
      </p:sp>
      <p:sp>
        <p:nvSpPr>
          <p:cNvPr id="564" name="Shape 564"/>
          <p:cNvSpPr txBox="1">
            <a:spLocks noGrp="1"/>
          </p:cNvSpPr>
          <p:nvPr>
            <p:ph type="body" idx="1"/>
          </p:nvPr>
        </p:nvSpPr>
        <p:spPr>
          <a:xfrm>
            <a:off x="311700" y="695000"/>
            <a:ext cx="8520600" cy="43425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sz="1500">
                <a:solidFill>
                  <a:srgbClr val="FF0000"/>
                </a:solidFill>
                <a:latin typeface="Times New Roman"/>
                <a:ea typeface="Times New Roman"/>
                <a:cs typeface="Times New Roman"/>
                <a:sym typeface="Times New Roman"/>
              </a:rPr>
              <a:t>C</a:t>
            </a:r>
            <a:r>
              <a:rPr lang="en" sz="1500">
                <a:solidFill>
                  <a:schemeClr val="dk1"/>
                </a:solidFill>
                <a:latin typeface="Times New Roman"/>
                <a:ea typeface="Times New Roman"/>
                <a:cs typeface="Times New Roman"/>
                <a:sym typeface="Times New Roman"/>
              </a:rPr>
              <a:t>- </a:t>
            </a:r>
            <a:r>
              <a:rPr lang="en" sz="1500" u="sng">
                <a:solidFill>
                  <a:schemeClr val="dk1"/>
                </a:solidFill>
                <a:latin typeface="Times New Roman"/>
                <a:ea typeface="Times New Roman"/>
                <a:cs typeface="Times New Roman"/>
                <a:sym typeface="Times New Roman"/>
              </a:rPr>
              <a:t>Conversation:</a:t>
            </a:r>
            <a:r>
              <a:rPr lang="en" sz="1500">
                <a:solidFill>
                  <a:schemeClr val="dk1"/>
                </a:solidFill>
                <a:latin typeface="Times New Roman"/>
                <a:ea typeface="Times New Roman"/>
                <a:cs typeface="Times New Roman"/>
                <a:sym typeface="Times New Roman"/>
              </a:rPr>
              <a:t> For this project, you can talk in small groups while working to solve the mystery.</a:t>
            </a:r>
            <a:endParaRPr sz="1500">
              <a:solidFill>
                <a:schemeClr val="dk1"/>
              </a:solidFill>
              <a:latin typeface="Times New Roman"/>
              <a:ea typeface="Times New Roman"/>
              <a:cs typeface="Times New Roman"/>
              <a:sym typeface="Times New Roman"/>
            </a:endParaRPr>
          </a:p>
          <a:p>
            <a:pPr marL="0" lvl="0" indent="0">
              <a:spcBef>
                <a:spcPts val="1600"/>
              </a:spcBef>
              <a:spcAft>
                <a:spcPts val="0"/>
              </a:spcAft>
              <a:buClr>
                <a:schemeClr val="dk1"/>
              </a:buClr>
              <a:buSzPts val="1100"/>
              <a:buFont typeface="Arial"/>
              <a:buNone/>
            </a:pPr>
            <a:r>
              <a:rPr lang="en" sz="1500">
                <a:solidFill>
                  <a:srgbClr val="FF0000"/>
                </a:solidFill>
                <a:latin typeface="Times New Roman"/>
                <a:ea typeface="Times New Roman"/>
                <a:cs typeface="Times New Roman"/>
                <a:sym typeface="Times New Roman"/>
              </a:rPr>
              <a:t>H</a:t>
            </a:r>
            <a:r>
              <a:rPr lang="en" sz="1500">
                <a:solidFill>
                  <a:schemeClr val="dk1"/>
                </a:solidFill>
                <a:latin typeface="Times New Roman"/>
                <a:ea typeface="Times New Roman"/>
                <a:cs typeface="Times New Roman"/>
                <a:sym typeface="Times New Roman"/>
              </a:rPr>
              <a:t>- </a:t>
            </a:r>
            <a:r>
              <a:rPr lang="en" sz="1500" u="sng">
                <a:solidFill>
                  <a:schemeClr val="dk1"/>
                </a:solidFill>
                <a:latin typeface="Times New Roman"/>
                <a:ea typeface="Times New Roman"/>
                <a:cs typeface="Times New Roman"/>
                <a:sym typeface="Times New Roman"/>
              </a:rPr>
              <a:t>Help:</a:t>
            </a:r>
            <a:r>
              <a:rPr lang="en" sz="1500">
                <a:solidFill>
                  <a:schemeClr val="dk1"/>
                </a:solidFill>
                <a:latin typeface="Times New Roman"/>
                <a:ea typeface="Times New Roman"/>
                <a:cs typeface="Times New Roman"/>
                <a:sym typeface="Times New Roman"/>
              </a:rPr>
              <a:t> If you need assistance, raise your hand and I will be right over. While you wait, continue to brainstorm and discuss with your group. </a:t>
            </a:r>
            <a:endParaRPr sz="1500">
              <a:solidFill>
                <a:schemeClr val="dk1"/>
              </a:solidFill>
              <a:latin typeface="Times New Roman"/>
              <a:ea typeface="Times New Roman"/>
              <a:cs typeface="Times New Roman"/>
              <a:sym typeface="Times New Roman"/>
            </a:endParaRPr>
          </a:p>
          <a:p>
            <a:pPr marL="0" lvl="0" indent="0">
              <a:spcBef>
                <a:spcPts val="1600"/>
              </a:spcBef>
              <a:spcAft>
                <a:spcPts val="0"/>
              </a:spcAft>
              <a:buNone/>
            </a:pPr>
            <a:r>
              <a:rPr lang="en" sz="1500">
                <a:solidFill>
                  <a:srgbClr val="FF0000"/>
                </a:solidFill>
                <a:latin typeface="Times New Roman"/>
                <a:ea typeface="Times New Roman"/>
                <a:cs typeface="Times New Roman"/>
                <a:sym typeface="Times New Roman"/>
              </a:rPr>
              <a:t>A</a:t>
            </a:r>
            <a:r>
              <a:rPr lang="en" sz="1500">
                <a:solidFill>
                  <a:schemeClr val="dk1"/>
                </a:solidFill>
                <a:latin typeface="Times New Roman"/>
                <a:ea typeface="Times New Roman"/>
                <a:cs typeface="Times New Roman"/>
                <a:sym typeface="Times New Roman"/>
              </a:rPr>
              <a:t>- </a:t>
            </a:r>
            <a:r>
              <a:rPr lang="en" sz="1500" u="sng">
                <a:solidFill>
                  <a:schemeClr val="dk1"/>
                </a:solidFill>
                <a:latin typeface="Times New Roman"/>
                <a:ea typeface="Times New Roman"/>
                <a:cs typeface="Times New Roman"/>
                <a:sym typeface="Times New Roman"/>
              </a:rPr>
              <a:t>Activity:</a:t>
            </a:r>
            <a:r>
              <a:rPr lang="en" sz="1500">
                <a:solidFill>
                  <a:schemeClr val="dk1"/>
                </a:solidFill>
                <a:latin typeface="Times New Roman"/>
                <a:ea typeface="Times New Roman"/>
                <a:cs typeface="Times New Roman"/>
                <a:sym typeface="Times New Roman"/>
              </a:rPr>
              <a:t> Our goal today is to solve the mystery “Are Puerto Ricans happier than Americans?” and write a claim to support your answer. </a:t>
            </a:r>
            <a:endParaRPr sz="1500">
              <a:solidFill>
                <a:schemeClr val="dk1"/>
              </a:solidFill>
              <a:latin typeface="Times New Roman"/>
              <a:ea typeface="Times New Roman"/>
              <a:cs typeface="Times New Roman"/>
              <a:sym typeface="Times New Roman"/>
            </a:endParaRPr>
          </a:p>
          <a:p>
            <a:pPr marL="0" lvl="0" indent="0">
              <a:spcBef>
                <a:spcPts val="1600"/>
              </a:spcBef>
              <a:spcAft>
                <a:spcPts val="0"/>
              </a:spcAft>
              <a:buNone/>
            </a:pPr>
            <a:r>
              <a:rPr lang="en" sz="1500">
                <a:solidFill>
                  <a:srgbClr val="FF0000"/>
                </a:solidFill>
                <a:latin typeface="Times New Roman"/>
                <a:ea typeface="Times New Roman"/>
                <a:cs typeface="Times New Roman"/>
                <a:sym typeface="Times New Roman"/>
              </a:rPr>
              <a:t>M</a:t>
            </a:r>
            <a:r>
              <a:rPr lang="en" sz="1500">
                <a:solidFill>
                  <a:schemeClr val="dk1"/>
                </a:solidFill>
                <a:latin typeface="Times New Roman"/>
                <a:ea typeface="Times New Roman"/>
                <a:cs typeface="Times New Roman"/>
                <a:sym typeface="Times New Roman"/>
              </a:rPr>
              <a:t>- </a:t>
            </a:r>
            <a:r>
              <a:rPr lang="en" sz="1500" u="sng">
                <a:solidFill>
                  <a:schemeClr val="dk1"/>
                </a:solidFill>
                <a:latin typeface="Times New Roman"/>
                <a:ea typeface="Times New Roman"/>
                <a:cs typeface="Times New Roman"/>
                <a:sym typeface="Times New Roman"/>
              </a:rPr>
              <a:t>Movement:</a:t>
            </a:r>
            <a:r>
              <a:rPr lang="en" sz="1500">
                <a:solidFill>
                  <a:schemeClr val="dk1"/>
                </a:solidFill>
                <a:latin typeface="Times New Roman"/>
                <a:ea typeface="Times New Roman"/>
                <a:cs typeface="Times New Roman"/>
                <a:sym typeface="Times New Roman"/>
              </a:rPr>
              <a:t> Please remain in your seats at all times unless given direction or permission otherwise. You will be given the opportunity to move around when solving the mystery. </a:t>
            </a:r>
            <a:endParaRPr sz="1500">
              <a:solidFill>
                <a:schemeClr val="dk1"/>
              </a:solidFill>
              <a:latin typeface="Times New Roman"/>
              <a:ea typeface="Times New Roman"/>
              <a:cs typeface="Times New Roman"/>
              <a:sym typeface="Times New Roman"/>
            </a:endParaRPr>
          </a:p>
          <a:p>
            <a:pPr marL="0" lvl="0" indent="0">
              <a:spcBef>
                <a:spcPts val="1600"/>
              </a:spcBef>
              <a:spcAft>
                <a:spcPts val="0"/>
              </a:spcAft>
              <a:buClr>
                <a:schemeClr val="dk1"/>
              </a:buClr>
              <a:buSzPts val="1100"/>
              <a:buFont typeface="Arial"/>
              <a:buNone/>
            </a:pPr>
            <a:r>
              <a:rPr lang="en" sz="1500">
                <a:solidFill>
                  <a:srgbClr val="FF0000"/>
                </a:solidFill>
                <a:latin typeface="Times New Roman"/>
                <a:ea typeface="Times New Roman"/>
                <a:cs typeface="Times New Roman"/>
                <a:sym typeface="Times New Roman"/>
              </a:rPr>
              <a:t>P</a:t>
            </a:r>
            <a:r>
              <a:rPr lang="en" sz="1500">
                <a:solidFill>
                  <a:schemeClr val="dk1"/>
                </a:solidFill>
                <a:latin typeface="Times New Roman"/>
                <a:ea typeface="Times New Roman"/>
                <a:cs typeface="Times New Roman"/>
                <a:sym typeface="Times New Roman"/>
              </a:rPr>
              <a:t>- </a:t>
            </a:r>
            <a:r>
              <a:rPr lang="en" sz="1500" u="sng">
                <a:solidFill>
                  <a:schemeClr val="dk1"/>
                </a:solidFill>
                <a:latin typeface="Times New Roman"/>
                <a:ea typeface="Times New Roman"/>
                <a:cs typeface="Times New Roman"/>
                <a:sym typeface="Times New Roman"/>
              </a:rPr>
              <a:t>Participation:</a:t>
            </a:r>
            <a:r>
              <a:rPr lang="en" sz="1500">
                <a:solidFill>
                  <a:schemeClr val="dk1"/>
                </a:solidFill>
                <a:latin typeface="Times New Roman"/>
                <a:ea typeface="Times New Roman"/>
                <a:cs typeface="Times New Roman"/>
                <a:sym typeface="Times New Roman"/>
              </a:rPr>
              <a:t> All group members are expected to participate. When I come around to your group, I will ask to hear the responsibilities of each group member.</a:t>
            </a:r>
            <a:endParaRPr sz="1500">
              <a:solidFill>
                <a:schemeClr val="dk1"/>
              </a:solidFill>
              <a:latin typeface="Times New Roman"/>
              <a:ea typeface="Times New Roman"/>
              <a:cs typeface="Times New Roman"/>
              <a:sym typeface="Times New Roman"/>
            </a:endParaRPr>
          </a:p>
          <a:p>
            <a:pPr marL="0" lvl="0" indent="0">
              <a:spcBef>
                <a:spcPts val="1600"/>
              </a:spcBef>
              <a:spcAft>
                <a:spcPts val="1600"/>
              </a:spcAft>
              <a:buClr>
                <a:schemeClr val="dk1"/>
              </a:buClr>
              <a:buSzPts val="1100"/>
              <a:buFont typeface="Arial"/>
              <a:buNone/>
            </a:pPr>
            <a:r>
              <a:rPr lang="en" sz="1500">
                <a:solidFill>
                  <a:srgbClr val="FF0000"/>
                </a:solidFill>
                <a:latin typeface="Times New Roman"/>
                <a:ea typeface="Times New Roman"/>
                <a:cs typeface="Times New Roman"/>
                <a:sym typeface="Times New Roman"/>
              </a:rPr>
              <a:t>S</a:t>
            </a:r>
            <a:r>
              <a:rPr lang="en" sz="1500">
                <a:solidFill>
                  <a:schemeClr val="dk1"/>
                </a:solidFill>
                <a:latin typeface="Times New Roman"/>
                <a:ea typeface="Times New Roman"/>
                <a:cs typeface="Times New Roman"/>
                <a:sym typeface="Times New Roman"/>
              </a:rPr>
              <a:t>- </a:t>
            </a:r>
            <a:r>
              <a:rPr lang="en" sz="1500" u="sng">
                <a:solidFill>
                  <a:schemeClr val="dk1"/>
                </a:solidFill>
                <a:latin typeface="Times New Roman"/>
                <a:ea typeface="Times New Roman"/>
                <a:cs typeface="Times New Roman"/>
                <a:sym typeface="Times New Roman"/>
              </a:rPr>
              <a:t>Success:</a:t>
            </a:r>
            <a:r>
              <a:rPr lang="en" sz="1500">
                <a:solidFill>
                  <a:schemeClr val="dk1"/>
                </a:solidFill>
                <a:latin typeface="Times New Roman"/>
                <a:ea typeface="Times New Roman"/>
                <a:cs typeface="Times New Roman"/>
                <a:sym typeface="Times New Roman"/>
              </a:rPr>
              <a:t> Once you solved the mystery, make sure you write your supporting claim to support you findings. </a:t>
            </a:r>
            <a:endParaRPr sz="1500">
              <a:latin typeface="Times New Roman"/>
              <a:ea typeface="Times New Roman"/>
              <a:cs typeface="Times New Roman"/>
              <a:sym typeface="Times New Roman"/>
            </a:endParaRPr>
          </a:p>
        </p:txBody>
      </p:sp>
      <p:pic>
        <p:nvPicPr>
          <p:cNvPr id="565" name="Shape 565"/>
          <p:cNvPicPr preferRelativeResize="0"/>
          <p:nvPr/>
        </p:nvPicPr>
        <p:blipFill>
          <a:blip r:embed="rId3">
            <a:alphaModFix/>
          </a:blip>
          <a:stretch>
            <a:fillRect/>
          </a:stretch>
        </p:blipFill>
        <p:spPr>
          <a:xfrm>
            <a:off x="8030872" y="151274"/>
            <a:ext cx="979002" cy="938176"/>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Shape 57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latin typeface="Comic Sans MS"/>
                <a:ea typeface="Comic Sans MS"/>
                <a:cs typeface="Comic Sans MS"/>
                <a:sym typeface="Comic Sans MS"/>
              </a:rPr>
              <a:t>Motivation </a:t>
            </a:r>
            <a:endParaRPr b="1">
              <a:latin typeface="Comic Sans MS"/>
              <a:ea typeface="Comic Sans MS"/>
              <a:cs typeface="Comic Sans MS"/>
              <a:sym typeface="Comic Sans MS"/>
            </a:endParaRPr>
          </a:p>
        </p:txBody>
      </p:sp>
      <p:sp>
        <p:nvSpPr>
          <p:cNvPr id="571" name="Shape 571"/>
          <p:cNvSpPr txBox="1">
            <a:spLocks noGrp="1"/>
          </p:cNvSpPr>
          <p:nvPr>
            <p:ph type="body" idx="1"/>
          </p:nvPr>
        </p:nvSpPr>
        <p:spPr>
          <a:xfrm>
            <a:off x="271350" y="1017725"/>
            <a:ext cx="8520600" cy="34164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Clr>
                <a:schemeClr val="dk1"/>
              </a:buClr>
              <a:buSzPts val="1100"/>
              <a:buFont typeface="Arial"/>
              <a:buNone/>
            </a:pPr>
            <a:r>
              <a:rPr lang="en" sz="1100">
                <a:solidFill>
                  <a:schemeClr val="dk1"/>
                </a:solidFill>
              </a:rPr>
              <a:t>·    </a:t>
            </a:r>
            <a:r>
              <a:rPr lang="en">
                <a:solidFill>
                  <a:schemeClr val="dk1"/>
                </a:solidFill>
              </a:rPr>
              <a:t>     The Case of the Broken Vase! An EvanTubeHD Detective Story” video</a:t>
            </a:r>
            <a:r>
              <a:rPr lang="en">
                <a:solidFill>
                  <a:schemeClr val="dk1"/>
                </a:solidFill>
                <a:uFill>
                  <a:noFill/>
                </a:uFill>
                <a:hlinkClick r:id="rId3"/>
              </a:rPr>
              <a:t> </a:t>
            </a:r>
            <a:r>
              <a:rPr lang="en" u="sng">
                <a:solidFill>
                  <a:schemeClr val="dk1"/>
                </a:solidFill>
                <a:hlinkClick r:id="rId3"/>
              </a:rPr>
              <a:t>https://www.youtube.com/watch?v=m-zgsuwshIU</a:t>
            </a:r>
            <a:endParaRPr u="sng">
              <a:solidFill>
                <a:schemeClr val="dk1"/>
              </a:solidFill>
              <a:hlinkClick r:id="rId3"/>
            </a:endParaRPr>
          </a:p>
          <a:p>
            <a:pPr marL="0" lvl="0" indent="0">
              <a:spcBef>
                <a:spcPts val="1600"/>
              </a:spcBef>
              <a:spcAft>
                <a:spcPts val="1600"/>
              </a:spcAft>
              <a:buNone/>
            </a:pPr>
            <a:endParaRPr/>
          </a:p>
        </p:txBody>
      </p:sp>
      <p:pic>
        <p:nvPicPr>
          <p:cNvPr id="572" name="Shape 572"/>
          <p:cNvPicPr preferRelativeResize="0"/>
          <p:nvPr/>
        </p:nvPicPr>
        <p:blipFill>
          <a:blip r:embed="rId4">
            <a:alphaModFix/>
          </a:blip>
          <a:stretch>
            <a:fillRect/>
          </a:stretch>
        </p:blipFill>
        <p:spPr>
          <a:xfrm>
            <a:off x="1761550" y="1835425"/>
            <a:ext cx="5782225" cy="3015601"/>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Shape 577"/>
          <p:cNvSpPr txBox="1">
            <a:spLocks noGrp="1"/>
          </p:cNvSpPr>
          <p:nvPr>
            <p:ph type="title"/>
          </p:nvPr>
        </p:nvSpPr>
        <p:spPr>
          <a:xfrm>
            <a:off x="2823875" y="51700"/>
            <a:ext cx="35292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b="1">
                <a:latin typeface="Comic Sans MS"/>
                <a:ea typeface="Comic Sans MS"/>
                <a:cs typeface="Comic Sans MS"/>
                <a:sym typeface="Comic Sans MS"/>
              </a:rPr>
              <a:t>History Mystery </a:t>
            </a:r>
            <a:endParaRPr b="1">
              <a:latin typeface="Comic Sans MS"/>
              <a:ea typeface="Comic Sans MS"/>
              <a:cs typeface="Comic Sans MS"/>
              <a:sym typeface="Comic Sans MS"/>
            </a:endParaRPr>
          </a:p>
        </p:txBody>
      </p:sp>
      <p:pic>
        <p:nvPicPr>
          <p:cNvPr id="578" name="Shape 578"/>
          <p:cNvPicPr preferRelativeResize="0"/>
          <p:nvPr/>
        </p:nvPicPr>
        <p:blipFill>
          <a:blip r:embed="rId3">
            <a:alphaModFix/>
          </a:blip>
          <a:stretch>
            <a:fillRect/>
          </a:stretch>
        </p:blipFill>
        <p:spPr>
          <a:xfrm>
            <a:off x="1129550" y="680675"/>
            <a:ext cx="7030999" cy="43760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Shape 583"/>
          <p:cNvSpPr txBox="1">
            <a:spLocks noGrp="1"/>
          </p:cNvSpPr>
          <p:nvPr>
            <p:ph type="title"/>
          </p:nvPr>
        </p:nvSpPr>
        <p:spPr>
          <a:xfrm>
            <a:off x="2379200" y="102125"/>
            <a:ext cx="41460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latin typeface="Comic Sans MS"/>
                <a:ea typeface="Comic Sans MS"/>
                <a:cs typeface="Comic Sans MS"/>
                <a:sym typeface="Comic Sans MS"/>
              </a:rPr>
              <a:t>Mystery Worksheets</a:t>
            </a:r>
            <a:endParaRPr b="1">
              <a:latin typeface="Comic Sans MS"/>
              <a:ea typeface="Comic Sans MS"/>
              <a:cs typeface="Comic Sans MS"/>
              <a:sym typeface="Comic Sans MS"/>
            </a:endParaRPr>
          </a:p>
        </p:txBody>
      </p:sp>
      <p:sp>
        <p:nvSpPr>
          <p:cNvPr id="584" name="Shape 58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585" name="Shape 585"/>
          <p:cNvPicPr preferRelativeResize="0"/>
          <p:nvPr/>
        </p:nvPicPr>
        <p:blipFill>
          <a:blip r:embed="rId3">
            <a:alphaModFix/>
          </a:blip>
          <a:stretch>
            <a:fillRect/>
          </a:stretch>
        </p:blipFill>
        <p:spPr>
          <a:xfrm>
            <a:off x="143150" y="674825"/>
            <a:ext cx="5696225" cy="4160250"/>
          </a:xfrm>
          <a:prstGeom prst="rect">
            <a:avLst/>
          </a:prstGeom>
          <a:noFill/>
          <a:ln>
            <a:noFill/>
          </a:ln>
        </p:spPr>
      </p:pic>
      <p:pic>
        <p:nvPicPr>
          <p:cNvPr id="586" name="Shape 586"/>
          <p:cNvPicPr preferRelativeResize="0"/>
          <p:nvPr/>
        </p:nvPicPr>
        <p:blipFill>
          <a:blip r:embed="rId4">
            <a:alphaModFix/>
          </a:blip>
          <a:stretch>
            <a:fillRect/>
          </a:stretch>
        </p:blipFill>
        <p:spPr>
          <a:xfrm>
            <a:off x="5839375" y="674825"/>
            <a:ext cx="3063025" cy="416025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Shape 59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457200" lvl="0" indent="457200">
              <a:spcBef>
                <a:spcPts val="0"/>
              </a:spcBef>
              <a:spcAft>
                <a:spcPts val="0"/>
              </a:spcAft>
              <a:buNone/>
            </a:pPr>
            <a:r>
              <a:rPr lang="en" b="1">
                <a:latin typeface="Comic Sans MS"/>
                <a:ea typeface="Comic Sans MS"/>
                <a:cs typeface="Comic Sans MS"/>
                <a:sym typeface="Comic Sans MS"/>
              </a:rPr>
              <a:t>Puerto Rico</a:t>
            </a:r>
            <a:r>
              <a:rPr lang="en">
                <a:latin typeface="Comic Sans MS"/>
                <a:ea typeface="Comic Sans MS"/>
                <a:cs typeface="Comic Sans MS"/>
                <a:sym typeface="Comic Sans MS"/>
              </a:rPr>
              <a:t>	</a:t>
            </a:r>
            <a:r>
              <a:rPr lang="en"/>
              <a:t>					  </a:t>
            </a:r>
            <a:r>
              <a:rPr lang="en" b="1">
                <a:latin typeface="Comic Sans MS"/>
                <a:ea typeface="Comic Sans MS"/>
                <a:cs typeface="Comic Sans MS"/>
                <a:sym typeface="Comic Sans MS"/>
              </a:rPr>
              <a:t>America </a:t>
            </a:r>
            <a:endParaRPr b="1">
              <a:latin typeface="Comic Sans MS"/>
              <a:ea typeface="Comic Sans MS"/>
              <a:cs typeface="Comic Sans MS"/>
              <a:sym typeface="Comic Sans MS"/>
            </a:endParaRPr>
          </a:p>
        </p:txBody>
      </p:sp>
      <p:sp>
        <p:nvSpPr>
          <p:cNvPr id="592" name="Shape 59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Most Credible		</a:t>
            </a:r>
            <a:endParaRPr/>
          </a:p>
          <a:p>
            <a:pPr marL="0" lvl="0" indent="0">
              <a:spcBef>
                <a:spcPts val="1600"/>
              </a:spcBef>
              <a:spcAft>
                <a:spcPts val="0"/>
              </a:spcAft>
              <a:buNone/>
            </a:pPr>
            <a:endParaRPr/>
          </a:p>
          <a:p>
            <a:pPr marL="0" lvl="0" indent="0">
              <a:spcBef>
                <a:spcPts val="1600"/>
              </a:spcBef>
              <a:spcAft>
                <a:spcPts val="0"/>
              </a:spcAft>
              <a:buNone/>
            </a:pPr>
            <a:endParaRPr/>
          </a:p>
          <a:p>
            <a:pPr marL="0" lvl="0" indent="0">
              <a:spcBef>
                <a:spcPts val="1600"/>
              </a:spcBef>
              <a:spcAft>
                <a:spcPts val="0"/>
              </a:spcAft>
              <a:buNone/>
            </a:pPr>
            <a:endParaRPr/>
          </a:p>
          <a:p>
            <a:pPr marL="0" lvl="0" indent="0">
              <a:spcBef>
                <a:spcPts val="1600"/>
              </a:spcBef>
              <a:spcAft>
                <a:spcPts val="0"/>
              </a:spcAft>
              <a:buNone/>
            </a:pPr>
            <a:endParaRPr/>
          </a:p>
          <a:p>
            <a:pPr marL="0" lvl="0" indent="0">
              <a:spcBef>
                <a:spcPts val="1600"/>
              </a:spcBef>
              <a:spcAft>
                <a:spcPts val="0"/>
              </a:spcAft>
              <a:buNone/>
            </a:pPr>
            <a:endParaRPr/>
          </a:p>
          <a:p>
            <a:pPr marL="0" lvl="0" indent="0">
              <a:spcBef>
                <a:spcPts val="1600"/>
              </a:spcBef>
              <a:spcAft>
                <a:spcPts val="1600"/>
              </a:spcAft>
              <a:buNone/>
            </a:pPr>
            <a:r>
              <a:rPr lang="en"/>
              <a:t>Least Credible </a:t>
            </a:r>
            <a:endParaRPr/>
          </a:p>
        </p:txBody>
      </p:sp>
      <p:sp>
        <p:nvSpPr>
          <p:cNvPr id="593" name="Shape 59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a:t>Most Credible</a:t>
            </a:r>
            <a:endParaRPr/>
          </a:p>
          <a:p>
            <a:pPr marL="0" lvl="0" indent="0">
              <a:spcBef>
                <a:spcPts val="1600"/>
              </a:spcBef>
              <a:spcAft>
                <a:spcPts val="0"/>
              </a:spcAft>
              <a:buClr>
                <a:schemeClr val="dk1"/>
              </a:buClr>
              <a:buSzPts val="1100"/>
              <a:buFont typeface="Arial"/>
              <a:buNone/>
            </a:pPr>
            <a:endParaRPr/>
          </a:p>
          <a:p>
            <a:pPr marL="0" lvl="0" indent="0">
              <a:spcBef>
                <a:spcPts val="1600"/>
              </a:spcBef>
              <a:spcAft>
                <a:spcPts val="0"/>
              </a:spcAft>
              <a:buClr>
                <a:schemeClr val="dk1"/>
              </a:buClr>
              <a:buSzPts val="1100"/>
              <a:buFont typeface="Arial"/>
              <a:buNone/>
            </a:pPr>
            <a:endParaRPr/>
          </a:p>
          <a:p>
            <a:pPr marL="0" lvl="0" indent="0">
              <a:spcBef>
                <a:spcPts val="1600"/>
              </a:spcBef>
              <a:spcAft>
                <a:spcPts val="0"/>
              </a:spcAft>
              <a:buClr>
                <a:schemeClr val="dk1"/>
              </a:buClr>
              <a:buSzPts val="1100"/>
              <a:buFont typeface="Arial"/>
              <a:buNone/>
            </a:pPr>
            <a:endParaRPr/>
          </a:p>
          <a:p>
            <a:pPr marL="0" lvl="0" indent="0">
              <a:spcBef>
                <a:spcPts val="1600"/>
              </a:spcBef>
              <a:spcAft>
                <a:spcPts val="0"/>
              </a:spcAft>
              <a:buClr>
                <a:schemeClr val="dk1"/>
              </a:buClr>
              <a:buSzPts val="1100"/>
              <a:buFont typeface="Arial"/>
              <a:buNone/>
            </a:pPr>
            <a:endParaRPr/>
          </a:p>
          <a:p>
            <a:pPr marL="0" lvl="0" indent="0">
              <a:spcBef>
                <a:spcPts val="1600"/>
              </a:spcBef>
              <a:spcAft>
                <a:spcPts val="0"/>
              </a:spcAft>
              <a:buClr>
                <a:schemeClr val="dk1"/>
              </a:buClr>
              <a:buSzPts val="1100"/>
              <a:buFont typeface="Arial"/>
              <a:buNone/>
            </a:pPr>
            <a:endParaRPr/>
          </a:p>
          <a:p>
            <a:pPr marL="0" lvl="0" indent="0">
              <a:spcBef>
                <a:spcPts val="1600"/>
              </a:spcBef>
              <a:spcAft>
                <a:spcPts val="1600"/>
              </a:spcAft>
              <a:buClr>
                <a:schemeClr val="dk1"/>
              </a:buClr>
              <a:buSzPts val="1100"/>
              <a:buFont typeface="Arial"/>
              <a:buNone/>
            </a:pPr>
            <a:r>
              <a:rPr lang="en"/>
              <a:t>Least Credible</a:t>
            </a:r>
            <a:endParaRPr/>
          </a:p>
        </p:txBody>
      </p:sp>
      <p:cxnSp>
        <p:nvCxnSpPr>
          <p:cNvPr id="594" name="Shape 594"/>
          <p:cNvCxnSpPr/>
          <p:nvPr/>
        </p:nvCxnSpPr>
        <p:spPr>
          <a:xfrm>
            <a:off x="837075" y="1528950"/>
            <a:ext cx="0" cy="2269200"/>
          </a:xfrm>
          <a:prstGeom prst="straightConnector1">
            <a:avLst/>
          </a:prstGeom>
          <a:noFill/>
          <a:ln w="9525" cap="flat" cmpd="sng">
            <a:solidFill>
              <a:schemeClr val="dk2"/>
            </a:solidFill>
            <a:prstDash val="solid"/>
            <a:round/>
            <a:headEnd type="none" w="med" len="med"/>
            <a:tailEnd type="triangle" w="med" len="med"/>
          </a:ln>
        </p:spPr>
      </p:cxnSp>
      <p:cxnSp>
        <p:nvCxnSpPr>
          <p:cNvPr id="595" name="Shape 595"/>
          <p:cNvCxnSpPr/>
          <p:nvPr/>
        </p:nvCxnSpPr>
        <p:spPr>
          <a:xfrm>
            <a:off x="5487525" y="1528950"/>
            <a:ext cx="0" cy="2269200"/>
          </a:xfrm>
          <a:prstGeom prst="straightConnector1">
            <a:avLst/>
          </a:prstGeom>
          <a:noFill/>
          <a:ln w="9525" cap="flat" cmpd="sng">
            <a:solidFill>
              <a:schemeClr val="dk2"/>
            </a:solidFill>
            <a:prstDash val="solid"/>
            <a:round/>
            <a:headEnd type="none" w="med" len="med"/>
            <a:tailEnd type="triangle" w="med" len="med"/>
          </a:ln>
        </p:spPr>
      </p:cxnSp>
      <p:pic>
        <p:nvPicPr>
          <p:cNvPr id="596" name="Shape 596"/>
          <p:cNvPicPr preferRelativeResize="0"/>
          <p:nvPr/>
        </p:nvPicPr>
        <p:blipFill>
          <a:blip r:embed="rId3">
            <a:alphaModFix/>
          </a:blip>
          <a:stretch>
            <a:fillRect/>
          </a:stretch>
        </p:blipFill>
        <p:spPr>
          <a:xfrm>
            <a:off x="5960975" y="1806960"/>
            <a:ext cx="2827850" cy="1713175"/>
          </a:xfrm>
          <a:prstGeom prst="rect">
            <a:avLst/>
          </a:prstGeom>
          <a:noFill/>
          <a:ln>
            <a:noFill/>
          </a:ln>
        </p:spPr>
      </p:pic>
      <p:pic>
        <p:nvPicPr>
          <p:cNvPr id="597" name="Shape 597"/>
          <p:cNvPicPr preferRelativeResize="0"/>
          <p:nvPr/>
        </p:nvPicPr>
        <p:blipFill>
          <a:blip r:embed="rId4">
            <a:alphaModFix/>
          </a:blip>
          <a:stretch>
            <a:fillRect/>
          </a:stretch>
        </p:blipFill>
        <p:spPr>
          <a:xfrm>
            <a:off x="1289547" y="1806947"/>
            <a:ext cx="2692132" cy="171317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Shape 60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latin typeface="Comic Sans MS"/>
                <a:ea typeface="Comic Sans MS"/>
                <a:cs typeface="Comic Sans MS"/>
                <a:sym typeface="Comic Sans MS"/>
              </a:rPr>
              <a:t>Homework</a:t>
            </a:r>
            <a:endParaRPr b="1">
              <a:latin typeface="Comic Sans MS"/>
              <a:ea typeface="Comic Sans MS"/>
              <a:cs typeface="Comic Sans MS"/>
              <a:sym typeface="Comic Sans MS"/>
            </a:endParaRPr>
          </a:p>
        </p:txBody>
      </p:sp>
      <p:pic>
        <p:nvPicPr>
          <p:cNvPr id="603" name="Shape 603"/>
          <p:cNvPicPr preferRelativeResize="0"/>
          <p:nvPr/>
        </p:nvPicPr>
        <p:blipFill>
          <a:blip r:embed="rId3">
            <a:alphaModFix/>
          </a:blip>
          <a:stretch>
            <a:fillRect/>
          </a:stretch>
        </p:blipFill>
        <p:spPr>
          <a:xfrm>
            <a:off x="2823850" y="74925"/>
            <a:ext cx="3903050" cy="500295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Shape 608"/>
          <p:cNvSpPr txBox="1">
            <a:spLocks noGrp="1"/>
          </p:cNvSpPr>
          <p:nvPr>
            <p:ph type="title"/>
          </p:nvPr>
        </p:nvSpPr>
        <p:spPr>
          <a:xfrm>
            <a:off x="311700" y="683925"/>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latin typeface="Comfortaa"/>
                <a:ea typeface="Comfortaa"/>
                <a:cs typeface="Comfortaa"/>
                <a:sym typeface="Comfortaa"/>
              </a:rPr>
              <a:t>Lesson #6: Taking Informed Action</a:t>
            </a:r>
            <a:endParaRPr>
              <a:latin typeface="Comfortaa"/>
              <a:ea typeface="Comfortaa"/>
              <a:cs typeface="Comfortaa"/>
              <a:sym typeface="Comfortaa"/>
            </a:endParaRPr>
          </a:p>
        </p:txBody>
      </p:sp>
      <p:sp>
        <p:nvSpPr>
          <p:cNvPr id="609" name="Shape 609"/>
          <p:cNvSpPr txBox="1">
            <a:spLocks noGrp="1"/>
          </p:cNvSpPr>
          <p:nvPr>
            <p:ph type="body" idx="1"/>
          </p:nvPr>
        </p:nvSpPr>
        <p:spPr>
          <a:xfrm>
            <a:off x="311700" y="290425"/>
            <a:ext cx="8520600" cy="2388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sz="2400">
              <a:solidFill>
                <a:srgbClr val="000000"/>
              </a:solidFill>
              <a:latin typeface="Comfortaa"/>
              <a:ea typeface="Comfortaa"/>
              <a:cs typeface="Comfortaa"/>
              <a:sym typeface="Comfortaa"/>
            </a:endParaRPr>
          </a:p>
          <a:p>
            <a:pPr marL="0" lvl="0" indent="0" algn="ctr" rtl="0">
              <a:spcBef>
                <a:spcPts val="1600"/>
              </a:spcBef>
              <a:spcAft>
                <a:spcPts val="0"/>
              </a:spcAft>
              <a:buNone/>
            </a:pPr>
            <a:endParaRPr sz="2400">
              <a:solidFill>
                <a:srgbClr val="000000"/>
              </a:solidFill>
              <a:latin typeface="Comfortaa"/>
              <a:ea typeface="Comfortaa"/>
              <a:cs typeface="Comfortaa"/>
              <a:sym typeface="Comfortaa"/>
            </a:endParaRPr>
          </a:p>
          <a:p>
            <a:pPr marL="0" lvl="0" indent="0" algn="ctr">
              <a:spcBef>
                <a:spcPts val="1600"/>
              </a:spcBef>
              <a:spcAft>
                <a:spcPts val="1600"/>
              </a:spcAft>
              <a:buNone/>
            </a:pPr>
            <a:r>
              <a:rPr lang="en" sz="3600" b="1">
                <a:solidFill>
                  <a:srgbClr val="000000"/>
                </a:solidFill>
                <a:latin typeface="Comfortaa"/>
                <a:ea typeface="Comfortaa"/>
                <a:cs typeface="Comfortaa"/>
                <a:sym typeface="Comfortaa"/>
              </a:rPr>
              <a:t>How can we take informed action?</a:t>
            </a:r>
            <a:endParaRPr sz="3600" b="1">
              <a:solidFill>
                <a:srgbClr val="000000"/>
              </a:solidFill>
              <a:latin typeface="Comfortaa"/>
              <a:ea typeface="Comfortaa"/>
              <a:cs typeface="Comfortaa"/>
              <a:sym typeface="Comfortaa"/>
            </a:endParaRPr>
          </a:p>
        </p:txBody>
      </p:sp>
      <p:pic>
        <p:nvPicPr>
          <p:cNvPr id="610" name="Shape 610"/>
          <p:cNvPicPr preferRelativeResize="0"/>
          <p:nvPr/>
        </p:nvPicPr>
        <p:blipFill>
          <a:blip r:embed="rId3">
            <a:alphaModFix/>
          </a:blip>
          <a:stretch>
            <a:fillRect/>
          </a:stretch>
        </p:blipFill>
        <p:spPr>
          <a:xfrm>
            <a:off x="146050" y="2600200"/>
            <a:ext cx="3391076" cy="2543300"/>
          </a:xfrm>
          <a:prstGeom prst="rect">
            <a:avLst/>
          </a:prstGeom>
          <a:noFill/>
          <a:ln>
            <a:noFill/>
          </a:ln>
        </p:spPr>
      </p:pic>
      <p:pic>
        <p:nvPicPr>
          <p:cNvPr id="611" name="Shape 611"/>
          <p:cNvPicPr preferRelativeResize="0"/>
          <p:nvPr/>
        </p:nvPicPr>
        <p:blipFill>
          <a:blip r:embed="rId4">
            <a:alphaModFix/>
          </a:blip>
          <a:stretch>
            <a:fillRect/>
          </a:stretch>
        </p:blipFill>
        <p:spPr>
          <a:xfrm>
            <a:off x="3537124" y="2364213"/>
            <a:ext cx="2470000" cy="2699775"/>
          </a:xfrm>
          <a:prstGeom prst="rect">
            <a:avLst/>
          </a:prstGeom>
          <a:noFill/>
          <a:ln>
            <a:noFill/>
          </a:ln>
        </p:spPr>
      </p:pic>
      <p:pic>
        <p:nvPicPr>
          <p:cNvPr id="612" name="Shape 612"/>
          <p:cNvPicPr preferRelativeResize="0"/>
          <p:nvPr/>
        </p:nvPicPr>
        <p:blipFill>
          <a:blip r:embed="rId5">
            <a:alphaModFix/>
          </a:blip>
          <a:stretch>
            <a:fillRect/>
          </a:stretch>
        </p:blipFill>
        <p:spPr>
          <a:xfrm>
            <a:off x="6500700" y="2656662"/>
            <a:ext cx="2331600" cy="2114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10"/>
        <p:cNvGrpSpPr/>
        <p:nvPr/>
      </p:nvGrpSpPr>
      <p:grpSpPr>
        <a:xfrm>
          <a:off x="0" y="0"/>
          <a:ext cx="0" cy="0"/>
          <a:chOff x="0" y="0"/>
          <a:chExt cx="0" cy="0"/>
        </a:xfrm>
      </p:grpSpPr>
      <p:pic>
        <p:nvPicPr>
          <p:cNvPr id="111" name="Shape 111"/>
          <p:cNvPicPr preferRelativeResize="0"/>
          <p:nvPr/>
        </p:nvPicPr>
        <p:blipFill>
          <a:blip r:embed="rId3">
            <a:alphaModFix/>
          </a:blip>
          <a:stretch>
            <a:fillRect/>
          </a:stretch>
        </p:blipFill>
        <p:spPr>
          <a:xfrm>
            <a:off x="0" y="0"/>
            <a:ext cx="5103277" cy="2495828"/>
          </a:xfrm>
          <a:prstGeom prst="rect">
            <a:avLst/>
          </a:prstGeom>
          <a:noFill/>
          <a:ln>
            <a:noFill/>
          </a:ln>
        </p:spPr>
      </p:pic>
      <p:pic>
        <p:nvPicPr>
          <p:cNvPr id="112" name="Shape 112"/>
          <p:cNvPicPr preferRelativeResize="0"/>
          <p:nvPr/>
        </p:nvPicPr>
        <p:blipFill>
          <a:blip r:embed="rId4">
            <a:alphaModFix/>
          </a:blip>
          <a:stretch>
            <a:fillRect/>
          </a:stretch>
        </p:blipFill>
        <p:spPr>
          <a:xfrm>
            <a:off x="3807001" y="2495825"/>
            <a:ext cx="5336998" cy="2647674"/>
          </a:xfrm>
          <a:prstGeom prst="rect">
            <a:avLst/>
          </a:prstGeom>
          <a:noFill/>
          <a:ln>
            <a:noFill/>
          </a:ln>
        </p:spPr>
      </p:pic>
      <p:sp>
        <p:nvSpPr>
          <p:cNvPr id="113" name="Shape 113"/>
          <p:cNvSpPr txBox="1"/>
          <p:nvPr/>
        </p:nvSpPr>
        <p:spPr>
          <a:xfrm rot="-1129799">
            <a:off x="1206062" y="3435630"/>
            <a:ext cx="1541078" cy="76807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Abril Fatface"/>
                <a:ea typeface="Abril Fatface"/>
                <a:cs typeface="Abril Fatface"/>
                <a:sym typeface="Abril Fatface"/>
              </a:rPr>
              <a:t>Everyone is different!</a:t>
            </a:r>
            <a:endParaRPr sz="2000">
              <a:latin typeface="Abril Fatface"/>
              <a:ea typeface="Abril Fatface"/>
              <a:cs typeface="Abril Fatface"/>
              <a:sym typeface="Abril Fatface"/>
            </a:endParaRPr>
          </a:p>
        </p:txBody>
      </p:sp>
      <p:sp>
        <p:nvSpPr>
          <p:cNvPr id="114" name="Shape 114"/>
          <p:cNvSpPr txBox="1"/>
          <p:nvPr/>
        </p:nvSpPr>
        <p:spPr>
          <a:xfrm rot="-1129799">
            <a:off x="6211762" y="746242"/>
            <a:ext cx="1541078" cy="76807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Abril Fatface"/>
                <a:ea typeface="Abril Fatface"/>
                <a:cs typeface="Abril Fatface"/>
                <a:sym typeface="Abril Fatface"/>
              </a:rPr>
              <a:t>Get back up!</a:t>
            </a:r>
            <a:endParaRPr sz="2000">
              <a:latin typeface="Abril Fatface"/>
              <a:ea typeface="Abril Fatface"/>
              <a:cs typeface="Abril Fatface"/>
              <a:sym typeface="Abril Fatface"/>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Shape 617"/>
          <p:cNvSpPr txBox="1">
            <a:spLocks noGrp="1"/>
          </p:cNvSpPr>
          <p:nvPr>
            <p:ph type="title"/>
          </p:nvPr>
        </p:nvSpPr>
        <p:spPr>
          <a:xfrm>
            <a:off x="2147675" y="162625"/>
            <a:ext cx="45234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3000">
                <a:latin typeface="Comfortaa"/>
                <a:ea typeface="Comfortaa"/>
                <a:cs typeface="Comfortaa"/>
                <a:sym typeface="Comfortaa"/>
              </a:rPr>
              <a:t>CHAMPS</a:t>
            </a:r>
            <a:endParaRPr sz="3000">
              <a:latin typeface="Comfortaa"/>
              <a:ea typeface="Comfortaa"/>
              <a:cs typeface="Comfortaa"/>
              <a:sym typeface="Comfortaa"/>
            </a:endParaRPr>
          </a:p>
        </p:txBody>
      </p:sp>
      <p:sp>
        <p:nvSpPr>
          <p:cNvPr id="618" name="Shape 618"/>
          <p:cNvSpPr txBox="1">
            <a:spLocks noGrp="1"/>
          </p:cNvSpPr>
          <p:nvPr>
            <p:ph type="body" idx="1"/>
          </p:nvPr>
        </p:nvSpPr>
        <p:spPr>
          <a:xfrm>
            <a:off x="311700" y="900575"/>
            <a:ext cx="8520600" cy="4116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500">
                <a:solidFill>
                  <a:srgbClr val="FF0000"/>
                </a:solidFill>
                <a:latin typeface="Comfortaa"/>
                <a:ea typeface="Comfortaa"/>
                <a:cs typeface="Comfortaa"/>
                <a:sym typeface="Comfortaa"/>
              </a:rPr>
              <a:t>C</a:t>
            </a:r>
            <a:r>
              <a:rPr lang="en" sz="1500">
                <a:solidFill>
                  <a:srgbClr val="000000"/>
                </a:solidFill>
                <a:latin typeface="Comfortaa"/>
                <a:ea typeface="Comfortaa"/>
                <a:cs typeface="Comfortaa"/>
                <a:sym typeface="Comfortaa"/>
              </a:rPr>
              <a:t>- </a:t>
            </a:r>
            <a:r>
              <a:rPr lang="en" sz="1500" u="sng">
                <a:solidFill>
                  <a:srgbClr val="000000"/>
                </a:solidFill>
                <a:latin typeface="Comfortaa"/>
                <a:ea typeface="Comfortaa"/>
                <a:cs typeface="Comfortaa"/>
                <a:sym typeface="Comfortaa"/>
              </a:rPr>
              <a:t>Conversation:</a:t>
            </a:r>
            <a:r>
              <a:rPr lang="en" sz="1500">
                <a:solidFill>
                  <a:srgbClr val="000000"/>
                </a:solidFill>
                <a:latin typeface="Comfortaa"/>
                <a:ea typeface="Comfortaa"/>
                <a:cs typeface="Comfortaa"/>
                <a:sym typeface="Comfortaa"/>
              </a:rPr>
              <a:t> For this project, you can talk while in small groups.</a:t>
            </a:r>
            <a:endParaRPr sz="1500">
              <a:solidFill>
                <a:srgbClr val="000000"/>
              </a:solidFill>
              <a:latin typeface="Comfortaa"/>
              <a:ea typeface="Comfortaa"/>
              <a:cs typeface="Comfortaa"/>
              <a:sym typeface="Comfortaa"/>
            </a:endParaRPr>
          </a:p>
          <a:p>
            <a:pPr marL="0" lvl="0" indent="0">
              <a:spcBef>
                <a:spcPts val="1600"/>
              </a:spcBef>
              <a:spcAft>
                <a:spcPts val="0"/>
              </a:spcAft>
              <a:buNone/>
            </a:pPr>
            <a:r>
              <a:rPr lang="en" sz="1500">
                <a:solidFill>
                  <a:srgbClr val="FF0000"/>
                </a:solidFill>
                <a:latin typeface="Comfortaa"/>
                <a:ea typeface="Comfortaa"/>
                <a:cs typeface="Comfortaa"/>
                <a:sym typeface="Comfortaa"/>
              </a:rPr>
              <a:t>H</a:t>
            </a:r>
            <a:r>
              <a:rPr lang="en" sz="1500">
                <a:solidFill>
                  <a:srgbClr val="000000"/>
                </a:solidFill>
                <a:latin typeface="Comfortaa"/>
                <a:ea typeface="Comfortaa"/>
                <a:cs typeface="Comfortaa"/>
                <a:sym typeface="Comfortaa"/>
              </a:rPr>
              <a:t>- </a:t>
            </a:r>
            <a:r>
              <a:rPr lang="en" sz="1500" u="sng">
                <a:solidFill>
                  <a:srgbClr val="000000"/>
                </a:solidFill>
                <a:latin typeface="Comfortaa"/>
                <a:ea typeface="Comfortaa"/>
                <a:cs typeface="Comfortaa"/>
                <a:sym typeface="Comfortaa"/>
              </a:rPr>
              <a:t>Help:</a:t>
            </a:r>
            <a:r>
              <a:rPr lang="en" sz="1500">
                <a:solidFill>
                  <a:srgbClr val="000000"/>
                </a:solidFill>
                <a:latin typeface="Comfortaa"/>
                <a:ea typeface="Comfortaa"/>
                <a:cs typeface="Comfortaa"/>
                <a:sym typeface="Comfortaa"/>
              </a:rPr>
              <a:t> If you need assistance, raise your hand and I will come to you when I can. While you wait, continue to brainstorm with your group. </a:t>
            </a:r>
            <a:endParaRPr sz="1500">
              <a:solidFill>
                <a:srgbClr val="000000"/>
              </a:solidFill>
              <a:latin typeface="Comfortaa"/>
              <a:ea typeface="Comfortaa"/>
              <a:cs typeface="Comfortaa"/>
              <a:sym typeface="Comfortaa"/>
            </a:endParaRPr>
          </a:p>
          <a:p>
            <a:pPr marL="0" lvl="0" indent="0">
              <a:spcBef>
                <a:spcPts val="1600"/>
              </a:spcBef>
              <a:spcAft>
                <a:spcPts val="0"/>
              </a:spcAft>
              <a:buNone/>
            </a:pPr>
            <a:r>
              <a:rPr lang="en" sz="1500">
                <a:solidFill>
                  <a:srgbClr val="FF0000"/>
                </a:solidFill>
                <a:latin typeface="Comfortaa"/>
                <a:ea typeface="Comfortaa"/>
                <a:cs typeface="Comfortaa"/>
                <a:sym typeface="Comfortaa"/>
              </a:rPr>
              <a:t>A</a:t>
            </a:r>
            <a:r>
              <a:rPr lang="en" sz="1500">
                <a:solidFill>
                  <a:srgbClr val="000000"/>
                </a:solidFill>
                <a:latin typeface="Comfortaa"/>
                <a:ea typeface="Comfortaa"/>
                <a:cs typeface="Comfortaa"/>
                <a:sym typeface="Comfortaa"/>
              </a:rPr>
              <a:t>- </a:t>
            </a:r>
            <a:r>
              <a:rPr lang="en" sz="1500" u="sng">
                <a:solidFill>
                  <a:srgbClr val="000000"/>
                </a:solidFill>
                <a:latin typeface="Comfortaa"/>
                <a:ea typeface="Comfortaa"/>
                <a:cs typeface="Comfortaa"/>
                <a:sym typeface="Comfortaa"/>
              </a:rPr>
              <a:t>Activity:</a:t>
            </a:r>
            <a:r>
              <a:rPr lang="en" sz="1500">
                <a:solidFill>
                  <a:srgbClr val="000000"/>
                </a:solidFill>
                <a:latin typeface="Comfortaa"/>
                <a:ea typeface="Comfortaa"/>
                <a:cs typeface="Comfortaa"/>
                <a:sym typeface="Comfortaa"/>
              </a:rPr>
              <a:t> Our goal today is to discuss and plan your informed action project.</a:t>
            </a:r>
            <a:endParaRPr sz="1500">
              <a:solidFill>
                <a:srgbClr val="000000"/>
              </a:solidFill>
              <a:latin typeface="Comfortaa"/>
              <a:ea typeface="Comfortaa"/>
              <a:cs typeface="Comfortaa"/>
              <a:sym typeface="Comfortaa"/>
            </a:endParaRPr>
          </a:p>
          <a:p>
            <a:pPr marL="0" lvl="0" indent="0">
              <a:spcBef>
                <a:spcPts val="1600"/>
              </a:spcBef>
              <a:spcAft>
                <a:spcPts val="0"/>
              </a:spcAft>
              <a:buNone/>
            </a:pPr>
            <a:r>
              <a:rPr lang="en" sz="1500">
                <a:solidFill>
                  <a:srgbClr val="FF0000"/>
                </a:solidFill>
                <a:latin typeface="Comfortaa"/>
                <a:ea typeface="Comfortaa"/>
                <a:cs typeface="Comfortaa"/>
                <a:sym typeface="Comfortaa"/>
              </a:rPr>
              <a:t>M</a:t>
            </a:r>
            <a:r>
              <a:rPr lang="en" sz="1500">
                <a:solidFill>
                  <a:srgbClr val="000000"/>
                </a:solidFill>
                <a:latin typeface="Comfortaa"/>
                <a:ea typeface="Comfortaa"/>
                <a:cs typeface="Comfortaa"/>
                <a:sym typeface="Comfortaa"/>
              </a:rPr>
              <a:t>- </a:t>
            </a:r>
            <a:r>
              <a:rPr lang="en" sz="1500" u="sng">
                <a:solidFill>
                  <a:srgbClr val="000000"/>
                </a:solidFill>
                <a:latin typeface="Comfortaa"/>
                <a:ea typeface="Comfortaa"/>
                <a:cs typeface="Comfortaa"/>
                <a:sym typeface="Comfortaa"/>
              </a:rPr>
              <a:t>Movement:</a:t>
            </a:r>
            <a:r>
              <a:rPr lang="en" sz="1500">
                <a:solidFill>
                  <a:srgbClr val="000000"/>
                </a:solidFill>
                <a:latin typeface="Comfortaa"/>
                <a:ea typeface="Comfortaa"/>
                <a:cs typeface="Comfortaa"/>
                <a:sym typeface="Comfortaa"/>
              </a:rPr>
              <a:t> Please remain in your seats at all times unless given direction or permission otherwise. You will be given the opportunity to move around when you work in your informed action groups. </a:t>
            </a:r>
            <a:endParaRPr sz="1500">
              <a:solidFill>
                <a:srgbClr val="000000"/>
              </a:solidFill>
              <a:latin typeface="Comfortaa"/>
              <a:ea typeface="Comfortaa"/>
              <a:cs typeface="Comfortaa"/>
              <a:sym typeface="Comfortaa"/>
            </a:endParaRPr>
          </a:p>
          <a:p>
            <a:pPr marL="0" lvl="0" indent="0">
              <a:spcBef>
                <a:spcPts val="1600"/>
              </a:spcBef>
              <a:spcAft>
                <a:spcPts val="0"/>
              </a:spcAft>
              <a:buNone/>
            </a:pPr>
            <a:r>
              <a:rPr lang="en" sz="1500">
                <a:solidFill>
                  <a:srgbClr val="FF0000"/>
                </a:solidFill>
                <a:latin typeface="Comfortaa"/>
                <a:ea typeface="Comfortaa"/>
                <a:cs typeface="Comfortaa"/>
                <a:sym typeface="Comfortaa"/>
              </a:rPr>
              <a:t>P</a:t>
            </a:r>
            <a:r>
              <a:rPr lang="en" sz="1500">
                <a:solidFill>
                  <a:srgbClr val="000000"/>
                </a:solidFill>
                <a:latin typeface="Comfortaa"/>
                <a:ea typeface="Comfortaa"/>
                <a:cs typeface="Comfortaa"/>
                <a:sym typeface="Comfortaa"/>
              </a:rPr>
              <a:t>- </a:t>
            </a:r>
            <a:r>
              <a:rPr lang="en" sz="1500" u="sng">
                <a:solidFill>
                  <a:srgbClr val="000000"/>
                </a:solidFill>
                <a:latin typeface="Comfortaa"/>
                <a:ea typeface="Comfortaa"/>
                <a:cs typeface="Comfortaa"/>
                <a:sym typeface="Comfortaa"/>
              </a:rPr>
              <a:t>Participation:</a:t>
            </a:r>
            <a:r>
              <a:rPr lang="en" sz="1500">
                <a:solidFill>
                  <a:srgbClr val="000000"/>
                </a:solidFill>
                <a:latin typeface="Comfortaa"/>
                <a:ea typeface="Comfortaa"/>
                <a:cs typeface="Comfortaa"/>
                <a:sym typeface="Comfortaa"/>
              </a:rPr>
              <a:t> All group members are expected to participate. When I come around to your group, I will ask to hear the responsibilities of each group member.</a:t>
            </a:r>
            <a:endParaRPr sz="1500">
              <a:solidFill>
                <a:srgbClr val="000000"/>
              </a:solidFill>
              <a:latin typeface="Comfortaa"/>
              <a:ea typeface="Comfortaa"/>
              <a:cs typeface="Comfortaa"/>
              <a:sym typeface="Comfortaa"/>
            </a:endParaRPr>
          </a:p>
          <a:p>
            <a:pPr marL="0" lvl="0" indent="0">
              <a:spcBef>
                <a:spcPts val="1600"/>
              </a:spcBef>
              <a:spcAft>
                <a:spcPts val="1600"/>
              </a:spcAft>
              <a:buNone/>
            </a:pPr>
            <a:r>
              <a:rPr lang="en" sz="1500">
                <a:solidFill>
                  <a:srgbClr val="FF0000"/>
                </a:solidFill>
                <a:latin typeface="Comfortaa"/>
                <a:ea typeface="Comfortaa"/>
                <a:cs typeface="Comfortaa"/>
                <a:sym typeface="Comfortaa"/>
              </a:rPr>
              <a:t>S</a:t>
            </a:r>
            <a:r>
              <a:rPr lang="en" sz="1500">
                <a:solidFill>
                  <a:srgbClr val="000000"/>
                </a:solidFill>
                <a:latin typeface="Comfortaa"/>
                <a:ea typeface="Comfortaa"/>
                <a:cs typeface="Comfortaa"/>
                <a:sym typeface="Comfortaa"/>
              </a:rPr>
              <a:t>- </a:t>
            </a:r>
            <a:r>
              <a:rPr lang="en" sz="1500" u="sng">
                <a:solidFill>
                  <a:srgbClr val="000000"/>
                </a:solidFill>
                <a:latin typeface="Comfortaa"/>
                <a:ea typeface="Comfortaa"/>
                <a:cs typeface="Comfortaa"/>
                <a:sym typeface="Comfortaa"/>
              </a:rPr>
              <a:t>Success:</a:t>
            </a:r>
            <a:r>
              <a:rPr lang="en" sz="1500">
                <a:solidFill>
                  <a:srgbClr val="000000"/>
                </a:solidFill>
                <a:latin typeface="Comfortaa"/>
                <a:ea typeface="Comfortaa"/>
                <a:cs typeface="Comfortaa"/>
                <a:sym typeface="Comfortaa"/>
              </a:rPr>
              <a:t> Students will construct plans of informed action to help people in Puerto Rico affected by Hurricane Maria.</a:t>
            </a:r>
            <a:endParaRPr sz="1500">
              <a:solidFill>
                <a:srgbClr val="000000"/>
              </a:solidFill>
              <a:latin typeface="Comfortaa"/>
              <a:ea typeface="Comfortaa"/>
              <a:cs typeface="Comfortaa"/>
              <a:sym typeface="Comfortaa"/>
            </a:endParaRPr>
          </a:p>
        </p:txBody>
      </p:sp>
      <p:pic>
        <p:nvPicPr>
          <p:cNvPr id="619" name="Shape 619"/>
          <p:cNvPicPr preferRelativeResize="0"/>
          <p:nvPr/>
        </p:nvPicPr>
        <p:blipFill>
          <a:blip r:embed="rId3">
            <a:alphaModFix/>
          </a:blip>
          <a:stretch>
            <a:fillRect/>
          </a:stretch>
        </p:blipFill>
        <p:spPr>
          <a:xfrm rot="-1072231">
            <a:off x="2573431" y="85503"/>
            <a:ext cx="726960" cy="726944"/>
          </a:xfrm>
          <a:prstGeom prst="rect">
            <a:avLst/>
          </a:prstGeom>
          <a:noFill/>
          <a:ln>
            <a:noFill/>
          </a:ln>
        </p:spPr>
      </p:pic>
      <p:pic>
        <p:nvPicPr>
          <p:cNvPr id="620" name="Shape 620"/>
          <p:cNvPicPr preferRelativeResize="0"/>
          <p:nvPr/>
        </p:nvPicPr>
        <p:blipFill>
          <a:blip r:embed="rId4">
            <a:alphaModFix/>
          </a:blip>
          <a:stretch>
            <a:fillRect/>
          </a:stretch>
        </p:blipFill>
        <p:spPr>
          <a:xfrm rot="-45">
            <a:off x="5551306" y="8223"/>
            <a:ext cx="881487" cy="881503"/>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Shape 625"/>
          <p:cNvSpPr txBox="1">
            <a:spLocks noGrp="1"/>
          </p:cNvSpPr>
          <p:nvPr>
            <p:ph type="title"/>
          </p:nvPr>
        </p:nvSpPr>
        <p:spPr>
          <a:xfrm>
            <a:off x="374900" y="250425"/>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2400">
                <a:latin typeface="Comfortaa"/>
                <a:ea typeface="Comfortaa"/>
                <a:cs typeface="Comfortaa"/>
                <a:sym typeface="Comfortaa"/>
              </a:rPr>
              <a:t>Hurricane Maria Video and Notetaking Guide</a:t>
            </a:r>
            <a:endParaRPr sz="2400">
              <a:latin typeface="Comfortaa"/>
              <a:ea typeface="Comfortaa"/>
              <a:cs typeface="Comfortaa"/>
              <a:sym typeface="Comfortaa"/>
            </a:endParaRPr>
          </a:p>
        </p:txBody>
      </p:sp>
      <p:pic>
        <p:nvPicPr>
          <p:cNvPr id="626" name="Shape 626"/>
          <p:cNvPicPr preferRelativeResize="0"/>
          <p:nvPr/>
        </p:nvPicPr>
        <p:blipFill>
          <a:blip r:embed="rId3">
            <a:alphaModFix/>
          </a:blip>
          <a:stretch>
            <a:fillRect/>
          </a:stretch>
        </p:blipFill>
        <p:spPr>
          <a:xfrm>
            <a:off x="5446175" y="1116175"/>
            <a:ext cx="3386125" cy="3717675"/>
          </a:xfrm>
          <a:prstGeom prst="rect">
            <a:avLst/>
          </a:prstGeom>
          <a:noFill/>
          <a:ln>
            <a:noFill/>
          </a:ln>
        </p:spPr>
      </p:pic>
      <p:sp>
        <p:nvSpPr>
          <p:cNvPr id="627" name="Shape 627" descr="ABC News' &quot;Nightline&quot; returned to Puerto Rico, where Puerto Ricans are struggling to rebuild and recover from the hurricane aftermath." title="Return to Puerto Rico: How Puerto Ricans continue to struggle 6 months later">
            <a:hlinkClick r:id="rId4"/>
          </p:cNvPr>
          <p:cNvSpPr/>
          <p:nvPr/>
        </p:nvSpPr>
        <p:spPr>
          <a:xfrm>
            <a:off x="374900" y="1116175"/>
            <a:ext cx="4572000" cy="3429000"/>
          </a:xfrm>
          <a:prstGeom prst="rect">
            <a:avLst/>
          </a:prstGeom>
          <a:blipFill>
            <a:blip r:embed="rId5">
              <a:alphaModFix/>
            </a:blip>
            <a:stretch>
              <a:fillRect/>
            </a:stretch>
          </a:blipFill>
          <a:ln>
            <a:noFill/>
          </a:ln>
        </p:spPr>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Shape 632"/>
          <p:cNvSpPr txBox="1">
            <a:spLocks noGrp="1"/>
          </p:cNvSpPr>
          <p:nvPr>
            <p:ph type="title"/>
          </p:nvPr>
        </p:nvSpPr>
        <p:spPr>
          <a:xfrm>
            <a:off x="311700" y="32057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latin typeface="Comfortaa"/>
                <a:ea typeface="Comfortaa"/>
                <a:cs typeface="Comfortaa"/>
                <a:sym typeface="Comfortaa"/>
              </a:rPr>
              <a:t>What does </a:t>
            </a:r>
            <a:r>
              <a:rPr lang="en" b="1">
                <a:latin typeface="Comfortaa"/>
                <a:ea typeface="Comfortaa"/>
                <a:cs typeface="Comfortaa"/>
                <a:sym typeface="Comfortaa"/>
              </a:rPr>
              <a:t>informed action</a:t>
            </a:r>
            <a:r>
              <a:rPr lang="en">
                <a:latin typeface="Comfortaa"/>
                <a:ea typeface="Comfortaa"/>
                <a:cs typeface="Comfortaa"/>
                <a:sym typeface="Comfortaa"/>
              </a:rPr>
              <a:t> mean?</a:t>
            </a:r>
            <a:endParaRPr>
              <a:latin typeface="Comfortaa"/>
              <a:ea typeface="Comfortaa"/>
              <a:cs typeface="Comfortaa"/>
              <a:sym typeface="Comfortaa"/>
            </a:endParaRPr>
          </a:p>
        </p:txBody>
      </p:sp>
      <p:sp>
        <p:nvSpPr>
          <p:cNvPr id="633" name="Shape 633"/>
          <p:cNvSpPr txBox="1">
            <a:spLocks noGrp="1"/>
          </p:cNvSpPr>
          <p:nvPr>
            <p:ph type="body" idx="1"/>
          </p:nvPr>
        </p:nvSpPr>
        <p:spPr>
          <a:xfrm>
            <a:off x="311700" y="893275"/>
            <a:ext cx="76488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200" b="1">
                <a:solidFill>
                  <a:srgbClr val="000000"/>
                </a:solidFill>
                <a:latin typeface="Comfortaa"/>
                <a:ea typeface="Comfortaa"/>
                <a:cs typeface="Comfortaa"/>
                <a:sym typeface="Comfortaa"/>
              </a:rPr>
              <a:t>Informed: </a:t>
            </a:r>
            <a:r>
              <a:rPr lang="en" sz="2200">
                <a:solidFill>
                  <a:srgbClr val="000000"/>
                </a:solidFill>
                <a:latin typeface="Comfortaa"/>
                <a:ea typeface="Comfortaa"/>
                <a:cs typeface="Comfortaa"/>
                <a:sym typeface="Comfortaa"/>
              </a:rPr>
              <a:t>having or showing knowledge of a particular subject or situation. </a:t>
            </a:r>
            <a:endParaRPr sz="2200">
              <a:solidFill>
                <a:srgbClr val="000000"/>
              </a:solidFill>
              <a:latin typeface="Comfortaa"/>
              <a:ea typeface="Comfortaa"/>
              <a:cs typeface="Comfortaa"/>
              <a:sym typeface="Comfortaa"/>
            </a:endParaRPr>
          </a:p>
          <a:p>
            <a:pPr marL="0" lvl="0" indent="0">
              <a:spcBef>
                <a:spcPts val="1600"/>
              </a:spcBef>
              <a:spcAft>
                <a:spcPts val="0"/>
              </a:spcAft>
              <a:buNone/>
            </a:pPr>
            <a:r>
              <a:rPr lang="en" sz="2200" b="1">
                <a:solidFill>
                  <a:srgbClr val="000000"/>
                </a:solidFill>
                <a:latin typeface="Comfortaa"/>
                <a:ea typeface="Comfortaa"/>
                <a:cs typeface="Comfortaa"/>
                <a:sym typeface="Comfortaa"/>
              </a:rPr>
              <a:t>Action: </a:t>
            </a:r>
            <a:r>
              <a:rPr lang="en" sz="2200">
                <a:solidFill>
                  <a:srgbClr val="000000"/>
                </a:solidFill>
                <a:latin typeface="Comfortaa"/>
                <a:ea typeface="Comfortaa"/>
                <a:cs typeface="Comfortaa"/>
                <a:sym typeface="Comfortaa"/>
              </a:rPr>
              <a:t>the fact or process of doing something; a thing done.</a:t>
            </a:r>
            <a:endParaRPr sz="2200">
              <a:solidFill>
                <a:srgbClr val="000000"/>
              </a:solidFill>
              <a:latin typeface="Comfortaa"/>
              <a:ea typeface="Comfortaa"/>
              <a:cs typeface="Comfortaa"/>
              <a:sym typeface="Comfortaa"/>
            </a:endParaRPr>
          </a:p>
          <a:p>
            <a:pPr marL="0" lvl="0" indent="0">
              <a:spcBef>
                <a:spcPts val="1600"/>
              </a:spcBef>
              <a:spcAft>
                <a:spcPts val="0"/>
              </a:spcAft>
              <a:buNone/>
            </a:pPr>
            <a:endParaRPr sz="2200">
              <a:solidFill>
                <a:srgbClr val="000000"/>
              </a:solidFill>
              <a:latin typeface="Comfortaa"/>
              <a:ea typeface="Comfortaa"/>
              <a:cs typeface="Comfortaa"/>
              <a:sym typeface="Comfortaa"/>
            </a:endParaRPr>
          </a:p>
          <a:p>
            <a:pPr marL="0" lvl="0" indent="0" algn="ctr">
              <a:spcBef>
                <a:spcPts val="1600"/>
              </a:spcBef>
              <a:spcAft>
                <a:spcPts val="1600"/>
              </a:spcAft>
              <a:buNone/>
            </a:pPr>
            <a:endParaRPr sz="3000">
              <a:solidFill>
                <a:srgbClr val="000000"/>
              </a:solidFill>
              <a:latin typeface="Comfortaa"/>
              <a:ea typeface="Comfortaa"/>
              <a:cs typeface="Comfortaa"/>
              <a:sym typeface="Comfortaa"/>
            </a:endParaRPr>
          </a:p>
        </p:txBody>
      </p:sp>
      <p:pic>
        <p:nvPicPr>
          <p:cNvPr id="634" name="Shape 634"/>
          <p:cNvPicPr preferRelativeResize="0"/>
          <p:nvPr/>
        </p:nvPicPr>
        <p:blipFill>
          <a:blip r:embed="rId3">
            <a:alphaModFix/>
          </a:blip>
          <a:stretch>
            <a:fillRect/>
          </a:stretch>
        </p:blipFill>
        <p:spPr>
          <a:xfrm>
            <a:off x="7228377" y="2"/>
            <a:ext cx="1603925" cy="1967375"/>
          </a:xfrm>
          <a:prstGeom prst="rect">
            <a:avLst/>
          </a:prstGeom>
          <a:noFill/>
          <a:ln>
            <a:noFill/>
          </a:ln>
        </p:spPr>
      </p:pic>
      <p:sp>
        <p:nvSpPr>
          <p:cNvPr id="635" name="Shape 635"/>
          <p:cNvSpPr txBox="1">
            <a:spLocks noGrp="1"/>
          </p:cNvSpPr>
          <p:nvPr>
            <p:ph type="title"/>
          </p:nvPr>
        </p:nvSpPr>
        <p:spPr>
          <a:xfrm>
            <a:off x="3263100" y="3668550"/>
            <a:ext cx="5696700" cy="10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latin typeface="Comfortaa"/>
                <a:ea typeface="Comfortaa"/>
                <a:cs typeface="Comfortaa"/>
                <a:sym typeface="Comfortaa"/>
              </a:rPr>
              <a:t>Let’s take informed action to help </a:t>
            </a:r>
            <a:r>
              <a:rPr lang="en" sz="3000" b="1">
                <a:latin typeface="Comfortaa"/>
                <a:ea typeface="Comfortaa"/>
                <a:cs typeface="Comfortaa"/>
                <a:sym typeface="Comfortaa"/>
              </a:rPr>
              <a:t>Puerto Rico</a:t>
            </a:r>
            <a:r>
              <a:rPr lang="en" sz="3000">
                <a:latin typeface="Comfortaa"/>
                <a:ea typeface="Comfortaa"/>
                <a:cs typeface="Comfortaa"/>
                <a:sym typeface="Comfortaa"/>
              </a:rPr>
              <a:t>!</a:t>
            </a:r>
            <a:endParaRPr sz="3000">
              <a:latin typeface="Comfortaa"/>
              <a:ea typeface="Comfortaa"/>
              <a:cs typeface="Comfortaa"/>
              <a:sym typeface="Comfortaa"/>
            </a:endParaRPr>
          </a:p>
        </p:txBody>
      </p:sp>
      <p:pic>
        <p:nvPicPr>
          <p:cNvPr id="636" name="Shape 636"/>
          <p:cNvPicPr preferRelativeResize="0"/>
          <p:nvPr/>
        </p:nvPicPr>
        <p:blipFill>
          <a:blip r:embed="rId4">
            <a:alphaModFix/>
          </a:blip>
          <a:stretch>
            <a:fillRect/>
          </a:stretch>
        </p:blipFill>
        <p:spPr>
          <a:xfrm>
            <a:off x="643525" y="2968725"/>
            <a:ext cx="2696926" cy="20227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Shape 641"/>
          <p:cNvSpPr txBox="1">
            <a:spLocks noGrp="1"/>
          </p:cNvSpPr>
          <p:nvPr>
            <p:ph type="title"/>
          </p:nvPr>
        </p:nvSpPr>
        <p:spPr>
          <a:xfrm>
            <a:off x="311700" y="234800"/>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latin typeface="Comfortaa"/>
                <a:ea typeface="Comfortaa"/>
                <a:cs typeface="Comfortaa"/>
                <a:sym typeface="Comfortaa"/>
              </a:rPr>
              <a:t>Informed Action Groups</a:t>
            </a:r>
            <a:endParaRPr>
              <a:latin typeface="Comfortaa"/>
              <a:ea typeface="Comfortaa"/>
              <a:cs typeface="Comfortaa"/>
              <a:sym typeface="Comfortaa"/>
            </a:endParaRPr>
          </a:p>
        </p:txBody>
      </p:sp>
      <p:sp>
        <p:nvSpPr>
          <p:cNvPr id="642" name="Shape 642"/>
          <p:cNvSpPr txBox="1">
            <a:spLocks noGrp="1"/>
          </p:cNvSpPr>
          <p:nvPr>
            <p:ph type="body" idx="1"/>
          </p:nvPr>
        </p:nvSpPr>
        <p:spPr>
          <a:xfrm>
            <a:off x="857925" y="1152600"/>
            <a:ext cx="8122200" cy="3990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700" b="1">
                <a:solidFill>
                  <a:srgbClr val="000000"/>
                </a:solidFill>
                <a:latin typeface="Comfortaa"/>
                <a:ea typeface="Comfortaa"/>
                <a:cs typeface="Comfortaa"/>
                <a:sym typeface="Comfortaa"/>
              </a:rPr>
              <a:t>Group One:</a:t>
            </a:r>
            <a:r>
              <a:rPr lang="en" sz="1700">
                <a:solidFill>
                  <a:srgbClr val="000000"/>
                </a:solidFill>
                <a:latin typeface="Comfortaa"/>
                <a:ea typeface="Comfortaa"/>
                <a:cs typeface="Comfortaa"/>
                <a:sym typeface="Comfortaa"/>
              </a:rPr>
              <a:t> Make informative flyers and posters displaying the needs of the people in Puerto Rico. </a:t>
            </a:r>
            <a:endParaRPr sz="1700">
              <a:solidFill>
                <a:srgbClr val="000000"/>
              </a:solidFill>
              <a:latin typeface="Comfortaa"/>
              <a:ea typeface="Comfortaa"/>
              <a:cs typeface="Comfortaa"/>
              <a:sym typeface="Comfortaa"/>
            </a:endParaRPr>
          </a:p>
          <a:p>
            <a:pPr marL="0" lvl="0" indent="0">
              <a:spcBef>
                <a:spcPts val="1600"/>
              </a:spcBef>
              <a:spcAft>
                <a:spcPts val="0"/>
              </a:spcAft>
              <a:buNone/>
            </a:pPr>
            <a:r>
              <a:rPr lang="en" sz="1700" b="1">
                <a:solidFill>
                  <a:srgbClr val="000000"/>
                </a:solidFill>
                <a:latin typeface="Comfortaa"/>
                <a:ea typeface="Comfortaa"/>
                <a:cs typeface="Comfortaa"/>
                <a:sym typeface="Comfortaa"/>
              </a:rPr>
              <a:t>Group Two: </a:t>
            </a:r>
            <a:r>
              <a:rPr lang="en" sz="1700">
                <a:solidFill>
                  <a:srgbClr val="000000"/>
                </a:solidFill>
                <a:latin typeface="Comfortaa"/>
                <a:ea typeface="Comfortaa"/>
                <a:cs typeface="Comfortaa"/>
                <a:sym typeface="Comfortaa"/>
              </a:rPr>
              <a:t>Plan a fundraiser to raise money and supplies to send to the people in Puerto Rico.</a:t>
            </a:r>
            <a:endParaRPr sz="1700">
              <a:solidFill>
                <a:srgbClr val="000000"/>
              </a:solidFill>
              <a:latin typeface="Comfortaa"/>
              <a:ea typeface="Comfortaa"/>
              <a:cs typeface="Comfortaa"/>
              <a:sym typeface="Comfortaa"/>
            </a:endParaRPr>
          </a:p>
          <a:p>
            <a:pPr marL="0" lvl="0" indent="0">
              <a:spcBef>
                <a:spcPts val="1600"/>
              </a:spcBef>
              <a:spcAft>
                <a:spcPts val="0"/>
              </a:spcAft>
              <a:buNone/>
            </a:pPr>
            <a:r>
              <a:rPr lang="en" sz="1700" b="1">
                <a:solidFill>
                  <a:srgbClr val="000000"/>
                </a:solidFill>
                <a:latin typeface="Comfortaa"/>
                <a:ea typeface="Comfortaa"/>
                <a:cs typeface="Comfortaa"/>
                <a:sym typeface="Comfortaa"/>
              </a:rPr>
              <a:t>Group Three: </a:t>
            </a:r>
            <a:r>
              <a:rPr lang="en" sz="1700">
                <a:solidFill>
                  <a:srgbClr val="000000"/>
                </a:solidFill>
                <a:latin typeface="Comfortaa"/>
                <a:ea typeface="Comfortaa"/>
                <a:cs typeface="Comfortaa"/>
                <a:sym typeface="Comfortaa"/>
              </a:rPr>
              <a:t>Create a social media account (twitter, instagram, facebook, etc.) and post pictures and facts about Puerto Rico and the devastation caused by Hurricane Maria. This will ensure that people are informed of the long-lasting effects caused by the hurricane.</a:t>
            </a:r>
            <a:endParaRPr sz="1700">
              <a:solidFill>
                <a:srgbClr val="000000"/>
              </a:solidFill>
              <a:latin typeface="Comfortaa"/>
              <a:ea typeface="Comfortaa"/>
              <a:cs typeface="Comfortaa"/>
              <a:sym typeface="Comfortaa"/>
            </a:endParaRPr>
          </a:p>
          <a:p>
            <a:pPr marL="0" lvl="0" indent="0">
              <a:spcBef>
                <a:spcPts val="1600"/>
              </a:spcBef>
              <a:spcAft>
                <a:spcPts val="1600"/>
              </a:spcAft>
              <a:buNone/>
            </a:pPr>
            <a:r>
              <a:rPr lang="en" sz="1700" b="1">
                <a:solidFill>
                  <a:srgbClr val="000000"/>
                </a:solidFill>
                <a:latin typeface="Comfortaa"/>
                <a:ea typeface="Comfortaa"/>
                <a:cs typeface="Comfortaa"/>
                <a:sym typeface="Comfortaa"/>
              </a:rPr>
              <a:t>Group Four: </a:t>
            </a:r>
            <a:r>
              <a:rPr lang="en" sz="1700">
                <a:solidFill>
                  <a:schemeClr val="dk1"/>
                </a:solidFill>
                <a:latin typeface="Comfortaa"/>
                <a:ea typeface="Comfortaa"/>
                <a:cs typeface="Comfortaa"/>
                <a:sym typeface="Comfortaa"/>
              </a:rPr>
              <a:t>Create an informational video about the devastation in Puerto Rico caused by Hurricane Maria. </a:t>
            </a:r>
            <a:endParaRPr sz="1700" b="1">
              <a:solidFill>
                <a:srgbClr val="000000"/>
              </a:solidFill>
              <a:latin typeface="Comfortaa"/>
              <a:ea typeface="Comfortaa"/>
              <a:cs typeface="Comfortaa"/>
              <a:sym typeface="Comfortaa"/>
            </a:endParaRPr>
          </a:p>
        </p:txBody>
      </p:sp>
      <p:pic>
        <p:nvPicPr>
          <p:cNvPr id="643" name="Shape 643"/>
          <p:cNvPicPr preferRelativeResize="0"/>
          <p:nvPr/>
        </p:nvPicPr>
        <p:blipFill>
          <a:blip r:embed="rId3">
            <a:alphaModFix/>
          </a:blip>
          <a:stretch>
            <a:fillRect/>
          </a:stretch>
        </p:blipFill>
        <p:spPr>
          <a:xfrm>
            <a:off x="180175" y="1152600"/>
            <a:ext cx="572700" cy="572700"/>
          </a:xfrm>
          <a:prstGeom prst="rect">
            <a:avLst/>
          </a:prstGeom>
          <a:noFill/>
          <a:ln>
            <a:noFill/>
          </a:ln>
        </p:spPr>
      </p:pic>
      <p:pic>
        <p:nvPicPr>
          <p:cNvPr id="644" name="Shape 644"/>
          <p:cNvPicPr preferRelativeResize="0"/>
          <p:nvPr/>
        </p:nvPicPr>
        <p:blipFill>
          <a:blip r:embed="rId4">
            <a:alphaModFix/>
          </a:blip>
          <a:stretch>
            <a:fillRect/>
          </a:stretch>
        </p:blipFill>
        <p:spPr>
          <a:xfrm>
            <a:off x="209125" y="1986675"/>
            <a:ext cx="514800" cy="514800"/>
          </a:xfrm>
          <a:prstGeom prst="rect">
            <a:avLst/>
          </a:prstGeom>
          <a:noFill/>
          <a:ln>
            <a:noFill/>
          </a:ln>
        </p:spPr>
      </p:pic>
      <p:pic>
        <p:nvPicPr>
          <p:cNvPr id="645" name="Shape 645"/>
          <p:cNvPicPr preferRelativeResize="0"/>
          <p:nvPr/>
        </p:nvPicPr>
        <p:blipFill>
          <a:blip r:embed="rId5">
            <a:alphaModFix/>
          </a:blip>
          <a:stretch>
            <a:fillRect/>
          </a:stretch>
        </p:blipFill>
        <p:spPr>
          <a:xfrm>
            <a:off x="127650" y="3085150"/>
            <a:ext cx="677750" cy="401225"/>
          </a:xfrm>
          <a:prstGeom prst="rect">
            <a:avLst/>
          </a:prstGeom>
          <a:noFill/>
          <a:ln>
            <a:noFill/>
          </a:ln>
        </p:spPr>
      </p:pic>
      <p:pic>
        <p:nvPicPr>
          <p:cNvPr id="646" name="Shape 646"/>
          <p:cNvPicPr preferRelativeResize="0"/>
          <p:nvPr/>
        </p:nvPicPr>
        <p:blipFill>
          <a:blip r:embed="rId6">
            <a:alphaModFix/>
          </a:blip>
          <a:stretch>
            <a:fillRect/>
          </a:stretch>
        </p:blipFill>
        <p:spPr>
          <a:xfrm>
            <a:off x="180174" y="4208099"/>
            <a:ext cx="572700" cy="5727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Shape 651"/>
          <p:cNvSpPr txBox="1">
            <a:spLocks noGrp="1"/>
          </p:cNvSpPr>
          <p:nvPr>
            <p:ph type="title"/>
          </p:nvPr>
        </p:nvSpPr>
        <p:spPr>
          <a:xfrm>
            <a:off x="311700" y="268100"/>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3600">
                <a:latin typeface="Comfortaa"/>
                <a:ea typeface="Comfortaa"/>
                <a:cs typeface="Comfortaa"/>
                <a:sym typeface="Comfortaa"/>
              </a:rPr>
              <a:t>Genius Hour</a:t>
            </a:r>
            <a:endParaRPr sz="3600">
              <a:latin typeface="Comfortaa"/>
              <a:ea typeface="Comfortaa"/>
              <a:cs typeface="Comfortaa"/>
              <a:sym typeface="Comfortaa"/>
            </a:endParaRPr>
          </a:p>
        </p:txBody>
      </p:sp>
      <p:sp>
        <p:nvSpPr>
          <p:cNvPr id="652" name="Shape 652"/>
          <p:cNvSpPr txBox="1">
            <a:spLocks noGrp="1"/>
          </p:cNvSpPr>
          <p:nvPr>
            <p:ph type="title"/>
          </p:nvPr>
        </p:nvSpPr>
        <p:spPr>
          <a:xfrm>
            <a:off x="3919650" y="1733850"/>
            <a:ext cx="4688400" cy="2911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000">
                <a:latin typeface="Comfortaa"/>
                <a:ea typeface="Comfortaa"/>
                <a:cs typeface="Comfortaa"/>
                <a:sym typeface="Comfortaa"/>
              </a:rPr>
              <a:t>For the next several weeks, you will rejoin your informed action groups every Friday.</a:t>
            </a:r>
            <a:endParaRPr sz="2000">
              <a:latin typeface="Comfortaa"/>
              <a:ea typeface="Comfortaa"/>
              <a:cs typeface="Comfortaa"/>
              <a:sym typeface="Comfortaa"/>
            </a:endParaRPr>
          </a:p>
          <a:p>
            <a:pPr marL="0" lvl="0" indent="0" rtl="0">
              <a:spcBef>
                <a:spcPts val="0"/>
              </a:spcBef>
              <a:spcAft>
                <a:spcPts val="0"/>
              </a:spcAft>
              <a:buNone/>
            </a:pPr>
            <a:endParaRPr sz="2000">
              <a:latin typeface="Comfortaa"/>
              <a:ea typeface="Comfortaa"/>
              <a:cs typeface="Comfortaa"/>
              <a:sym typeface="Comfortaa"/>
            </a:endParaRPr>
          </a:p>
          <a:p>
            <a:pPr marL="0" lvl="0" indent="0" rtl="0">
              <a:spcBef>
                <a:spcPts val="0"/>
              </a:spcBef>
              <a:spcAft>
                <a:spcPts val="0"/>
              </a:spcAft>
              <a:buNone/>
            </a:pPr>
            <a:r>
              <a:rPr lang="en" sz="2000">
                <a:latin typeface="Comfortaa"/>
                <a:ea typeface="Comfortaa"/>
                <a:cs typeface="Comfortaa"/>
                <a:sym typeface="Comfortaa"/>
              </a:rPr>
              <a:t>You will continue to brainstorm and work on how you will take informed action to help the people living in Puerto Rico that were affected by Hurricane Maria. </a:t>
            </a:r>
            <a:endParaRPr sz="2000">
              <a:latin typeface="Comfortaa"/>
              <a:ea typeface="Comfortaa"/>
              <a:cs typeface="Comfortaa"/>
              <a:sym typeface="Comfortaa"/>
            </a:endParaRPr>
          </a:p>
        </p:txBody>
      </p:sp>
      <p:pic>
        <p:nvPicPr>
          <p:cNvPr id="653" name="Shape 653"/>
          <p:cNvPicPr preferRelativeResize="0"/>
          <p:nvPr/>
        </p:nvPicPr>
        <p:blipFill>
          <a:blip r:embed="rId3">
            <a:alphaModFix/>
          </a:blip>
          <a:stretch>
            <a:fillRect/>
          </a:stretch>
        </p:blipFill>
        <p:spPr>
          <a:xfrm>
            <a:off x="147400" y="1144850"/>
            <a:ext cx="3473850" cy="3407045"/>
          </a:xfrm>
          <a:prstGeom prst="rect">
            <a:avLst/>
          </a:prstGeom>
          <a:noFill/>
          <a:ln>
            <a:noFill/>
          </a:ln>
        </p:spPr>
      </p:pic>
      <p:pic>
        <p:nvPicPr>
          <p:cNvPr id="654" name="Shape 654"/>
          <p:cNvPicPr preferRelativeResize="0"/>
          <p:nvPr/>
        </p:nvPicPr>
        <p:blipFill rotWithShape="1">
          <a:blip r:embed="rId4">
            <a:alphaModFix/>
          </a:blip>
          <a:srcRect r="2534" b="7295"/>
          <a:stretch/>
        </p:blipFill>
        <p:spPr>
          <a:xfrm>
            <a:off x="6914750" y="126900"/>
            <a:ext cx="1505026" cy="1530599"/>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Shape 659"/>
          <p:cNvSpPr txBox="1">
            <a:spLocks noGrp="1"/>
          </p:cNvSpPr>
          <p:nvPr>
            <p:ph type="title"/>
          </p:nvPr>
        </p:nvSpPr>
        <p:spPr>
          <a:xfrm>
            <a:off x="845700" y="164725"/>
            <a:ext cx="7452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3600">
                <a:latin typeface="Comfortaa"/>
                <a:ea typeface="Comfortaa"/>
                <a:cs typeface="Comfortaa"/>
                <a:sym typeface="Comfortaa"/>
              </a:rPr>
              <a:t>Exit Ticket and Homework</a:t>
            </a:r>
            <a:endParaRPr sz="3600">
              <a:latin typeface="Comfortaa"/>
              <a:ea typeface="Comfortaa"/>
              <a:cs typeface="Comfortaa"/>
              <a:sym typeface="Comfortaa"/>
            </a:endParaRPr>
          </a:p>
        </p:txBody>
      </p:sp>
      <p:pic>
        <p:nvPicPr>
          <p:cNvPr id="660" name="Shape 660"/>
          <p:cNvPicPr preferRelativeResize="0"/>
          <p:nvPr/>
        </p:nvPicPr>
        <p:blipFill>
          <a:blip r:embed="rId3">
            <a:alphaModFix/>
          </a:blip>
          <a:stretch>
            <a:fillRect/>
          </a:stretch>
        </p:blipFill>
        <p:spPr>
          <a:xfrm>
            <a:off x="152400" y="1017725"/>
            <a:ext cx="5514975" cy="3762375"/>
          </a:xfrm>
          <a:prstGeom prst="rect">
            <a:avLst/>
          </a:prstGeom>
          <a:noFill/>
          <a:ln>
            <a:noFill/>
          </a:ln>
        </p:spPr>
      </p:pic>
      <p:sp>
        <p:nvSpPr>
          <p:cNvPr id="661" name="Shape 661"/>
          <p:cNvSpPr txBox="1">
            <a:spLocks noGrp="1"/>
          </p:cNvSpPr>
          <p:nvPr>
            <p:ph type="body" idx="1"/>
          </p:nvPr>
        </p:nvSpPr>
        <p:spPr>
          <a:xfrm>
            <a:off x="5788025" y="1706875"/>
            <a:ext cx="3171900" cy="32976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 sz="1600">
                <a:solidFill>
                  <a:srgbClr val="000000"/>
                </a:solidFill>
                <a:latin typeface="Comfortaa"/>
                <a:ea typeface="Comfortaa"/>
                <a:cs typeface="Comfortaa"/>
                <a:sym typeface="Comfortaa"/>
              </a:rPr>
              <a:t>For homework, you will record a Flipgrid addressed to students in Puerto Rico. You should tell the students in Puerto Rico about the plan of informed action you are developing to help them.</a:t>
            </a:r>
            <a:endParaRPr sz="1600">
              <a:solidFill>
                <a:srgbClr val="000000"/>
              </a:solidFill>
              <a:latin typeface="Comfortaa"/>
              <a:ea typeface="Comfortaa"/>
              <a:cs typeface="Comfortaa"/>
              <a:sym typeface="Comfortaa"/>
            </a:endParaRPr>
          </a:p>
        </p:txBody>
      </p:sp>
      <p:sp>
        <p:nvSpPr>
          <p:cNvPr id="662" name="Shape 662"/>
          <p:cNvSpPr txBox="1">
            <a:spLocks noGrp="1"/>
          </p:cNvSpPr>
          <p:nvPr>
            <p:ph type="body" idx="1"/>
          </p:nvPr>
        </p:nvSpPr>
        <p:spPr>
          <a:xfrm>
            <a:off x="1226600" y="4625864"/>
            <a:ext cx="2729700" cy="378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solidFill>
                  <a:srgbClr val="000000"/>
                </a:solidFill>
                <a:latin typeface="Comfortaa"/>
                <a:ea typeface="Comfortaa"/>
                <a:cs typeface="Comfortaa"/>
                <a:sym typeface="Comfortaa"/>
              </a:rPr>
              <a:t>Exit Ticket</a:t>
            </a:r>
            <a:endParaRPr>
              <a:solidFill>
                <a:srgbClr val="000000"/>
              </a:solidFill>
              <a:latin typeface="Comfortaa"/>
              <a:ea typeface="Comfortaa"/>
              <a:cs typeface="Comfortaa"/>
              <a:sym typeface="Comfortaa"/>
            </a:endParaRPr>
          </a:p>
        </p:txBody>
      </p:sp>
      <p:sp>
        <p:nvSpPr>
          <p:cNvPr id="663" name="Shape 663"/>
          <p:cNvSpPr txBox="1">
            <a:spLocks noGrp="1"/>
          </p:cNvSpPr>
          <p:nvPr>
            <p:ph type="body" idx="1"/>
          </p:nvPr>
        </p:nvSpPr>
        <p:spPr>
          <a:xfrm>
            <a:off x="5914425" y="4523714"/>
            <a:ext cx="2729700" cy="378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solidFill>
                  <a:srgbClr val="000000"/>
                </a:solidFill>
                <a:latin typeface="Comfortaa"/>
                <a:ea typeface="Comfortaa"/>
                <a:cs typeface="Comfortaa"/>
                <a:sym typeface="Comfortaa"/>
              </a:rPr>
              <a:t>Homework</a:t>
            </a:r>
            <a:endParaRPr>
              <a:solidFill>
                <a:srgbClr val="000000"/>
              </a:solidFill>
              <a:latin typeface="Comfortaa"/>
              <a:ea typeface="Comfortaa"/>
              <a:cs typeface="Comfortaa"/>
              <a:sym typeface="Comfortaa"/>
            </a:endParaRPr>
          </a:p>
        </p:txBody>
      </p:sp>
      <p:pic>
        <p:nvPicPr>
          <p:cNvPr id="664" name="Shape 664"/>
          <p:cNvPicPr preferRelativeResize="0"/>
          <p:nvPr/>
        </p:nvPicPr>
        <p:blipFill>
          <a:blip r:embed="rId4">
            <a:alphaModFix/>
          </a:blip>
          <a:stretch>
            <a:fillRect/>
          </a:stretch>
        </p:blipFill>
        <p:spPr>
          <a:xfrm>
            <a:off x="7720475" y="737427"/>
            <a:ext cx="1239450" cy="974900"/>
          </a:xfrm>
          <a:prstGeom prst="rect">
            <a:avLst/>
          </a:prstGeom>
          <a:noFill/>
          <a:ln>
            <a:noFill/>
          </a:ln>
        </p:spPr>
      </p:pic>
      <p:pic>
        <p:nvPicPr>
          <p:cNvPr id="665" name="Shape 665"/>
          <p:cNvPicPr preferRelativeResize="0"/>
          <p:nvPr/>
        </p:nvPicPr>
        <p:blipFill>
          <a:blip r:embed="rId5">
            <a:alphaModFix/>
          </a:blip>
          <a:stretch>
            <a:fillRect/>
          </a:stretch>
        </p:blipFill>
        <p:spPr>
          <a:xfrm>
            <a:off x="392699" y="80624"/>
            <a:ext cx="833900" cy="102286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Shape 67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             Lesson #7: Writing and DBQ Skills</a:t>
            </a:r>
            <a:endParaRPr/>
          </a:p>
        </p:txBody>
      </p:sp>
      <p:sp>
        <p:nvSpPr>
          <p:cNvPr id="671" name="Shape 671"/>
          <p:cNvSpPr txBox="1">
            <a:spLocks noGrp="1"/>
          </p:cNvSpPr>
          <p:nvPr>
            <p:ph type="body" idx="1"/>
          </p:nvPr>
        </p:nvSpPr>
        <p:spPr>
          <a:xfrm>
            <a:off x="311700" y="1152475"/>
            <a:ext cx="8520600" cy="14748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sz="2400" b="1">
                <a:latin typeface="Droid Sans"/>
                <a:ea typeface="Droid Sans"/>
                <a:cs typeface="Droid Sans"/>
                <a:sym typeface="Droid Sans"/>
              </a:rPr>
              <a:t>In what ways is life in Puerto Rico different than life in United States? Are Americans happier than Puerto Ricans? </a:t>
            </a:r>
            <a:endParaRPr sz="2400" b="1">
              <a:latin typeface="Droid Sans"/>
              <a:ea typeface="Droid Sans"/>
              <a:cs typeface="Droid Sans"/>
              <a:sym typeface="Droid Sans"/>
            </a:endParaRPr>
          </a:p>
        </p:txBody>
      </p:sp>
      <p:pic>
        <p:nvPicPr>
          <p:cNvPr id="672" name="Shape 672" descr="Image result for writing cartoon"/>
          <p:cNvPicPr preferRelativeResize="0"/>
          <p:nvPr/>
        </p:nvPicPr>
        <p:blipFill>
          <a:blip r:embed="rId3">
            <a:alphaModFix/>
          </a:blip>
          <a:stretch>
            <a:fillRect/>
          </a:stretch>
        </p:blipFill>
        <p:spPr>
          <a:xfrm>
            <a:off x="3207000" y="2698525"/>
            <a:ext cx="2370100" cy="2444976"/>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Shape 677"/>
          <p:cNvSpPr txBox="1">
            <a:spLocks noGrp="1"/>
          </p:cNvSpPr>
          <p:nvPr>
            <p:ph type="title"/>
          </p:nvPr>
        </p:nvSpPr>
        <p:spPr>
          <a:xfrm>
            <a:off x="311700" y="123350"/>
            <a:ext cx="8520600" cy="8943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                                  </a:t>
            </a:r>
            <a:r>
              <a:rPr lang="en" sz="4800">
                <a:latin typeface="Amatic SC"/>
                <a:ea typeface="Amatic SC"/>
                <a:cs typeface="Amatic SC"/>
                <a:sym typeface="Amatic SC"/>
              </a:rPr>
              <a:t>CHAMPS</a:t>
            </a:r>
            <a:endParaRPr sz="4800">
              <a:latin typeface="Amatic SC"/>
              <a:ea typeface="Amatic SC"/>
              <a:cs typeface="Amatic SC"/>
              <a:sym typeface="Amatic SC"/>
            </a:endParaRPr>
          </a:p>
        </p:txBody>
      </p:sp>
      <p:sp>
        <p:nvSpPr>
          <p:cNvPr id="678" name="Shape 678"/>
          <p:cNvSpPr txBox="1">
            <a:spLocks noGrp="1"/>
          </p:cNvSpPr>
          <p:nvPr>
            <p:ph type="body" idx="1"/>
          </p:nvPr>
        </p:nvSpPr>
        <p:spPr>
          <a:xfrm>
            <a:off x="311700" y="912750"/>
            <a:ext cx="8520600" cy="4070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t>C</a:t>
            </a:r>
            <a:r>
              <a:rPr lang="en"/>
              <a:t>onversation: Students will talk within their groups when creating the essay in the air </a:t>
            </a:r>
            <a:endParaRPr/>
          </a:p>
          <a:p>
            <a:pPr marL="0" lvl="0" indent="0">
              <a:spcBef>
                <a:spcPts val="1600"/>
              </a:spcBef>
              <a:spcAft>
                <a:spcPts val="0"/>
              </a:spcAft>
              <a:buNone/>
            </a:pPr>
            <a:r>
              <a:rPr lang="en" b="1"/>
              <a:t>H</a:t>
            </a:r>
            <a:r>
              <a:rPr lang="en"/>
              <a:t>elp: If students need help they will first ask their group members, then raise their hand and I will assist them. </a:t>
            </a:r>
            <a:endParaRPr/>
          </a:p>
          <a:p>
            <a:pPr marL="0" lvl="0" indent="0">
              <a:spcBef>
                <a:spcPts val="1600"/>
              </a:spcBef>
              <a:spcAft>
                <a:spcPts val="0"/>
              </a:spcAft>
              <a:buNone/>
            </a:pPr>
            <a:r>
              <a:rPr lang="en" b="1"/>
              <a:t>A</a:t>
            </a:r>
            <a:r>
              <a:rPr lang="en"/>
              <a:t>ctivity: The task is to participate in the Fishbowl activity and to create an essay in the air </a:t>
            </a:r>
            <a:endParaRPr/>
          </a:p>
          <a:p>
            <a:pPr marL="0" lvl="0" indent="0">
              <a:spcBef>
                <a:spcPts val="1600"/>
              </a:spcBef>
              <a:spcAft>
                <a:spcPts val="0"/>
              </a:spcAft>
              <a:buNone/>
            </a:pPr>
            <a:r>
              <a:rPr lang="en" b="1"/>
              <a:t>M</a:t>
            </a:r>
            <a:r>
              <a:rPr lang="en"/>
              <a:t>ovement: Students in one group will be sitting creating the essay in the air while the other group will be standing watching and then the groups will switch positions </a:t>
            </a:r>
            <a:endParaRPr/>
          </a:p>
          <a:p>
            <a:pPr marL="0" lvl="0" indent="0">
              <a:spcBef>
                <a:spcPts val="1600"/>
              </a:spcBef>
              <a:spcAft>
                <a:spcPts val="0"/>
              </a:spcAft>
              <a:buNone/>
            </a:pPr>
            <a:r>
              <a:rPr lang="en" b="1"/>
              <a:t>P</a:t>
            </a:r>
            <a:r>
              <a:rPr lang="en"/>
              <a:t>articipation: Each student will be provided a role and is expected to complete their roles </a:t>
            </a:r>
            <a:endParaRPr/>
          </a:p>
          <a:p>
            <a:pPr marL="0" lvl="0" indent="0">
              <a:spcBef>
                <a:spcPts val="1600"/>
              </a:spcBef>
              <a:spcAft>
                <a:spcPts val="1600"/>
              </a:spcAft>
              <a:buNone/>
            </a:pP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Shape 683"/>
          <p:cNvSpPr txBox="1">
            <a:spLocks noGrp="1"/>
          </p:cNvSpPr>
          <p:nvPr>
            <p:ph type="title"/>
          </p:nvPr>
        </p:nvSpPr>
        <p:spPr>
          <a:xfrm>
            <a:off x="311700" y="0"/>
            <a:ext cx="8520600" cy="666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                        Fishbowl Activity  </a:t>
            </a:r>
            <a:endParaRPr/>
          </a:p>
        </p:txBody>
      </p:sp>
      <p:sp>
        <p:nvSpPr>
          <p:cNvPr id="684" name="Shape 684"/>
          <p:cNvSpPr txBox="1">
            <a:spLocks noGrp="1"/>
          </p:cNvSpPr>
          <p:nvPr>
            <p:ph type="body" idx="1"/>
          </p:nvPr>
        </p:nvSpPr>
        <p:spPr>
          <a:xfrm>
            <a:off x="311700" y="555050"/>
            <a:ext cx="8520600" cy="4292400"/>
          </a:xfrm>
          <a:prstGeom prst="rect">
            <a:avLst/>
          </a:prstGeom>
        </p:spPr>
        <p:txBody>
          <a:bodyPr spcFirstLastPara="1" wrap="square" lIns="91425" tIns="91425" rIns="91425" bIns="91425" anchor="t" anchorCtr="0">
            <a:noAutofit/>
          </a:bodyPr>
          <a:lstStyle/>
          <a:p>
            <a:pPr marL="0" lvl="0" indent="0">
              <a:lnSpc>
                <a:spcPct val="100000"/>
              </a:lnSpc>
              <a:spcBef>
                <a:spcPts val="0"/>
              </a:spcBef>
              <a:spcAft>
                <a:spcPts val="0"/>
              </a:spcAft>
              <a:buNone/>
            </a:pPr>
            <a:r>
              <a:rPr lang="en" sz="1400"/>
              <a:t>Each person in the groups will be assigned a role </a:t>
            </a:r>
            <a:endParaRPr sz="1400"/>
          </a:p>
          <a:p>
            <a:pPr marL="0" lvl="0" indent="0">
              <a:lnSpc>
                <a:spcPct val="100000"/>
              </a:lnSpc>
              <a:spcBef>
                <a:spcPts val="1600"/>
              </a:spcBef>
              <a:spcAft>
                <a:spcPts val="0"/>
              </a:spcAft>
              <a:buNone/>
            </a:pPr>
            <a:r>
              <a:rPr lang="en" sz="1400"/>
              <a:t>Group 1: Will sit and create an essay in the air based on the DBQs</a:t>
            </a:r>
            <a:endParaRPr sz="1400"/>
          </a:p>
          <a:p>
            <a:pPr marL="457200" lvl="0" indent="-317500" rtl="0">
              <a:lnSpc>
                <a:spcPct val="100000"/>
              </a:lnSpc>
              <a:spcBef>
                <a:spcPts val="1600"/>
              </a:spcBef>
              <a:spcAft>
                <a:spcPts val="0"/>
              </a:spcAft>
              <a:buSzPts val="1400"/>
              <a:buChar char="●"/>
            </a:pPr>
            <a:r>
              <a:rPr lang="en" sz="1400"/>
              <a:t>Leader</a:t>
            </a:r>
            <a:endParaRPr sz="1400"/>
          </a:p>
          <a:p>
            <a:pPr marL="457200" lvl="0" indent="-317500" rtl="0">
              <a:lnSpc>
                <a:spcPct val="100000"/>
              </a:lnSpc>
              <a:spcBef>
                <a:spcPts val="0"/>
              </a:spcBef>
              <a:spcAft>
                <a:spcPts val="0"/>
              </a:spcAft>
              <a:buSzPts val="1400"/>
              <a:buChar char="●"/>
            </a:pPr>
            <a:r>
              <a:rPr lang="en" sz="1400"/>
              <a:t>Note taker</a:t>
            </a:r>
            <a:endParaRPr sz="1400"/>
          </a:p>
          <a:p>
            <a:pPr marL="457200" lvl="0" indent="-317500" rtl="0">
              <a:lnSpc>
                <a:spcPct val="100000"/>
              </a:lnSpc>
              <a:spcBef>
                <a:spcPts val="0"/>
              </a:spcBef>
              <a:spcAft>
                <a:spcPts val="0"/>
              </a:spcAft>
              <a:buSzPts val="1400"/>
              <a:buChar char="●"/>
            </a:pPr>
            <a:r>
              <a:rPr lang="en" sz="1400"/>
              <a:t>Time keeper </a:t>
            </a:r>
            <a:endParaRPr sz="1400"/>
          </a:p>
          <a:p>
            <a:pPr marL="457200" lvl="0" indent="-317500" rtl="0">
              <a:lnSpc>
                <a:spcPct val="100000"/>
              </a:lnSpc>
              <a:spcBef>
                <a:spcPts val="0"/>
              </a:spcBef>
              <a:spcAft>
                <a:spcPts val="0"/>
              </a:spcAft>
              <a:buSzPts val="1400"/>
              <a:buChar char="●"/>
            </a:pPr>
            <a:r>
              <a:rPr lang="en" sz="1400"/>
              <a:t>Fact Checker</a:t>
            </a:r>
            <a:endParaRPr sz="1400"/>
          </a:p>
          <a:p>
            <a:pPr marL="0" lvl="0" indent="0" rtl="0">
              <a:lnSpc>
                <a:spcPct val="100000"/>
              </a:lnSpc>
              <a:spcBef>
                <a:spcPts val="1600"/>
              </a:spcBef>
              <a:spcAft>
                <a:spcPts val="0"/>
              </a:spcAft>
              <a:buNone/>
            </a:pPr>
            <a:r>
              <a:rPr lang="en" sz="1400"/>
              <a:t>Group two: Will stand around group 1 and complete the peer evaluation rubric </a:t>
            </a:r>
            <a:endParaRPr sz="1400"/>
          </a:p>
          <a:p>
            <a:pPr marL="457200" lvl="0" indent="-317500" rtl="0">
              <a:lnSpc>
                <a:spcPct val="100000"/>
              </a:lnSpc>
              <a:spcBef>
                <a:spcPts val="1600"/>
              </a:spcBef>
              <a:spcAft>
                <a:spcPts val="0"/>
              </a:spcAft>
              <a:buSzPts val="1400"/>
              <a:buChar char="●"/>
            </a:pPr>
            <a:r>
              <a:rPr lang="en" sz="1400"/>
              <a:t>See how many documents are used</a:t>
            </a:r>
            <a:endParaRPr sz="1400"/>
          </a:p>
          <a:p>
            <a:pPr marL="457200" lvl="0" indent="-317500" rtl="0">
              <a:lnSpc>
                <a:spcPct val="100000"/>
              </a:lnSpc>
              <a:spcBef>
                <a:spcPts val="0"/>
              </a:spcBef>
              <a:spcAft>
                <a:spcPts val="0"/>
              </a:spcAft>
              <a:buSzPts val="1400"/>
              <a:buChar char="●"/>
            </a:pPr>
            <a:r>
              <a:rPr lang="en" sz="1400"/>
              <a:t>Talk about if they use outside info</a:t>
            </a:r>
            <a:endParaRPr sz="1400"/>
          </a:p>
          <a:p>
            <a:pPr marL="457200" lvl="0" indent="-317500" rtl="0">
              <a:lnSpc>
                <a:spcPct val="100000"/>
              </a:lnSpc>
              <a:spcBef>
                <a:spcPts val="0"/>
              </a:spcBef>
              <a:spcAft>
                <a:spcPts val="0"/>
              </a:spcAft>
              <a:buSzPts val="1400"/>
              <a:buChar char="●"/>
            </a:pPr>
            <a:r>
              <a:rPr lang="en" sz="1400"/>
              <a:t>How well did they answer the question</a:t>
            </a:r>
            <a:endParaRPr sz="1400"/>
          </a:p>
          <a:p>
            <a:pPr marL="457200" lvl="0" indent="-317500" rtl="0">
              <a:lnSpc>
                <a:spcPct val="100000"/>
              </a:lnSpc>
              <a:spcBef>
                <a:spcPts val="0"/>
              </a:spcBef>
              <a:spcAft>
                <a:spcPts val="0"/>
              </a:spcAft>
              <a:buSzPts val="1400"/>
              <a:buChar char="●"/>
            </a:pPr>
            <a:r>
              <a:rPr lang="en" sz="1400"/>
              <a:t>How well do they divide the time</a:t>
            </a:r>
            <a:endParaRPr sz="1400"/>
          </a:p>
          <a:p>
            <a:pPr marL="0" lvl="0" indent="0">
              <a:lnSpc>
                <a:spcPct val="100000"/>
              </a:lnSpc>
              <a:spcBef>
                <a:spcPts val="1600"/>
              </a:spcBef>
              <a:spcAft>
                <a:spcPts val="1600"/>
              </a:spcAft>
              <a:buNone/>
            </a:pPr>
            <a:r>
              <a:rPr lang="en" sz="1400"/>
              <a:t>Then switch groups! </a:t>
            </a:r>
            <a:endParaRPr sz="1400"/>
          </a:p>
        </p:txBody>
      </p:sp>
      <p:pic>
        <p:nvPicPr>
          <p:cNvPr id="685" name="Shape 685" descr="Image result for fishbowl cartoon"/>
          <p:cNvPicPr preferRelativeResize="0"/>
          <p:nvPr/>
        </p:nvPicPr>
        <p:blipFill>
          <a:blip r:embed="rId3">
            <a:alphaModFix/>
          </a:blip>
          <a:stretch>
            <a:fillRect/>
          </a:stretch>
        </p:blipFill>
        <p:spPr>
          <a:xfrm rot="1177983">
            <a:off x="6548475" y="437375"/>
            <a:ext cx="2218800" cy="2020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18"/>
        <p:cNvGrpSpPr/>
        <p:nvPr/>
      </p:nvGrpSpPr>
      <p:grpSpPr>
        <a:xfrm>
          <a:off x="0" y="0"/>
          <a:ext cx="0" cy="0"/>
          <a:chOff x="0" y="0"/>
          <a:chExt cx="0" cy="0"/>
        </a:xfrm>
      </p:grpSpPr>
      <p:pic>
        <p:nvPicPr>
          <p:cNvPr id="119" name="Shape 119"/>
          <p:cNvPicPr preferRelativeResize="0"/>
          <p:nvPr/>
        </p:nvPicPr>
        <p:blipFill>
          <a:blip r:embed="rId3">
            <a:alphaModFix/>
          </a:blip>
          <a:stretch>
            <a:fillRect/>
          </a:stretch>
        </p:blipFill>
        <p:spPr>
          <a:xfrm>
            <a:off x="0" y="0"/>
            <a:ext cx="5293600" cy="2609551"/>
          </a:xfrm>
          <a:prstGeom prst="rect">
            <a:avLst/>
          </a:prstGeom>
          <a:noFill/>
          <a:ln>
            <a:noFill/>
          </a:ln>
        </p:spPr>
      </p:pic>
      <p:pic>
        <p:nvPicPr>
          <p:cNvPr id="120" name="Shape 120"/>
          <p:cNvPicPr preferRelativeResize="0"/>
          <p:nvPr/>
        </p:nvPicPr>
        <p:blipFill>
          <a:blip r:embed="rId4">
            <a:alphaModFix/>
          </a:blip>
          <a:stretch>
            <a:fillRect/>
          </a:stretch>
        </p:blipFill>
        <p:spPr>
          <a:xfrm>
            <a:off x="4099736" y="2609550"/>
            <a:ext cx="5044262" cy="2533950"/>
          </a:xfrm>
          <a:prstGeom prst="rect">
            <a:avLst/>
          </a:prstGeom>
          <a:noFill/>
          <a:ln>
            <a:noFill/>
          </a:ln>
        </p:spPr>
      </p:pic>
      <p:sp>
        <p:nvSpPr>
          <p:cNvPr id="121" name="Shape 121"/>
          <p:cNvSpPr txBox="1"/>
          <p:nvPr/>
        </p:nvSpPr>
        <p:spPr>
          <a:xfrm rot="-1129799">
            <a:off x="1276112" y="3605892"/>
            <a:ext cx="1541078" cy="76807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Abril Fatface"/>
                <a:ea typeface="Abril Fatface"/>
                <a:cs typeface="Abril Fatface"/>
                <a:sym typeface="Abril Fatface"/>
              </a:rPr>
              <a:t>Be Yourself!</a:t>
            </a:r>
            <a:endParaRPr sz="2000">
              <a:latin typeface="Abril Fatface"/>
              <a:ea typeface="Abril Fatface"/>
              <a:cs typeface="Abril Fatface"/>
              <a:sym typeface="Abril Fatface"/>
            </a:endParaRPr>
          </a:p>
        </p:txBody>
      </p:sp>
      <p:sp>
        <p:nvSpPr>
          <p:cNvPr id="122" name="Shape 122"/>
          <p:cNvSpPr txBox="1"/>
          <p:nvPr/>
        </p:nvSpPr>
        <p:spPr>
          <a:xfrm rot="-1129799">
            <a:off x="6341862" y="796292"/>
            <a:ext cx="1541078" cy="76807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Abril Fatface"/>
                <a:ea typeface="Abril Fatface"/>
                <a:cs typeface="Abril Fatface"/>
                <a:sym typeface="Abril Fatface"/>
              </a:rPr>
              <a:t>Ask for Help!</a:t>
            </a:r>
            <a:endParaRPr sz="2000">
              <a:latin typeface="Abril Fatface"/>
              <a:ea typeface="Abril Fatface"/>
              <a:cs typeface="Abril Fatface"/>
              <a:sym typeface="Abril Fatfac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26"/>
        <p:cNvGrpSpPr/>
        <p:nvPr/>
      </p:nvGrpSpPr>
      <p:grpSpPr>
        <a:xfrm>
          <a:off x="0" y="0"/>
          <a:ext cx="0" cy="0"/>
          <a:chOff x="0" y="0"/>
          <a:chExt cx="0" cy="0"/>
        </a:xfrm>
      </p:grpSpPr>
      <p:pic>
        <p:nvPicPr>
          <p:cNvPr id="127" name="Shape 127"/>
          <p:cNvPicPr preferRelativeResize="0"/>
          <p:nvPr/>
        </p:nvPicPr>
        <p:blipFill>
          <a:blip r:embed="rId3">
            <a:alphaModFix/>
          </a:blip>
          <a:stretch>
            <a:fillRect/>
          </a:stretch>
        </p:blipFill>
        <p:spPr>
          <a:xfrm>
            <a:off x="2458650" y="1150875"/>
            <a:ext cx="3735949" cy="3725102"/>
          </a:xfrm>
          <a:prstGeom prst="rect">
            <a:avLst/>
          </a:prstGeom>
          <a:noFill/>
          <a:ln>
            <a:noFill/>
          </a:ln>
        </p:spPr>
      </p:pic>
      <p:sp>
        <p:nvSpPr>
          <p:cNvPr id="128" name="Shape 128"/>
          <p:cNvSpPr txBox="1"/>
          <p:nvPr/>
        </p:nvSpPr>
        <p:spPr>
          <a:xfrm>
            <a:off x="1711150" y="290175"/>
            <a:ext cx="6674400" cy="860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2500">
                <a:latin typeface="Abril Fatface"/>
                <a:ea typeface="Abril Fatface"/>
                <a:cs typeface="Abril Fatface"/>
                <a:sym typeface="Abril Fatface"/>
              </a:rPr>
              <a:t>Why is it Okay  to Make Mistakes?</a:t>
            </a:r>
            <a:endParaRPr sz="2500">
              <a:latin typeface="Abril Fatface"/>
              <a:ea typeface="Abril Fatface"/>
              <a:cs typeface="Abril Fatface"/>
              <a:sym typeface="Abril Fatface"/>
            </a:endParaRPr>
          </a:p>
        </p:txBody>
      </p:sp>
      <p:pic>
        <p:nvPicPr>
          <p:cNvPr id="129" name="Shape 129"/>
          <p:cNvPicPr preferRelativeResize="0"/>
          <p:nvPr/>
        </p:nvPicPr>
        <p:blipFill>
          <a:blip r:embed="rId4">
            <a:alphaModFix/>
          </a:blip>
          <a:stretch>
            <a:fillRect/>
          </a:stretch>
        </p:blipFill>
        <p:spPr>
          <a:xfrm rot="1460206">
            <a:off x="6717250" y="235387"/>
            <a:ext cx="867925" cy="970275"/>
          </a:xfrm>
          <a:prstGeom prst="rect">
            <a:avLst/>
          </a:prstGeom>
          <a:noFill/>
          <a:ln>
            <a:noFill/>
          </a:ln>
        </p:spPr>
      </p:pic>
      <p:pic>
        <p:nvPicPr>
          <p:cNvPr id="130" name="Shape 130"/>
          <p:cNvPicPr preferRelativeResize="0"/>
          <p:nvPr/>
        </p:nvPicPr>
        <p:blipFill>
          <a:blip r:embed="rId4">
            <a:alphaModFix/>
          </a:blip>
          <a:stretch>
            <a:fillRect/>
          </a:stretch>
        </p:blipFill>
        <p:spPr>
          <a:xfrm rot="1460206">
            <a:off x="681875" y="235387"/>
            <a:ext cx="867925" cy="9702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4345</Words>
  <Application>Microsoft Macintosh PowerPoint</Application>
  <PresentationFormat>On-screen Show (16:9)</PresentationFormat>
  <Paragraphs>372</Paragraphs>
  <Slides>78</Slides>
  <Notes>78</Notes>
  <HiddenSlides>0</HiddenSlides>
  <MMClips>0</MMClips>
  <ScaleCrop>false</ScaleCrop>
  <HeadingPairs>
    <vt:vector size="4" baseType="variant">
      <vt:variant>
        <vt:lpstr>Theme</vt:lpstr>
      </vt:variant>
      <vt:variant>
        <vt:i4>1</vt:i4>
      </vt:variant>
      <vt:variant>
        <vt:lpstr>Slide Titles</vt:lpstr>
      </vt:variant>
      <vt:variant>
        <vt:i4>78</vt:i4>
      </vt:variant>
    </vt:vector>
  </HeadingPairs>
  <TitlesOfParts>
    <vt:vector size="79" baseType="lpstr">
      <vt:lpstr>Simple Light</vt:lpstr>
      <vt:lpstr>Does where you live in the Western Hemisphere determine your happiness?</vt:lpstr>
      <vt:lpstr>Lesson #1: Happiness</vt:lpstr>
      <vt:lpstr>CHAMPS</vt:lpstr>
      <vt:lpstr>My Transition to Sixth Grade &amp; College</vt:lpstr>
      <vt:lpstr>It’s Okay to Make Mistakes!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 #2: Geography</vt:lpstr>
      <vt:lpstr>PowerPoint Presentation</vt:lpstr>
      <vt:lpstr>CHAMPS</vt:lpstr>
      <vt:lpstr>Time to Board! </vt:lpstr>
      <vt:lpstr>PowerPoint Presentation</vt:lpstr>
      <vt:lpstr>San Juan</vt:lpstr>
      <vt:lpstr>Old San Juan</vt:lpstr>
      <vt:lpstr>PowerPoint Presentation</vt:lpstr>
      <vt:lpstr>PowerPoint Presentation</vt:lpstr>
      <vt:lpstr>New San Juan</vt:lpstr>
      <vt:lpstr>PowerPoint Presentation</vt:lpstr>
      <vt:lpstr>Mayagüez</vt:lpstr>
      <vt:lpstr>Important Places in Mayagüez</vt:lpstr>
      <vt:lpstr>Important Places in Mayagüez</vt:lpstr>
      <vt:lpstr>PowerPoint Presentation</vt:lpstr>
      <vt:lpstr>Caguas</vt:lpstr>
      <vt:lpstr>Important places in Cagua </vt:lpstr>
      <vt:lpstr>Important places in Cagua </vt:lpstr>
      <vt:lpstr>Time to go home! </vt:lpstr>
      <vt:lpstr>Homework</vt:lpstr>
      <vt:lpstr>PowerPoint Presentation</vt:lpstr>
      <vt:lpstr>CHAMPS</vt:lpstr>
      <vt:lpstr>We’re going on a trip in our favorite rocket ship…… back in time!!</vt:lpstr>
      <vt:lpstr>BUT FIRST… WE HAVE TO BECOME EXPERTS! </vt:lpstr>
      <vt:lpstr>Listen and Retell</vt:lpstr>
      <vt:lpstr>Founding with Columbus and The River of Gold</vt:lpstr>
      <vt:lpstr>Spanish-American War</vt:lpstr>
      <vt:lpstr>Movement to make Puerto Rico a state</vt:lpstr>
      <vt:lpstr>History Alive Act it Out Directions</vt:lpstr>
      <vt:lpstr>PowerPoint Presentation</vt:lpstr>
      <vt:lpstr>First Stop on our Time machine: …..1493 Puerto Rico </vt:lpstr>
      <vt:lpstr>Second Stop…..1898 The Spanish American War </vt:lpstr>
      <vt:lpstr>third Stop... . The Movement to make Puerto Rico a State</vt:lpstr>
      <vt:lpstr>Exit Ticket &amp; Homework</vt:lpstr>
      <vt:lpstr>PowerPoint Presentation</vt:lpstr>
      <vt:lpstr>PowerPoint Presentation</vt:lpstr>
      <vt:lpstr>What is the SCIM-C method?</vt:lpstr>
      <vt:lpstr>PowerPoint Presentation</vt:lpstr>
      <vt:lpstr>PowerPoint Presentation</vt:lpstr>
      <vt:lpstr>PowerPoint Presentation</vt:lpstr>
      <vt:lpstr>PowerPoint Presentation</vt:lpstr>
      <vt:lpstr>Exit Ticket and Homework</vt:lpstr>
      <vt:lpstr>Lesson #5 History Mystery</vt:lpstr>
      <vt:lpstr>CHAMPS</vt:lpstr>
      <vt:lpstr>Motivation </vt:lpstr>
      <vt:lpstr>History Mystery </vt:lpstr>
      <vt:lpstr>Mystery Worksheets</vt:lpstr>
      <vt:lpstr>Puerto Rico        America </vt:lpstr>
      <vt:lpstr>Homework</vt:lpstr>
      <vt:lpstr>Lesson #6: Taking Informed Action</vt:lpstr>
      <vt:lpstr>CHAMPS</vt:lpstr>
      <vt:lpstr>Hurricane Maria Video and Notetaking Guide</vt:lpstr>
      <vt:lpstr>What does informed action mean?</vt:lpstr>
      <vt:lpstr>Informed Action Groups</vt:lpstr>
      <vt:lpstr>Genius Hour</vt:lpstr>
      <vt:lpstr>Exit Ticket and Homework</vt:lpstr>
      <vt:lpstr>             Lesson #7: Writing and DBQ Skills</vt:lpstr>
      <vt:lpstr>                                  CHAMPS</vt:lpstr>
      <vt:lpstr>                        Fishbowl Activity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Does where you live in the Western Hemisphere determine your happiness?</dc:title>
  <cp:lastModifiedBy>Kevin Sheehan</cp:lastModifiedBy>
  <cp:revision>1</cp:revision>
  <dcterms:modified xsi:type="dcterms:W3CDTF">2018-04-06T23:34:28Z</dcterms:modified>
</cp:coreProperties>
</file>