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10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4" r:id="rId80"/>
    <p:sldId id="335" r:id="rId81"/>
    <p:sldId id="336" r:id="rId82"/>
    <p:sldId id="338" r:id="rId83"/>
    <p:sldId id="337" r:id="rId84"/>
    <p:sldId id="353" r:id="rId85"/>
    <p:sldId id="352" r:id="rId86"/>
    <p:sldId id="333" r:id="rId87"/>
    <p:sldId id="341" r:id="rId88"/>
    <p:sldId id="342" r:id="rId89"/>
    <p:sldId id="340" r:id="rId90"/>
    <p:sldId id="354" r:id="rId91"/>
    <p:sldId id="355" r:id="rId92"/>
    <p:sldId id="339" r:id="rId93"/>
    <p:sldId id="356" r:id="rId94"/>
    <p:sldId id="357" r:id="rId95"/>
    <p:sldId id="358" r:id="rId96"/>
    <p:sldId id="343" r:id="rId97"/>
    <p:sldId id="344" r:id="rId98"/>
    <p:sldId id="345" r:id="rId99"/>
    <p:sldId id="346" r:id="rId100"/>
    <p:sldId id="348" r:id="rId101"/>
    <p:sldId id="347" r:id="rId102"/>
    <p:sldId id="349" r:id="rId103"/>
    <p:sldId id="350" r:id="rId104"/>
    <p:sldId id="351" r:id="rId10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7"/>
      <p:bold r:id="rId108"/>
      <p:italic r:id="rId109"/>
      <p:boldItalic r:id="rId110"/>
    </p:embeddedFont>
    <p:embeddedFont>
      <p:font typeface="Comic Sans MS" panose="030F0902030302020204" pitchFamily="66" charset="0"/>
      <p:regular r:id="rId111"/>
      <p:bold r:id="rId112"/>
    </p:embeddedFont>
    <p:embeddedFont>
      <p:font typeface="Rockwell" panose="02060603020205020403" pitchFamily="18" charset="77"/>
      <p:regular r:id="rId113"/>
      <p:bold r:id="rId114"/>
      <p:italic r:id="rId115"/>
      <p:boldItalic r:id="rId116"/>
    </p:embeddedFont>
    <p:embeddedFont>
      <p:font typeface="Sue Ellen Francisco" panose="02000000000000000000" pitchFamily="2" charset="0"/>
      <p:regular r:id="rId1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7"/>
    <p:restoredTop sz="94582"/>
  </p:normalViewPr>
  <p:slideViewPr>
    <p:cSldViewPr snapToGrid="0">
      <p:cViewPr varScale="1">
        <p:scale>
          <a:sx n="147" d="100"/>
          <a:sy n="147" d="100"/>
        </p:scale>
        <p:origin x="216" y="3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11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6.fntdata"/><Relationship Id="rId16" Type="http://schemas.openxmlformats.org/officeDocument/2006/relationships/slide" Target="slides/slide14.xml"/><Relationship Id="rId107" Type="http://schemas.openxmlformats.org/officeDocument/2006/relationships/font" Target="fonts/font1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7.fntdata"/><Relationship Id="rId118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font" Target="fonts/font2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8.fntdata"/><Relationship Id="rId119" Type="http://schemas.openxmlformats.org/officeDocument/2006/relationships/viewProps" Target="viewProps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3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4.fntdata"/><Relationship Id="rId115" Type="http://schemas.openxmlformats.org/officeDocument/2006/relationships/font" Target="fonts/font9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5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9" name="Google Shape;1329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6" name="Google Shape;1336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2" name="Google Shape;1342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0" name="Google Shape;3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7" name="Google Shape;3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5" name="Google Shape;40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2" name="Google Shape;4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8" name="Google Shape;4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9" name="Google Shape;44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0" name="Google Shape;4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7" name="Google Shape;49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2" name="Google Shape;51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2" name="Google Shape;53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6" name="Google Shape;54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0" name="Google Shape;5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6" name="Google Shape;57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6" name="Google Shape;5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7" name="Google Shape;6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8" name="Google Shape;6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5" name="Google Shape;6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8" name="Google Shape;66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7" name="Google Shape;69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4" name="Google Shape;70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2" name="Google Shape;71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5" name="Google Shape;72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2" name="Google Shape;7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6" name="Google Shape;74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3" name="Google Shape;76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6" name="Google Shape;77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9" name="Google Shape;78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6" name="Google Shape;79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5" name="Google Shape;80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8" name="Google Shape;81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4" name="Google Shape;83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0" name="Google Shape;85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6" name="Google Shape;86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6" name="Google Shape;88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3" name="Google Shape;90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4" name="Google Shape;91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0" name="Google Shape;93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4" name="Google Shape;94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0" name="Google Shape;96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5" name="Google Shape;97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0" name="Google Shape;100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3" name="Google Shape;101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0" name="Google Shape;2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2" name="Google Shape;102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9" name="Google Shape;1029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6" name="Google Shape;103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2" name="Google Shape;104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9" name="Google Shape;105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2" name="Google Shape;107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9" name="Google Shape;108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5" name="Google Shape;109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1" name="Google Shape;1101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8" name="Google Shape;1118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9" name="Google Shape;2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6" name="Google Shape;112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4" name="Google Shape;1134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0" name="Google Shape;114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5" name="Google Shape;1155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2" name="Google Shape;1162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1" name="Google Shape;117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7" name="Google Shape;1187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3" name="Google Shape;1193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2" name="Google Shape;1222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9" name="Google Shape;1229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8" name="Google Shape;1248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9" name="Google Shape;1239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2" name="Google Shape;104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40236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9" name="Google Shape;1239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78884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7" name="Google Shape;120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9" name="Google Shape;1279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6" name="Google Shape;1286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0" name="Google Shape;1270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0" name="Google Shape;1270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018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0" name="Google Shape;1270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59925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6" name="Google Shape;1256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6" name="Google Shape;1256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00090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6" name="Google Shape;1256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027502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2" name="Google Shape;129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7" name="Google Shape;1297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4" name="Google Shape;1304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0" name="Google Shape;1310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3" name="Google Shape;1323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6" name="Google Shape;1316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9" name="Google Shape;19;p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Rockwell"/>
              <a:buNone/>
              <a:defRPr sz="7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300"/>
              <a:buNone/>
              <a:defRPr sz="15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ldNum" idx="12"/>
          </p:nvPr>
        </p:nvSpPr>
        <p:spPr>
          <a:xfrm>
            <a:off x="7194550" y="3217000"/>
            <a:ext cx="895401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8" name="Google Shape;148;p11"/>
          <p:cNvSpPr txBox="1">
            <a:spLocks noGrp="1"/>
          </p:cNvSpPr>
          <p:nvPr>
            <p:ph type="body" idx="2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9" name="Google Shape;1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11"/>
          <p:cNvSpPr txBox="1">
            <a:spLocks noGrp="1"/>
          </p:cNvSpPr>
          <p:nvPr>
            <p:ph type="body" idx="3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151" name="Google Shape;151;p11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84156" y="447073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 descr="Imagen que contiene crema, postre, comida, pastel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9946" y="440082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 descr="Imagen que contiene crema, comida, alimentos, postre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9406" y="451890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 descr="Imagen que contiene crema, papel, rosquilla, tabl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7810" y="423697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/>
          <p:nvPr/>
        </p:nvSpPr>
        <p:spPr>
          <a:xfrm>
            <a:off x="0" y="3688492"/>
            <a:ext cx="9144000" cy="1455007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7" name="Google Shape;157;p12"/>
          <p:cNvSpPr txBox="1"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Rockwell"/>
              <a:buNone/>
              <a:defRPr sz="6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2"/>
          <p:cNvSpPr txBox="1"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  <a:defRPr sz="15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9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2"/>
          <p:cNvSpPr txBox="1">
            <a:spLocks noGrp="1"/>
          </p:cNvSpPr>
          <p:nvPr>
            <p:ph type="dt" idx="10"/>
          </p:nvPr>
        </p:nvSpPr>
        <p:spPr>
          <a:xfrm>
            <a:off x="6445250" y="4704588"/>
            <a:ext cx="19832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2"/>
          <p:cNvSpPr txBox="1">
            <a:spLocks noGrp="1"/>
          </p:cNvSpPr>
          <p:nvPr>
            <p:ph type="ftr" idx="11"/>
          </p:nvPr>
        </p:nvSpPr>
        <p:spPr>
          <a:xfrm>
            <a:off x="1637031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12"/>
          <p:cNvGrpSpPr/>
          <p:nvPr/>
        </p:nvGrpSpPr>
        <p:grpSpPr>
          <a:xfrm>
            <a:off x="673049" y="1744386"/>
            <a:ext cx="810678" cy="810676"/>
            <a:chOff x="9685338" y="4460675"/>
            <a:chExt cx="1080904" cy="1080902"/>
          </a:xfrm>
        </p:grpSpPr>
        <p:sp>
          <p:nvSpPr>
            <p:cNvPr id="162" name="Google Shape;162;p1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12"/>
          <p:cNvSpPr txBox="1">
            <a:spLocks noGrp="1"/>
          </p:cNvSpPr>
          <p:nvPr>
            <p:ph type="sldNum" idx="12"/>
          </p:nvPr>
        </p:nvSpPr>
        <p:spPr>
          <a:xfrm>
            <a:off x="632776" y="1879600"/>
            <a:ext cx="891223" cy="54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body" idx="1"/>
          </p:nvPr>
        </p:nvSpPr>
        <p:spPr>
          <a:xfrm>
            <a:off x="802386" y="1645920"/>
            <a:ext cx="3566160" cy="29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11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Char char="▪"/>
              <a:defRPr sz="1500"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2pPr>
            <a:lvl3pPr marL="1371600" lvl="2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3pPr>
            <a:lvl4pPr marL="1828800" lvl="3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4pPr>
            <a:lvl5pPr marL="2286000" lvl="4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5pPr>
            <a:lvl6pPr marL="274320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6pPr>
            <a:lvl7pPr marL="320040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7pPr>
            <a:lvl8pPr marL="365760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8pPr>
            <a:lvl9pPr marL="4114800" lvl="8" indent="-2984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100"/>
              <a:buChar char="▪"/>
              <a:defRPr sz="1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2"/>
          </p:nvPr>
        </p:nvSpPr>
        <p:spPr>
          <a:xfrm>
            <a:off x="4773168" y="1645920"/>
            <a:ext cx="3566160" cy="29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11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Char char="▪"/>
              <a:defRPr sz="1500"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2pPr>
            <a:lvl3pPr marL="1371600" lvl="2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3pPr>
            <a:lvl4pPr marL="1828800" lvl="3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4pPr>
            <a:lvl5pPr marL="2286000" lvl="4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5pPr>
            <a:lvl6pPr marL="274320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6pPr>
            <a:lvl7pPr marL="320040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7pPr>
            <a:lvl8pPr marL="365760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8pPr>
            <a:lvl9pPr marL="4114800" lvl="8" indent="-2984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100"/>
              <a:buChar char="▪"/>
              <a:defRPr sz="1400"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  <a:defRPr sz="15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body" idx="2"/>
          </p:nvPr>
        </p:nvSpPr>
        <p:spPr>
          <a:xfrm>
            <a:off x="802386" y="2057400"/>
            <a:ext cx="356616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11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Char char="▪"/>
              <a:defRPr sz="1500"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2pPr>
            <a:lvl3pPr marL="1371600" lvl="2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3pPr>
            <a:lvl4pPr marL="1828800" lvl="3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4pPr>
            <a:lvl5pPr marL="2286000" lvl="4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5pPr>
            <a:lvl6pPr marL="2743200" lvl="5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6pPr>
            <a:lvl7pPr marL="3200400" lvl="6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7pPr>
            <a:lvl8pPr marL="3657600" lvl="7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8pPr>
            <a:lvl9pPr marL="4114800" lvl="8" indent="-29210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000"/>
              <a:buChar char="▪"/>
              <a:defRPr sz="1200"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body" idx="3"/>
          </p:nvPr>
        </p:nvSpPr>
        <p:spPr>
          <a:xfrm>
            <a:off x="4773168" y="1536192"/>
            <a:ext cx="356616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  <a:defRPr sz="15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body" idx="4"/>
          </p:nvPr>
        </p:nvSpPr>
        <p:spPr>
          <a:xfrm>
            <a:off x="4773168" y="2057400"/>
            <a:ext cx="356616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11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Char char="▪"/>
              <a:defRPr sz="1500"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2pPr>
            <a:lvl3pPr marL="1371600" lvl="2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3pPr>
            <a:lvl4pPr marL="1828800" lvl="3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4pPr>
            <a:lvl5pPr marL="2286000" lvl="4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5pPr>
            <a:lvl6pPr marL="2743200" lvl="5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6pPr>
            <a:lvl7pPr marL="3200400" lvl="6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7pPr>
            <a:lvl8pPr marL="3657600" lvl="7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8pPr>
            <a:lvl9pPr marL="4114800" lvl="8" indent="-29210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000"/>
              <a:buChar char="▪"/>
              <a:defRPr sz="1200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4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5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body" idx="1"/>
          </p:nvPr>
        </p:nvSpPr>
        <p:spPr>
          <a:xfrm rot="5400000">
            <a:off x="3055239" y="-661797"/>
            <a:ext cx="3038094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Char char="▪"/>
              <a:defRPr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2pPr>
            <a:lvl3pPr marL="1371600" lvl="2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3pPr>
            <a:lvl4pPr marL="1828800" lvl="3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4pPr>
            <a:lvl5pPr marL="2286000" lvl="4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5pPr>
            <a:lvl6pPr marL="274320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6pPr>
            <a:lvl7pPr marL="320040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7pPr>
            <a:lvl8pPr marL="365760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8pPr>
            <a:lvl9pPr marL="4114800" lvl="8" indent="-2984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100"/>
              <a:buChar char="▪"/>
              <a:defRPr/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>
            <a:spLocks noGrp="1"/>
          </p:cNvSpPr>
          <p:nvPr>
            <p:ph type="title"/>
          </p:nvPr>
        </p:nvSpPr>
        <p:spPr>
          <a:xfrm rot="5400000">
            <a:off x="5386387" y="1557338"/>
            <a:ext cx="4229100" cy="191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body" idx="1"/>
          </p:nvPr>
        </p:nvSpPr>
        <p:spPr>
          <a:xfrm rot="5400000">
            <a:off x="1500187" y="-300037"/>
            <a:ext cx="4229100" cy="562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Char char="▪"/>
              <a:defRPr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2pPr>
            <a:lvl3pPr marL="1371600" lvl="2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3pPr>
            <a:lvl4pPr marL="1828800" lvl="3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4pPr>
            <a:lvl5pPr marL="2286000" lvl="4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5pPr>
            <a:lvl6pPr marL="274320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6pPr>
            <a:lvl7pPr marL="320040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7pPr>
            <a:lvl8pPr marL="365760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8pPr>
            <a:lvl9pPr marL="4114800" lvl="8" indent="-2984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100"/>
              <a:buChar char="▪"/>
              <a:defRPr/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0"/>
          <p:cNvSpPr txBox="1"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Char char="▪"/>
              <a:defRPr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2pPr>
            <a:lvl3pPr marL="1371600" lvl="2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3pPr>
            <a:lvl4pPr marL="1828800" lvl="3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4pPr>
            <a:lvl5pPr marL="2286000" lvl="4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5pPr>
            <a:lvl6pPr marL="274320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6pPr>
            <a:lvl7pPr marL="320040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7pPr>
            <a:lvl8pPr marL="365760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8pPr>
            <a:lvl9pPr marL="4114800" lvl="8" indent="-2984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100"/>
              <a:buChar char="▪"/>
              <a:defRPr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Char char="▪"/>
              <a:defRPr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2pPr>
            <a:lvl3pPr marL="1371600" lvl="2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3pPr>
            <a:lvl4pPr marL="1828800" lvl="3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4pPr>
            <a:lvl5pPr marL="2286000" lvl="4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5pPr>
            <a:lvl6pPr marL="274320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6pPr>
            <a:lvl7pPr marL="320040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7pPr>
            <a:lvl8pPr marL="365760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8pPr>
            <a:lvl9pPr marL="4114800" lvl="8" indent="-2984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100"/>
              <a:buChar char="▪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ckwel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6227805" y="0"/>
            <a:ext cx="2916194" cy="51434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kwell"/>
              <a:buNone/>
              <a:defRPr sz="2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628650" y="514350"/>
            <a:ext cx="5033772" cy="376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11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Char char="▪"/>
              <a:defRPr sz="1500"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400"/>
            </a:lvl2pPr>
            <a:lvl3pPr marL="1371600" lvl="2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3pPr>
            <a:lvl4pPr marL="1828800" lvl="3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4pPr>
            <a:lvl5pPr marL="2286000" lvl="4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 sz="1200"/>
            </a:lvl5pPr>
            <a:lvl6pPr marL="2743200" lvl="5" indent="-3111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Char char="▪"/>
              <a:defRPr sz="1500"/>
            </a:lvl6pPr>
            <a:lvl7pPr marL="3200400" lvl="6" indent="-3111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Char char="▪"/>
              <a:defRPr sz="1500"/>
            </a:lvl7pPr>
            <a:lvl8pPr marL="3657600" lvl="7" indent="-3111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Char char="▪"/>
              <a:defRPr sz="1500"/>
            </a:lvl8pPr>
            <a:lvl9pPr marL="4114800" lvl="8" indent="-3111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300"/>
              <a:buChar char="▪"/>
              <a:defRPr sz="15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6412230" y="1817370"/>
            <a:ext cx="240030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600"/>
              <a:buNone/>
              <a:defRPr sz="7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44" name="Google Shape;44;p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6227805" y="0"/>
            <a:ext cx="2916194" cy="51434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kwell"/>
              <a:buNone/>
              <a:defRPr sz="2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>
            <a:spLocks noGrp="1"/>
          </p:cNvSpPr>
          <p:nvPr>
            <p:ph type="pic" idx="2"/>
          </p:nvPr>
        </p:nvSpPr>
        <p:spPr>
          <a:xfrm>
            <a:off x="0" y="0"/>
            <a:ext cx="6227805" cy="5143500"/>
          </a:xfrm>
          <a:prstGeom prst="rect">
            <a:avLst/>
          </a:prstGeom>
          <a:solidFill>
            <a:srgbClr val="E1DFD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E3611"/>
              </a:buClr>
              <a:buSzPts val="20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80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5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9E3611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6412230" y="1817370"/>
            <a:ext cx="240030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600"/>
              <a:buNone/>
              <a:defRPr sz="7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53" name="Google Shape;53;p6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54" name="Google Shape;54;p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7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name="adj1" fmla="val 0"/>
              <a:gd name="adj2" fmla="val 10709559"/>
            </a:avLst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7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7"/>
          <p:cNvCxnSpPr>
            <a:endCxn id="62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" name="Google Shape;67;p7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68" name="Google Shape;68;p7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69" name="Google Shape;69;p7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70" name="Google Shape;70;p7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71" name="Google Shape;71;p7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72" name="Google Shape;72;p7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73" name="Google Shape;73;p7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74" name="Google Shape;74;p7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75" name="Google Shape;75;p7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76" name="Google Shape;76;p7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77" name="Google Shape;77;p7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78" name="Google Shape;78;p7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79" name="Google Shape;79;p7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8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8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8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8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" name="Google Shape;87;p8"/>
          <p:cNvCxnSpPr>
            <a:endCxn id="83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" name="Google Shape;88;p8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89" name="Google Shape;89;p8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90" name="Google Shape;90;p8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91" name="Google Shape;91;p8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92" name="Google Shape;92;p8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93" name="Google Shape;93;p8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94" name="Google Shape;94;p8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95" name="Google Shape;95;p8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96" name="Google Shape;96;p8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97" name="Google Shape;97;p8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98" name="Google Shape;98;p8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99" name="Google Shape;99;p8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100" name="Google Shape;100;p8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" name="Google Shape;105;p9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9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9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9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9" name="Google Shape;109;p9"/>
          <p:cNvCxnSpPr>
            <a:endCxn id="105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10;p9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11" name="Google Shape;111;p9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12" name="Google Shape;112;p9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13" name="Google Shape;113;p9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14" name="Google Shape;114;p9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15" name="Google Shape;115;p9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116" name="Google Shape;116;p9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117" name="Google Shape;117;p9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18" name="Google Shape;118;p9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19" name="Google Shape;119;p9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20" name="Google Shape;120;p9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21" name="Google Shape;121;p9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122" name="Google Shape;122;p9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0"/>
          <p:cNvSpPr txBox="1">
            <a:spLocks noGrp="1"/>
          </p:cNvSpPr>
          <p:nvPr>
            <p:ph type="body" idx="1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0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0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0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0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10"/>
          <p:cNvCxnSpPr>
            <a:endCxn id="127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132;p10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3" name="Google Shape;133;p10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4" name="Google Shape;134;p10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5" name="Google Shape;135;p10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6" name="Google Shape;136;p10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7" name="Google Shape;137;p10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138" name="Google Shape;138;p10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139" name="Google Shape;139;p1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40" name="Google Shape;140;p1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41" name="Google Shape;141;p1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42" name="Google Shape;142;p1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43" name="Google Shape;143;p1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144" name="Google Shape;144;p10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Rockwell"/>
              <a:buNone/>
              <a:defRPr sz="41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E3611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10" name="Google Shape;10;p1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1" name="Google Shape;11;p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9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Rockwell"/>
              <a:buNone/>
              <a:defRPr sz="41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E3611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9E3611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207" name="Google Shape;207;p19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208" name="Google Shape;208;p1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19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welE8yyY0U" TargetMode="External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youtube.com/watch?v=rwelE8yyY0U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join/quiz/5ecdbe6870cf85001bf00752/start?from=soloLinkShare&amp;referrer=5c951c65788e78001c14644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hyperlink" Target="https://quizizz.com/join?gc=3863612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NAMrZr9OW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youtube.com/watch?v=oQG4vFGd6eU" TargetMode="External"/><Relationship Id="rId5" Type="http://schemas.openxmlformats.org/officeDocument/2006/relationships/hyperlink" Target="https://www.youtube.com/watch?v=oQG4vFGd6eU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QG4vFGd6e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QG4vFGd6e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oQG4vFGd6eU" TargetMode="Externa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mumbletoes.blogspot.com/2014/03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12.png"/><Relationship Id="rId4" Type="http://schemas.openxmlformats.org/officeDocument/2006/relationships/image" Target="../media/image5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37.jp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grid.com/mistakes00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grid.com/39f63ed6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JfdoJxPjp1k" TargetMode="Externa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QG4vFGd6eU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oQG4vFGd6eU" TargetMode="External"/><Relationship Id="rId4" Type="http://schemas.openxmlformats.org/officeDocument/2006/relationships/image" Target="../media/image25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hyperlink" Target="https://www.youtube.com/watch?v=rUJkbWNnNy4" TargetMode="Externa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join/quiz/5ecdbe6870cf85001bf00752/start?from=soloLinkShare&amp;referrer=5c951c65788e78001c146443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hyperlink" Target="https://quizizz.com/join?gc=0529243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UWn_TJTrnU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watch?v=3vz6HU1LlOU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grid.com/39f63ed6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65.png"/><Relationship Id="rId4" Type="http://schemas.openxmlformats.org/officeDocument/2006/relationships/hyperlink" Target="https://flipgrid.com/mistakes00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anyflip.com/xqpr/dova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hyperlink" Target="http://www.youtube.com/watch?v=r5yZ8K7pb0Y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heehank11/ugdtxd06bolt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CNxvKEkKgU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CNxvKEkKgU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V_AAVQiwEk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"/>
          <p:cNvSpPr txBox="1"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Rockwell"/>
              <a:buNone/>
            </a:pPr>
            <a:r>
              <a:rPr lang="en" sz="4000" b="1"/>
              <a:t>GROWTH MINDSET LITERACY</a:t>
            </a:r>
            <a:endParaRPr sz="4000"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1"/>
          </p:nvPr>
        </p:nvSpPr>
        <p:spPr>
          <a:xfrm>
            <a:off x="788670" y="3415780"/>
            <a:ext cx="5918454" cy="802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000"/>
              <a:t>Ms. Farsijany &amp; Dr. Sheehan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/>
          <p:nvPr/>
        </p:nvSpPr>
        <p:spPr>
          <a:xfrm>
            <a:off x="2508" y="0"/>
            <a:ext cx="9141492" cy="5143499"/>
          </a:xfrm>
          <a:prstGeom prst="rect">
            <a:avLst/>
          </a:prstGeom>
          <a:blipFill rotWithShape="1">
            <a:blip r:embed="rId3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16" name="Google Shape;316;p31"/>
          <p:cNvPicPr preferRelativeResize="0"/>
          <p:nvPr/>
        </p:nvPicPr>
        <p:blipFill rotWithShape="1">
          <a:blip r:embed="rId4">
            <a:alphaModFix/>
          </a:blip>
          <a:srcRect l="51197" r="7130"/>
          <a:stretch/>
        </p:blipFill>
        <p:spPr>
          <a:xfrm>
            <a:off x="2508" y="8"/>
            <a:ext cx="3485045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/>
          <p:nvPr/>
        </p:nvSpPr>
        <p:spPr>
          <a:xfrm>
            <a:off x="3727583" y="685800"/>
            <a:ext cx="5047707" cy="415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7620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REMEMBER FAILING WELL IS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ctr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215900" marR="0" lvl="0" indent="-1460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Failing well means to have a positive attitude towards failing as part of learning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01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19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215900" marR="0" lvl="0" indent="-1460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Take responsibility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01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19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215900" marR="0" lvl="0" indent="-1460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Learn from my mistakes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01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19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215900" marR="0" lvl="0" indent="-1460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 know failure is an important part of my success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01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endParaRPr sz="19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215900" marR="0" lvl="0" indent="-1460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 do not let setbacks keep me from accomplishing my goals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8" name="Google Shape;318;p31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319" name="Google Shape;319;p3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5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13"/>
          <p:cNvSpPr txBox="1">
            <a:spLocks noGrp="1"/>
          </p:cNvSpPr>
          <p:nvPr>
            <p:ph type="title"/>
          </p:nvPr>
        </p:nvSpPr>
        <p:spPr>
          <a:xfrm>
            <a:off x="265500" y="1255586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Discuss:</a:t>
            </a:r>
            <a:endParaRPr/>
          </a:p>
        </p:txBody>
      </p:sp>
      <p:sp>
        <p:nvSpPr>
          <p:cNvPr id="1319" name="Google Shape;1319;p113"/>
          <p:cNvSpPr txBox="1">
            <a:spLocks noGrp="1"/>
          </p:cNvSpPr>
          <p:nvPr>
            <p:ph type="subTitle" idx="1"/>
          </p:nvPr>
        </p:nvSpPr>
        <p:spPr>
          <a:xfrm>
            <a:off x="391006" y="2760500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What did the girl in the song say to keep going? What is her positive self talk?</a:t>
            </a:r>
            <a:endParaRPr/>
          </a:p>
        </p:txBody>
      </p:sp>
      <p:pic>
        <p:nvPicPr>
          <p:cNvPr id="1320" name="Google Shape;1320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775" y="317075"/>
            <a:ext cx="3060975" cy="306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15"/>
          <p:cNvSpPr txBox="1">
            <a:spLocks noGrp="1"/>
          </p:cNvSpPr>
          <p:nvPr>
            <p:ph type="title"/>
          </p:nvPr>
        </p:nvSpPr>
        <p:spPr>
          <a:xfrm>
            <a:off x="1961206" y="1530850"/>
            <a:ext cx="62049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 dirty="0"/>
              <a:t>HERE ARE SOME EXAMPLES OF POSITIVE SELF TALK STATEMENT ON OUR PSOTIVE SELF TALK STATEMENT:</a:t>
            </a:r>
            <a:endParaRPr sz="3200" dirty="0"/>
          </a:p>
        </p:txBody>
      </p:sp>
      <p:sp>
        <p:nvSpPr>
          <p:cNvPr id="1332" name="Google Shape;1332;p115"/>
          <p:cNvSpPr txBox="1">
            <a:spLocks noGrp="1"/>
          </p:cNvSpPr>
          <p:nvPr>
            <p:ph type="body" idx="1"/>
          </p:nvPr>
        </p:nvSpPr>
        <p:spPr>
          <a:xfrm>
            <a:off x="2525731" y="1964100"/>
            <a:ext cx="62049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3800" dirty="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Sue Ellen Francisco"/>
              <a:buChar char="●"/>
            </a:pPr>
            <a:r>
              <a:rPr lang="en" sz="3800" dirty="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 ALWAYS GET UP.</a:t>
            </a:r>
            <a:endParaRPr sz="3800" dirty="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Sue Ellen Francisco"/>
              <a:buChar char="●"/>
            </a:pPr>
            <a:r>
              <a:rPr lang="en" sz="3800" dirty="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 CAN DO THIS.</a:t>
            </a:r>
            <a:endParaRPr sz="3800" dirty="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Sue Ellen Francisco"/>
              <a:buChar char="●"/>
            </a:pPr>
            <a:r>
              <a:rPr lang="en" sz="3800" dirty="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YOU CAN’T STOP ME</a:t>
            </a:r>
            <a:r>
              <a:rPr lang="en" sz="3800" dirty="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.</a:t>
            </a:r>
            <a:endParaRPr sz="3800" dirty="0">
              <a:solidFill>
                <a:schemeClr val="l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pic>
        <p:nvPicPr>
          <p:cNvPr id="1333" name="Google Shape;1333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5695" y="2548925"/>
            <a:ext cx="2009750" cy="20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16"/>
          <p:cNvSpPr txBox="1">
            <a:spLocks noGrp="1"/>
          </p:cNvSpPr>
          <p:nvPr>
            <p:ph type="title"/>
          </p:nvPr>
        </p:nvSpPr>
        <p:spPr>
          <a:xfrm>
            <a:off x="428850" y="60695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dirty="0"/>
              <a:t>WITH YOUR MENTOR OR PARENT…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000" dirty="0"/>
              <a:t>CAN YOU CREATE A POSITIVE SELF TALK STATEMENT TO USE WHEN SOMEONE BRINGS YOU DOWN?</a:t>
            </a:r>
            <a:endParaRPr sz="40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dirty="0"/>
          </a:p>
        </p:txBody>
      </p:sp>
      <p:sp>
        <p:nvSpPr>
          <p:cNvPr id="1339" name="Google Shape;1339;p116"/>
          <p:cNvSpPr txBox="1"/>
          <p:nvPr/>
        </p:nvSpPr>
        <p:spPr>
          <a:xfrm>
            <a:off x="428850" y="4287968"/>
            <a:ext cx="6303308" cy="720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 b="0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Examples are on the next slide!</a:t>
            </a:r>
            <a:endParaRPr sz="2900" b="0" i="0" u="none" strike="noStrike" cap="none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17"/>
          <p:cNvSpPr txBox="1">
            <a:spLocks noGrp="1"/>
          </p:cNvSpPr>
          <p:nvPr>
            <p:ph type="body" idx="1"/>
          </p:nvPr>
        </p:nvSpPr>
        <p:spPr>
          <a:xfrm>
            <a:off x="387900" y="1311275"/>
            <a:ext cx="5370900" cy="3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Watch this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Youtube Video</a:t>
            </a:r>
            <a:r>
              <a:rPr lang="en" sz="2400"/>
              <a:t> called, </a:t>
            </a:r>
            <a:r>
              <a:rPr lang="en" sz="2400" i="1"/>
              <a:t>Color Your World. </a:t>
            </a:r>
            <a:endParaRPr sz="2400" i="1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How does being kind make us feel?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/>
              <a:t>			Or</a:t>
            </a:r>
            <a:endParaRPr/>
          </a:p>
        </p:txBody>
      </p:sp>
      <p:pic>
        <p:nvPicPr>
          <p:cNvPr id="1345" name="Google Shape;1345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5144" y="3154423"/>
            <a:ext cx="1266325" cy="129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8712" y="3162780"/>
            <a:ext cx="1086576" cy="10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117"/>
          <p:cNvSpPr txBox="1"/>
          <p:nvPr/>
        </p:nvSpPr>
        <p:spPr>
          <a:xfrm>
            <a:off x="233125" y="262275"/>
            <a:ext cx="8028600" cy="10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Motivate You...</a:t>
            </a:r>
            <a:endParaRPr sz="4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8" name="Google Shape;1348;p11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14400" y="262275"/>
            <a:ext cx="3149776" cy="160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000"/>
              <a:t>FAILING WELL OR FAILING BADLY? WHY?</a:t>
            </a:r>
            <a:endParaRPr sz="2000"/>
          </a:p>
        </p:txBody>
      </p:sp>
      <p:sp>
        <p:nvSpPr>
          <p:cNvPr id="326" name="Google Shape;326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000"/>
              <a:t>WRITE YOUR ANSWER IN THE CHAT BOX</a:t>
            </a:r>
            <a:endParaRPr sz="2000"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pic>
        <p:nvPicPr>
          <p:cNvPr id="327" name="Google Shape;327;p32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6081" y="1727101"/>
            <a:ext cx="5743575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385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000"/>
              <a:t>FAILING WELL </a:t>
            </a:r>
            <a:br>
              <a:rPr lang="en" sz="2000"/>
            </a:br>
            <a:r>
              <a:rPr lang="en" sz="2000"/>
              <a:t>OR </a:t>
            </a:r>
            <a:br>
              <a:rPr lang="en" sz="2000"/>
            </a:br>
            <a:r>
              <a:rPr lang="en" sz="2000"/>
              <a:t>FAILING BADLY? </a:t>
            </a:r>
            <a:br>
              <a:rPr lang="en" sz="2000"/>
            </a:br>
            <a:r>
              <a:rPr lang="en" sz="2000"/>
              <a:t>WHY?</a:t>
            </a:r>
            <a:endParaRPr sz="2000"/>
          </a:p>
        </p:txBody>
      </p:sp>
      <p:sp>
        <p:nvSpPr>
          <p:cNvPr id="333" name="Google Shape;33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pic>
        <p:nvPicPr>
          <p:cNvPr id="334" name="Google Shape;334;p33" descr="A screenshot of a computer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5698" y="445025"/>
            <a:ext cx="5980592" cy="4496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385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000"/>
              <a:t>FAILING WELL </a:t>
            </a:r>
            <a:br>
              <a:rPr lang="en" sz="2000"/>
            </a:br>
            <a:r>
              <a:rPr lang="en" sz="2000"/>
              <a:t>OR </a:t>
            </a:r>
            <a:br>
              <a:rPr lang="en" sz="2000"/>
            </a:br>
            <a:r>
              <a:rPr lang="en" sz="2000"/>
              <a:t>FAILING BADLY? </a:t>
            </a:r>
            <a:br>
              <a:rPr lang="en" sz="2000"/>
            </a:br>
            <a:r>
              <a:rPr lang="en" sz="2000"/>
              <a:t>WHY?</a:t>
            </a:r>
            <a:endParaRPr sz="2000"/>
          </a:p>
        </p:txBody>
      </p:sp>
      <p:sp>
        <p:nvSpPr>
          <p:cNvPr id="340" name="Google Shape;340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pic>
        <p:nvPicPr>
          <p:cNvPr id="341" name="Google Shape;341;p34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0035" t="2732" r="10035" b="5163"/>
          <a:stretch/>
        </p:blipFill>
        <p:spPr>
          <a:xfrm>
            <a:off x="3429573" y="329625"/>
            <a:ext cx="5486400" cy="43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385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000"/>
              <a:t>FAILING WELL </a:t>
            </a:r>
            <a:br>
              <a:rPr lang="en" sz="2000"/>
            </a:br>
            <a:r>
              <a:rPr lang="en" sz="2000"/>
              <a:t>OR </a:t>
            </a:r>
            <a:br>
              <a:rPr lang="en" sz="2000"/>
            </a:br>
            <a:r>
              <a:rPr lang="en" sz="2000"/>
              <a:t>FAILING BADLY? </a:t>
            </a:r>
            <a:br>
              <a:rPr lang="en" sz="2000"/>
            </a:br>
            <a:r>
              <a:rPr lang="en" sz="2000"/>
              <a:t>WHY?</a:t>
            </a:r>
            <a:endParaRPr sz="2000"/>
          </a:p>
        </p:txBody>
      </p:sp>
      <p:sp>
        <p:nvSpPr>
          <p:cNvPr id="347" name="Google Shape;34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pic>
        <p:nvPicPr>
          <p:cNvPr id="348" name="Google Shape;348;p3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6458" y="345550"/>
            <a:ext cx="4870703" cy="4718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pic>
        <p:nvPicPr>
          <p:cNvPr id="354" name="Google Shape;354;p36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8126" y="234864"/>
            <a:ext cx="4645873" cy="453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6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439" y="678600"/>
            <a:ext cx="3726987" cy="36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7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7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37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364" name="Google Shape;364;p3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6" name="Google Shape;366;p37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67" name="Google Shape;367;p37"/>
          <p:cNvSpPr txBox="1">
            <a:spLocks noGrp="1"/>
          </p:cNvSpPr>
          <p:nvPr>
            <p:ph type="title"/>
          </p:nvPr>
        </p:nvSpPr>
        <p:spPr>
          <a:xfrm>
            <a:off x="125506" y="491565"/>
            <a:ext cx="5371803" cy="4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6000"/>
              <a:t>ATTENDANCE CHECK IN </a:t>
            </a:r>
            <a:endParaRPr sz="6000"/>
          </a:p>
        </p:txBody>
      </p:sp>
      <p:sp>
        <p:nvSpPr>
          <p:cNvPr id="368" name="Google Shape;368;p37"/>
          <p:cNvSpPr/>
          <p:nvPr/>
        </p:nvSpPr>
        <p:spPr>
          <a:xfrm rot="5400000">
            <a:off x="4277032" y="2541493"/>
            <a:ext cx="2743200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9" name="Google Shape;369;p37"/>
          <p:cNvGrpSpPr/>
          <p:nvPr/>
        </p:nvGrpSpPr>
        <p:grpSpPr>
          <a:xfrm>
            <a:off x="5950196" y="1427478"/>
            <a:ext cx="2288545" cy="2288541"/>
            <a:chOff x="7933595" y="1903304"/>
            <a:chExt cx="3051394" cy="3051388"/>
          </a:xfrm>
        </p:grpSpPr>
        <p:sp>
          <p:nvSpPr>
            <p:cNvPr id="370" name="Google Shape;370;p37"/>
            <p:cNvSpPr/>
            <p:nvPr/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rotWithShape="1">
              <a:blip r:embed="rId5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" name="Google Shape;372;p37"/>
          <p:cNvSpPr txBox="1">
            <a:spLocks noGrp="1"/>
          </p:cNvSpPr>
          <p:nvPr>
            <p:ph type="body" idx="1"/>
          </p:nvPr>
        </p:nvSpPr>
        <p:spPr>
          <a:xfrm>
            <a:off x="6071269" y="1548548"/>
            <a:ext cx="2046405" cy="204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</a:pPr>
            <a:r>
              <a:rPr lang="en" sz="1700">
                <a:solidFill>
                  <a:srgbClr val="FFFFFF"/>
                </a:solidFill>
              </a:rPr>
              <a:t>When you hear your name, please type it into the chat box to show you are present. 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">
            <a:hlinkClick r:id="rId3"/>
          </p:cNvPr>
          <p:cNvSpPr txBox="1"/>
          <p:nvPr/>
        </p:nvSpPr>
        <p:spPr>
          <a:xfrm>
            <a:off x="264675" y="648925"/>
            <a:ext cx="8409300" cy="16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Growth Mindset Mystery for Homework: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Due this Thursday  </a:t>
            </a:r>
            <a:endParaRPr sz="19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Char char="➢"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Click on the picture and click on play to enjoy this fun Quizizz</a:t>
            </a:r>
            <a:r>
              <a:rPr lang="en" sz="1900" b="1" i="0" u="none" strike="noStrike" cap="non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*</a:t>
            </a: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and see how well you understand the difference between failing well and failing badly!</a:t>
            </a:r>
            <a:endParaRPr sz="19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78" name="Google Shape;378;p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2341" y="3286774"/>
            <a:ext cx="3245000" cy="11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8"/>
          <p:cNvSpPr/>
          <p:nvPr/>
        </p:nvSpPr>
        <p:spPr>
          <a:xfrm>
            <a:off x="4406030" y="2420782"/>
            <a:ext cx="512175" cy="76750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80" name="Google Shape;380;p38"/>
          <p:cNvSpPr/>
          <p:nvPr/>
        </p:nvSpPr>
        <p:spPr>
          <a:xfrm>
            <a:off x="64396" y="4579757"/>
            <a:ext cx="8609579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*Quizizz is an online site that has self-paced, interactive quizzes to review, assess, and engage students—in class and at home. 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9"/>
          <p:cNvSpPr txBox="1">
            <a:spLocks noGrp="1"/>
          </p:cNvSpPr>
          <p:nvPr>
            <p:ph type="subTitle" idx="1"/>
          </p:nvPr>
        </p:nvSpPr>
        <p:spPr>
          <a:xfrm>
            <a:off x="1824005" y="0"/>
            <a:ext cx="50037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</a:rPr>
              <a:t>Click on the photo to watch the video!</a:t>
            </a:r>
            <a:endParaRPr sz="11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</a:rPr>
              <a:t>WHY IS THIS GIRL AFRAID TO ANSWER THE QUESTION IN CLASS?</a:t>
            </a:r>
            <a:endParaRPr sz="11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pic>
        <p:nvPicPr>
          <p:cNvPr id="386" name="Google Shape;386;p39" descr="http://schools.gostrengths.com - Witness a display of a fixed versus growth mindset in a classroom. Learn more about helping your kids cultivate a growth mindset and take on challenges with confidence at GoStrengths!" title="Fixed vs. Growth Mindsets In Childre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0637" y="1405771"/>
            <a:ext cx="4529174" cy="321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40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392" name="Google Shape;392;p4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4" name="Google Shape;394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95" name="Google Shape;395;p40"/>
          <p:cNvSpPr/>
          <p:nvPr/>
        </p:nvSpPr>
        <p:spPr>
          <a:xfrm>
            <a:off x="738378" y="348089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0"/>
          <p:cNvSpPr/>
          <p:nvPr/>
        </p:nvSpPr>
        <p:spPr>
          <a:xfrm>
            <a:off x="738378" y="451464"/>
            <a:ext cx="7667244" cy="1039405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0"/>
          <p:cNvSpPr/>
          <p:nvPr/>
        </p:nvSpPr>
        <p:spPr>
          <a:xfrm>
            <a:off x="738378" y="1528991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0">
            <a:hlinkClick r:id="rId5"/>
          </p:cNvPr>
          <p:cNvSpPr/>
          <p:nvPr/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THE GIRL WHO NEVER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MADE MISTAKES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40" title="The Girl Who Never Made Mistakes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r="2315" b="-2"/>
          <a:stretch/>
        </p:blipFill>
        <p:spPr>
          <a:xfrm>
            <a:off x="755397" y="1698778"/>
            <a:ext cx="3816600" cy="293036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0"/>
          <p:cNvSpPr/>
          <p:nvPr/>
        </p:nvSpPr>
        <p:spPr>
          <a:xfrm>
            <a:off x="4872162" y="1740309"/>
            <a:ext cx="3474023" cy="288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WHAT DO WE THINK THIS BOOK IS ABOUT?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USE CHAT BOX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0"/>
          <p:cNvSpPr/>
          <p:nvPr/>
        </p:nvSpPr>
        <p:spPr>
          <a:xfrm>
            <a:off x="8551294" y="4672261"/>
            <a:ext cx="342900" cy="342900"/>
          </a:xfrm>
          <a:prstGeom prst="ellipse">
            <a:avLst/>
          </a:prstGeom>
          <a:blipFill rotWithShape="1">
            <a:blip r:embed="rId3">
              <a:alphaModFix/>
            </a:blip>
            <a:tile tx="5080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None/>
            </a:pPr>
            <a:endParaRPr sz="15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02" name="Google Shape;402;p40"/>
          <p:cNvSpPr/>
          <p:nvPr/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2" name="Google Shape;232;p23"/>
          <p:cNvSpPr/>
          <p:nvPr/>
        </p:nvSpPr>
        <p:spPr>
          <a:xfrm>
            <a:off x="2508" y="0"/>
            <a:ext cx="3486127" cy="5143500"/>
          </a:xfrm>
          <a:prstGeom prst="rect">
            <a:avLst/>
          </a:prstGeom>
          <a:blipFill rotWithShape="1">
            <a:blip r:embed="rId3">
              <a:alphaModFix/>
            </a:blip>
            <a:tile tx="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3" name="Google Shape;233;p23"/>
          <p:cNvSpPr txBox="1">
            <a:spLocks noGrp="1"/>
          </p:cNvSpPr>
          <p:nvPr>
            <p:ph type="title"/>
          </p:nvPr>
        </p:nvSpPr>
        <p:spPr>
          <a:xfrm>
            <a:off x="482601" y="482600"/>
            <a:ext cx="2764734" cy="414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ckwell"/>
              <a:buNone/>
            </a:pPr>
            <a:r>
              <a:rPr lang="en" sz="3600">
                <a:solidFill>
                  <a:srgbClr val="FFFFFF"/>
                </a:solidFill>
              </a:rPr>
              <a:t>WHAT DOES IT MEAN TO MAKE A MISTAKE?</a:t>
            </a:r>
            <a:br>
              <a:rPr lang="en" sz="3600">
                <a:solidFill>
                  <a:srgbClr val="FFFFFF"/>
                </a:solidFill>
              </a:rPr>
            </a:br>
            <a:endParaRPr sz="3600">
              <a:solidFill>
                <a:srgbClr val="FFFFFF"/>
              </a:solidFill>
            </a:endParaRPr>
          </a:p>
        </p:txBody>
      </p:sp>
      <p:sp>
        <p:nvSpPr>
          <p:cNvPr id="234" name="Google Shape;234;p23"/>
          <p:cNvSpPr txBox="1">
            <a:spLocks noGrp="1"/>
          </p:cNvSpPr>
          <p:nvPr>
            <p:ph type="body" idx="1"/>
          </p:nvPr>
        </p:nvSpPr>
        <p:spPr>
          <a:xfrm>
            <a:off x="3790335" y="449826"/>
            <a:ext cx="4555850" cy="417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100" b="1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r>
              <a:rPr lang="en" sz="2000" b="1"/>
              <a:t>SHARE A MISTAKE THAT YOU HAVE MADE.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r>
              <a:rPr lang="en" sz="2000"/>
              <a:t>Use the chat box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139700" lvl="0" indent="-63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139700" lvl="0" indent="-63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</p:txBody>
      </p:sp>
      <p:sp>
        <p:nvSpPr>
          <p:cNvPr id="235" name="Google Shape;235;p23"/>
          <p:cNvSpPr/>
          <p:nvPr/>
        </p:nvSpPr>
        <p:spPr>
          <a:xfrm>
            <a:off x="8551294" y="4672261"/>
            <a:ext cx="342900" cy="342900"/>
          </a:xfrm>
          <a:prstGeom prst="ellipse">
            <a:avLst/>
          </a:prstGeom>
          <a:blipFill rotWithShape="1">
            <a:blip r:embed="rId4">
              <a:alphaModFix/>
            </a:blip>
            <a:tile tx="5080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None/>
            </a:pPr>
            <a:endParaRPr sz="15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6" name="Google Shape;236;p23"/>
          <p:cNvSpPr/>
          <p:nvPr/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1"/>
          <p:cNvSpPr txBox="1">
            <a:spLocks noGrp="1"/>
          </p:cNvSpPr>
          <p:nvPr>
            <p:ph type="title"/>
          </p:nvPr>
        </p:nvSpPr>
        <p:spPr>
          <a:xfrm>
            <a:off x="360530" y="1064578"/>
            <a:ext cx="3625516" cy="98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600" b="1"/>
              <a:t>MAKING PREDICTIONS</a:t>
            </a:r>
            <a:endParaRPr sz="1100"/>
          </a:p>
        </p:txBody>
      </p:sp>
      <p:sp>
        <p:nvSpPr>
          <p:cNvPr id="408" name="Google Shape;408;p41"/>
          <p:cNvSpPr txBox="1">
            <a:spLocks noGrp="1"/>
          </p:cNvSpPr>
          <p:nvPr>
            <p:ph type="body" idx="1"/>
          </p:nvPr>
        </p:nvSpPr>
        <p:spPr>
          <a:xfrm>
            <a:off x="-138569" y="2106371"/>
            <a:ext cx="3625516" cy="303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711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Who do we think this book is about?</a:t>
            </a:r>
            <a:endParaRPr sz="1100"/>
          </a:p>
          <a:p>
            <a:pPr marL="711200" lvl="0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What does it look like she is doing in this picture?</a:t>
            </a:r>
            <a:endParaRPr sz="1100"/>
          </a:p>
          <a:p>
            <a:pPr marL="711200" lvl="0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What does the title mean? </a:t>
            </a:r>
            <a:endParaRPr sz="1100"/>
          </a:p>
          <a:p>
            <a:pPr marL="711200" lvl="0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What colors does the illustrator use?</a:t>
            </a:r>
            <a:endParaRPr sz="1100"/>
          </a:p>
          <a:p>
            <a:pPr marL="711200" lvl="0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Do you think it was a good thing that this girl never made mistakes?</a:t>
            </a:r>
            <a:endParaRPr sz="1100"/>
          </a:p>
          <a:p>
            <a:pPr marL="495300" lvl="0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None/>
            </a:pPr>
            <a:endParaRPr sz="1100"/>
          </a:p>
          <a:p>
            <a:pPr marL="495300" lvl="0" indent="-7620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400"/>
              <a:buFont typeface="Arial"/>
              <a:buNone/>
            </a:pPr>
            <a:endParaRPr sz="1100"/>
          </a:p>
        </p:txBody>
      </p:sp>
      <p:pic>
        <p:nvPicPr>
          <p:cNvPr id="409" name="Google Shape;409;p41" title="The Girl Who Never Made Mistak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3311"/>
          <a:stretch/>
        </p:blipFill>
        <p:spPr>
          <a:xfrm>
            <a:off x="3991185" y="0"/>
            <a:ext cx="51918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2" title="The Girl Who Never Made Mistak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1207008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2">
            <a:hlinkClick r:id="rId5"/>
          </p:cNvPr>
          <p:cNvSpPr/>
          <p:nvPr/>
        </p:nvSpPr>
        <p:spPr>
          <a:xfrm>
            <a:off x="-218662" y="99391"/>
            <a:ext cx="9660835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THE GIRL WHO NEVER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MADE MISTAKES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43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421" name="Google Shape;421;p4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3" name="Google Shape;423;p43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1100"/>
              <a:t>ABOUT BEATRICE</a:t>
            </a:r>
            <a:endParaRPr sz="1100"/>
          </a:p>
        </p:txBody>
      </p:sp>
      <p:sp>
        <p:nvSpPr>
          <p:cNvPr id="424" name="Google Shape;424;p43"/>
          <p:cNvSpPr/>
          <p:nvPr/>
        </p:nvSpPr>
        <p:spPr>
          <a:xfrm>
            <a:off x="800100" y="1509970"/>
            <a:ext cx="7543800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425" name="Google Shape;425;p43"/>
          <p:cNvGrpSpPr/>
          <p:nvPr/>
        </p:nvGrpSpPr>
        <p:grpSpPr>
          <a:xfrm>
            <a:off x="802481" y="1789043"/>
            <a:ext cx="7543799" cy="2713383"/>
            <a:chOff x="0" y="0"/>
            <a:chExt cx="10058399" cy="3617844"/>
          </a:xfrm>
        </p:grpSpPr>
        <p:sp>
          <p:nvSpPr>
            <p:cNvPr id="426" name="Google Shape;426;p43"/>
            <p:cNvSpPr/>
            <p:nvPr/>
          </p:nvSpPr>
          <p:spPr>
            <a:xfrm>
              <a:off x="0" y="0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9B2B1C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3"/>
            <p:cNvSpPr txBox="1"/>
            <p:nvPr/>
          </p:nvSpPr>
          <p:spPr>
            <a:xfrm>
              <a:off x="19073" y="19073"/>
              <a:ext cx="6966068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Who is our main character?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3"/>
            <p:cNvSpPr/>
            <p:nvPr/>
          </p:nvSpPr>
          <p:spPr>
            <a:xfrm>
              <a:off x="578358" y="741658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0492C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3"/>
            <p:cNvSpPr txBox="1"/>
            <p:nvPr/>
          </p:nvSpPr>
          <p:spPr>
            <a:xfrm>
              <a:off x="597431" y="760731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Beatrice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3"/>
            <p:cNvSpPr/>
            <p:nvPr/>
          </p:nvSpPr>
          <p:spPr>
            <a:xfrm>
              <a:off x="1156716" y="1483316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3633D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3"/>
            <p:cNvSpPr txBox="1"/>
            <p:nvPr/>
          </p:nvSpPr>
          <p:spPr>
            <a:xfrm>
              <a:off x="1175789" y="1502389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Why is Beatrice afraid to make mistakes?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3"/>
            <p:cNvSpPr/>
            <p:nvPr/>
          </p:nvSpPr>
          <p:spPr>
            <a:xfrm>
              <a:off x="1735073" y="2224974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57C5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3"/>
            <p:cNvSpPr txBox="1"/>
            <p:nvPr/>
          </p:nvSpPr>
          <p:spPr>
            <a:xfrm>
              <a:off x="1754146" y="2244047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She didn’t want to embarrass herself.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3"/>
            <p:cNvSpPr/>
            <p:nvPr/>
          </p:nvSpPr>
          <p:spPr>
            <a:xfrm>
              <a:off x="2313432" y="2966632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28C67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3"/>
            <p:cNvSpPr txBox="1"/>
            <p:nvPr/>
          </p:nvSpPr>
          <p:spPr>
            <a:xfrm>
              <a:off x="2332505" y="2985705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What did Beatrice learn from her mistake? </a:t>
              </a:r>
              <a:endPara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36" name="Google Shape;436;p43"/>
            <p:cNvSpPr/>
            <p:nvPr/>
          </p:nvSpPr>
          <p:spPr>
            <a:xfrm>
              <a:off x="7321680" y="475746"/>
              <a:ext cx="423287" cy="42328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ECCCB">
                <a:alpha val="88235"/>
              </a:srgbClr>
            </a:solidFill>
            <a:ln w="12700" cap="flat" cmpd="sng">
              <a:solidFill>
                <a:srgbClr val="DECCCB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3"/>
            <p:cNvSpPr txBox="1"/>
            <p:nvPr/>
          </p:nvSpPr>
          <p:spPr>
            <a:xfrm>
              <a:off x="7416920" y="475746"/>
              <a:ext cx="232807" cy="318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00" tIns="18100" rIns="18100" bIns="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38" name="Google Shape;438;p43"/>
            <p:cNvSpPr/>
            <p:nvPr/>
          </p:nvSpPr>
          <p:spPr>
            <a:xfrm>
              <a:off x="7900038" y="1217404"/>
              <a:ext cx="423287" cy="42328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ED0CC">
                <a:alpha val="88235"/>
              </a:srgbClr>
            </a:solidFill>
            <a:ln w="12700" cap="flat" cmpd="sng">
              <a:solidFill>
                <a:srgbClr val="DED0CC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3"/>
            <p:cNvSpPr txBox="1"/>
            <p:nvPr/>
          </p:nvSpPr>
          <p:spPr>
            <a:xfrm>
              <a:off x="7995278" y="1217404"/>
              <a:ext cx="232807" cy="318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00" tIns="18100" rIns="18100" bIns="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40" name="Google Shape;440;p43"/>
            <p:cNvSpPr/>
            <p:nvPr/>
          </p:nvSpPr>
          <p:spPr>
            <a:xfrm>
              <a:off x="8478396" y="1948209"/>
              <a:ext cx="423287" cy="42328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ED5CF">
                <a:alpha val="88235"/>
              </a:srgbClr>
            </a:solidFill>
            <a:ln w="12700" cap="flat" cmpd="sng">
              <a:solidFill>
                <a:srgbClr val="DED5CF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3"/>
            <p:cNvSpPr txBox="1"/>
            <p:nvPr/>
          </p:nvSpPr>
          <p:spPr>
            <a:xfrm>
              <a:off x="8573636" y="1948209"/>
              <a:ext cx="232807" cy="318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00" tIns="18100" rIns="18100" bIns="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42" name="Google Shape;442;p43"/>
            <p:cNvSpPr/>
            <p:nvPr/>
          </p:nvSpPr>
          <p:spPr>
            <a:xfrm>
              <a:off x="9056754" y="2697103"/>
              <a:ext cx="423287" cy="42328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ED9D2">
                <a:alpha val="88235"/>
              </a:srgbClr>
            </a:solidFill>
            <a:ln w="12700" cap="flat" cmpd="sng">
              <a:solidFill>
                <a:srgbClr val="DED9D2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3"/>
            <p:cNvSpPr txBox="1"/>
            <p:nvPr/>
          </p:nvSpPr>
          <p:spPr>
            <a:xfrm>
              <a:off x="9151994" y="2697103"/>
              <a:ext cx="232807" cy="318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00" tIns="18100" rIns="18100" bIns="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444" name="Google Shape;444;p43"/>
          <p:cNvGrpSpPr/>
          <p:nvPr/>
        </p:nvGrpSpPr>
        <p:grpSpPr>
          <a:xfrm>
            <a:off x="2741854" y="4599506"/>
            <a:ext cx="5808725" cy="488409"/>
            <a:chOff x="1735073" y="2224974"/>
            <a:chExt cx="7744967" cy="651212"/>
          </a:xfrm>
        </p:grpSpPr>
        <p:sp>
          <p:nvSpPr>
            <p:cNvPr id="445" name="Google Shape;445;p43"/>
            <p:cNvSpPr/>
            <p:nvPr/>
          </p:nvSpPr>
          <p:spPr>
            <a:xfrm>
              <a:off x="1735073" y="2224974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57C5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43"/>
            <p:cNvSpPr txBox="1"/>
            <p:nvPr/>
          </p:nvSpPr>
          <p:spPr>
            <a:xfrm>
              <a:off x="1754146" y="2244047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575" tIns="48575" rIns="48575" bIns="4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Rockwell"/>
                <a:buNone/>
              </a:pPr>
              <a:r>
                <a:rPr lang="en" sz="19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Beatrice learned it’s okay to make mistakes</a:t>
              </a:r>
              <a:endParaRPr sz="1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44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452" name="Google Shape;452;p44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44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1100"/>
              <a:t>ABOUT BEATRICE</a:t>
            </a:r>
            <a:endParaRPr sz="1100"/>
          </a:p>
        </p:txBody>
      </p:sp>
      <p:sp>
        <p:nvSpPr>
          <p:cNvPr id="455" name="Google Shape;455;p44"/>
          <p:cNvSpPr/>
          <p:nvPr/>
        </p:nvSpPr>
        <p:spPr>
          <a:xfrm>
            <a:off x="800100" y="1509970"/>
            <a:ext cx="7543800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456" name="Google Shape;456;p44"/>
          <p:cNvGrpSpPr/>
          <p:nvPr/>
        </p:nvGrpSpPr>
        <p:grpSpPr>
          <a:xfrm>
            <a:off x="802481" y="1789043"/>
            <a:ext cx="7543799" cy="2713383"/>
            <a:chOff x="0" y="0"/>
            <a:chExt cx="10058399" cy="3617844"/>
          </a:xfrm>
        </p:grpSpPr>
        <p:sp>
          <p:nvSpPr>
            <p:cNvPr id="457" name="Google Shape;457;p44"/>
            <p:cNvSpPr/>
            <p:nvPr/>
          </p:nvSpPr>
          <p:spPr>
            <a:xfrm>
              <a:off x="0" y="0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9B2B1C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4"/>
            <p:cNvSpPr txBox="1"/>
            <p:nvPr/>
          </p:nvSpPr>
          <p:spPr>
            <a:xfrm>
              <a:off x="19073" y="19073"/>
              <a:ext cx="6966068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Who is our main character?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4"/>
            <p:cNvSpPr/>
            <p:nvPr/>
          </p:nvSpPr>
          <p:spPr>
            <a:xfrm>
              <a:off x="578358" y="741658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0492C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4"/>
            <p:cNvSpPr txBox="1"/>
            <p:nvPr/>
          </p:nvSpPr>
          <p:spPr>
            <a:xfrm>
              <a:off x="597431" y="760731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Beatrice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1156716" y="1483316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3633D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4"/>
            <p:cNvSpPr txBox="1"/>
            <p:nvPr/>
          </p:nvSpPr>
          <p:spPr>
            <a:xfrm>
              <a:off x="1175789" y="1502389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Why is Beatrice afraid to make mistakes?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4"/>
            <p:cNvSpPr/>
            <p:nvPr/>
          </p:nvSpPr>
          <p:spPr>
            <a:xfrm>
              <a:off x="1735073" y="2224974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57C5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4"/>
            <p:cNvSpPr txBox="1"/>
            <p:nvPr/>
          </p:nvSpPr>
          <p:spPr>
            <a:xfrm>
              <a:off x="1754146" y="2244047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She didn’t want to embarrass herself.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2313432" y="2966632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28C67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4"/>
            <p:cNvSpPr txBox="1"/>
            <p:nvPr/>
          </p:nvSpPr>
          <p:spPr>
            <a:xfrm>
              <a:off x="2332505" y="2985705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rPr lang="en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What did Beatrice learn from her mistake? </a:t>
              </a:r>
              <a:endPara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7321680" y="475746"/>
              <a:ext cx="423287" cy="42328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ECCCB">
                <a:alpha val="88235"/>
              </a:srgbClr>
            </a:solidFill>
            <a:ln w="12700" cap="flat" cmpd="sng">
              <a:solidFill>
                <a:srgbClr val="DECCCB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4"/>
            <p:cNvSpPr txBox="1"/>
            <p:nvPr/>
          </p:nvSpPr>
          <p:spPr>
            <a:xfrm>
              <a:off x="7416920" y="475746"/>
              <a:ext cx="232807" cy="318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00" tIns="18100" rIns="18100" bIns="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69" name="Google Shape;469;p44"/>
            <p:cNvSpPr/>
            <p:nvPr/>
          </p:nvSpPr>
          <p:spPr>
            <a:xfrm>
              <a:off x="7900038" y="1217404"/>
              <a:ext cx="423287" cy="42328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ED0CC">
                <a:alpha val="88235"/>
              </a:srgbClr>
            </a:solidFill>
            <a:ln w="12700" cap="flat" cmpd="sng">
              <a:solidFill>
                <a:srgbClr val="DED0CC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4"/>
            <p:cNvSpPr txBox="1"/>
            <p:nvPr/>
          </p:nvSpPr>
          <p:spPr>
            <a:xfrm>
              <a:off x="7995278" y="1217404"/>
              <a:ext cx="232807" cy="318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00" tIns="18100" rIns="18100" bIns="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8478396" y="1948209"/>
              <a:ext cx="423287" cy="42328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ED5CF">
                <a:alpha val="88235"/>
              </a:srgbClr>
            </a:solidFill>
            <a:ln w="12700" cap="flat" cmpd="sng">
              <a:solidFill>
                <a:srgbClr val="DED5CF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4"/>
            <p:cNvSpPr txBox="1"/>
            <p:nvPr/>
          </p:nvSpPr>
          <p:spPr>
            <a:xfrm>
              <a:off x="8573636" y="1948209"/>
              <a:ext cx="232807" cy="318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00" tIns="18100" rIns="18100" bIns="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9056754" y="2697103"/>
              <a:ext cx="423287" cy="42328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ED9D2">
                <a:alpha val="88235"/>
              </a:srgbClr>
            </a:solidFill>
            <a:ln w="12700" cap="flat" cmpd="sng">
              <a:solidFill>
                <a:srgbClr val="DED9D2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4"/>
            <p:cNvSpPr txBox="1"/>
            <p:nvPr/>
          </p:nvSpPr>
          <p:spPr>
            <a:xfrm>
              <a:off x="9151994" y="2697103"/>
              <a:ext cx="232807" cy="318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00" tIns="18100" rIns="18100" bIns="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475" name="Google Shape;475;p44"/>
          <p:cNvGrpSpPr/>
          <p:nvPr/>
        </p:nvGrpSpPr>
        <p:grpSpPr>
          <a:xfrm>
            <a:off x="2741854" y="4599506"/>
            <a:ext cx="5808725" cy="488409"/>
            <a:chOff x="1735073" y="2224974"/>
            <a:chExt cx="7744967" cy="651212"/>
          </a:xfrm>
        </p:grpSpPr>
        <p:sp>
          <p:nvSpPr>
            <p:cNvPr id="476" name="Google Shape;476;p44"/>
            <p:cNvSpPr/>
            <p:nvPr/>
          </p:nvSpPr>
          <p:spPr>
            <a:xfrm>
              <a:off x="1735073" y="2224974"/>
              <a:ext cx="7744967" cy="651212"/>
            </a:xfrm>
            <a:prstGeom prst="roundRect">
              <a:avLst>
                <a:gd name="adj" fmla="val 10000"/>
              </a:avLst>
            </a:prstGeom>
            <a:solidFill>
              <a:srgbClr val="A57C5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4"/>
            <p:cNvSpPr txBox="1"/>
            <p:nvPr/>
          </p:nvSpPr>
          <p:spPr>
            <a:xfrm>
              <a:off x="1754146" y="2244047"/>
              <a:ext cx="6705176" cy="61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575" tIns="48575" rIns="48575" bIns="4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Rockwell"/>
                <a:buNone/>
              </a:pPr>
              <a:r>
                <a:rPr lang="en" sz="19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Beatrice learned it’s okay to make mistakes</a:t>
              </a:r>
              <a:endParaRPr sz="1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5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5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5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5" name="Google Shape;485;p45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486" name="Google Shape;486;p4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89" name="Google Shape;489;p45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 rotWithShape="1">
            <a:blip r:embed="rId3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0" name="Google Shape;490;p45"/>
          <p:cNvSpPr txBox="1">
            <a:spLocks noGrp="1"/>
          </p:cNvSpPr>
          <p:nvPr>
            <p:ph type="title"/>
          </p:nvPr>
        </p:nvSpPr>
        <p:spPr>
          <a:xfrm>
            <a:off x="5775812" y="1719674"/>
            <a:ext cx="2922198" cy="2824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800"/>
              <a:t>WHY DOESN’T BEATRICE GO ICE SKATING AT THE BEGINNING OF THE BOOK?</a:t>
            </a:r>
            <a:endParaRPr sz="1100"/>
          </a:p>
        </p:txBody>
      </p:sp>
      <p:pic>
        <p:nvPicPr>
          <p:cNvPr id="491" name="Google Shape;491;p45" descr="A picture containing person,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3284" r="3445"/>
          <a:stretch/>
        </p:blipFill>
        <p:spPr>
          <a:xfrm>
            <a:off x="-15807" y="233091"/>
            <a:ext cx="5175816" cy="514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p45"/>
          <p:cNvGrpSpPr/>
          <p:nvPr/>
        </p:nvGrpSpPr>
        <p:grpSpPr>
          <a:xfrm>
            <a:off x="8551293" y="4672261"/>
            <a:ext cx="342900" cy="342900"/>
            <a:chOff x="11361456" y="6195813"/>
            <a:chExt cx="548640" cy="548640"/>
          </a:xfrm>
        </p:grpSpPr>
        <p:sp>
          <p:nvSpPr>
            <p:cNvPr id="493" name="Google Shape;493;p4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6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4" name="Google Shape;494;p4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6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6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2" name="Google Shape;502;p46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503" name="Google Shape;503;p46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5" name="Google Shape;505;p46"/>
          <p:cNvSpPr/>
          <p:nvPr/>
        </p:nvSpPr>
        <p:spPr>
          <a:xfrm>
            <a:off x="107576" y="313765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6" name="Google Shape;506;p46"/>
          <p:cNvSpPr txBox="1">
            <a:spLocks noGrp="1"/>
          </p:cNvSpPr>
          <p:nvPr>
            <p:ph type="title"/>
          </p:nvPr>
        </p:nvSpPr>
        <p:spPr>
          <a:xfrm>
            <a:off x="5636266" y="1823020"/>
            <a:ext cx="2978158" cy="2619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ckwell"/>
              <a:buNone/>
            </a:pPr>
            <a:r>
              <a:rPr lang="en" sz="4100">
                <a:solidFill>
                  <a:schemeClr val="dk1"/>
                </a:solidFill>
              </a:rPr>
              <a:t>WHY DID SHE CHANGE HER MIND AT THE END OF THE BOOK?</a:t>
            </a:r>
            <a:endParaRPr sz="1100"/>
          </a:p>
        </p:txBody>
      </p:sp>
      <p:pic>
        <p:nvPicPr>
          <p:cNvPr id="507" name="Google Shape;507;p46" descr="A picture containing text, snow, skiing, ri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8963" r="10287"/>
          <a:stretch/>
        </p:blipFill>
        <p:spPr>
          <a:xfrm>
            <a:off x="482600" y="540053"/>
            <a:ext cx="4127954" cy="4127954"/>
          </a:xfrm>
          <a:custGeom>
            <a:avLst/>
            <a:gdLst/>
            <a:ahLst/>
            <a:cxnLst/>
            <a:rect l="l" t="t" r="r" b="b"/>
            <a:pathLst>
              <a:path w="3051400" h="3051400" extrusionOk="0">
                <a:moveTo>
                  <a:pt x="1525700" y="171641"/>
                </a:moveTo>
                <a:cubicBezTo>
                  <a:pt x="2273526" y="171641"/>
                  <a:pt x="2879759" y="777874"/>
                  <a:pt x="2879759" y="1525700"/>
                </a:cubicBezTo>
                <a:cubicBezTo>
                  <a:pt x="2879759" y="2273526"/>
                  <a:pt x="2273526" y="2879759"/>
                  <a:pt x="1525700" y="2879759"/>
                </a:cubicBezTo>
                <a:cubicBezTo>
                  <a:pt x="777874" y="2879759"/>
                  <a:pt x="171641" y="2273526"/>
                  <a:pt x="171641" y="1525700"/>
                </a:cubicBezTo>
                <a:cubicBezTo>
                  <a:pt x="171641" y="777874"/>
                  <a:pt x="777874" y="171641"/>
                  <a:pt x="1525700" y="171641"/>
                </a:cubicBezTo>
                <a:close/>
                <a:moveTo>
                  <a:pt x="1525700" y="133499"/>
                </a:moveTo>
                <a:cubicBezTo>
                  <a:pt x="756809" y="133499"/>
                  <a:pt x="133499" y="756809"/>
                  <a:pt x="133499" y="1525700"/>
                </a:cubicBezTo>
                <a:cubicBezTo>
                  <a:pt x="133499" y="2294591"/>
                  <a:pt x="756809" y="2917901"/>
                  <a:pt x="1525700" y="2917901"/>
                </a:cubicBezTo>
                <a:cubicBezTo>
                  <a:pt x="2294591" y="2917901"/>
                  <a:pt x="2917901" y="2294591"/>
                  <a:pt x="2917901" y="1525700"/>
                </a:cubicBezTo>
                <a:cubicBezTo>
                  <a:pt x="2917901" y="756809"/>
                  <a:pt x="2294591" y="133499"/>
                  <a:pt x="1525700" y="133499"/>
                </a:cubicBezTo>
                <a:close/>
                <a:moveTo>
                  <a:pt x="1525700" y="0"/>
                </a:moveTo>
                <a:cubicBezTo>
                  <a:pt x="2368321" y="0"/>
                  <a:pt x="3051400" y="683079"/>
                  <a:pt x="3051400" y="1525700"/>
                </a:cubicBezTo>
                <a:cubicBezTo>
                  <a:pt x="3051400" y="2368321"/>
                  <a:pt x="2368321" y="3051400"/>
                  <a:pt x="1525700" y="3051400"/>
                </a:cubicBezTo>
                <a:cubicBezTo>
                  <a:pt x="683079" y="3051400"/>
                  <a:pt x="0" y="2368321"/>
                  <a:pt x="0" y="1525700"/>
                </a:cubicBezTo>
                <a:cubicBezTo>
                  <a:pt x="0" y="683079"/>
                  <a:pt x="683079" y="0"/>
                  <a:pt x="15257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08" name="Google Shape;508;p46"/>
          <p:cNvSpPr/>
          <p:nvPr/>
        </p:nvSpPr>
        <p:spPr>
          <a:xfrm>
            <a:off x="482600" y="540053"/>
            <a:ext cx="4127954" cy="4127954"/>
          </a:xfrm>
          <a:custGeom>
            <a:avLst/>
            <a:gdLst/>
            <a:ahLst/>
            <a:cxnLst/>
            <a:rect l="l" t="t" r="r" b="b"/>
            <a:pathLst>
              <a:path w="7315200" h="7315200" extrusionOk="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blipFill rotWithShape="1">
            <a:blip r:embed="rId6">
              <a:alphaModFix amt="30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9" name="Google Shape;509;p46"/>
          <p:cNvSpPr/>
          <p:nvPr/>
        </p:nvSpPr>
        <p:spPr>
          <a:xfrm rot="5400000">
            <a:off x="3751810" y="2573774"/>
            <a:ext cx="2743200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47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515" name="Google Shape;515;p4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7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7" name="Google Shape;517;p47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1100"/>
              <a:t>NATURE OF COLLEGE</a:t>
            </a:r>
            <a:endParaRPr sz="1100"/>
          </a:p>
        </p:txBody>
      </p:sp>
      <p:sp>
        <p:nvSpPr>
          <p:cNvPr id="518" name="Google Shape;518;p47"/>
          <p:cNvSpPr/>
          <p:nvPr/>
        </p:nvSpPr>
        <p:spPr>
          <a:xfrm>
            <a:off x="800100" y="1509970"/>
            <a:ext cx="7543800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519" name="Google Shape;519;p47"/>
          <p:cNvGrpSpPr/>
          <p:nvPr/>
        </p:nvGrpSpPr>
        <p:grpSpPr>
          <a:xfrm>
            <a:off x="1392638" y="1912466"/>
            <a:ext cx="6951259" cy="2199417"/>
            <a:chOff x="786875" y="164565"/>
            <a:chExt cx="9268345" cy="2932556"/>
          </a:xfrm>
        </p:grpSpPr>
        <p:sp>
          <p:nvSpPr>
            <p:cNvPr id="520" name="Google Shape;520;p47"/>
            <p:cNvSpPr/>
            <p:nvPr/>
          </p:nvSpPr>
          <p:spPr>
            <a:xfrm>
              <a:off x="1127344" y="1853705"/>
              <a:ext cx="1046406" cy="97861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7"/>
            <p:cNvSpPr/>
            <p:nvPr/>
          </p:nvSpPr>
          <p:spPr>
            <a:xfrm>
              <a:off x="1393358" y="2063077"/>
              <a:ext cx="559863" cy="55986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7"/>
            <p:cNvSpPr/>
            <p:nvPr/>
          </p:nvSpPr>
          <p:spPr>
            <a:xfrm>
              <a:off x="786875" y="342417"/>
              <a:ext cx="3541999" cy="2412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7"/>
            <p:cNvSpPr txBox="1"/>
            <p:nvPr/>
          </p:nvSpPr>
          <p:spPr>
            <a:xfrm>
              <a:off x="786875" y="342417"/>
              <a:ext cx="3541999" cy="2412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" sz="14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GETTING HOMEWORK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" sz="14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TO FOLLOW UP CLASS INSTRUCTION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" sz="14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IS A KEY PART OF COLLEGE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7"/>
            <p:cNvSpPr/>
            <p:nvPr/>
          </p:nvSpPr>
          <p:spPr>
            <a:xfrm>
              <a:off x="2832808" y="1660146"/>
              <a:ext cx="1442614" cy="14369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7"/>
            <p:cNvSpPr/>
            <p:nvPr/>
          </p:nvSpPr>
          <p:spPr>
            <a:xfrm>
              <a:off x="3132999" y="1907828"/>
              <a:ext cx="995022" cy="94161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7"/>
            <p:cNvSpPr/>
            <p:nvPr/>
          </p:nvSpPr>
          <p:spPr>
            <a:xfrm>
              <a:off x="5409587" y="164565"/>
              <a:ext cx="4645633" cy="2586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7"/>
            <p:cNvSpPr txBox="1"/>
            <p:nvPr/>
          </p:nvSpPr>
          <p:spPr>
            <a:xfrm>
              <a:off x="5409587" y="164565"/>
              <a:ext cx="4645633" cy="2586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" sz="14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DOING WORK AFTER CLASS IS YOUR CHANCE TO DEMONSTRATE WHAT YOU HAVE LEARNED! 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" sz="14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NOT A JUDGEMENT ON YOU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" sz="14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BUT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r>
                <a:rPr lang="en" sz="21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FEEDBACK ON LEARNING FOR US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8" name="Google Shape;528;p47" descr="A sign on the side of a build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4456" y="231213"/>
            <a:ext cx="2088350" cy="116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7" descr="A person sitting at a table using a computer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4456" y="3727011"/>
            <a:ext cx="1588139" cy="1194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48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535" name="Google Shape;535;p4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48"/>
          <p:cNvSpPr/>
          <p:nvPr/>
        </p:nvSpPr>
        <p:spPr>
          <a:xfrm>
            <a:off x="2286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538" name="Google Shape;538;p48"/>
          <p:cNvGrpSpPr/>
          <p:nvPr/>
        </p:nvGrpSpPr>
        <p:grpSpPr>
          <a:xfrm>
            <a:off x="795776" y="1259677"/>
            <a:ext cx="2624148" cy="2624143"/>
            <a:chOff x="1061035" y="1679569"/>
            <a:chExt cx="3498864" cy="3498858"/>
          </a:xfrm>
        </p:grpSpPr>
        <p:sp>
          <p:nvSpPr>
            <p:cNvPr id="539" name="Google Shape;539;p48"/>
            <p:cNvSpPr/>
            <p:nvPr/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40" name="Google Shape;540;p48"/>
            <p:cNvSpPr/>
            <p:nvPr/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1" name="Google Shape;541;p48"/>
          <p:cNvSpPr txBox="1">
            <a:spLocks noGrp="1"/>
          </p:cNvSpPr>
          <p:nvPr>
            <p:ph type="title"/>
          </p:nvPr>
        </p:nvSpPr>
        <p:spPr>
          <a:xfrm>
            <a:off x="1117609" y="1782646"/>
            <a:ext cx="1980485" cy="157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Rockwell"/>
              <a:buNone/>
            </a:pPr>
            <a:r>
              <a:rPr lang="en" sz="2300">
                <a:solidFill>
                  <a:srgbClr val="FFFFFF"/>
                </a:solidFill>
              </a:rPr>
              <a:t>LET’S FIND OUT MORE</a:t>
            </a:r>
            <a:endParaRPr sz="1100"/>
          </a:p>
        </p:txBody>
      </p:sp>
      <p:sp>
        <p:nvSpPr>
          <p:cNvPr id="542" name="Google Shape;542;p48"/>
          <p:cNvSpPr/>
          <p:nvPr/>
        </p:nvSpPr>
        <p:spPr>
          <a:xfrm rot="5400000">
            <a:off x="2626708" y="2541494"/>
            <a:ext cx="2743200" cy="60512"/>
          </a:xfrm>
          <a:prstGeom prst="rect">
            <a:avLst/>
          </a:prstGeom>
          <a:blipFill rotWithShape="1">
            <a:blip r:embed="rId5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8"/>
          <p:cNvSpPr txBox="1">
            <a:spLocks noGrp="1"/>
          </p:cNvSpPr>
          <p:nvPr>
            <p:ph type="body" idx="1"/>
          </p:nvPr>
        </p:nvSpPr>
        <p:spPr>
          <a:xfrm>
            <a:off x="4560817" y="544045"/>
            <a:ext cx="4311481" cy="405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" sz="3000">
                <a:solidFill>
                  <a:schemeClr val="dk1"/>
                </a:solidFill>
              </a:rPr>
              <a:t>How did making a mistake change Beatrice?</a:t>
            </a:r>
            <a:endParaRPr sz="1100"/>
          </a:p>
          <a:p>
            <a:pPr marL="203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203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42900" lvl="0" indent="-50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oto Sans Symbols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0" lvl="0" indent="7620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300"/>
              <a:buFont typeface="Noto Sans Symbols"/>
              <a:buNone/>
            </a:pPr>
            <a:endParaRPr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49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549" name="Google Shape;549;p4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1" name="Google Shape;551;p49"/>
          <p:cNvSpPr/>
          <p:nvPr/>
        </p:nvSpPr>
        <p:spPr>
          <a:xfrm>
            <a:off x="2508" y="0"/>
            <a:ext cx="9141492" cy="5143499"/>
          </a:xfrm>
          <a:prstGeom prst="rect">
            <a:avLst/>
          </a:prstGeom>
          <a:blipFill rotWithShape="1">
            <a:blip r:embed="rId4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52" name="Google Shape;552;p49"/>
          <p:cNvSpPr txBox="1">
            <a:spLocks noGrp="1"/>
          </p:cNvSpPr>
          <p:nvPr>
            <p:ph type="title"/>
          </p:nvPr>
        </p:nvSpPr>
        <p:spPr>
          <a:xfrm>
            <a:off x="3727582" y="363474"/>
            <a:ext cx="5047708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600" b="1"/>
              <a:t>EMAIL RESPONSES</a:t>
            </a:r>
            <a:endParaRPr sz="1100"/>
          </a:p>
        </p:txBody>
      </p:sp>
      <p:pic>
        <p:nvPicPr>
          <p:cNvPr id="553" name="Google Shape;553;p49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1050" r="18133"/>
          <a:stretch/>
        </p:blipFill>
        <p:spPr>
          <a:xfrm>
            <a:off x="2508" y="8"/>
            <a:ext cx="3485045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9"/>
          <p:cNvSpPr txBox="1">
            <a:spLocks noGrp="1"/>
          </p:cNvSpPr>
          <p:nvPr>
            <p:ph type="body" idx="1"/>
          </p:nvPr>
        </p:nvSpPr>
        <p:spPr>
          <a:xfrm>
            <a:off x="3727582" y="1591056"/>
            <a:ext cx="5047707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03200" lvl="0" indent="-381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oto Sans Symbols"/>
              <a:buNone/>
            </a:pPr>
            <a:endParaRPr sz="1700" b="1"/>
          </a:p>
          <a:p>
            <a:pPr marL="203200" lvl="0" indent="-1333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Noto Sans Symbols"/>
              <a:buChar char="▪"/>
            </a:pPr>
            <a:r>
              <a:rPr lang="en" sz="1700" b="1"/>
              <a:t>MAKING A MISTAKE CHANGED BEATRICE…</a:t>
            </a:r>
            <a:endParaRPr sz="1100"/>
          </a:p>
          <a:p>
            <a:pPr marL="635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rPr lang="en" sz="1700"/>
              <a:t>She was happier</a:t>
            </a:r>
            <a:endParaRPr sz="1100"/>
          </a:p>
          <a:p>
            <a:pPr marL="635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rPr lang="en" sz="1700"/>
              <a:t>She didn’t need to worry about making mistakes</a:t>
            </a:r>
            <a:endParaRPr sz="1100"/>
          </a:p>
          <a:p>
            <a:pPr marL="635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rPr lang="en" sz="1700"/>
              <a:t>She realized it was okay to make mistakes. </a:t>
            </a:r>
            <a:endParaRPr sz="1100"/>
          </a:p>
          <a:p>
            <a:pPr marL="635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rPr lang="en" sz="1700"/>
              <a:t>She realized she can learn from her mistakes</a:t>
            </a:r>
            <a:endParaRPr sz="1100"/>
          </a:p>
          <a:p>
            <a:pPr marL="635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rPr lang="en" sz="1700"/>
              <a:t>She realized that people would not judge her if she made a mistake </a:t>
            </a:r>
            <a:endParaRPr sz="1100"/>
          </a:p>
          <a:p>
            <a:pPr marL="635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rPr lang="en" sz="1700"/>
              <a:t>She was happier at the end of the book because she learned it is okay to make mistakes</a:t>
            </a:r>
            <a:endParaRPr sz="1100"/>
          </a:p>
          <a:p>
            <a:pPr marL="635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endParaRPr sz="1700"/>
          </a:p>
          <a:p>
            <a:pPr marL="635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</a:pPr>
            <a:endParaRPr sz="1000"/>
          </a:p>
          <a:p>
            <a:pPr marL="635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</a:pPr>
            <a:endParaRPr sz="1000"/>
          </a:p>
          <a:p>
            <a:pPr marL="342900" lvl="0" indent="-762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900"/>
              <a:buFont typeface="Noto Sans Symbols"/>
              <a:buNone/>
            </a:pPr>
            <a:endParaRPr sz="1000"/>
          </a:p>
          <a:p>
            <a:pPr marL="0" lvl="0" indent="508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900"/>
              <a:buFont typeface="Noto Sans Symbols"/>
              <a:buNone/>
            </a:pPr>
            <a:endParaRPr sz="1000"/>
          </a:p>
          <a:p>
            <a:pPr marL="0" lvl="0" indent="50800" algn="l" rtl="0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SzPts val="900"/>
              <a:buFont typeface="Noto Sans Symbols"/>
              <a:buNone/>
            </a:pPr>
            <a:endParaRPr sz="1000"/>
          </a:p>
        </p:txBody>
      </p:sp>
      <p:grpSp>
        <p:nvGrpSpPr>
          <p:cNvPr id="555" name="Google Shape;555;p49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556" name="Google Shape;556;p4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57" name="Google Shape;557;p4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0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563" name="Google Shape;563;p5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64" name="Google Shape;564;p5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p50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66" name="Google Shape;566;p50"/>
          <p:cNvSpPr txBox="1">
            <a:spLocks noGrp="1"/>
          </p:cNvSpPr>
          <p:nvPr>
            <p:ph type="title"/>
          </p:nvPr>
        </p:nvSpPr>
        <p:spPr>
          <a:xfrm>
            <a:off x="797814" y="733507"/>
            <a:ext cx="3891468" cy="137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br>
              <a:rPr lang="en" sz="3600"/>
            </a:br>
            <a:r>
              <a:rPr lang="en" sz="3600"/>
              <a:t>EMAIL ETIQUETTE</a:t>
            </a:r>
            <a:endParaRPr sz="1100"/>
          </a:p>
        </p:txBody>
      </p:sp>
      <p:sp>
        <p:nvSpPr>
          <p:cNvPr id="567" name="Google Shape;567;p50"/>
          <p:cNvSpPr txBox="1">
            <a:spLocks noGrp="1"/>
          </p:cNvSpPr>
          <p:nvPr>
            <p:ph type="body" idx="1"/>
          </p:nvPr>
        </p:nvSpPr>
        <p:spPr>
          <a:xfrm>
            <a:off x="727248" y="2075588"/>
            <a:ext cx="3891468" cy="235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032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oto Sans Symbols"/>
              <a:buNone/>
            </a:pPr>
            <a:endParaRPr sz="1100"/>
          </a:p>
          <a:p>
            <a:pPr marL="203200" lvl="0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oto Sans Symbols"/>
              <a:buChar char="▪"/>
            </a:pPr>
            <a:r>
              <a:rPr lang="en" sz="1100"/>
              <a:t>Using a professional email address</a:t>
            </a:r>
            <a:endParaRPr sz="1100"/>
          </a:p>
          <a:p>
            <a:pPr marL="203200" lvl="0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oto Sans Symbols"/>
              <a:buChar char="▪"/>
            </a:pPr>
            <a:r>
              <a:rPr lang="en" sz="1100"/>
              <a:t>Addressing the reader</a:t>
            </a:r>
            <a:endParaRPr sz="1100"/>
          </a:p>
          <a:p>
            <a:pPr marL="203200" lvl="0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oto Sans Symbols"/>
              <a:buChar char="▪"/>
            </a:pPr>
            <a:r>
              <a:rPr lang="en" sz="1100"/>
              <a:t>Including a signature</a:t>
            </a:r>
            <a:endParaRPr sz="1100"/>
          </a:p>
          <a:p>
            <a:pPr marL="203200" lvl="0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oto Sans Symbols"/>
              <a:buChar char="▪"/>
            </a:pPr>
            <a:r>
              <a:rPr lang="en" sz="1100"/>
              <a:t>Writing in complete sentences</a:t>
            </a:r>
            <a:endParaRPr sz="1100"/>
          </a:p>
          <a:p>
            <a:pPr marL="203200" lvl="0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oto Sans Symbols"/>
              <a:buChar char="▪"/>
            </a:pPr>
            <a:r>
              <a:rPr lang="en" sz="1100"/>
              <a:t>Using period and comma correctly </a:t>
            </a:r>
            <a:endParaRPr sz="1100"/>
          </a:p>
          <a:p>
            <a:pPr marL="203200" lvl="0" indent="-50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oto Sans Symbols"/>
              <a:buNone/>
            </a:pPr>
            <a:endParaRPr sz="1100"/>
          </a:p>
          <a:p>
            <a:pPr marL="0" lvl="0" indent="7620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300"/>
              <a:buFont typeface="Noto Sans Symbols"/>
              <a:buNone/>
            </a:pPr>
            <a:endParaRPr sz="1100"/>
          </a:p>
        </p:txBody>
      </p:sp>
      <p:sp>
        <p:nvSpPr>
          <p:cNvPr id="568" name="Google Shape;568;p50"/>
          <p:cNvSpPr/>
          <p:nvPr/>
        </p:nvSpPr>
        <p:spPr>
          <a:xfrm rot="5400000">
            <a:off x="3774092" y="2541494"/>
            <a:ext cx="2743200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0"/>
          <p:cNvSpPr/>
          <p:nvPr/>
        </p:nvSpPr>
        <p:spPr>
          <a:xfrm>
            <a:off x="5672668" y="1255014"/>
            <a:ext cx="2626614" cy="2626614"/>
          </a:xfrm>
          <a:custGeom>
            <a:avLst/>
            <a:gdLst/>
            <a:ahLst/>
            <a:cxnLst/>
            <a:rect l="l" t="t" r="r" b="b"/>
            <a:pathLst>
              <a:path w="3502152" h="3502152" extrusionOk="0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70" name="Google Shape;570;p50" descr="E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0176" y="1882521"/>
            <a:ext cx="1371600" cy="137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1" name="Google Shape;571;p50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572" name="Google Shape;572;p5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5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2" name="Google Shape;242;p24"/>
          <p:cNvSpPr/>
          <p:nvPr/>
        </p:nvSpPr>
        <p:spPr>
          <a:xfrm>
            <a:off x="2508" y="0"/>
            <a:ext cx="3486127" cy="5143500"/>
          </a:xfrm>
          <a:prstGeom prst="rect">
            <a:avLst/>
          </a:prstGeom>
          <a:blipFill rotWithShape="1">
            <a:blip r:embed="rId3">
              <a:alphaModFix/>
            </a:blip>
            <a:tile tx="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3" name="Google Shape;243;p24"/>
          <p:cNvSpPr txBox="1">
            <a:spLocks noGrp="1"/>
          </p:cNvSpPr>
          <p:nvPr>
            <p:ph type="title"/>
          </p:nvPr>
        </p:nvSpPr>
        <p:spPr>
          <a:xfrm>
            <a:off x="482601" y="482600"/>
            <a:ext cx="2764734" cy="414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ckwell"/>
              <a:buNone/>
            </a:pPr>
            <a:r>
              <a:rPr lang="en" sz="3600">
                <a:solidFill>
                  <a:srgbClr val="FFFFFF"/>
                </a:solidFill>
              </a:rPr>
              <a:t>ARE MISTAKES GOOD OR BAD?</a:t>
            </a:r>
            <a:br>
              <a:rPr lang="en" sz="3600">
                <a:solidFill>
                  <a:srgbClr val="FFFFFF"/>
                </a:solidFill>
              </a:rPr>
            </a:br>
            <a:br>
              <a:rPr lang="en" sz="3600">
                <a:solidFill>
                  <a:srgbClr val="FFFFFF"/>
                </a:solidFill>
              </a:rPr>
            </a:br>
            <a:endParaRPr sz="3600">
              <a:solidFill>
                <a:srgbClr val="FFFFFF"/>
              </a:solidFill>
            </a:endParaRPr>
          </a:p>
        </p:txBody>
      </p:sp>
      <p:sp>
        <p:nvSpPr>
          <p:cNvPr id="244" name="Google Shape;244;p24"/>
          <p:cNvSpPr txBox="1">
            <a:spLocks noGrp="1"/>
          </p:cNvSpPr>
          <p:nvPr>
            <p:ph type="body" idx="1"/>
          </p:nvPr>
        </p:nvSpPr>
        <p:spPr>
          <a:xfrm>
            <a:off x="3790335" y="449826"/>
            <a:ext cx="4555850" cy="417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2000" b="1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r>
              <a:rPr lang="en" sz="2000" b="1"/>
              <a:t>CAN A MISTAKE EVER BE A GOOD THING?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r>
              <a:rPr lang="en" sz="2000"/>
              <a:t>Use the chat box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139700" lvl="0" indent="-63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139700" lvl="0" indent="-63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1100"/>
          </a:p>
        </p:txBody>
      </p:sp>
      <p:sp>
        <p:nvSpPr>
          <p:cNvPr id="245" name="Google Shape;245;p24"/>
          <p:cNvSpPr/>
          <p:nvPr/>
        </p:nvSpPr>
        <p:spPr>
          <a:xfrm>
            <a:off x="8551294" y="4672261"/>
            <a:ext cx="342900" cy="342900"/>
          </a:xfrm>
          <a:prstGeom prst="ellipse">
            <a:avLst/>
          </a:prstGeom>
          <a:blipFill rotWithShape="1">
            <a:blip r:embed="rId4">
              <a:alphaModFix/>
            </a:blip>
            <a:tile tx="5080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None/>
            </a:pPr>
            <a:endParaRPr sz="15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6" name="Google Shape;246;p24"/>
          <p:cNvSpPr/>
          <p:nvPr/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1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1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1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1" name="Google Shape;581;p51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582" name="Google Shape;582;p5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5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4" name="Google Shape;584;p51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85" name="Google Shape;585;p51"/>
          <p:cNvSpPr/>
          <p:nvPr/>
        </p:nvSpPr>
        <p:spPr>
          <a:xfrm>
            <a:off x="690625" y="696088"/>
            <a:ext cx="7763256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86" name="Google Shape;586;p51"/>
          <p:cNvSpPr/>
          <p:nvPr/>
        </p:nvSpPr>
        <p:spPr>
          <a:xfrm>
            <a:off x="5914103" y="832540"/>
            <a:ext cx="2539778" cy="3435226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87" name="Google Shape;587;p51"/>
          <p:cNvSpPr txBox="1">
            <a:spLocks noGrp="1"/>
          </p:cNvSpPr>
          <p:nvPr>
            <p:ph type="title"/>
          </p:nvPr>
        </p:nvSpPr>
        <p:spPr>
          <a:xfrm>
            <a:off x="6150077" y="1074167"/>
            <a:ext cx="2113813" cy="251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600"/>
              <a:t>WHAT MAKES THIS A GOOD EMAIL? </a:t>
            </a:r>
            <a:endParaRPr sz="3600"/>
          </a:p>
        </p:txBody>
      </p:sp>
      <p:sp>
        <p:nvSpPr>
          <p:cNvPr id="588" name="Google Shape;588;p51"/>
          <p:cNvSpPr/>
          <p:nvPr/>
        </p:nvSpPr>
        <p:spPr>
          <a:xfrm>
            <a:off x="690625" y="4335424"/>
            <a:ext cx="7763256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589" name="Google Shape;589;p51"/>
          <p:cNvGrpSpPr/>
          <p:nvPr/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590" name="Google Shape;590;p5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1" name="Google Shape;591;p5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2" name="Google Shape;592;p51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016" y="1119086"/>
            <a:ext cx="5114925" cy="2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1"/>
          <p:cNvSpPr txBox="1"/>
          <p:nvPr/>
        </p:nvSpPr>
        <p:spPr>
          <a:xfrm>
            <a:off x="752268" y="1245471"/>
            <a:ext cx="1709757" cy="21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Ammatuna@optonline.net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2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52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52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1" name="Google Shape;601;p52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602" name="Google Shape;602;p5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5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4" name="Google Shape;604;p52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05" name="Google Shape;605;p52"/>
          <p:cNvSpPr/>
          <p:nvPr/>
        </p:nvSpPr>
        <p:spPr>
          <a:xfrm>
            <a:off x="690625" y="696088"/>
            <a:ext cx="7763256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06" name="Google Shape;606;p52"/>
          <p:cNvSpPr/>
          <p:nvPr/>
        </p:nvSpPr>
        <p:spPr>
          <a:xfrm>
            <a:off x="5914103" y="832540"/>
            <a:ext cx="2539778" cy="3435226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07" name="Google Shape;607;p52"/>
          <p:cNvSpPr txBox="1">
            <a:spLocks noGrp="1"/>
          </p:cNvSpPr>
          <p:nvPr>
            <p:ph type="title"/>
          </p:nvPr>
        </p:nvSpPr>
        <p:spPr>
          <a:xfrm>
            <a:off x="6150077" y="1074167"/>
            <a:ext cx="2113813" cy="251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600"/>
              <a:t>WHAT MAKES THIS A GOOD EMAIL? </a:t>
            </a:r>
            <a:endParaRPr sz="3600"/>
          </a:p>
        </p:txBody>
      </p:sp>
      <p:sp>
        <p:nvSpPr>
          <p:cNvPr id="608" name="Google Shape;608;p52"/>
          <p:cNvSpPr/>
          <p:nvPr/>
        </p:nvSpPr>
        <p:spPr>
          <a:xfrm>
            <a:off x="690625" y="4335424"/>
            <a:ext cx="7763256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609" name="Google Shape;609;p52"/>
          <p:cNvGrpSpPr/>
          <p:nvPr/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610" name="Google Shape;610;p5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11" name="Google Shape;611;p5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2" name="Google Shape;612;p52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397" y="1394900"/>
            <a:ext cx="5390705" cy="2197749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2"/>
          <p:cNvSpPr txBox="1"/>
          <p:nvPr/>
        </p:nvSpPr>
        <p:spPr>
          <a:xfrm>
            <a:off x="570967" y="1452317"/>
            <a:ext cx="1959400" cy="21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Pjmarckesano6@gmail.com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52"/>
          <p:cNvSpPr txBox="1"/>
          <p:nvPr/>
        </p:nvSpPr>
        <p:spPr>
          <a:xfrm>
            <a:off x="570967" y="1671607"/>
            <a:ext cx="1959400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3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0" name="Google Shape;620;p53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1" name="Google Shape;621;p53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622" name="Google Shape;622;p53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623" name="Google Shape;623;p5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24" name="Google Shape;624;p5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5" name="Google Shape;625;p53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6" name="Google Shape;626;p53"/>
          <p:cNvSpPr/>
          <p:nvPr/>
        </p:nvSpPr>
        <p:spPr>
          <a:xfrm>
            <a:off x="690625" y="696088"/>
            <a:ext cx="7763256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7" name="Google Shape;627;p53"/>
          <p:cNvSpPr/>
          <p:nvPr/>
        </p:nvSpPr>
        <p:spPr>
          <a:xfrm>
            <a:off x="5914103" y="832540"/>
            <a:ext cx="2539778" cy="3435226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8" name="Google Shape;628;p53"/>
          <p:cNvSpPr txBox="1">
            <a:spLocks noGrp="1"/>
          </p:cNvSpPr>
          <p:nvPr>
            <p:ph type="title"/>
          </p:nvPr>
        </p:nvSpPr>
        <p:spPr>
          <a:xfrm>
            <a:off x="6150077" y="1074167"/>
            <a:ext cx="2113813" cy="251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800"/>
              <a:t>WHAT IF WE GOT TO TALK TO THE AUTHOR? </a:t>
            </a:r>
            <a:endParaRPr sz="1100"/>
          </a:p>
        </p:txBody>
      </p:sp>
      <p:sp>
        <p:nvSpPr>
          <p:cNvPr id="629" name="Google Shape;629;p53"/>
          <p:cNvSpPr/>
          <p:nvPr/>
        </p:nvSpPr>
        <p:spPr>
          <a:xfrm>
            <a:off x="690625" y="4335424"/>
            <a:ext cx="7763256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630" name="Google Shape;630;p53"/>
          <p:cNvGrpSpPr/>
          <p:nvPr/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631" name="Google Shape;631;p5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32" name="Google Shape;632;p5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3" name="Google Shape;633;p53"/>
          <p:cNvSpPr txBox="1">
            <a:spLocks noGrp="1"/>
          </p:cNvSpPr>
          <p:nvPr>
            <p:ph type="body" idx="1"/>
          </p:nvPr>
        </p:nvSpPr>
        <p:spPr>
          <a:xfrm>
            <a:off x="2270094" y="1462795"/>
            <a:ext cx="2670731" cy="51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000"/>
              <a:buNone/>
            </a:pPr>
            <a:r>
              <a:rPr lang="en" sz="1200">
                <a:solidFill>
                  <a:srgbClr val="000000"/>
                </a:solidFill>
              </a:rPr>
              <a:t>What would you want to ask? </a:t>
            </a:r>
            <a:endParaRPr sz="1100"/>
          </a:p>
        </p:txBody>
      </p:sp>
      <p:pic>
        <p:nvPicPr>
          <p:cNvPr id="634" name="Google Shape;634;p53" descr="Chat Bub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9412" y="1422587"/>
            <a:ext cx="3008657" cy="3008657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3"/>
          <p:cNvSpPr txBox="1"/>
          <p:nvPr/>
        </p:nvSpPr>
        <p:spPr>
          <a:xfrm>
            <a:off x="3686898" y="3943350"/>
            <a:ext cx="2670731" cy="51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E3611"/>
              </a:buClr>
              <a:buSzPts val="1000"/>
              <a:buFont typeface="Noto Sans Symbols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Use chat box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4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41" name="Google Shape;641;p54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42" name="Google Shape;642;p54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643" name="Google Shape;643;p54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644" name="Google Shape;644;p5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5" name="Google Shape;645;p5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6" name="Google Shape;646;p54"/>
          <p:cNvSpPr/>
          <p:nvPr/>
        </p:nvSpPr>
        <p:spPr>
          <a:xfrm>
            <a:off x="-5715" y="-1"/>
            <a:ext cx="9155430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47" name="Google Shape;647;p54"/>
          <p:cNvSpPr txBox="1">
            <a:spLocks noGrp="1"/>
          </p:cNvSpPr>
          <p:nvPr>
            <p:ph type="title"/>
          </p:nvPr>
        </p:nvSpPr>
        <p:spPr>
          <a:xfrm>
            <a:off x="3789947" y="3499204"/>
            <a:ext cx="5091123" cy="9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1100" cap="none">
                <a:latin typeface="Rockwell"/>
                <a:ea typeface="Rockwell"/>
                <a:cs typeface="Rockwell"/>
                <a:sym typeface="Rockwell"/>
              </a:rPr>
              <a:t>MEETING MR. PETT</a:t>
            </a:r>
            <a:r>
              <a:rPr lang="en" sz="1100"/>
              <a:t>: </a:t>
            </a:r>
            <a:endParaRPr sz="1100" cap="none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48" name="Google Shape;648;p54"/>
          <p:cNvSpPr txBox="1">
            <a:spLocks noGrp="1"/>
          </p:cNvSpPr>
          <p:nvPr>
            <p:ph type="body" idx="1"/>
          </p:nvPr>
        </p:nvSpPr>
        <p:spPr>
          <a:xfrm>
            <a:off x="3789947" y="4468528"/>
            <a:ext cx="5091123" cy="318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SzPts val="1000"/>
              <a:buNone/>
            </a:pPr>
            <a:r>
              <a:rPr lang="en" sz="1200"/>
              <a:t>The “authorstrator”</a:t>
            </a:r>
            <a:endParaRPr sz="700"/>
          </a:p>
        </p:txBody>
      </p:sp>
      <p:pic>
        <p:nvPicPr>
          <p:cNvPr id="649" name="Google Shape;649;p54" descr="The Girl Who Never Made Mistakes – Mama's Bookshelf"/>
          <p:cNvPicPr preferRelativeResize="0"/>
          <p:nvPr/>
        </p:nvPicPr>
        <p:blipFill rotWithShape="1">
          <a:blip r:embed="rId5">
            <a:alphaModFix/>
          </a:blip>
          <a:srcRect t="20750" r="-1" b="20885"/>
          <a:stretch/>
        </p:blipFill>
        <p:spPr>
          <a:xfrm>
            <a:off x="3729038" y="251093"/>
            <a:ext cx="5172074" cy="301848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4"/>
          <p:cNvSpPr/>
          <p:nvPr/>
        </p:nvSpPr>
        <p:spPr>
          <a:xfrm>
            <a:off x="3729038" y="3373020"/>
            <a:ext cx="5170932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51" name="Google Shape;651;p54"/>
          <p:cNvSpPr/>
          <p:nvPr/>
        </p:nvSpPr>
        <p:spPr>
          <a:xfrm>
            <a:off x="3729038" y="4824209"/>
            <a:ext cx="5170932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652" name="Google Shape;652;p54" descr="A person smiling for the camera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556" y="1392869"/>
            <a:ext cx="2162240" cy="2357761"/>
          </a:xfrm>
          <a:prstGeom prst="rect">
            <a:avLst/>
          </a:prstGeom>
          <a:noFill/>
          <a:ln>
            <a:noFill/>
          </a:ln>
          <a:effectLst>
            <a:outerShdw blurRad="50800" dist="50800" dir="15900000" sx="142000" sy="142000" algn="ctr" rotWithShape="0">
              <a:schemeClr val="accent2">
                <a:alpha val="41176"/>
              </a:scheme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5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658" name="Google Shape;658;p5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5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0" name="Google Shape;660;p5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61" name="Google Shape;661;p55"/>
          <p:cNvSpPr/>
          <p:nvPr/>
        </p:nvSpPr>
        <p:spPr>
          <a:xfrm>
            <a:off x="481203" y="489931"/>
            <a:ext cx="818159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62" name="Google Shape;662;p55"/>
          <p:cNvSpPr/>
          <p:nvPr/>
        </p:nvSpPr>
        <p:spPr>
          <a:xfrm>
            <a:off x="481202" y="616743"/>
            <a:ext cx="3862197" cy="3921209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63" name="Google Shape;663;p55"/>
          <p:cNvSpPr txBox="1">
            <a:spLocks noGrp="1"/>
          </p:cNvSpPr>
          <p:nvPr>
            <p:ph type="title"/>
          </p:nvPr>
        </p:nvSpPr>
        <p:spPr>
          <a:xfrm>
            <a:off x="636494" y="1099343"/>
            <a:ext cx="3862197" cy="29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4000"/>
              <a:t>QUESTIONS FOR MR. PETT</a:t>
            </a:r>
            <a:endParaRPr sz="4000"/>
          </a:p>
        </p:txBody>
      </p:sp>
      <p:sp>
        <p:nvSpPr>
          <p:cNvPr id="664" name="Google Shape;664;p55"/>
          <p:cNvSpPr txBox="1">
            <a:spLocks noGrp="1"/>
          </p:cNvSpPr>
          <p:nvPr>
            <p:ph type="body" idx="1"/>
          </p:nvPr>
        </p:nvSpPr>
        <p:spPr>
          <a:xfrm>
            <a:off x="4528901" y="2929126"/>
            <a:ext cx="4343397" cy="417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175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1100"/>
              <a:t>YOUR QUESTION FOR THE AUTHOR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What inspired you to write this story? Joe, Beth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Do you have any children? –Sean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How long did it take you to write this book? - Jenna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Do you know someone who never makes mistakes? – Sandy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Where did you go to school? –Jake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When did you write this book? –Britt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What made you have Beatrice juggle a balloon, hamster and saltshaker as her talent? –PJ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Where did you come up with the name Beatrice? –Julia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Do you have any siblings? –Connor</a:t>
            </a:r>
            <a:endParaRPr sz="1100"/>
          </a:p>
          <a:p>
            <a:pPr marL="660400" lvl="0" indent="-3365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/>
              <a:t>Any advice to someone trying to be too perfect? -Carlo</a:t>
            </a:r>
            <a:endParaRPr sz="1100"/>
          </a:p>
          <a:p>
            <a:pPr marL="660400" lvl="0" indent="-2540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660400" lvl="0" indent="-2540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660400" lvl="0" indent="-2540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660400" lvl="0" indent="-2540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660400" lvl="0" indent="-2540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660400" lvl="0" indent="-2540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660400" lvl="0" indent="-2540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660400" lvl="0" indent="-2540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660400" lvl="0" indent="-2540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</a:pPr>
            <a:endParaRPr sz="1100"/>
          </a:p>
          <a:p>
            <a:pPr marL="317500" lvl="0" indent="0" algn="l" rtl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SzPts val="1300"/>
              <a:buNone/>
            </a:pPr>
            <a:endParaRPr sz="1100"/>
          </a:p>
        </p:txBody>
      </p:sp>
      <p:sp>
        <p:nvSpPr>
          <p:cNvPr id="665" name="Google Shape;665;p55"/>
          <p:cNvSpPr/>
          <p:nvPr/>
        </p:nvSpPr>
        <p:spPr>
          <a:xfrm>
            <a:off x="481203" y="4591247"/>
            <a:ext cx="818159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56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671" name="Google Shape;671;p5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5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3" name="Google Shape;673;p56"/>
          <p:cNvSpPr/>
          <p:nvPr/>
        </p:nvSpPr>
        <p:spPr>
          <a:xfrm>
            <a:off x="5877233" y="0"/>
            <a:ext cx="3266767" cy="5143499"/>
          </a:xfrm>
          <a:prstGeom prst="rect">
            <a:avLst/>
          </a:prstGeom>
          <a:blipFill rotWithShape="1">
            <a:blip r:embed="rId4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74" name="Google Shape;674;p56"/>
          <p:cNvSpPr txBox="1">
            <a:spLocks noGrp="1"/>
          </p:cNvSpPr>
          <p:nvPr>
            <p:ph type="title"/>
          </p:nvPr>
        </p:nvSpPr>
        <p:spPr>
          <a:xfrm>
            <a:off x="6359833" y="479822"/>
            <a:ext cx="2284555" cy="388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000"/>
              <a:t>INTERVIEW ETIQUETTE</a:t>
            </a:r>
            <a:endParaRPr sz="1100"/>
          </a:p>
        </p:txBody>
      </p:sp>
      <p:grpSp>
        <p:nvGrpSpPr>
          <p:cNvPr id="675" name="Google Shape;675;p56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676" name="Google Shape;676;p5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77" name="Google Shape;677;p5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56"/>
          <p:cNvGrpSpPr/>
          <p:nvPr/>
        </p:nvGrpSpPr>
        <p:grpSpPr>
          <a:xfrm>
            <a:off x="466725" y="481561"/>
            <a:ext cx="4929187" cy="4187521"/>
            <a:chOff x="0" y="2319"/>
            <a:chExt cx="6572250" cy="5583361"/>
          </a:xfrm>
        </p:grpSpPr>
        <p:sp>
          <p:nvSpPr>
            <p:cNvPr id="679" name="Google Shape;679;p56"/>
            <p:cNvSpPr/>
            <p:nvPr/>
          </p:nvSpPr>
          <p:spPr>
            <a:xfrm>
              <a:off x="0" y="2319"/>
              <a:ext cx="6572250" cy="1175444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56"/>
            <p:cNvSpPr/>
            <p:nvPr/>
          </p:nvSpPr>
          <p:spPr>
            <a:xfrm>
              <a:off x="355571" y="266794"/>
              <a:ext cx="646494" cy="64649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56"/>
            <p:cNvSpPr/>
            <p:nvPr/>
          </p:nvSpPr>
          <p:spPr>
            <a:xfrm>
              <a:off x="1357638" y="2319"/>
              <a:ext cx="5214611" cy="117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56"/>
            <p:cNvSpPr txBox="1"/>
            <p:nvPr/>
          </p:nvSpPr>
          <p:spPr>
            <a:xfrm>
              <a:off x="1357638" y="2319"/>
              <a:ext cx="5214611" cy="117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300" tIns="93300" rIns="93300" bIns="93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ockwell"/>
                <a:buNone/>
              </a:pPr>
              <a:r>
                <a:rPr lang="en" sz="17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Ask question, and wait…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56"/>
            <p:cNvSpPr/>
            <p:nvPr/>
          </p:nvSpPr>
          <p:spPr>
            <a:xfrm>
              <a:off x="0" y="1471624"/>
              <a:ext cx="6572250" cy="1175444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56"/>
            <p:cNvSpPr/>
            <p:nvPr/>
          </p:nvSpPr>
          <p:spPr>
            <a:xfrm>
              <a:off x="355571" y="1736099"/>
              <a:ext cx="646494" cy="64649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56"/>
            <p:cNvSpPr/>
            <p:nvPr/>
          </p:nvSpPr>
          <p:spPr>
            <a:xfrm>
              <a:off x="1357638" y="1471624"/>
              <a:ext cx="5214611" cy="117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56"/>
            <p:cNvSpPr txBox="1"/>
            <p:nvPr/>
          </p:nvSpPr>
          <p:spPr>
            <a:xfrm>
              <a:off x="1357638" y="1471624"/>
              <a:ext cx="5214611" cy="117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300" tIns="93300" rIns="93300" bIns="93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ockwell"/>
                <a:buNone/>
              </a:pPr>
              <a:r>
                <a:rPr lang="en" sz="17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Follow up with a comment or question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56"/>
            <p:cNvSpPr/>
            <p:nvPr/>
          </p:nvSpPr>
          <p:spPr>
            <a:xfrm>
              <a:off x="0" y="2940930"/>
              <a:ext cx="6572250" cy="1175444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56"/>
            <p:cNvSpPr/>
            <p:nvPr/>
          </p:nvSpPr>
          <p:spPr>
            <a:xfrm>
              <a:off x="355571" y="3205405"/>
              <a:ext cx="646494" cy="64649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56"/>
            <p:cNvSpPr/>
            <p:nvPr/>
          </p:nvSpPr>
          <p:spPr>
            <a:xfrm>
              <a:off x="1357638" y="2940930"/>
              <a:ext cx="5214611" cy="117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56"/>
            <p:cNvSpPr txBox="1"/>
            <p:nvPr/>
          </p:nvSpPr>
          <p:spPr>
            <a:xfrm>
              <a:off x="1357638" y="2940930"/>
              <a:ext cx="5214611" cy="117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300" tIns="93300" rIns="93300" bIns="93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ockwell"/>
                <a:buNone/>
              </a:pPr>
              <a:r>
                <a:rPr lang="en" sz="17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Saying thank you after your question is answered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56"/>
            <p:cNvSpPr/>
            <p:nvPr/>
          </p:nvSpPr>
          <p:spPr>
            <a:xfrm>
              <a:off x="0" y="4410236"/>
              <a:ext cx="6572250" cy="1175444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56"/>
            <p:cNvSpPr/>
            <p:nvPr/>
          </p:nvSpPr>
          <p:spPr>
            <a:xfrm>
              <a:off x="355571" y="4674711"/>
              <a:ext cx="646494" cy="64649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56"/>
            <p:cNvSpPr/>
            <p:nvPr/>
          </p:nvSpPr>
          <p:spPr>
            <a:xfrm>
              <a:off x="1357638" y="4410236"/>
              <a:ext cx="5214611" cy="117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56"/>
            <p:cNvSpPr txBox="1"/>
            <p:nvPr/>
          </p:nvSpPr>
          <p:spPr>
            <a:xfrm>
              <a:off x="1357638" y="4410236"/>
              <a:ext cx="5214611" cy="117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300" tIns="93300" rIns="93300" bIns="93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ockwell"/>
                <a:buNone/>
              </a:pPr>
              <a:r>
                <a:rPr lang="en" sz="17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Dress to impress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7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100"/>
              <a:buFont typeface="Rockwell"/>
              <a:buNone/>
            </a:pPr>
            <a:r>
              <a:rPr lang="en" sz="2800" b="1">
                <a:solidFill>
                  <a:srgbClr val="FF0000"/>
                </a:solidFill>
              </a:rPr>
              <a:t>WHY DOES AN AUTHOR WRITE ANYTHING?????</a:t>
            </a:r>
            <a:endParaRPr sz="2800"/>
          </a:p>
        </p:txBody>
      </p:sp>
      <p:pic>
        <p:nvPicPr>
          <p:cNvPr id="700" name="Google Shape;700;p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5871" y="1532334"/>
            <a:ext cx="1864519" cy="207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7" title="Author's Purpo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6129" y="1753014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en" sz="3600" b="1">
                <a:solidFill>
                  <a:srgbClr val="002060"/>
                </a:solidFill>
              </a:rPr>
              <a:t>PURPOSE: LET’S INVESTIGATE WHY AN AUTHOR WRITES…</a:t>
            </a:r>
            <a:endParaRPr sz="1100"/>
          </a:p>
        </p:txBody>
      </p:sp>
      <p:pic>
        <p:nvPicPr>
          <p:cNvPr id="707" name="Google Shape;707;p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1268016"/>
            <a:ext cx="4031945" cy="3263504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8"/>
          <p:cNvSpPr txBox="1"/>
          <p:nvPr/>
        </p:nvSpPr>
        <p:spPr>
          <a:xfrm>
            <a:off x="628650" y="4531520"/>
            <a:ext cx="4031945" cy="17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00"/>
              <a:buFont typeface="Calibri"/>
              <a:buNone/>
            </a:pPr>
            <a:r>
              <a:rPr lang="en" sz="7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lang="en"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" sz="7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BY-NC-ND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58"/>
          <p:cNvSpPr txBox="1"/>
          <p:nvPr/>
        </p:nvSpPr>
        <p:spPr>
          <a:xfrm>
            <a:off x="4271991" y="1268016"/>
            <a:ext cx="4789562" cy="330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Calibri"/>
              <a:buNone/>
            </a:pPr>
            <a:r>
              <a:rPr lang="en" sz="3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1. Persuade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lang="en" sz="2400" b="1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Did the author try to change my opinion?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Calibri"/>
              <a:buNone/>
            </a:pPr>
            <a:r>
              <a:rPr lang="en" sz="3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2. Inform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lang="en" sz="2400" b="1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Did the author try to teach me something?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Calibri"/>
              <a:buNone/>
            </a:pPr>
            <a:r>
              <a:rPr lang="en" sz="3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3. Entertain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lang="en" sz="2400" b="1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Did the author try to tell me a story?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9"/>
          <p:cNvSpPr txBox="1"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ckwell"/>
              <a:buNone/>
            </a:pPr>
            <a:r>
              <a:rPr lang="en" sz="1100" b="1">
                <a:solidFill>
                  <a:srgbClr val="FF0000"/>
                </a:solidFill>
              </a:rPr>
              <a:t>LET’S TURN AND TALK AGAIN!</a:t>
            </a:r>
            <a:endParaRPr sz="1100"/>
          </a:p>
        </p:txBody>
      </p:sp>
      <p:grpSp>
        <p:nvGrpSpPr>
          <p:cNvPr id="715" name="Google Shape;715;p59"/>
          <p:cNvGrpSpPr/>
          <p:nvPr/>
        </p:nvGrpSpPr>
        <p:grpSpPr>
          <a:xfrm>
            <a:off x="1642615" y="789830"/>
            <a:ext cx="3775841" cy="3563838"/>
            <a:chOff x="568872" y="60920"/>
            <a:chExt cx="5034455" cy="4751784"/>
          </a:xfrm>
        </p:grpSpPr>
        <p:sp>
          <p:nvSpPr>
            <p:cNvPr id="716" name="Google Shape;716;p59"/>
            <p:cNvSpPr/>
            <p:nvPr/>
          </p:nvSpPr>
          <p:spPr>
            <a:xfrm>
              <a:off x="1624012" y="60920"/>
              <a:ext cx="2924175" cy="2924175"/>
            </a:xfrm>
            <a:prstGeom prst="ellipse">
              <a:avLst/>
            </a:prstGeom>
            <a:solidFill>
              <a:srgbClr val="D34614">
                <a:alpha val="48235"/>
              </a:srgbClr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59"/>
            <p:cNvSpPr txBox="1"/>
            <p:nvPr/>
          </p:nvSpPr>
          <p:spPr>
            <a:xfrm>
              <a:off x="2013902" y="572650"/>
              <a:ext cx="2144395" cy="13158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r>
                <a:rPr lang="en" sz="21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Persuade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59"/>
            <p:cNvSpPr/>
            <p:nvPr/>
          </p:nvSpPr>
          <p:spPr>
            <a:xfrm>
              <a:off x="2679152" y="1888529"/>
              <a:ext cx="2924175" cy="2924175"/>
            </a:xfrm>
            <a:prstGeom prst="ellipse">
              <a:avLst/>
            </a:prstGeom>
            <a:solidFill>
              <a:srgbClr val="D34614">
                <a:alpha val="48235"/>
              </a:srgbClr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59"/>
            <p:cNvSpPr txBox="1"/>
            <p:nvPr/>
          </p:nvSpPr>
          <p:spPr>
            <a:xfrm>
              <a:off x="3573462" y="2643941"/>
              <a:ext cx="1754505" cy="16082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Rockwel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Entertain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59"/>
            <p:cNvSpPr/>
            <p:nvPr/>
          </p:nvSpPr>
          <p:spPr>
            <a:xfrm>
              <a:off x="568872" y="1888529"/>
              <a:ext cx="2924175" cy="2924175"/>
            </a:xfrm>
            <a:prstGeom prst="ellipse">
              <a:avLst/>
            </a:prstGeom>
            <a:solidFill>
              <a:srgbClr val="D34614">
                <a:alpha val="48235"/>
              </a:srgbClr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59"/>
            <p:cNvSpPr txBox="1"/>
            <p:nvPr/>
          </p:nvSpPr>
          <p:spPr>
            <a:xfrm>
              <a:off x="844232" y="2643941"/>
              <a:ext cx="1754505" cy="16082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Rockwell"/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    Inform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2" name="Google Shape;722;p59"/>
          <p:cNvSpPr txBox="1">
            <a:spLocks noGrp="1"/>
          </p:cNvSpPr>
          <p:nvPr>
            <p:ph type="body" idx="2"/>
          </p:nvPr>
        </p:nvSpPr>
        <p:spPr>
          <a:xfrm>
            <a:off x="6412230" y="1817370"/>
            <a:ext cx="240030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900">
                <a:solidFill>
                  <a:srgbClr val="FF0000"/>
                </a:solidFill>
              </a:rPr>
              <a:t>Then…..</a:t>
            </a:r>
            <a:endParaRPr sz="110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" sz="1900" b="1">
                <a:solidFill>
                  <a:srgbClr val="FF0000"/>
                </a:solidFill>
              </a:rPr>
              <a:t>Predict</a:t>
            </a:r>
            <a:r>
              <a:rPr lang="en" sz="1900" b="1"/>
              <a:t> how Mark Pett might finish this sentence:</a:t>
            </a:r>
            <a:endParaRPr sz="110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endParaRPr sz="1900" b="1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" sz="1900" b="1">
                <a:solidFill>
                  <a:srgbClr val="002060"/>
                </a:solidFill>
              </a:rPr>
              <a:t>I wrote </a:t>
            </a:r>
            <a:r>
              <a:rPr lang="en" sz="1900" b="1" i="1">
                <a:solidFill>
                  <a:srgbClr val="002060"/>
                </a:solidFill>
              </a:rPr>
              <a:t>The Girl Who Never Made Mistakes to…………….</a:t>
            </a:r>
            <a:endParaRPr sz="1900" b="1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endParaRPr sz="19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0"/>
          <p:cNvSpPr txBox="1"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Rockwell"/>
              <a:buNone/>
            </a:pPr>
            <a:r>
              <a:rPr lang="en" sz="3600" b="1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VOTE RESULTS</a:t>
            </a:r>
            <a:endParaRPr sz="1100"/>
          </a:p>
        </p:txBody>
      </p:sp>
      <p:sp>
        <p:nvSpPr>
          <p:cNvPr id="728" name="Google Shape;728;p60"/>
          <p:cNvSpPr txBox="1">
            <a:spLocks noGrp="1"/>
          </p:cNvSpPr>
          <p:nvPr>
            <p:ph type="body" idx="1"/>
          </p:nvPr>
        </p:nvSpPr>
        <p:spPr>
          <a:xfrm>
            <a:off x="628650" y="514350"/>
            <a:ext cx="5033772" cy="376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2000" b="1">
                <a:solidFill>
                  <a:srgbClr val="002060"/>
                </a:solidFill>
              </a:rPr>
              <a:t>Who presented the best argument for </a:t>
            </a:r>
            <a:r>
              <a:rPr lang="en" sz="2000" b="1">
                <a:solidFill>
                  <a:srgbClr val="FF0000"/>
                </a:solidFill>
              </a:rPr>
              <a:t>Persuade?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20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20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r>
              <a:rPr lang="en" sz="2000" b="1">
                <a:solidFill>
                  <a:srgbClr val="002060"/>
                </a:solidFill>
              </a:rPr>
              <a:t>Who presented the best argument for </a:t>
            </a:r>
            <a:r>
              <a:rPr lang="en" sz="2000" b="1">
                <a:solidFill>
                  <a:srgbClr val="FF0000"/>
                </a:solidFill>
              </a:rPr>
              <a:t>Inform?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20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endParaRPr sz="2000" b="1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</a:pPr>
            <a:r>
              <a:rPr lang="en" sz="2000" b="1">
                <a:solidFill>
                  <a:srgbClr val="002060"/>
                </a:solidFill>
              </a:rPr>
              <a:t>Who presented the best argument for </a:t>
            </a:r>
            <a:r>
              <a:rPr lang="en" sz="2000" b="1">
                <a:solidFill>
                  <a:srgbClr val="FF0000"/>
                </a:solidFill>
              </a:rPr>
              <a:t>Entertain?</a:t>
            </a:r>
            <a:endParaRPr sz="2000"/>
          </a:p>
        </p:txBody>
      </p:sp>
      <p:sp>
        <p:nvSpPr>
          <p:cNvPr id="729" name="Google Shape;729;p60"/>
          <p:cNvSpPr txBox="1">
            <a:spLocks noGrp="1"/>
          </p:cNvSpPr>
          <p:nvPr>
            <p:ph type="body" idx="2"/>
          </p:nvPr>
        </p:nvSpPr>
        <p:spPr>
          <a:xfrm>
            <a:off x="6412230" y="1817370"/>
            <a:ext cx="240030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 sz="2400"/>
              <a:t>To</a:t>
            </a:r>
            <a:r>
              <a:rPr lang="en" sz="2400" b="1">
                <a:solidFill>
                  <a:srgbClr val="002060"/>
                </a:solidFill>
              </a:rPr>
              <a:t> Persuade </a:t>
            </a:r>
            <a:r>
              <a:rPr lang="en" sz="2400"/>
              <a:t>= </a:t>
            </a: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 sz="2400"/>
              <a:t>To </a:t>
            </a:r>
            <a:r>
              <a:rPr lang="en" sz="2400" b="1">
                <a:solidFill>
                  <a:srgbClr val="002060"/>
                </a:solidFill>
              </a:rPr>
              <a:t>Inform</a:t>
            </a:r>
            <a:r>
              <a:rPr lang="en" sz="2400"/>
              <a:t> =</a:t>
            </a: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 sz="2400"/>
              <a:t>To </a:t>
            </a:r>
            <a:r>
              <a:rPr lang="en" sz="2400" b="1">
                <a:solidFill>
                  <a:srgbClr val="002060"/>
                </a:solidFill>
              </a:rPr>
              <a:t>Entertain</a:t>
            </a:r>
            <a:r>
              <a:rPr lang="en" sz="2400"/>
              <a:t> =</a:t>
            </a: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2" name="Google Shape;252;p25"/>
          <p:cNvSpPr/>
          <p:nvPr/>
        </p:nvSpPr>
        <p:spPr>
          <a:xfrm>
            <a:off x="738378" y="2878094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5"/>
          <p:cNvSpPr/>
          <p:nvPr/>
        </p:nvSpPr>
        <p:spPr>
          <a:xfrm>
            <a:off x="738378" y="2986180"/>
            <a:ext cx="7667244" cy="1558751"/>
          </a:xfrm>
          <a:prstGeom prst="rect">
            <a:avLst/>
          </a:prstGeom>
          <a:blipFill rotWithShape="1">
            <a:blip r:embed="rId3">
              <a:alphaModFix amt="9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964092" y="3121523"/>
            <a:ext cx="5208108" cy="132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ckwell"/>
              <a:buNone/>
            </a:pPr>
            <a:r>
              <a:rPr lang="en" sz="3000" b="1" cap="none"/>
              <a:t>HAVE YOU EVER MADE ANY OF THESE MISTAKES WHEN YOU WERE YOUNGER?</a:t>
            </a:r>
            <a:endParaRPr sz="1100"/>
          </a:p>
        </p:txBody>
      </p:sp>
      <p:pic>
        <p:nvPicPr>
          <p:cNvPr id="255" name="Google Shape;255;p25"/>
          <p:cNvPicPr preferRelativeResize="0"/>
          <p:nvPr/>
        </p:nvPicPr>
        <p:blipFill rotWithShape="1">
          <a:blip r:embed="rId4">
            <a:alphaModFix/>
          </a:blip>
          <a:srcRect l="35715" r="-2" b="-2"/>
          <a:stretch/>
        </p:blipFill>
        <p:spPr>
          <a:xfrm>
            <a:off x="3446617" y="423406"/>
            <a:ext cx="2298458" cy="229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 rotWithShape="1">
          <a:blip r:embed="rId5">
            <a:alphaModFix/>
          </a:blip>
          <a:srcRect l="10320" r="24572" b="-1"/>
          <a:stretch/>
        </p:blipFill>
        <p:spPr>
          <a:xfrm>
            <a:off x="6082151" y="423406"/>
            <a:ext cx="2298438" cy="229845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5"/>
          <p:cNvSpPr/>
          <p:nvPr/>
        </p:nvSpPr>
        <p:spPr>
          <a:xfrm>
            <a:off x="738378" y="459650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5"/>
          <p:cNvSpPr/>
          <p:nvPr/>
        </p:nvSpPr>
        <p:spPr>
          <a:xfrm>
            <a:off x="8551294" y="4672261"/>
            <a:ext cx="342900" cy="342900"/>
          </a:xfrm>
          <a:prstGeom prst="ellipse">
            <a:avLst/>
          </a:prstGeom>
          <a:blipFill rotWithShape="1">
            <a:blip r:embed="rId6">
              <a:alphaModFix/>
            </a:blip>
            <a:tile tx="5080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None/>
            </a:pPr>
            <a:endParaRPr sz="15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9" name="Google Shape;259;p25"/>
          <p:cNvSpPr/>
          <p:nvPr/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2382" y="423407"/>
            <a:ext cx="2784797" cy="2298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61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735" name="Google Shape;735;p6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6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7" name="Google Shape;737;p61"/>
          <p:cNvSpPr/>
          <p:nvPr/>
        </p:nvSpPr>
        <p:spPr>
          <a:xfrm>
            <a:off x="4549876" y="0"/>
            <a:ext cx="4594123" cy="5143499"/>
          </a:xfrm>
          <a:prstGeom prst="rect">
            <a:avLst/>
          </a:prstGeom>
          <a:blipFill rotWithShape="1">
            <a:blip r:embed="rId4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8" name="Google Shape;738;p61"/>
          <p:cNvSpPr txBox="1">
            <a:spLocks noGrp="1"/>
          </p:cNvSpPr>
          <p:nvPr>
            <p:ph type="title"/>
          </p:nvPr>
        </p:nvSpPr>
        <p:spPr>
          <a:xfrm>
            <a:off x="4800598" y="-89154"/>
            <a:ext cx="397469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ckwell"/>
              <a:buNone/>
            </a:pPr>
            <a:br>
              <a:rPr lang="en" sz="1200"/>
            </a:br>
            <a:br>
              <a:rPr lang="en" sz="3600"/>
            </a:br>
            <a:br>
              <a:rPr lang="en" sz="3600"/>
            </a:br>
            <a:r>
              <a:rPr lang="en" sz="3600"/>
              <a:t>What does our class think?</a:t>
            </a:r>
            <a:br>
              <a:rPr lang="en" sz="1200"/>
            </a:br>
            <a:br>
              <a:rPr lang="en" sz="1200"/>
            </a:br>
            <a:endParaRPr sz="1200"/>
          </a:p>
        </p:txBody>
      </p:sp>
      <p:pic>
        <p:nvPicPr>
          <p:cNvPr id="739" name="Google Shape;739;p6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8189" r="8808" b="3"/>
          <a:stretch/>
        </p:blipFill>
        <p:spPr>
          <a:xfrm>
            <a:off x="475499" y="480060"/>
            <a:ext cx="3595649" cy="4191076"/>
          </a:xfrm>
          <a:prstGeom prst="rect">
            <a:avLst/>
          </a:prstGeom>
          <a:solidFill>
            <a:srgbClr val="E1DFDF"/>
          </a:solidFill>
          <a:ln>
            <a:noFill/>
          </a:ln>
        </p:spPr>
      </p:pic>
      <p:sp>
        <p:nvSpPr>
          <p:cNvPr id="740" name="Google Shape;740;p61"/>
          <p:cNvSpPr txBox="1">
            <a:spLocks noGrp="1"/>
          </p:cNvSpPr>
          <p:nvPr>
            <p:ph type="body" idx="1"/>
          </p:nvPr>
        </p:nvSpPr>
        <p:spPr>
          <a:xfrm>
            <a:off x="4800599" y="1591056"/>
            <a:ext cx="3974689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350" lvl="0" indent="-69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" sz="2400">
                <a:solidFill>
                  <a:schemeClr val="dk1"/>
                </a:solidFill>
              </a:rPr>
              <a:t>Then……</a:t>
            </a:r>
            <a:endParaRPr sz="2400"/>
          </a:p>
          <a:p>
            <a:pPr marL="6350" lvl="0" indent="-69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" sz="2400">
                <a:solidFill>
                  <a:schemeClr val="dk1"/>
                </a:solidFill>
              </a:rPr>
              <a:t>Vote</a:t>
            </a:r>
            <a:endParaRPr sz="2400"/>
          </a:p>
          <a:p>
            <a:pPr marL="6350" lvl="0" indent="-69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" sz="2400" b="1">
                <a:solidFill>
                  <a:schemeClr val="dk1"/>
                </a:solidFill>
              </a:rPr>
              <a:t>Persuade   </a:t>
            </a:r>
            <a:r>
              <a:rPr lang="en" sz="2400">
                <a:solidFill>
                  <a:schemeClr val="dk1"/>
                </a:solidFill>
              </a:rPr>
              <a:t>         </a:t>
            </a:r>
            <a:r>
              <a:rPr lang="en" sz="2400" i="1">
                <a:solidFill>
                  <a:schemeClr val="dk1"/>
                </a:solidFill>
              </a:rPr>
              <a:t>Why?</a:t>
            </a:r>
            <a:endParaRPr sz="2400"/>
          </a:p>
          <a:p>
            <a:pPr marL="6350" lvl="0" indent="-69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" sz="2400" b="1">
                <a:solidFill>
                  <a:schemeClr val="dk1"/>
                </a:solidFill>
              </a:rPr>
              <a:t>Inform                </a:t>
            </a:r>
            <a:r>
              <a:rPr lang="en" sz="2400" i="1">
                <a:solidFill>
                  <a:schemeClr val="dk1"/>
                </a:solidFill>
              </a:rPr>
              <a:t>Why?</a:t>
            </a:r>
            <a:endParaRPr sz="2400"/>
          </a:p>
          <a:p>
            <a:pPr marL="6350" lvl="0" indent="-69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" sz="2400">
                <a:solidFill>
                  <a:schemeClr val="dk1"/>
                </a:solidFill>
              </a:rPr>
              <a:t> </a:t>
            </a:r>
            <a:r>
              <a:rPr lang="en" sz="2400" b="1">
                <a:solidFill>
                  <a:schemeClr val="dk1"/>
                </a:solidFill>
              </a:rPr>
              <a:t>Entertain</a:t>
            </a:r>
            <a:r>
              <a:rPr lang="en" sz="2400">
                <a:solidFill>
                  <a:schemeClr val="dk1"/>
                </a:solidFill>
              </a:rPr>
              <a:t>           </a:t>
            </a:r>
            <a:r>
              <a:rPr lang="en" sz="2400" i="1">
                <a:solidFill>
                  <a:schemeClr val="dk1"/>
                </a:solidFill>
              </a:rPr>
              <a:t>Why?</a:t>
            </a:r>
            <a:endParaRPr sz="2400"/>
          </a:p>
          <a:p>
            <a:pPr marL="0" lvl="0" indent="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2400" i="1">
              <a:solidFill>
                <a:schemeClr val="dk1"/>
              </a:solidFill>
            </a:endParaRPr>
          </a:p>
          <a:p>
            <a:pPr marL="6350" lvl="0" indent="-69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" sz="2400" b="1" i="1">
                <a:solidFill>
                  <a:schemeClr val="dk1"/>
                </a:solidFill>
              </a:rPr>
              <a:t>Use your Chat Box!</a:t>
            </a:r>
            <a:endParaRPr sz="2400"/>
          </a:p>
        </p:txBody>
      </p:sp>
      <p:grpSp>
        <p:nvGrpSpPr>
          <p:cNvPr id="741" name="Google Shape;741;p61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742" name="Google Shape;742;p6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43" name="Google Shape;743;p6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2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62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62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1" name="Google Shape;751;p62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752" name="Google Shape;752;p6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6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4" name="Google Shape;754;p62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55" name="Google Shape;755;p62"/>
          <p:cNvSpPr txBox="1">
            <a:spLocks noGrp="1"/>
          </p:cNvSpPr>
          <p:nvPr>
            <p:ph type="title"/>
          </p:nvPr>
        </p:nvSpPr>
        <p:spPr>
          <a:xfrm>
            <a:off x="125506" y="491565"/>
            <a:ext cx="5371803" cy="4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6000"/>
              <a:t>ATTENDANCE CHECK IN/</a:t>
            </a:r>
            <a:br>
              <a:rPr lang="en" sz="6000"/>
            </a:br>
            <a:r>
              <a:rPr lang="en" sz="6000"/>
              <a:t>REHEARSAL FOR INTERVIEW </a:t>
            </a:r>
            <a:endParaRPr sz="6000"/>
          </a:p>
        </p:txBody>
      </p:sp>
      <p:sp>
        <p:nvSpPr>
          <p:cNvPr id="756" name="Google Shape;756;p62"/>
          <p:cNvSpPr/>
          <p:nvPr/>
        </p:nvSpPr>
        <p:spPr>
          <a:xfrm rot="5400000">
            <a:off x="4277032" y="2541493"/>
            <a:ext cx="2743200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7" name="Google Shape;757;p62"/>
          <p:cNvGrpSpPr/>
          <p:nvPr/>
        </p:nvGrpSpPr>
        <p:grpSpPr>
          <a:xfrm>
            <a:off x="5950196" y="1427478"/>
            <a:ext cx="2288545" cy="2288541"/>
            <a:chOff x="7933595" y="1903304"/>
            <a:chExt cx="3051394" cy="3051388"/>
          </a:xfrm>
        </p:grpSpPr>
        <p:sp>
          <p:nvSpPr>
            <p:cNvPr id="758" name="Google Shape;758;p62"/>
            <p:cNvSpPr/>
            <p:nvPr/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rotWithShape="1">
              <a:blip r:embed="rId5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59" name="Google Shape;759;p62"/>
            <p:cNvSpPr/>
            <p:nvPr/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0" name="Google Shape;760;p62"/>
          <p:cNvSpPr txBox="1">
            <a:spLocks noGrp="1"/>
          </p:cNvSpPr>
          <p:nvPr>
            <p:ph type="body" idx="1"/>
          </p:nvPr>
        </p:nvSpPr>
        <p:spPr>
          <a:xfrm>
            <a:off x="6071269" y="1548548"/>
            <a:ext cx="2046405" cy="204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</a:pPr>
            <a:r>
              <a:rPr lang="en" sz="1700">
                <a:solidFill>
                  <a:srgbClr val="FFFFFF"/>
                </a:solidFill>
              </a:rPr>
              <a:t>When you hear your name, please type it into the chat box to show you are present. </a:t>
            </a:r>
            <a:endParaRPr sz="11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3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66" name="Google Shape;766;p63"/>
          <p:cNvSpPr/>
          <p:nvPr/>
        </p:nvSpPr>
        <p:spPr>
          <a:xfrm>
            <a:off x="481203" y="489931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67" name="Google Shape;767;p63"/>
          <p:cNvSpPr/>
          <p:nvPr/>
        </p:nvSpPr>
        <p:spPr>
          <a:xfrm>
            <a:off x="4347881" y="374276"/>
            <a:ext cx="4314916" cy="3634671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68" name="Google Shape;768;p63"/>
          <p:cNvSpPr txBox="1"/>
          <p:nvPr/>
        </p:nvSpPr>
        <p:spPr>
          <a:xfrm>
            <a:off x="5067880" y="878658"/>
            <a:ext cx="3461385" cy="280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32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TODAY OUR SCHEDULE IS DIFFERENT, WE WILL FIRST REVIEW THE ORDER OF OUR QUESTIONS… 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3200" b="0" i="1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MARK PETT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63"/>
          <p:cNvSpPr/>
          <p:nvPr/>
        </p:nvSpPr>
        <p:spPr>
          <a:xfrm>
            <a:off x="481203" y="4317715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770" name="Google Shape;770;p63"/>
          <p:cNvGrpSpPr/>
          <p:nvPr/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771" name="Google Shape;771;p6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72" name="Google Shape;772;p6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73" name="Google Shape;773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155" y="1247807"/>
            <a:ext cx="3567229" cy="2372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4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79" name="Google Shape;779;p64"/>
          <p:cNvSpPr/>
          <p:nvPr/>
        </p:nvSpPr>
        <p:spPr>
          <a:xfrm>
            <a:off x="481203" y="489931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0" name="Google Shape;780;p64"/>
          <p:cNvSpPr/>
          <p:nvPr/>
        </p:nvSpPr>
        <p:spPr>
          <a:xfrm>
            <a:off x="4347883" y="616744"/>
            <a:ext cx="4314916" cy="3634671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1" name="Google Shape;781;p64"/>
          <p:cNvSpPr txBox="1"/>
          <p:nvPr/>
        </p:nvSpPr>
        <p:spPr>
          <a:xfrm>
            <a:off x="5034915" y="973540"/>
            <a:ext cx="3461385" cy="280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3200" b="1" i="0" u="none" strike="noStrike" cap="non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THE MOST PROGRAM PRESENTS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4400" b="0" i="1" u="none" strike="noStrike" cap="none">
                <a:solidFill>
                  <a:srgbClr val="0070C0"/>
                </a:solidFill>
                <a:latin typeface="Rockwell"/>
                <a:ea typeface="Rockwell"/>
                <a:cs typeface="Rockwell"/>
                <a:sym typeface="Rockwell"/>
              </a:rPr>
              <a:t>MARK PETT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endParaRPr sz="2000" b="0" i="0" u="none" strike="noStrike" cap="none">
              <a:solidFill>
                <a:srgbClr val="0070C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2000" b="0" i="0" u="none" strike="noStrike" cap="none">
                <a:solidFill>
                  <a:srgbClr val="0070C0"/>
                </a:solidFill>
                <a:latin typeface="Rockwell"/>
                <a:ea typeface="Rockwell"/>
                <a:cs typeface="Rockwell"/>
                <a:sym typeface="Rockwell"/>
              </a:rPr>
              <a:t>AUTHOR/ILLUSTRATOR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2000" b="0" i="1" u="none" strike="noStrike" cap="none">
                <a:solidFill>
                  <a:srgbClr val="0070C0"/>
                </a:solidFill>
                <a:latin typeface="Rockwell"/>
                <a:ea typeface="Rockwell"/>
                <a:cs typeface="Rockwell"/>
                <a:sym typeface="Rockwell"/>
              </a:rPr>
              <a:t>THE GIRL WHO NEVER MADE MISTAKES</a:t>
            </a:r>
            <a:endParaRPr sz="2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64"/>
          <p:cNvSpPr/>
          <p:nvPr/>
        </p:nvSpPr>
        <p:spPr>
          <a:xfrm>
            <a:off x="481203" y="4317715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783" name="Google Shape;783;p64"/>
          <p:cNvGrpSpPr/>
          <p:nvPr/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784" name="Google Shape;784;p6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85" name="Google Shape;785;p6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6" name="Google Shape;786;p64" descr="A person smiling for the camera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1016" y="1255199"/>
            <a:ext cx="2162240" cy="2357761"/>
          </a:xfrm>
          <a:prstGeom prst="rect">
            <a:avLst/>
          </a:prstGeom>
          <a:noFill/>
          <a:ln>
            <a:noFill/>
          </a:ln>
          <a:effectLst>
            <a:outerShdw blurRad="50800" dist="50800" dir="15900000" sx="142000" sy="142000" algn="ctr" rotWithShape="0">
              <a:schemeClr val="dk2">
                <a:alpha val="41176"/>
              </a:scheme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65"/>
          <p:cNvSpPr txBox="1">
            <a:spLocks noGrp="1"/>
          </p:cNvSpPr>
          <p:nvPr>
            <p:ph type="title"/>
          </p:nvPr>
        </p:nvSpPr>
        <p:spPr>
          <a:xfrm>
            <a:off x="4161446" y="3777677"/>
            <a:ext cx="5091123" cy="9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800">
                <a:solidFill>
                  <a:srgbClr val="FF0000"/>
                </a:solidFill>
              </a:rPr>
              <a:t>HOW I MET MR. PETT</a:t>
            </a:r>
            <a:br>
              <a:rPr lang="en" sz="2800">
                <a:solidFill>
                  <a:srgbClr val="FF0000"/>
                </a:solidFill>
              </a:rPr>
            </a:br>
            <a:r>
              <a:rPr lang="en" sz="2800">
                <a:solidFill>
                  <a:srgbClr val="FF0000"/>
                </a:solidFill>
              </a:rPr>
              <a:t>AND BEATRICE!</a:t>
            </a:r>
            <a:endParaRPr sz="2800">
              <a:solidFill>
                <a:srgbClr val="FF0000"/>
              </a:solidFill>
            </a:endParaRPr>
          </a:p>
        </p:txBody>
      </p:sp>
      <p:pic>
        <p:nvPicPr>
          <p:cNvPr id="792" name="Google Shape;792;p65" descr="A person smil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0541" y="633434"/>
            <a:ext cx="2512934" cy="2529997"/>
          </a:xfrm>
          <a:prstGeom prst="rect">
            <a:avLst/>
          </a:prstGeom>
          <a:noFill/>
          <a:ln>
            <a:noFill/>
          </a:ln>
          <a:effectLst>
            <a:outerShdw blurRad="50800" dist="50800" dir="15900000" sx="142000" sy="142000" algn="ctr" rotWithShape="0">
              <a:schemeClr val="accent2">
                <a:alpha val="41176"/>
              </a:schemeClr>
            </a:outerShdw>
          </a:effectLst>
        </p:spPr>
      </p:pic>
      <p:pic>
        <p:nvPicPr>
          <p:cNvPr id="793" name="Google Shape;793;p65" descr="A picture containing photo, computer, different,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442" y="-99732"/>
            <a:ext cx="40597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66"/>
          <p:cNvSpPr txBox="1">
            <a:spLocks noGrp="1"/>
          </p:cNvSpPr>
          <p:nvPr>
            <p:ph type="title"/>
          </p:nvPr>
        </p:nvSpPr>
        <p:spPr>
          <a:xfrm>
            <a:off x="91469" y="2352289"/>
            <a:ext cx="5091123" cy="9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800">
                <a:solidFill>
                  <a:srgbClr val="FF0000"/>
                </a:solidFill>
              </a:rPr>
              <a:t>I ASKED ON TWITTER,</a:t>
            </a:r>
            <a:br>
              <a:rPr lang="en" sz="2800">
                <a:solidFill>
                  <a:srgbClr val="FF0000"/>
                </a:solidFill>
              </a:rPr>
            </a:br>
            <a:r>
              <a:rPr lang="en" sz="2800">
                <a:solidFill>
                  <a:srgbClr val="FF0000"/>
                </a:solidFill>
              </a:rPr>
              <a:t>WHAT ARE THE BEST</a:t>
            </a:r>
            <a:br>
              <a:rPr lang="en" sz="2800">
                <a:solidFill>
                  <a:srgbClr val="FF0000"/>
                </a:solidFill>
              </a:rPr>
            </a:br>
            <a:r>
              <a:rPr lang="en" sz="2800">
                <a:solidFill>
                  <a:srgbClr val="FF0000"/>
                </a:solidFill>
              </a:rPr>
              <a:t>BOOKS TO TEACH</a:t>
            </a:r>
            <a:br>
              <a:rPr lang="en" sz="2800">
                <a:solidFill>
                  <a:srgbClr val="FF0000"/>
                </a:solidFill>
              </a:rPr>
            </a:br>
            <a:r>
              <a:rPr lang="en" sz="2800">
                <a:solidFill>
                  <a:srgbClr val="FF0000"/>
                </a:solidFill>
              </a:rPr>
              <a:t>GROWTH MINDSET?</a:t>
            </a:r>
            <a:endParaRPr sz="2800">
              <a:solidFill>
                <a:srgbClr val="FF0000"/>
              </a:solidFill>
            </a:endParaRPr>
          </a:p>
        </p:txBody>
      </p:sp>
      <p:pic>
        <p:nvPicPr>
          <p:cNvPr id="799" name="Google Shape;799;p66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18" y="441355"/>
            <a:ext cx="3062111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354" y="3632348"/>
            <a:ext cx="142240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66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2493" y="348658"/>
            <a:ext cx="3850369" cy="309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66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9507" y="3448205"/>
            <a:ext cx="2821156" cy="301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7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08" name="Google Shape;808;p67"/>
          <p:cNvSpPr/>
          <p:nvPr/>
        </p:nvSpPr>
        <p:spPr>
          <a:xfrm>
            <a:off x="481203" y="489931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09" name="Google Shape;809;p67"/>
          <p:cNvSpPr/>
          <p:nvPr/>
        </p:nvSpPr>
        <p:spPr>
          <a:xfrm>
            <a:off x="4347883" y="616744"/>
            <a:ext cx="4314916" cy="3634671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10" name="Google Shape;810;p67"/>
          <p:cNvSpPr txBox="1"/>
          <p:nvPr/>
        </p:nvSpPr>
        <p:spPr>
          <a:xfrm>
            <a:off x="5034915" y="790575"/>
            <a:ext cx="3461385" cy="280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32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NOW FOR OUR QUESTIONS… </a:t>
            </a:r>
            <a:endParaRPr sz="32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3200" b="0" i="1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MARK PETT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67"/>
          <p:cNvSpPr/>
          <p:nvPr/>
        </p:nvSpPr>
        <p:spPr>
          <a:xfrm>
            <a:off x="481203" y="4317715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812" name="Google Shape;812;p67"/>
          <p:cNvGrpSpPr/>
          <p:nvPr/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813" name="Google Shape;813;p6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4" name="Google Shape;814;p6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15" name="Google Shape;81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155" y="1247807"/>
            <a:ext cx="3567229" cy="2372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68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21" name="Google Shape;821;p6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6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3" name="Google Shape;823;p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824" name="Google Shape;824;p68" descr="The Girl Who Never Made Mistakes by Mark Pett &amp; Gary Rubinstein - Learning  is a Journey"/>
          <p:cNvPicPr preferRelativeResize="0"/>
          <p:nvPr/>
        </p:nvPicPr>
        <p:blipFill rotWithShape="1">
          <a:blip r:embed="rId4">
            <a:alphaModFix/>
          </a:blip>
          <a:srcRect l="18223" r="1777"/>
          <a:stretch/>
        </p:blipFill>
        <p:spPr>
          <a:xfrm>
            <a:off x="15" y="1"/>
            <a:ext cx="914398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8"/>
          <p:cNvSpPr/>
          <p:nvPr/>
        </p:nvSpPr>
        <p:spPr>
          <a:xfrm>
            <a:off x="738378" y="2878094"/>
            <a:ext cx="7667244" cy="60512"/>
          </a:xfrm>
          <a:prstGeom prst="rect">
            <a:avLst/>
          </a:prstGeom>
          <a:blipFill rotWithShape="1">
            <a:blip r:embed="rId5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68"/>
          <p:cNvSpPr/>
          <p:nvPr/>
        </p:nvSpPr>
        <p:spPr>
          <a:xfrm>
            <a:off x="738378" y="2986180"/>
            <a:ext cx="7667244" cy="1558751"/>
          </a:xfrm>
          <a:prstGeom prst="rect">
            <a:avLst/>
          </a:prstGeom>
          <a:blipFill rotWithShape="1">
            <a:blip r:embed="rId5">
              <a:alphaModFix amt="9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68"/>
          <p:cNvSpPr txBox="1">
            <a:spLocks noGrp="1"/>
          </p:cNvSpPr>
          <p:nvPr>
            <p:ph type="title"/>
          </p:nvPr>
        </p:nvSpPr>
        <p:spPr>
          <a:xfrm>
            <a:off x="964092" y="3121523"/>
            <a:ext cx="3407762" cy="132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000" b="1"/>
              <a:t>QUESTION #1</a:t>
            </a:r>
            <a:endParaRPr sz="2000" b="1"/>
          </a:p>
        </p:txBody>
      </p:sp>
      <p:sp>
        <p:nvSpPr>
          <p:cNvPr id="828" name="Google Shape;828;p68"/>
          <p:cNvSpPr txBox="1">
            <a:spLocks noGrp="1"/>
          </p:cNvSpPr>
          <p:nvPr>
            <p:ph type="body" idx="1"/>
          </p:nvPr>
        </p:nvSpPr>
        <p:spPr>
          <a:xfrm>
            <a:off x="4663440" y="3127808"/>
            <a:ext cx="3524416" cy="1325356"/>
          </a:xfrm>
          <a:prstGeom prst="rect">
            <a:avLst/>
          </a:prstGeom>
          <a:gradFill>
            <a:gsLst>
              <a:gs pos="0">
                <a:srgbClr val="FDF4F1"/>
              </a:gs>
              <a:gs pos="83000">
                <a:srgbClr val="F2A88D"/>
              </a:gs>
              <a:gs pos="100000">
                <a:srgbClr val="F7C4B2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SzPts val="2400"/>
              <a:buNone/>
            </a:pPr>
            <a:r>
              <a:rPr lang="en" sz="2900" b="1"/>
              <a:t>What inspired you to write this story</a:t>
            </a:r>
            <a:r>
              <a:rPr lang="en" sz="1400"/>
              <a:t>?  </a:t>
            </a:r>
            <a:endParaRPr sz="1100"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500"/>
              </a:spcAft>
              <a:buSzPts val="1100"/>
              <a:buNone/>
            </a:pPr>
            <a:r>
              <a:rPr lang="en" sz="1400"/>
              <a:t>-</a:t>
            </a:r>
            <a:r>
              <a:rPr lang="en" sz="2000"/>
              <a:t>Joe &amp; Beth</a:t>
            </a:r>
            <a:endParaRPr sz="2000"/>
          </a:p>
        </p:txBody>
      </p:sp>
      <p:sp>
        <p:nvSpPr>
          <p:cNvPr id="829" name="Google Shape;829;p68"/>
          <p:cNvSpPr/>
          <p:nvPr/>
        </p:nvSpPr>
        <p:spPr>
          <a:xfrm>
            <a:off x="738378" y="4596502"/>
            <a:ext cx="7667244" cy="60512"/>
          </a:xfrm>
          <a:prstGeom prst="rect">
            <a:avLst/>
          </a:prstGeom>
          <a:blipFill rotWithShape="1">
            <a:blip r:embed="rId5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68"/>
          <p:cNvSpPr/>
          <p:nvPr/>
        </p:nvSpPr>
        <p:spPr>
          <a:xfrm>
            <a:off x="8551294" y="4672261"/>
            <a:ext cx="342900" cy="342900"/>
          </a:xfrm>
          <a:prstGeom prst="ellipse">
            <a:avLst/>
          </a:prstGeom>
          <a:blipFill rotWithShape="1">
            <a:blip r:embed="rId3">
              <a:alphaModFix/>
            </a:blip>
            <a:tile tx="5080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None/>
            </a:pPr>
            <a:endParaRPr sz="15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31" name="Google Shape;831;p68"/>
          <p:cNvSpPr/>
          <p:nvPr/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9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69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69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9" name="Google Shape;839;p69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840" name="Google Shape;840;p6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6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42" name="Google Shape;842;p69" descr="Book review: The Girl Who Never Made Mistakes by Mark Pett | mummyshymz"/>
          <p:cNvPicPr preferRelativeResize="0"/>
          <p:nvPr/>
        </p:nvPicPr>
        <p:blipFill rotWithShape="1">
          <a:blip r:embed="rId5">
            <a:alphaModFix/>
          </a:blip>
          <a:srcRect l="-208" t="34796" r="204" b="17991"/>
          <a:stretch/>
        </p:blipFill>
        <p:spPr>
          <a:xfrm>
            <a:off x="-9524" y="-13724"/>
            <a:ext cx="9143999" cy="3237656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69"/>
          <p:cNvSpPr/>
          <p:nvPr/>
        </p:nvSpPr>
        <p:spPr>
          <a:xfrm>
            <a:off x="738378" y="2878094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69"/>
          <p:cNvSpPr/>
          <p:nvPr/>
        </p:nvSpPr>
        <p:spPr>
          <a:xfrm>
            <a:off x="738378" y="2986180"/>
            <a:ext cx="7667244" cy="1558751"/>
          </a:xfrm>
          <a:prstGeom prst="rect">
            <a:avLst/>
          </a:prstGeom>
          <a:blipFill rotWithShape="1">
            <a:blip r:embed="rId3">
              <a:alphaModFix amt="9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69"/>
          <p:cNvSpPr txBox="1">
            <a:spLocks noGrp="1"/>
          </p:cNvSpPr>
          <p:nvPr>
            <p:ph type="title"/>
          </p:nvPr>
        </p:nvSpPr>
        <p:spPr>
          <a:xfrm>
            <a:off x="880110" y="3208351"/>
            <a:ext cx="4516837" cy="121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4500"/>
              <a:t>QUESTION #2</a:t>
            </a:r>
            <a:endParaRPr sz="1100"/>
          </a:p>
        </p:txBody>
      </p:sp>
      <p:sp>
        <p:nvSpPr>
          <p:cNvPr id="846" name="Google Shape;846;p69"/>
          <p:cNvSpPr txBox="1">
            <a:spLocks noGrp="1"/>
          </p:cNvSpPr>
          <p:nvPr>
            <p:ph type="body" idx="1"/>
          </p:nvPr>
        </p:nvSpPr>
        <p:spPr>
          <a:xfrm>
            <a:off x="5650990" y="3142753"/>
            <a:ext cx="2612899" cy="128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500"/>
              </a:spcAft>
              <a:buSzPts val="2300"/>
              <a:buNone/>
            </a:pPr>
            <a:r>
              <a:rPr lang="en" sz="2700" b="1"/>
              <a:t>Do you have any children? </a:t>
            </a:r>
            <a:r>
              <a:rPr lang="en" sz="1700"/>
              <a:t>–Sean</a:t>
            </a:r>
            <a:endParaRPr sz="1100"/>
          </a:p>
        </p:txBody>
      </p:sp>
      <p:sp>
        <p:nvSpPr>
          <p:cNvPr id="847" name="Google Shape;847;p69"/>
          <p:cNvSpPr/>
          <p:nvPr/>
        </p:nvSpPr>
        <p:spPr>
          <a:xfrm>
            <a:off x="738378" y="459650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0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70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70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5" name="Google Shape;855;p70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856" name="Google Shape;856;p7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70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58" name="Google Shape;858;p70"/>
          <p:cNvPicPr preferRelativeResize="0"/>
          <p:nvPr/>
        </p:nvPicPr>
        <p:blipFill rotWithShape="1">
          <a:blip r:embed="rId5">
            <a:alphaModFix/>
          </a:blip>
          <a:srcRect t="15730"/>
          <a:stretch/>
        </p:blipFill>
        <p:spPr>
          <a:xfrm>
            <a:off x="-1" y="8"/>
            <a:ext cx="9143999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70"/>
          <p:cNvSpPr/>
          <p:nvPr/>
        </p:nvSpPr>
        <p:spPr>
          <a:xfrm>
            <a:off x="738378" y="2878094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70"/>
          <p:cNvSpPr/>
          <p:nvPr/>
        </p:nvSpPr>
        <p:spPr>
          <a:xfrm>
            <a:off x="738378" y="2986180"/>
            <a:ext cx="7667244" cy="1558751"/>
          </a:xfrm>
          <a:prstGeom prst="rect">
            <a:avLst/>
          </a:prstGeom>
          <a:blipFill rotWithShape="1">
            <a:blip r:embed="rId3">
              <a:alphaModFix amt="9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70"/>
          <p:cNvSpPr txBox="1">
            <a:spLocks noGrp="1"/>
          </p:cNvSpPr>
          <p:nvPr>
            <p:ph type="title"/>
          </p:nvPr>
        </p:nvSpPr>
        <p:spPr>
          <a:xfrm>
            <a:off x="880110" y="3208351"/>
            <a:ext cx="4516837" cy="121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4500"/>
              <a:t>QUESTION #3</a:t>
            </a:r>
            <a:endParaRPr sz="1100"/>
          </a:p>
        </p:txBody>
      </p:sp>
      <p:sp>
        <p:nvSpPr>
          <p:cNvPr id="862" name="Google Shape;862;p70"/>
          <p:cNvSpPr txBox="1">
            <a:spLocks noGrp="1"/>
          </p:cNvSpPr>
          <p:nvPr>
            <p:ph type="body" idx="1"/>
          </p:nvPr>
        </p:nvSpPr>
        <p:spPr>
          <a:xfrm>
            <a:off x="5650990" y="3142753"/>
            <a:ext cx="2612899" cy="128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900"/>
              </a:spcBef>
              <a:spcAft>
                <a:spcPts val="500"/>
              </a:spcAft>
              <a:buSzPts val="2000"/>
              <a:buNone/>
            </a:pPr>
            <a:r>
              <a:rPr lang="en" sz="2400" b="1"/>
              <a:t>How long did it take you to write this book? </a:t>
            </a:r>
            <a:r>
              <a:rPr lang="en" sz="1400"/>
              <a:t>- </a:t>
            </a:r>
            <a:r>
              <a:rPr lang="en" sz="2000"/>
              <a:t>Jenna</a:t>
            </a:r>
            <a:endParaRPr sz="2000"/>
          </a:p>
        </p:txBody>
      </p:sp>
      <p:sp>
        <p:nvSpPr>
          <p:cNvPr id="863" name="Google Shape;863;p70"/>
          <p:cNvSpPr/>
          <p:nvPr/>
        </p:nvSpPr>
        <p:spPr>
          <a:xfrm>
            <a:off x="738378" y="459650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title"/>
          </p:nvPr>
        </p:nvSpPr>
        <p:spPr>
          <a:xfrm>
            <a:off x="636321" y="4126370"/>
            <a:ext cx="8108442" cy="771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ckwell"/>
              <a:buNone/>
            </a:pPr>
            <a:r>
              <a:rPr lang="en" sz="2600" b="1" cap="none"/>
              <a:t>DID YOU TRY AGAIN AFTER YOU MADE THESE MISTAKES?</a:t>
            </a:r>
            <a:br>
              <a:rPr lang="en" sz="2600" b="1" cap="none"/>
            </a:br>
            <a:r>
              <a:rPr lang="en" sz="2600" b="1"/>
              <a:t>WHAT HAPPENED AFTER YOU TRIED AGAIN?</a:t>
            </a:r>
            <a:br>
              <a:rPr lang="en" sz="2600" b="1"/>
            </a:br>
            <a:r>
              <a:rPr lang="en" sz="2600" b="1"/>
              <a:t>DID YOU SUCCEED?</a:t>
            </a:r>
            <a:br>
              <a:rPr lang="en" sz="2600" b="1" cap="none"/>
            </a:br>
            <a:endParaRPr sz="2600" b="1" cap="none"/>
          </a:p>
        </p:txBody>
      </p:sp>
      <p:grpSp>
        <p:nvGrpSpPr>
          <p:cNvPr id="266" name="Google Shape;266;p26"/>
          <p:cNvGrpSpPr/>
          <p:nvPr/>
        </p:nvGrpSpPr>
        <p:grpSpPr>
          <a:xfrm>
            <a:off x="636321" y="631601"/>
            <a:ext cx="2475738" cy="2475738"/>
            <a:chOff x="4387553" y="842135"/>
            <a:chExt cx="3300984" cy="3300984"/>
          </a:xfrm>
        </p:grpSpPr>
        <p:sp>
          <p:nvSpPr>
            <p:cNvPr id="267" name="Google Shape;267;p26"/>
            <p:cNvSpPr/>
            <p:nvPr/>
          </p:nvSpPr>
          <p:spPr>
            <a:xfrm>
              <a:off x="4387553" y="842135"/>
              <a:ext cx="3300984" cy="3300984"/>
            </a:xfrm>
            <a:custGeom>
              <a:avLst/>
              <a:gdLst/>
              <a:ahLst/>
              <a:cxnLst/>
              <a:rect l="l" t="t" r="r" b="b"/>
              <a:pathLst>
                <a:path w="3300984" h="3300984" extrusionOk="0">
                  <a:moveTo>
                    <a:pt x="1650492" y="164592"/>
                  </a:moveTo>
                  <a:cubicBezTo>
                    <a:pt x="829852" y="164592"/>
                    <a:pt x="164592" y="829852"/>
                    <a:pt x="164592" y="1650492"/>
                  </a:cubicBezTo>
                  <a:cubicBezTo>
                    <a:pt x="164592" y="2471132"/>
                    <a:pt x="829852" y="3136392"/>
                    <a:pt x="1650492" y="3136392"/>
                  </a:cubicBezTo>
                  <a:cubicBezTo>
                    <a:pt x="2471132" y="3136392"/>
                    <a:pt x="3136392" y="2471132"/>
                    <a:pt x="3136392" y="1650492"/>
                  </a:cubicBezTo>
                  <a:cubicBezTo>
                    <a:pt x="3136392" y="829852"/>
                    <a:pt x="2471132" y="164592"/>
                    <a:pt x="1650492" y="164592"/>
                  </a:cubicBezTo>
                  <a:close/>
                  <a:moveTo>
                    <a:pt x="1650492" y="0"/>
                  </a:moveTo>
                  <a:cubicBezTo>
                    <a:pt x="2562034" y="0"/>
                    <a:pt x="3300984" y="738950"/>
                    <a:pt x="3300984" y="1650492"/>
                  </a:cubicBezTo>
                  <a:cubicBezTo>
                    <a:pt x="3300984" y="2562034"/>
                    <a:pt x="2562034" y="3300984"/>
                    <a:pt x="1650492" y="3300984"/>
                  </a:cubicBezTo>
                  <a:cubicBezTo>
                    <a:pt x="738950" y="3300984"/>
                    <a:pt x="0" y="2562034"/>
                    <a:pt x="0" y="1650492"/>
                  </a:cubicBezTo>
                  <a:cubicBezTo>
                    <a:pt x="0" y="738950"/>
                    <a:pt x="738950" y="0"/>
                    <a:pt x="1650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68" name="Google Shape;268;p26"/>
            <p:cNvSpPr/>
            <p:nvPr/>
          </p:nvSpPr>
          <p:spPr>
            <a:xfrm>
              <a:off x="4387553" y="842135"/>
              <a:ext cx="3300984" cy="3300984"/>
            </a:xfrm>
            <a:custGeom>
              <a:avLst/>
              <a:gdLst/>
              <a:ahLst/>
              <a:cxnLst/>
              <a:rect l="l" t="t" r="r" b="b"/>
              <a:pathLst>
                <a:path w="3300984" h="3300984" extrusionOk="0">
                  <a:moveTo>
                    <a:pt x="1650492" y="164592"/>
                  </a:moveTo>
                  <a:cubicBezTo>
                    <a:pt x="829852" y="164592"/>
                    <a:pt x="164592" y="829852"/>
                    <a:pt x="164592" y="1650492"/>
                  </a:cubicBezTo>
                  <a:cubicBezTo>
                    <a:pt x="164592" y="2471132"/>
                    <a:pt x="829852" y="3136392"/>
                    <a:pt x="1650492" y="3136392"/>
                  </a:cubicBezTo>
                  <a:cubicBezTo>
                    <a:pt x="2471132" y="3136392"/>
                    <a:pt x="3136392" y="2471132"/>
                    <a:pt x="3136392" y="1650492"/>
                  </a:cubicBezTo>
                  <a:cubicBezTo>
                    <a:pt x="3136392" y="829852"/>
                    <a:pt x="2471132" y="164592"/>
                    <a:pt x="1650492" y="164592"/>
                  </a:cubicBezTo>
                  <a:close/>
                  <a:moveTo>
                    <a:pt x="1650492" y="0"/>
                  </a:moveTo>
                  <a:cubicBezTo>
                    <a:pt x="2562034" y="0"/>
                    <a:pt x="3300984" y="738950"/>
                    <a:pt x="3300984" y="1650492"/>
                  </a:cubicBezTo>
                  <a:cubicBezTo>
                    <a:pt x="3300984" y="2562034"/>
                    <a:pt x="2562034" y="3300984"/>
                    <a:pt x="1650492" y="3300984"/>
                  </a:cubicBezTo>
                  <a:cubicBezTo>
                    <a:pt x="738950" y="3300984"/>
                    <a:pt x="0" y="2562034"/>
                    <a:pt x="0" y="1650492"/>
                  </a:cubicBezTo>
                  <a:cubicBezTo>
                    <a:pt x="0" y="738950"/>
                    <a:pt x="738950" y="0"/>
                    <a:pt x="1650492" y="0"/>
                  </a:cubicBezTo>
                  <a:close/>
                </a:path>
              </a:pathLst>
            </a:custGeom>
            <a:blipFill rotWithShape="1">
              <a:blip r:embed="rId3">
                <a:alphaModFix amt="30000"/>
              </a:blip>
              <a:tile tx="0" ty="-762000" sx="92000" sy="89000" flip="xy" algn="ctr"/>
            </a:blip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269" name="Google Shape;269;p26"/>
          <p:cNvGrpSpPr/>
          <p:nvPr/>
        </p:nvGrpSpPr>
        <p:grpSpPr>
          <a:xfrm>
            <a:off x="3334131" y="631601"/>
            <a:ext cx="2475738" cy="2475738"/>
            <a:chOff x="4387553" y="842135"/>
            <a:chExt cx="3300984" cy="3300984"/>
          </a:xfrm>
        </p:grpSpPr>
        <p:sp>
          <p:nvSpPr>
            <p:cNvPr id="270" name="Google Shape;270;p26"/>
            <p:cNvSpPr/>
            <p:nvPr/>
          </p:nvSpPr>
          <p:spPr>
            <a:xfrm>
              <a:off x="4387553" y="842135"/>
              <a:ext cx="3300984" cy="3300984"/>
            </a:xfrm>
            <a:custGeom>
              <a:avLst/>
              <a:gdLst/>
              <a:ahLst/>
              <a:cxnLst/>
              <a:rect l="l" t="t" r="r" b="b"/>
              <a:pathLst>
                <a:path w="3300984" h="3300984" extrusionOk="0">
                  <a:moveTo>
                    <a:pt x="1650492" y="164592"/>
                  </a:moveTo>
                  <a:cubicBezTo>
                    <a:pt x="829852" y="164592"/>
                    <a:pt x="164592" y="829852"/>
                    <a:pt x="164592" y="1650492"/>
                  </a:cubicBezTo>
                  <a:cubicBezTo>
                    <a:pt x="164592" y="2471132"/>
                    <a:pt x="829852" y="3136392"/>
                    <a:pt x="1650492" y="3136392"/>
                  </a:cubicBezTo>
                  <a:cubicBezTo>
                    <a:pt x="2471132" y="3136392"/>
                    <a:pt x="3136392" y="2471132"/>
                    <a:pt x="3136392" y="1650492"/>
                  </a:cubicBezTo>
                  <a:cubicBezTo>
                    <a:pt x="3136392" y="829852"/>
                    <a:pt x="2471132" y="164592"/>
                    <a:pt x="1650492" y="164592"/>
                  </a:cubicBezTo>
                  <a:close/>
                  <a:moveTo>
                    <a:pt x="1650492" y="0"/>
                  </a:moveTo>
                  <a:cubicBezTo>
                    <a:pt x="2562034" y="0"/>
                    <a:pt x="3300984" y="738950"/>
                    <a:pt x="3300984" y="1650492"/>
                  </a:cubicBezTo>
                  <a:cubicBezTo>
                    <a:pt x="3300984" y="2562034"/>
                    <a:pt x="2562034" y="3300984"/>
                    <a:pt x="1650492" y="3300984"/>
                  </a:cubicBezTo>
                  <a:cubicBezTo>
                    <a:pt x="738950" y="3300984"/>
                    <a:pt x="0" y="2562034"/>
                    <a:pt x="0" y="1650492"/>
                  </a:cubicBezTo>
                  <a:cubicBezTo>
                    <a:pt x="0" y="738950"/>
                    <a:pt x="738950" y="0"/>
                    <a:pt x="1650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71" name="Google Shape;271;p26"/>
            <p:cNvSpPr/>
            <p:nvPr/>
          </p:nvSpPr>
          <p:spPr>
            <a:xfrm>
              <a:off x="4387553" y="842135"/>
              <a:ext cx="3300984" cy="3300984"/>
            </a:xfrm>
            <a:custGeom>
              <a:avLst/>
              <a:gdLst/>
              <a:ahLst/>
              <a:cxnLst/>
              <a:rect l="l" t="t" r="r" b="b"/>
              <a:pathLst>
                <a:path w="3300984" h="3300984" extrusionOk="0">
                  <a:moveTo>
                    <a:pt x="1650492" y="164592"/>
                  </a:moveTo>
                  <a:cubicBezTo>
                    <a:pt x="829852" y="164592"/>
                    <a:pt x="164592" y="829852"/>
                    <a:pt x="164592" y="1650492"/>
                  </a:cubicBezTo>
                  <a:cubicBezTo>
                    <a:pt x="164592" y="2471132"/>
                    <a:pt x="829852" y="3136392"/>
                    <a:pt x="1650492" y="3136392"/>
                  </a:cubicBezTo>
                  <a:cubicBezTo>
                    <a:pt x="2471132" y="3136392"/>
                    <a:pt x="3136392" y="2471132"/>
                    <a:pt x="3136392" y="1650492"/>
                  </a:cubicBezTo>
                  <a:cubicBezTo>
                    <a:pt x="3136392" y="829852"/>
                    <a:pt x="2471132" y="164592"/>
                    <a:pt x="1650492" y="164592"/>
                  </a:cubicBezTo>
                  <a:close/>
                  <a:moveTo>
                    <a:pt x="1650492" y="0"/>
                  </a:moveTo>
                  <a:cubicBezTo>
                    <a:pt x="2562034" y="0"/>
                    <a:pt x="3300984" y="738950"/>
                    <a:pt x="3300984" y="1650492"/>
                  </a:cubicBezTo>
                  <a:cubicBezTo>
                    <a:pt x="3300984" y="2562034"/>
                    <a:pt x="2562034" y="3300984"/>
                    <a:pt x="1650492" y="3300984"/>
                  </a:cubicBezTo>
                  <a:cubicBezTo>
                    <a:pt x="738950" y="3300984"/>
                    <a:pt x="0" y="2562034"/>
                    <a:pt x="0" y="1650492"/>
                  </a:cubicBezTo>
                  <a:cubicBezTo>
                    <a:pt x="0" y="738950"/>
                    <a:pt x="738950" y="0"/>
                    <a:pt x="1650492" y="0"/>
                  </a:cubicBezTo>
                  <a:close/>
                </a:path>
              </a:pathLst>
            </a:custGeom>
            <a:blipFill rotWithShape="1">
              <a:blip r:embed="rId3">
                <a:alphaModFix amt="30000"/>
              </a:blip>
              <a:tile tx="0" ty="-762000" sx="92000" sy="89000" flip="xy" algn="ctr"/>
            </a:blip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pic>
        <p:nvPicPr>
          <p:cNvPr id="272" name="Google Shape;272;p26"/>
          <p:cNvPicPr preferRelativeResize="0"/>
          <p:nvPr/>
        </p:nvPicPr>
        <p:blipFill rotWithShape="1">
          <a:blip r:embed="rId4">
            <a:alphaModFix/>
          </a:blip>
          <a:srcRect l="10320" r="24572" b="-1"/>
          <a:stretch/>
        </p:blipFill>
        <p:spPr>
          <a:xfrm>
            <a:off x="3922613" y="1220077"/>
            <a:ext cx="1298775" cy="12987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26"/>
          <p:cNvGrpSpPr/>
          <p:nvPr/>
        </p:nvGrpSpPr>
        <p:grpSpPr>
          <a:xfrm>
            <a:off x="6031941" y="631601"/>
            <a:ext cx="2475738" cy="2475738"/>
            <a:chOff x="4387553" y="842135"/>
            <a:chExt cx="3300984" cy="3300984"/>
          </a:xfrm>
        </p:grpSpPr>
        <p:sp>
          <p:nvSpPr>
            <p:cNvPr id="274" name="Google Shape;274;p26"/>
            <p:cNvSpPr/>
            <p:nvPr/>
          </p:nvSpPr>
          <p:spPr>
            <a:xfrm>
              <a:off x="4387553" y="842135"/>
              <a:ext cx="3300984" cy="3300984"/>
            </a:xfrm>
            <a:custGeom>
              <a:avLst/>
              <a:gdLst/>
              <a:ahLst/>
              <a:cxnLst/>
              <a:rect l="l" t="t" r="r" b="b"/>
              <a:pathLst>
                <a:path w="3300984" h="3300984" extrusionOk="0">
                  <a:moveTo>
                    <a:pt x="1650492" y="164592"/>
                  </a:moveTo>
                  <a:cubicBezTo>
                    <a:pt x="829852" y="164592"/>
                    <a:pt x="164592" y="829852"/>
                    <a:pt x="164592" y="1650492"/>
                  </a:cubicBezTo>
                  <a:cubicBezTo>
                    <a:pt x="164592" y="2471132"/>
                    <a:pt x="829852" y="3136392"/>
                    <a:pt x="1650492" y="3136392"/>
                  </a:cubicBezTo>
                  <a:cubicBezTo>
                    <a:pt x="2471132" y="3136392"/>
                    <a:pt x="3136392" y="2471132"/>
                    <a:pt x="3136392" y="1650492"/>
                  </a:cubicBezTo>
                  <a:cubicBezTo>
                    <a:pt x="3136392" y="829852"/>
                    <a:pt x="2471132" y="164592"/>
                    <a:pt x="1650492" y="164592"/>
                  </a:cubicBezTo>
                  <a:close/>
                  <a:moveTo>
                    <a:pt x="1650492" y="0"/>
                  </a:moveTo>
                  <a:cubicBezTo>
                    <a:pt x="2562034" y="0"/>
                    <a:pt x="3300984" y="738950"/>
                    <a:pt x="3300984" y="1650492"/>
                  </a:cubicBezTo>
                  <a:cubicBezTo>
                    <a:pt x="3300984" y="2562034"/>
                    <a:pt x="2562034" y="3300984"/>
                    <a:pt x="1650492" y="3300984"/>
                  </a:cubicBezTo>
                  <a:cubicBezTo>
                    <a:pt x="738950" y="3300984"/>
                    <a:pt x="0" y="2562034"/>
                    <a:pt x="0" y="1650492"/>
                  </a:cubicBezTo>
                  <a:cubicBezTo>
                    <a:pt x="0" y="738950"/>
                    <a:pt x="738950" y="0"/>
                    <a:pt x="1650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75" name="Google Shape;275;p26"/>
            <p:cNvSpPr/>
            <p:nvPr/>
          </p:nvSpPr>
          <p:spPr>
            <a:xfrm>
              <a:off x="4387553" y="842135"/>
              <a:ext cx="3300984" cy="3300984"/>
            </a:xfrm>
            <a:custGeom>
              <a:avLst/>
              <a:gdLst/>
              <a:ahLst/>
              <a:cxnLst/>
              <a:rect l="l" t="t" r="r" b="b"/>
              <a:pathLst>
                <a:path w="3300984" h="3300984" extrusionOk="0">
                  <a:moveTo>
                    <a:pt x="1650492" y="164592"/>
                  </a:moveTo>
                  <a:cubicBezTo>
                    <a:pt x="829852" y="164592"/>
                    <a:pt x="164592" y="829852"/>
                    <a:pt x="164592" y="1650492"/>
                  </a:cubicBezTo>
                  <a:cubicBezTo>
                    <a:pt x="164592" y="2471132"/>
                    <a:pt x="829852" y="3136392"/>
                    <a:pt x="1650492" y="3136392"/>
                  </a:cubicBezTo>
                  <a:cubicBezTo>
                    <a:pt x="2471132" y="3136392"/>
                    <a:pt x="3136392" y="2471132"/>
                    <a:pt x="3136392" y="1650492"/>
                  </a:cubicBezTo>
                  <a:cubicBezTo>
                    <a:pt x="3136392" y="829852"/>
                    <a:pt x="2471132" y="164592"/>
                    <a:pt x="1650492" y="164592"/>
                  </a:cubicBezTo>
                  <a:close/>
                  <a:moveTo>
                    <a:pt x="1650492" y="0"/>
                  </a:moveTo>
                  <a:cubicBezTo>
                    <a:pt x="2562034" y="0"/>
                    <a:pt x="3300984" y="738950"/>
                    <a:pt x="3300984" y="1650492"/>
                  </a:cubicBezTo>
                  <a:cubicBezTo>
                    <a:pt x="3300984" y="2562034"/>
                    <a:pt x="2562034" y="3300984"/>
                    <a:pt x="1650492" y="3300984"/>
                  </a:cubicBezTo>
                  <a:cubicBezTo>
                    <a:pt x="738950" y="3300984"/>
                    <a:pt x="0" y="2562034"/>
                    <a:pt x="0" y="1650492"/>
                  </a:cubicBezTo>
                  <a:cubicBezTo>
                    <a:pt x="0" y="738950"/>
                    <a:pt x="738950" y="0"/>
                    <a:pt x="1650492" y="0"/>
                  </a:cubicBezTo>
                  <a:close/>
                </a:path>
              </a:pathLst>
            </a:custGeom>
            <a:blipFill rotWithShape="1">
              <a:blip r:embed="rId3">
                <a:alphaModFix amt="30000"/>
              </a:blip>
              <a:tile tx="0" ty="-762000" sx="92000" sy="89000" flip="xy" algn="ctr"/>
            </a:blip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pic>
        <p:nvPicPr>
          <p:cNvPr id="276" name="Google Shape;276;p26"/>
          <p:cNvPicPr preferRelativeResize="0"/>
          <p:nvPr/>
        </p:nvPicPr>
        <p:blipFill rotWithShape="1">
          <a:blip r:embed="rId5">
            <a:alphaModFix/>
          </a:blip>
          <a:srcRect l="35715" r="-2" b="-2"/>
          <a:stretch/>
        </p:blipFill>
        <p:spPr>
          <a:xfrm>
            <a:off x="6620416" y="1220077"/>
            <a:ext cx="1298787" cy="129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119" y="1220078"/>
            <a:ext cx="1595249" cy="1127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1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71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71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1" name="Google Shape;871;p71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872" name="Google Shape;872;p7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7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4" name="Google Shape;874;p71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75" name="Google Shape;875;p71"/>
          <p:cNvSpPr/>
          <p:nvPr/>
        </p:nvSpPr>
        <p:spPr>
          <a:xfrm>
            <a:off x="481203" y="489931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876" name="Google Shape;876;p71" descr="Imperfect Little Girls - The New York Times"/>
          <p:cNvPicPr preferRelativeResize="0"/>
          <p:nvPr/>
        </p:nvPicPr>
        <p:blipFill rotWithShape="1">
          <a:blip r:embed="rId5">
            <a:alphaModFix/>
          </a:blip>
          <a:srcRect l="10898" r="10899" b="6550"/>
          <a:stretch/>
        </p:blipFill>
        <p:spPr>
          <a:xfrm>
            <a:off x="487982" y="898182"/>
            <a:ext cx="4096501" cy="3071794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71"/>
          <p:cNvSpPr/>
          <p:nvPr/>
        </p:nvSpPr>
        <p:spPr>
          <a:xfrm>
            <a:off x="4800601" y="616744"/>
            <a:ext cx="3862197" cy="3634671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78" name="Google Shape;878;p71"/>
          <p:cNvSpPr txBox="1">
            <a:spLocks noGrp="1"/>
          </p:cNvSpPr>
          <p:nvPr>
            <p:ph type="title"/>
          </p:nvPr>
        </p:nvSpPr>
        <p:spPr>
          <a:xfrm>
            <a:off x="5048949" y="64528"/>
            <a:ext cx="3461385" cy="280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400" b="1"/>
              <a:t>QUESTION #4</a:t>
            </a:r>
            <a:endParaRPr sz="1100"/>
          </a:p>
        </p:txBody>
      </p:sp>
      <p:sp>
        <p:nvSpPr>
          <p:cNvPr id="879" name="Google Shape;879;p71"/>
          <p:cNvSpPr/>
          <p:nvPr/>
        </p:nvSpPr>
        <p:spPr>
          <a:xfrm>
            <a:off x="481203" y="4317715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880" name="Google Shape;880;p71"/>
          <p:cNvGrpSpPr/>
          <p:nvPr/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881" name="Google Shape;881;p7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82" name="Google Shape;882;p7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3" name="Google Shape;883;p71"/>
          <p:cNvSpPr txBox="1">
            <a:spLocks noGrp="1"/>
          </p:cNvSpPr>
          <p:nvPr>
            <p:ph type="body" idx="1"/>
          </p:nvPr>
        </p:nvSpPr>
        <p:spPr>
          <a:xfrm>
            <a:off x="5072465" y="1827037"/>
            <a:ext cx="3461385" cy="501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500"/>
              </a:spcAft>
              <a:buSzPts val="2400"/>
              <a:buNone/>
            </a:pPr>
            <a:r>
              <a:rPr lang="en" sz="2900" b="1"/>
              <a:t>Do you know someone who never makes mistakes? </a:t>
            </a:r>
            <a:r>
              <a:rPr lang="en" sz="2900"/>
              <a:t>-Sandy</a:t>
            </a:r>
            <a:endParaRPr sz="11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72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89" name="Google Shape;889;p72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7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1" name="Google Shape;891;p7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92" name="Google Shape;892;p72"/>
          <p:cNvSpPr txBox="1">
            <a:spLocks noGrp="1"/>
          </p:cNvSpPr>
          <p:nvPr>
            <p:ph type="title"/>
          </p:nvPr>
        </p:nvSpPr>
        <p:spPr>
          <a:xfrm>
            <a:off x="4803140" y="2043939"/>
            <a:ext cx="3919603" cy="105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400" b="1"/>
              <a:t>QUESTION #5</a:t>
            </a:r>
            <a:endParaRPr sz="1100"/>
          </a:p>
        </p:txBody>
      </p:sp>
      <p:pic>
        <p:nvPicPr>
          <p:cNvPr id="893" name="Google Shape;893;p72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11" b="35116"/>
          <a:stretch/>
        </p:blipFill>
        <p:spPr>
          <a:xfrm>
            <a:off x="3925322" y="-1"/>
            <a:ext cx="3360420" cy="2062185"/>
          </a:xfrm>
          <a:custGeom>
            <a:avLst/>
            <a:gdLst/>
            <a:ahLst/>
            <a:cxnLst/>
            <a:rect l="l" t="t" r="r" b="b"/>
            <a:pathLst>
              <a:path w="4480560" h="2516783" extrusionOk="0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94" name="Google Shape;894;p72"/>
          <p:cNvSpPr/>
          <p:nvPr/>
        </p:nvSpPr>
        <p:spPr>
          <a:xfrm>
            <a:off x="3925322" y="0"/>
            <a:ext cx="3360420" cy="1887587"/>
          </a:xfrm>
          <a:custGeom>
            <a:avLst/>
            <a:gdLst/>
            <a:ahLst/>
            <a:cxnLst/>
            <a:rect l="l" t="t" r="r" b="b"/>
            <a:pathLst>
              <a:path w="4480560" h="2516783" extrusionOk="0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  <a:blipFill rotWithShape="1">
            <a:blip r:embed="rId5">
              <a:alphaModFix amt="30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95" name="Google Shape;895;p72"/>
          <p:cNvSpPr txBox="1">
            <a:spLocks noGrp="1"/>
          </p:cNvSpPr>
          <p:nvPr>
            <p:ph type="body" idx="1"/>
          </p:nvPr>
        </p:nvSpPr>
        <p:spPr>
          <a:xfrm>
            <a:off x="4508878" y="3142397"/>
            <a:ext cx="3919603" cy="148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93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900" b="1"/>
              <a:t>Where did you go to school? </a:t>
            </a:r>
            <a:endParaRPr sz="1100"/>
          </a:p>
          <a:p>
            <a:pPr marL="393700" lvl="0" indent="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300"/>
              <a:buNone/>
            </a:pPr>
            <a:r>
              <a:rPr lang="en" sz="2000"/>
              <a:t>-Jake</a:t>
            </a:r>
            <a:endParaRPr sz="2000"/>
          </a:p>
        </p:txBody>
      </p:sp>
      <p:pic>
        <p:nvPicPr>
          <p:cNvPr id="896" name="Google Shape;896;p72" descr="A picture containing photo, old, pers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11227" r="2" b="5614"/>
          <a:stretch/>
        </p:blipFill>
        <p:spPr>
          <a:xfrm>
            <a:off x="15" y="403251"/>
            <a:ext cx="4260888" cy="4740250"/>
          </a:xfrm>
          <a:custGeom>
            <a:avLst/>
            <a:gdLst/>
            <a:ahLst/>
            <a:cxnLst/>
            <a:rect l="l" t="t" r="r" b="b"/>
            <a:pathLst>
              <a:path w="5681204" h="6320333" extrusionOk="0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97" name="Google Shape;897;p72"/>
          <p:cNvSpPr/>
          <p:nvPr/>
        </p:nvSpPr>
        <p:spPr>
          <a:xfrm>
            <a:off x="0" y="403250"/>
            <a:ext cx="4260903" cy="4740250"/>
          </a:xfrm>
          <a:custGeom>
            <a:avLst/>
            <a:gdLst/>
            <a:ahLst/>
            <a:cxnLst/>
            <a:rect l="l" t="t" r="r" b="b"/>
            <a:pathLst>
              <a:path w="5681204" h="6320333" extrusionOk="0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  <a:blipFill rotWithShape="1">
            <a:blip r:embed="rId5">
              <a:alphaModFix amt="30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898" name="Google Shape;898;p72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99" name="Google Shape;899;p72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7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Google Shape;905;p73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06" name="Google Shape;906;p7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07" name="Google Shape;907;p7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8" name="Google Shape;908;p73"/>
          <p:cNvSpPr txBox="1">
            <a:spLocks noGrp="1"/>
          </p:cNvSpPr>
          <p:nvPr>
            <p:ph type="title"/>
          </p:nvPr>
        </p:nvSpPr>
        <p:spPr>
          <a:xfrm>
            <a:off x="800100" y="338392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000" b="1"/>
              <a:t>QUESTION #6</a:t>
            </a:r>
            <a:endParaRPr sz="2000"/>
          </a:p>
        </p:txBody>
      </p:sp>
      <p:pic>
        <p:nvPicPr>
          <p:cNvPr id="909" name="Google Shape;909;p73" descr="7/26/20 Too Many Heroes by Andrea Bumpurs - Olympia Brown UU Chu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100" y="732500"/>
            <a:ext cx="4601591" cy="2588394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73"/>
          <p:cNvSpPr txBox="1">
            <a:spLocks noGrp="1"/>
          </p:cNvSpPr>
          <p:nvPr>
            <p:ph type="body" idx="1"/>
          </p:nvPr>
        </p:nvSpPr>
        <p:spPr>
          <a:xfrm>
            <a:off x="5631941" y="742144"/>
            <a:ext cx="2832355" cy="253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93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900" b="1"/>
              <a:t>When did you write this book? </a:t>
            </a:r>
            <a:endParaRPr sz="1100"/>
          </a:p>
          <a:p>
            <a:pPr marL="393700" lvl="0" indent="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900"/>
              <a:buNone/>
            </a:pPr>
            <a:r>
              <a:rPr lang="en" sz="2000"/>
              <a:t>–Britt</a:t>
            </a:r>
            <a:endParaRPr sz="2000"/>
          </a:p>
        </p:txBody>
      </p:sp>
      <p:sp>
        <p:nvSpPr>
          <p:cNvPr id="911" name="Google Shape;911;p73"/>
          <p:cNvSpPr/>
          <p:nvPr/>
        </p:nvSpPr>
        <p:spPr>
          <a:xfrm>
            <a:off x="800100" y="3323411"/>
            <a:ext cx="7543800" cy="60512"/>
          </a:xfrm>
          <a:prstGeom prst="rect">
            <a:avLst/>
          </a:prstGeom>
          <a:blipFill rotWithShape="1">
            <a:blip r:embed="rId5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4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74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74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9" name="Google Shape;919;p74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920" name="Google Shape;920;p7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7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2" name="Google Shape;922;p74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23" name="Google Shape;923;p74"/>
          <p:cNvSpPr txBox="1">
            <a:spLocks noGrp="1"/>
          </p:cNvSpPr>
          <p:nvPr>
            <p:ph type="body" idx="1"/>
          </p:nvPr>
        </p:nvSpPr>
        <p:spPr>
          <a:xfrm>
            <a:off x="5412735" y="2211455"/>
            <a:ext cx="3648353" cy="19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500"/>
              </a:spcAft>
              <a:buSzPts val="2400"/>
              <a:buNone/>
            </a:pPr>
            <a:r>
              <a:rPr lang="en" sz="2900" b="1"/>
              <a:t>What made you have Beatrice juggle a balloon, hamster and saltshaker as her talent? </a:t>
            </a:r>
            <a:r>
              <a:rPr lang="en" sz="2900">
                <a:solidFill>
                  <a:schemeClr val="dk2"/>
                </a:solidFill>
              </a:rPr>
              <a:t>–PJ</a:t>
            </a:r>
            <a:endParaRPr sz="1100"/>
          </a:p>
        </p:txBody>
      </p:sp>
      <p:sp>
        <p:nvSpPr>
          <p:cNvPr id="924" name="Google Shape;924;p74"/>
          <p:cNvSpPr txBox="1">
            <a:spLocks noGrp="1"/>
          </p:cNvSpPr>
          <p:nvPr>
            <p:ph type="title"/>
          </p:nvPr>
        </p:nvSpPr>
        <p:spPr>
          <a:xfrm>
            <a:off x="5431937" y="-413059"/>
            <a:ext cx="3317855" cy="2619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ckwell"/>
              <a:buNone/>
            </a:pPr>
            <a:r>
              <a:rPr lang="en" sz="4500" b="1">
                <a:solidFill>
                  <a:schemeClr val="dk1"/>
                </a:solidFill>
              </a:rPr>
              <a:t>QUESTION #7</a:t>
            </a:r>
            <a:endParaRPr sz="1100"/>
          </a:p>
        </p:txBody>
      </p:sp>
      <p:pic>
        <p:nvPicPr>
          <p:cNvPr id="925" name="Google Shape;925;p74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749"/>
          <a:stretch/>
        </p:blipFill>
        <p:spPr>
          <a:xfrm>
            <a:off x="482600" y="540053"/>
            <a:ext cx="4127954" cy="4127954"/>
          </a:xfrm>
          <a:custGeom>
            <a:avLst/>
            <a:gdLst/>
            <a:ahLst/>
            <a:cxnLst/>
            <a:rect l="l" t="t" r="r" b="b"/>
            <a:pathLst>
              <a:path w="3051400" h="3051400" extrusionOk="0">
                <a:moveTo>
                  <a:pt x="1525700" y="171641"/>
                </a:moveTo>
                <a:cubicBezTo>
                  <a:pt x="2273526" y="171641"/>
                  <a:pt x="2879759" y="777874"/>
                  <a:pt x="2879759" y="1525700"/>
                </a:cubicBezTo>
                <a:cubicBezTo>
                  <a:pt x="2879759" y="2273526"/>
                  <a:pt x="2273526" y="2879759"/>
                  <a:pt x="1525700" y="2879759"/>
                </a:cubicBezTo>
                <a:cubicBezTo>
                  <a:pt x="777874" y="2879759"/>
                  <a:pt x="171641" y="2273526"/>
                  <a:pt x="171641" y="1525700"/>
                </a:cubicBezTo>
                <a:cubicBezTo>
                  <a:pt x="171641" y="777874"/>
                  <a:pt x="777874" y="171641"/>
                  <a:pt x="1525700" y="171641"/>
                </a:cubicBezTo>
                <a:close/>
                <a:moveTo>
                  <a:pt x="1525700" y="133499"/>
                </a:moveTo>
                <a:cubicBezTo>
                  <a:pt x="756809" y="133499"/>
                  <a:pt x="133499" y="756809"/>
                  <a:pt x="133499" y="1525700"/>
                </a:cubicBezTo>
                <a:cubicBezTo>
                  <a:pt x="133499" y="2294591"/>
                  <a:pt x="756809" y="2917901"/>
                  <a:pt x="1525700" y="2917901"/>
                </a:cubicBezTo>
                <a:cubicBezTo>
                  <a:pt x="2294591" y="2917901"/>
                  <a:pt x="2917901" y="2294591"/>
                  <a:pt x="2917901" y="1525700"/>
                </a:cubicBezTo>
                <a:cubicBezTo>
                  <a:pt x="2917901" y="756809"/>
                  <a:pt x="2294591" y="133499"/>
                  <a:pt x="1525700" y="133499"/>
                </a:cubicBezTo>
                <a:close/>
                <a:moveTo>
                  <a:pt x="1525700" y="0"/>
                </a:moveTo>
                <a:cubicBezTo>
                  <a:pt x="2368321" y="0"/>
                  <a:pt x="3051400" y="683079"/>
                  <a:pt x="3051400" y="1525700"/>
                </a:cubicBezTo>
                <a:cubicBezTo>
                  <a:pt x="3051400" y="2368321"/>
                  <a:pt x="2368321" y="3051400"/>
                  <a:pt x="1525700" y="3051400"/>
                </a:cubicBezTo>
                <a:cubicBezTo>
                  <a:pt x="683079" y="3051400"/>
                  <a:pt x="0" y="2368321"/>
                  <a:pt x="0" y="1525700"/>
                </a:cubicBezTo>
                <a:cubicBezTo>
                  <a:pt x="0" y="683079"/>
                  <a:pt x="683079" y="0"/>
                  <a:pt x="15257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26" name="Google Shape;926;p74"/>
          <p:cNvSpPr/>
          <p:nvPr/>
        </p:nvSpPr>
        <p:spPr>
          <a:xfrm>
            <a:off x="482600" y="540053"/>
            <a:ext cx="4127954" cy="4127954"/>
          </a:xfrm>
          <a:custGeom>
            <a:avLst/>
            <a:gdLst/>
            <a:ahLst/>
            <a:cxnLst/>
            <a:rect l="l" t="t" r="r" b="b"/>
            <a:pathLst>
              <a:path w="7315200" h="7315200" extrusionOk="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blipFill rotWithShape="1">
            <a:blip r:embed="rId6">
              <a:alphaModFix amt="30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27" name="Google Shape;927;p74"/>
          <p:cNvSpPr/>
          <p:nvPr/>
        </p:nvSpPr>
        <p:spPr>
          <a:xfrm rot="5400000">
            <a:off x="3751810" y="2573774"/>
            <a:ext cx="2743200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33" name="Google Shape;933;p7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5" name="Google Shape;935;p75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 rotWithShape="1">
            <a:blip r:embed="rId4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36" name="Google Shape;936;p75"/>
          <p:cNvSpPr txBox="1">
            <a:spLocks noGrp="1"/>
          </p:cNvSpPr>
          <p:nvPr>
            <p:ph type="title"/>
          </p:nvPr>
        </p:nvSpPr>
        <p:spPr>
          <a:xfrm>
            <a:off x="762960" y="384048"/>
            <a:ext cx="5057883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600" b="1"/>
              <a:t>QUESTION #8</a:t>
            </a:r>
            <a:endParaRPr sz="1100"/>
          </a:p>
        </p:txBody>
      </p:sp>
      <p:sp>
        <p:nvSpPr>
          <p:cNvPr id="937" name="Google Shape;937;p75"/>
          <p:cNvSpPr txBox="1">
            <a:spLocks noGrp="1"/>
          </p:cNvSpPr>
          <p:nvPr>
            <p:ph type="body" idx="1"/>
          </p:nvPr>
        </p:nvSpPr>
        <p:spPr>
          <a:xfrm>
            <a:off x="286709" y="1591056"/>
            <a:ext cx="5057884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2600" b="1"/>
              <a:t>Where did you come up with the name Beatrice? </a:t>
            </a:r>
            <a:endParaRPr sz="1100"/>
          </a:p>
          <a:p>
            <a:pPr marL="177800" lvl="0" indent="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100"/>
              <a:buNone/>
            </a:pPr>
            <a:r>
              <a:rPr lang="en" sz="1400" b="1"/>
              <a:t>	</a:t>
            </a:r>
            <a:r>
              <a:rPr lang="en" sz="2000"/>
              <a:t>–Julia</a:t>
            </a:r>
            <a:endParaRPr sz="2000"/>
          </a:p>
        </p:txBody>
      </p:sp>
      <p:pic>
        <p:nvPicPr>
          <p:cNvPr id="938" name="Google Shape;938;p75" descr="The face of a hors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351" r="10777"/>
          <a:stretch/>
        </p:blipFill>
        <p:spPr>
          <a:xfrm>
            <a:off x="5658956" y="8"/>
            <a:ext cx="3485045" cy="514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9" name="Google Shape;939;p7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40" name="Google Shape;940;p7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41" name="Google Shape;941;p7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76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47" name="Google Shape;947;p7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7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9" name="Google Shape;949;p7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50" name="Google Shape;950;p76"/>
          <p:cNvSpPr/>
          <p:nvPr/>
        </p:nvSpPr>
        <p:spPr>
          <a:xfrm>
            <a:off x="738378" y="348089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76"/>
          <p:cNvSpPr/>
          <p:nvPr/>
        </p:nvSpPr>
        <p:spPr>
          <a:xfrm>
            <a:off x="738378" y="451464"/>
            <a:ext cx="7667244" cy="1039405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76"/>
          <p:cNvSpPr/>
          <p:nvPr/>
        </p:nvSpPr>
        <p:spPr>
          <a:xfrm>
            <a:off x="738378" y="1528991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76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1100" b="1"/>
              <a:t>QUESTION #9</a:t>
            </a:r>
            <a:endParaRPr sz="1100"/>
          </a:p>
        </p:txBody>
      </p:sp>
      <p:sp>
        <p:nvSpPr>
          <p:cNvPr id="954" name="Google Shape;954;p76"/>
          <p:cNvSpPr txBox="1">
            <a:spLocks noGrp="1"/>
          </p:cNvSpPr>
          <p:nvPr>
            <p:ph type="body" idx="1"/>
          </p:nvPr>
        </p:nvSpPr>
        <p:spPr>
          <a:xfrm>
            <a:off x="4872162" y="1740309"/>
            <a:ext cx="3474023" cy="288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93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900" b="1"/>
              <a:t>Do you have any siblings? </a:t>
            </a:r>
            <a:endParaRPr sz="1100"/>
          </a:p>
          <a:p>
            <a:pPr marL="177800" lvl="0" indent="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300"/>
              <a:buNone/>
            </a:pPr>
            <a:r>
              <a:rPr lang="en" sz="1100"/>
              <a:t>	</a:t>
            </a:r>
            <a:r>
              <a:rPr lang="en" sz="2000"/>
              <a:t>–Connor</a:t>
            </a:r>
            <a:endParaRPr sz="2000"/>
          </a:p>
        </p:txBody>
      </p:sp>
      <p:sp>
        <p:nvSpPr>
          <p:cNvPr id="955" name="Google Shape;955;p76"/>
          <p:cNvSpPr/>
          <p:nvPr/>
        </p:nvSpPr>
        <p:spPr>
          <a:xfrm>
            <a:off x="8551294" y="4672261"/>
            <a:ext cx="342900" cy="342900"/>
          </a:xfrm>
          <a:prstGeom prst="ellipse">
            <a:avLst/>
          </a:prstGeom>
          <a:blipFill rotWithShape="1">
            <a:blip r:embed="rId3">
              <a:alphaModFix/>
            </a:blip>
            <a:tile tx="5080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None/>
            </a:pPr>
            <a:endParaRPr sz="15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56" name="Google Shape;956;p76"/>
          <p:cNvSpPr/>
          <p:nvPr/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7" name="Google Shape;957;p76" descr="A picture containing child, clock, table, hol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231" y="1792856"/>
            <a:ext cx="3816600" cy="2879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77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77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77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5" name="Google Shape;965;p77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966" name="Google Shape;966;p7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5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7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8" name="Google Shape;968;p77"/>
          <p:cNvSpPr/>
          <p:nvPr/>
        </p:nvSpPr>
        <p:spPr>
          <a:xfrm>
            <a:off x="0" y="-1"/>
            <a:ext cx="9141714" cy="5143501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69" name="Google Shape;969;p77"/>
          <p:cNvSpPr/>
          <p:nvPr/>
        </p:nvSpPr>
        <p:spPr>
          <a:xfrm>
            <a:off x="-2286" y="3169384"/>
            <a:ext cx="9144000" cy="195784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70" name="Google Shape;970;p77"/>
          <p:cNvSpPr txBox="1">
            <a:spLocks noGrp="1"/>
          </p:cNvSpPr>
          <p:nvPr>
            <p:ph type="title"/>
          </p:nvPr>
        </p:nvSpPr>
        <p:spPr>
          <a:xfrm>
            <a:off x="788669" y="3266769"/>
            <a:ext cx="7881802" cy="1104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ckwell"/>
              <a:buNone/>
            </a:pPr>
            <a:r>
              <a:rPr lang="en" sz="5000">
                <a:solidFill>
                  <a:schemeClr val="lt1"/>
                </a:solidFill>
              </a:rPr>
              <a:t>QUESTION #10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971" name="Google Shape;971;p77"/>
          <p:cNvSpPr txBox="1">
            <a:spLocks noGrp="1"/>
          </p:cNvSpPr>
          <p:nvPr>
            <p:ph type="body" idx="1"/>
          </p:nvPr>
        </p:nvSpPr>
        <p:spPr>
          <a:xfrm>
            <a:off x="886714" y="4320270"/>
            <a:ext cx="7881801" cy="33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900"/>
              </a:spcBef>
              <a:spcAft>
                <a:spcPts val="500"/>
              </a:spcAft>
              <a:buSzPts val="1900"/>
              <a:buNone/>
            </a:pPr>
            <a:r>
              <a:rPr lang="en" sz="2200" b="1">
                <a:solidFill>
                  <a:srgbClr val="FFFFFF"/>
                </a:solidFill>
              </a:rPr>
              <a:t>Any advice to someone trying to be too perfect? </a:t>
            </a:r>
            <a:r>
              <a:rPr lang="en" sz="1400" b="1">
                <a:solidFill>
                  <a:srgbClr val="FFFFFF"/>
                </a:solidFill>
              </a:rPr>
              <a:t> </a:t>
            </a:r>
            <a:r>
              <a:rPr lang="en" sz="1400">
                <a:solidFill>
                  <a:srgbClr val="FFFFFF"/>
                </a:solidFill>
              </a:rPr>
              <a:t>-</a:t>
            </a:r>
            <a:r>
              <a:rPr lang="en" sz="2000">
                <a:solidFill>
                  <a:srgbClr val="FFFFFF"/>
                </a:solidFill>
              </a:rPr>
              <a:t>Carlo</a:t>
            </a:r>
            <a:endParaRPr sz="2000"/>
          </a:p>
        </p:txBody>
      </p:sp>
      <p:pic>
        <p:nvPicPr>
          <p:cNvPr id="972" name="Google Shape;972;p77" descr="A picture containing different, young, bicycle, pers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16911" b="11896"/>
          <a:stretch/>
        </p:blipFill>
        <p:spPr>
          <a:xfrm>
            <a:off x="0" y="-1"/>
            <a:ext cx="9141714" cy="36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7" name="Google Shape;977;p78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78" name="Google Shape;978;p7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7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0" name="Google Shape;980;p78"/>
          <p:cNvSpPr/>
          <p:nvPr/>
        </p:nvSpPr>
        <p:spPr>
          <a:xfrm>
            <a:off x="-58873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81" name="Google Shape;981;p78"/>
          <p:cNvSpPr/>
          <p:nvPr/>
        </p:nvSpPr>
        <p:spPr>
          <a:xfrm>
            <a:off x="738378" y="348089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78"/>
          <p:cNvSpPr/>
          <p:nvPr/>
        </p:nvSpPr>
        <p:spPr>
          <a:xfrm>
            <a:off x="738378" y="451464"/>
            <a:ext cx="7667244" cy="1039405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78"/>
          <p:cNvSpPr/>
          <p:nvPr/>
        </p:nvSpPr>
        <p:spPr>
          <a:xfrm>
            <a:off x="738378" y="1528991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78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000"/>
              <a:t>WHAT WAS YOUR PURPOSE IN WRITING THIS STORY?</a:t>
            </a:r>
            <a:endParaRPr sz="2000"/>
          </a:p>
        </p:txBody>
      </p:sp>
      <p:pic>
        <p:nvPicPr>
          <p:cNvPr id="985" name="Google Shape;985;p78" descr="The Girl Who Never Made Mistakes – Mama's Bookshelf"/>
          <p:cNvPicPr preferRelativeResize="0"/>
          <p:nvPr/>
        </p:nvPicPr>
        <p:blipFill rotWithShape="1">
          <a:blip r:embed="rId5">
            <a:alphaModFix/>
          </a:blip>
          <a:srcRect t="11539" b="11680"/>
          <a:stretch/>
        </p:blipFill>
        <p:spPr>
          <a:xfrm>
            <a:off x="755397" y="1698778"/>
            <a:ext cx="3210385" cy="3081248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78"/>
          <p:cNvSpPr/>
          <p:nvPr/>
        </p:nvSpPr>
        <p:spPr>
          <a:xfrm>
            <a:off x="8551294" y="4672261"/>
            <a:ext cx="342900" cy="342900"/>
          </a:xfrm>
          <a:prstGeom prst="ellipse">
            <a:avLst/>
          </a:prstGeom>
          <a:blipFill rotWithShape="1">
            <a:blip r:embed="rId3">
              <a:alphaModFix/>
            </a:blip>
            <a:tile tx="5080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None/>
            </a:pPr>
            <a:endParaRPr sz="15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87" name="Google Shape;987;p78"/>
          <p:cNvSpPr/>
          <p:nvPr/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88" name="Google Shape;988;p78"/>
          <p:cNvGrpSpPr/>
          <p:nvPr/>
        </p:nvGrpSpPr>
        <p:grpSpPr>
          <a:xfrm>
            <a:off x="4204447" y="2822940"/>
            <a:ext cx="4141737" cy="1417365"/>
            <a:chOff x="0" y="1443510"/>
            <a:chExt cx="4632030" cy="964765"/>
          </a:xfrm>
        </p:grpSpPr>
        <p:sp>
          <p:nvSpPr>
            <p:cNvPr id="989" name="Google Shape;989;p78"/>
            <p:cNvSpPr/>
            <p:nvPr/>
          </p:nvSpPr>
          <p:spPr>
            <a:xfrm>
              <a:off x="0" y="1443510"/>
              <a:ext cx="1302758" cy="827251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tile tx="0" ty="0" sx="60000" sy="58999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78"/>
            <p:cNvSpPr/>
            <p:nvPr/>
          </p:nvSpPr>
          <p:spPr>
            <a:xfrm>
              <a:off x="144750" y="1581024"/>
              <a:ext cx="1302758" cy="82725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235"/>
              </a:schemeClr>
            </a:solid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78"/>
            <p:cNvSpPr txBox="1"/>
            <p:nvPr/>
          </p:nvSpPr>
          <p:spPr>
            <a:xfrm>
              <a:off x="168979" y="1605253"/>
              <a:ext cx="1254300" cy="77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r>
                <a:rPr lang="en" sz="15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Persuade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78"/>
            <p:cNvSpPr/>
            <p:nvPr/>
          </p:nvSpPr>
          <p:spPr>
            <a:xfrm>
              <a:off x="1592260" y="1443510"/>
              <a:ext cx="1302758" cy="827251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tile tx="0" ty="0" sx="60000" sy="58999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78"/>
            <p:cNvSpPr/>
            <p:nvPr/>
          </p:nvSpPr>
          <p:spPr>
            <a:xfrm>
              <a:off x="1737011" y="1581024"/>
              <a:ext cx="1302758" cy="82725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235"/>
              </a:schemeClr>
            </a:solid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78"/>
            <p:cNvSpPr txBox="1"/>
            <p:nvPr/>
          </p:nvSpPr>
          <p:spPr>
            <a:xfrm>
              <a:off x="1761240" y="1605253"/>
              <a:ext cx="1254300" cy="77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r>
                <a:rPr lang="en" sz="15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Entertain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78"/>
            <p:cNvSpPr/>
            <p:nvPr/>
          </p:nvSpPr>
          <p:spPr>
            <a:xfrm>
              <a:off x="3184521" y="1443510"/>
              <a:ext cx="1302758" cy="827251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tile tx="0" ty="0" sx="60000" sy="58999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78"/>
            <p:cNvSpPr/>
            <p:nvPr/>
          </p:nvSpPr>
          <p:spPr>
            <a:xfrm>
              <a:off x="3329272" y="1581024"/>
              <a:ext cx="1302758" cy="82725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235"/>
              </a:schemeClr>
            </a:solid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78"/>
            <p:cNvSpPr txBox="1"/>
            <p:nvPr/>
          </p:nvSpPr>
          <p:spPr>
            <a:xfrm>
              <a:off x="3353501" y="1605253"/>
              <a:ext cx="1254300" cy="77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r>
                <a:rPr lang="en" sz="15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    Inform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79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03" name="Google Shape;1003;p79"/>
          <p:cNvSpPr/>
          <p:nvPr/>
        </p:nvSpPr>
        <p:spPr>
          <a:xfrm>
            <a:off x="481203" y="489931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04" name="Google Shape;1004;p79"/>
          <p:cNvSpPr/>
          <p:nvPr/>
        </p:nvSpPr>
        <p:spPr>
          <a:xfrm>
            <a:off x="4347883" y="616744"/>
            <a:ext cx="4314916" cy="3634671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05" name="Google Shape;1005;p79"/>
          <p:cNvSpPr txBox="1"/>
          <p:nvPr/>
        </p:nvSpPr>
        <p:spPr>
          <a:xfrm>
            <a:off x="5034915" y="973540"/>
            <a:ext cx="3461385" cy="280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2000" b="1" i="0" u="none" strike="noStrike" cap="non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THE MOST PROGRAM SINCERELY THANKS YOU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4400" b="0" i="1" u="none" strike="noStrike" cap="none">
                <a:solidFill>
                  <a:srgbClr val="0070C0"/>
                </a:solidFill>
                <a:latin typeface="Rockwell"/>
                <a:ea typeface="Rockwell"/>
                <a:cs typeface="Rockwell"/>
                <a:sym typeface="Rockwell"/>
              </a:rPr>
              <a:t>MARK PETT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endParaRPr sz="2000" b="0" i="0" u="none" strike="noStrike" cap="none">
              <a:solidFill>
                <a:srgbClr val="0070C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WE HOPE THAT YOU WILL CONTINUE TO WRITE BOOKS THAT TEACH US SO MUCH AND THAT YOU WILL KEEP IN TOUCH WITH US IN THE FUTURE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79"/>
          <p:cNvSpPr/>
          <p:nvPr/>
        </p:nvSpPr>
        <p:spPr>
          <a:xfrm>
            <a:off x="481203" y="4317715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007" name="Google Shape;1007;p79"/>
          <p:cNvGrpSpPr/>
          <p:nvPr/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1008" name="Google Shape;1008;p7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09" name="Google Shape;1009;p7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0" name="Google Shape;1010;p79" descr="A person smiling for the camera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1016" y="1255199"/>
            <a:ext cx="2162240" cy="2357761"/>
          </a:xfrm>
          <a:prstGeom prst="rect">
            <a:avLst/>
          </a:prstGeom>
          <a:noFill/>
          <a:ln>
            <a:noFill/>
          </a:ln>
          <a:effectLst>
            <a:outerShdw blurRad="50800" dist="50800" dir="15900000" sx="142000" sy="142000" algn="ctr" rotWithShape="0">
              <a:schemeClr val="dk2">
                <a:alpha val="41176"/>
              </a:scheme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80"/>
          <p:cNvSpPr txBox="1">
            <a:spLocks noGrp="1"/>
          </p:cNvSpPr>
          <p:nvPr>
            <p:ph type="title"/>
          </p:nvPr>
        </p:nvSpPr>
        <p:spPr>
          <a:xfrm>
            <a:off x="311700" y="256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>
                <a:highlight>
                  <a:srgbClr val="00FF00"/>
                </a:highlight>
              </a:rPr>
              <a:t>FlipGrid: OUR NEWEST TOOL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1016" name="Google Shape;1016;p80"/>
          <p:cNvSpPr txBox="1">
            <a:spLocks noGrp="1"/>
          </p:cNvSpPr>
          <p:nvPr>
            <p:ph type="body" idx="1"/>
          </p:nvPr>
        </p:nvSpPr>
        <p:spPr>
          <a:xfrm>
            <a:off x="190125" y="9226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FlipGrid is a tool that will allow us as a class to communicate via video messages. We create a grid of videos to help facilitate discussions with one another.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Create a </a:t>
            </a:r>
            <a:r>
              <a:rPr lang="en" sz="1900">
                <a:solidFill>
                  <a:srgbClr val="000000"/>
                </a:solidFill>
                <a:highlight>
                  <a:srgbClr val="00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FlipGrid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introducing to the class and sharing a fun fact about yourself.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Click on the Link or the Magic Green Plus Sign or the Green Link below </a:t>
            </a:r>
            <a:endParaRPr sz="2000">
              <a:highlight>
                <a:srgbClr val="00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https://flipgrid.com/mistakes00</a:t>
            </a:r>
            <a:endParaRPr sz="2000">
              <a:solidFill>
                <a:srgbClr val="00B05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017" name="Google Shape;1017;p8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4767" y="2186073"/>
            <a:ext cx="1439876" cy="1478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80"/>
          <p:cNvSpPr txBox="1"/>
          <p:nvPr/>
        </p:nvSpPr>
        <p:spPr>
          <a:xfrm>
            <a:off x="0" y="2995014"/>
            <a:ext cx="5108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 will have to sign in by using a Google or Microsoft Email.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YOU HAVE TROUBLE, BE A BEATRICE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LEARN FROM YOUR MISTAKES!!!!</a:t>
            </a: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19" name="Google Shape;1019;p80" descr="The Girl Who Never Made Mistakes – Mama's Bookshelf"/>
          <p:cNvPicPr preferRelativeResize="0"/>
          <p:nvPr/>
        </p:nvPicPr>
        <p:blipFill rotWithShape="1">
          <a:blip r:embed="rId5">
            <a:alphaModFix/>
          </a:blip>
          <a:srcRect t="11539" b="11680"/>
          <a:stretch/>
        </p:blipFill>
        <p:spPr>
          <a:xfrm>
            <a:off x="4749748" y="3478563"/>
            <a:ext cx="1439876" cy="1478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 txBox="1">
            <a:spLocks noGrp="1"/>
          </p:cNvSpPr>
          <p:nvPr>
            <p:ph type="title"/>
          </p:nvPr>
        </p:nvSpPr>
        <p:spPr>
          <a:xfrm>
            <a:off x="4652685" y="1696271"/>
            <a:ext cx="4133158" cy="314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ckwell"/>
              <a:buNone/>
            </a:pPr>
            <a:r>
              <a:rPr lang="en" sz="1900" b="1" cap="none"/>
              <a:t>USE THE CHATBOX</a:t>
            </a:r>
            <a:br>
              <a:rPr lang="en" sz="1900" b="1" cap="none"/>
            </a:br>
            <a:br>
              <a:rPr lang="en" sz="1900" b="1" cap="none"/>
            </a:br>
            <a:br>
              <a:rPr lang="en" sz="1900" b="1" cap="none"/>
            </a:br>
            <a:br>
              <a:rPr lang="en" sz="1900" b="1" cap="none"/>
            </a:br>
            <a:br>
              <a:rPr lang="en" sz="1900" b="1" cap="none"/>
            </a:br>
            <a:br>
              <a:rPr lang="en" sz="1900" b="1" cap="none"/>
            </a:br>
            <a:br>
              <a:rPr lang="en" sz="1900" b="1" cap="none"/>
            </a:br>
            <a:br>
              <a:rPr lang="en" sz="1900" b="1" cap="none"/>
            </a:br>
            <a:br>
              <a:rPr lang="en" sz="1900" b="1" cap="none"/>
            </a:br>
            <a:br>
              <a:rPr lang="en" sz="1900" b="1" cap="none"/>
            </a:br>
            <a:endParaRPr sz="1900" b="1" cap="none"/>
          </a:p>
        </p:txBody>
      </p:sp>
      <p:pic>
        <p:nvPicPr>
          <p:cNvPr id="283" name="Google Shape;283;p27"/>
          <p:cNvPicPr preferRelativeResize="0"/>
          <p:nvPr/>
        </p:nvPicPr>
        <p:blipFill rotWithShape="1">
          <a:blip r:embed="rId3">
            <a:alphaModFix/>
          </a:blip>
          <a:srcRect l="10320" r="24572"/>
          <a:stretch/>
        </p:blipFill>
        <p:spPr>
          <a:xfrm>
            <a:off x="358156" y="202016"/>
            <a:ext cx="2472417" cy="2472417"/>
          </a:xfrm>
          <a:custGeom>
            <a:avLst/>
            <a:gdLst/>
            <a:ahLst/>
            <a:cxnLst/>
            <a:rect l="l" t="t" r="r" b="b"/>
            <a:pathLst>
              <a:path w="2388070" h="2388070" extrusionOk="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84" name="Google Shape;284;p27"/>
          <p:cNvPicPr preferRelativeResize="0"/>
          <p:nvPr/>
        </p:nvPicPr>
        <p:blipFill rotWithShape="1">
          <a:blip r:embed="rId4">
            <a:alphaModFix/>
          </a:blip>
          <a:srcRect l="35714" b="1"/>
          <a:stretch/>
        </p:blipFill>
        <p:spPr>
          <a:xfrm>
            <a:off x="2865526" y="1256976"/>
            <a:ext cx="1625789" cy="1625789"/>
          </a:xfrm>
          <a:custGeom>
            <a:avLst/>
            <a:gdLst/>
            <a:ahLst/>
            <a:cxnLst/>
            <a:rect l="l" t="t" r="r" b="b"/>
            <a:pathLst>
              <a:path w="2388070" h="2388070" extrusionOk="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5" name="Google Shape;285;p27"/>
          <p:cNvSpPr txBox="1"/>
          <p:nvPr/>
        </p:nvSpPr>
        <p:spPr>
          <a:xfrm>
            <a:off x="4359336" y="491754"/>
            <a:ext cx="4740671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ckwell"/>
              <a:buNone/>
            </a:pPr>
            <a:r>
              <a:rPr lang="en" sz="3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ARE MISTAKES SOMETIMES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ckwell"/>
              <a:buNone/>
            </a:pPr>
            <a:r>
              <a:rPr lang="en" sz="3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PART OF LEARNING?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27" descr="A person using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0856" y="3110499"/>
            <a:ext cx="2300317" cy="1625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81"/>
          <p:cNvSpPr txBox="1">
            <a:spLocks noGrp="1"/>
          </p:cNvSpPr>
          <p:nvPr>
            <p:ph type="title"/>
          </p:nvPr>
        </p:nvSpPr>
        <p:spPr>
          <a:xfrm>
            <a:off x="311700" y="158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400" b="1"/>
              <a:t>HOMEWORK</a:t>
            </a:r>
            <a:r>
              <a:rPr lang="en" sz="2400"/>
              <a:t>:</a:t>
            </a:r>
            <a:br>
              <a:rPr lang="en" sz="2400"/>
            </a:br>
            <a:r>
              <a:rPr lang="en" sz="2400"/>
              <a:t>FIND A PARENT AND ASK!</a:t>
            </a:r>
            <a:endParaRPr sz="2400"/>
          </a:p>
        </p:txBody>
      </p:sp>
      <p:sp>
        <p:nvSpPr>
          <p:cNvPr id="1025" name="Google Shape;1025;p81"/>
          <p:cNvSpPr txBox="1">
            <a:spLocks noGrp="1"/>
          </p:cNvSpPr>
          <p:nvPr>
            <p:ph type="body" idx="1"/>
          </p:nvPr>
        </p:nvSpPr>
        <p:spPr>
          <a:xfrm>
            <a:off x="311700" y="1244472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Ask a parent and discuss what a mistake is </a:t>
            </a:r>
            <a:br>
              <a:rPr lang="en" sz="1600">
                <a:solidFill>
                  <a:srgbClr val="000000"/>
                </a:solidFill>
              </a:rPr>
            </a:br>
            <a:r>
              <a:rPr lang="en" sz="1600">
                <a:solidFill>
                  <a:srgbClr val="000000"/>
                </a:solidFill>
              </a:rPr>
              <a:t>and if they have ever made a mistake before.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br>
              <a:rPr lang="en" sz="1600">
                <a:solidFill>
                  <a:srgbClr val="000000"/>
                </a:solidFill>
              </a:rPr>
            </a:br>
            <a:r>
              <a:rPr lang="en" sz="1600">
                <a:solidFill>
                  <a:srgbClr val="000000"/>
                </a:solidFill>
              </a:rPr>
              <a:t>1. Have you ever made a mistake where you 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learned a valuable lesson?</a:t>
            </a:r>
            <a:br>
              <a:rPr lang="en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Did you learn from this mistake?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Is a mistake a good thing or a bad thing?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Did you learn anything from this mistake?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1026" name="Google Shape;1026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2350" y="158325"/>
            <a:ext cx="3329950" cy="441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82"/>
          <p:cNvSpPr txBox="1">
            <a:spLocks noGrp="1"/>
          </p:cNvSpPr>
          <p:nvPr>
            <p:ph type="title"/>
          </p:nvPr>
        </p:nvSpPr>
        <p:spPr>
          <a:xfrm>
            <a:off x="311700" y="256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800">
                <a:highlight>
                  <a:srgbClr val="00FF00"/>
                </a:highlight>
              </a:rPr>
              <a:t>TUESDAY CHALLENGE: FlipGrid Interview</a:t>
            </a:r>
            <a:endParaRPr sz="2800">
              <a:highlight>
                <a:srgbClr val="00FF00"/>
              </a:highlight>
            </a:endParaRPr>
          </a:p>
        </p:txBody>
      </p:sp>
      <p:sp>
        <p:nvSpPr>
          <p:cNvPr id="1032" name="Google Shape;1032;p82"/>
          <p:cNvSpPr txBox="1">
            <a:spLocks noGrp="1"/>
          </p:cNvSpPr>
          <p:nvPr>
            <p:ph type="body" idx="1"/>
          </p:nvPr>
        </p:nvSpPr>
        <p:spPr>
          <a:xfrm>
            <a:off x="190125" y="9226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FlipGrid is a tool that will allow us as a class to communicate via video messages. We create a grid of videos to help facilitate discussions with one another.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THE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GREEN PLUS 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SIGN TO GET TO FLIPGRID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 CLICK ON THE LINK BELOW (HAVE TO JOIN WITH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GOOGLE OR MICROSOFT EMAIL)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https://flipgrid.com/39f63ed6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BEFORE MONDAY, CONDUCT YOUR OWN INTERVIEW ON </a:t>
            </a:r>
            <a:r>
              <a:rPr lang="en" sz="1900">
                <a:solidFill>
                  <a:srgbClr val="000000"/>
                </a:solidFill>
                <a:highlight>
                  <a:srgbClr val="00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FlipGrid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Are Mistakes Part of Learning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Ask or interview a parent ( or guardian ) to discuss what a mistake is</a:t>
            </a:r>
            <a:br>
              <a:rPr lang="en"/>
            </a:br>
            <a:r>
              <a:rPr lang="en"/>
              <a:t>and if they have ever made a mistake before. Have they ever made a mistake where they learned a valuable lesson?</a:t>
            </a:r>
            <a:br>
              <a:rPr lang="en"/>
            </a:br>
            <a:br>
              <a:rPr lang="en"/>
            </a:br>
            <a:r>
              <a:rPr lang="en"/>
              <a:t>1. Have you ever made a mistake that you learned a valuable lesson from? What did you learn from this mistake?</a:t>
            </a:r>
            <a:br>
              <a:rPr lang="en"/>
            </a:br>
            <a:r>
              <a:rPr lang="en"/>
              <a:t>2. Are mistakes a good thing or a bad thing? Are mistakes a part of learning?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033" name="Google Shape;1033;p8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4337" y="1319916"/>
            <a:ext cx="1673421" cy="152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83" descr="A picture containing table,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16" y="4861"/>
            <a:ext cx="9143984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83"/>
          <p:cNvSpPr txBox="1">
            <a:spLocks noGrp="1"/>
          </p:cNvSpPr>
          <p:nvPr>
            <p:ph type="title"/>
          </p:nvPr>
        </p:nvSpPr>
        <p:spPr>
          <a:xfrm>
            <a:off x="628650" y="941214"/>
            <a:ext cx="3243481" cy="2204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ckwell"/>
              <a:buNone/>
            </a:pPr>
            <a:r>
              <a:rPr lang="en" sz="2800" b="1" cap="none"/>
              <a:t>NEXT SESSION:</a:t>
            </a:r>
            <a:br>
              <a:rPr lang="en" sz="2800" b="1" cap="none"/>
            </a:br>
            <a:r>
              <a:rPr lang="en" sz="2800" b="1" cap="none"/>
              <a:t>WHAT IS A GROWTH MINDSET?</a:t>
            </a:r>
            <a:endParaRPr sz="11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84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84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84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7" name="Google Shape;1047;p84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048" name="Google Shape;1048;p8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8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0" name="Google Shape;1050;p84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51" name="Google Shape;1051;p84"/>
          <p:cNvSpPr txBox="1">
            <a:spLocks noGrp="1"/>
          </p:cNvSpPr>
          <p:nvPr>
            <p:ph type="title"/>
          </p:nvPr>
        </p:nvSpPr>
        <p:spPr>
          <a:xfrm>
            <a:off x="125506" y="491565"/>
            <a:ext cx="5371803" cy="4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6000"/>
              <a:t>ATTENDANCE CHECK IN/</a:t>
            </a:r>
            <a:br>
              <a:rPr lang="en" sz="6000"/>
            </a:br>
            <a:r>
              <a:rPr lang="en" sz="3600"/>
              <a:t>How did you do on Flipgrid?</a:t>
            </a:r>
            <a:br>
              <a:rPr lang="en" sz="3600"/>
            </a:br>
            <a:r>
              <a:rPr lang="en" sz="3600"/>
              <a:t>Were you able post a video?</a:t>
            </a:r>
            <a:br>
              <a:rPr lang="en" sz="3600"/>
            </a:br>
            <a:r>
              <a:rPr lang="en" sz="3600"/>
              <a:t>How did you like it?</a:t>
            </a:r>
            <a:endParaRPr sz="6000"/>
          </a:p>
        </p:txBody>
      </p:sp>
      <p:sp>
        <p:nvSpPr>
          <p:cNvPr id="1052" name="Google Shape;1052;p84"/>
          <p:cNvSpPr/>
          <p:nvPr/>
        </p:nvSpPr>
        <p:spPr>
          <a:xfrm rot="5400000">
            <a:off x="4277032" y="2541493"/>
            <a:ext cx="2743200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3" name="Google Shape;1053;p84"/>
          <p:cNvGrpSpPr/>
          <p:nvPr/>
        </p:nvGrpSpPr>
        <p:grpSpPr>
          <a:xfrm>
            <a:off x="5950196" y="1427478"/>
            <a:ext cx="2288545" cy="2288541"/>
            <a:chOff x="7933595" y="1903304"/>
            <a:chExt cx="3051394" cy="3051388"/>
          </a:xfrm>
        </p:grpSpPr>
        <p:sp>
          <p:nvSpPr>
            <p:cNvPr id="1054" name="Google Shape;1054;p84"/>
            <p:cNvSpPr/>
            <p:nvPr/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rotWithShape="1">
              <a:blip r:embed="rId5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5" name="Google Shape;1055;p84"/>
            <p:cNvSpPr/>
            <p:nvPr/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6" name="Google Shape;1056;p84"/>
          <p:cNvSpPr txBox="1">
            <a:spLocks noGrp="1"/>
          </p:cNvSpPr>
          <p:nvPr>
            <p:ph type="body" idx="1"/>
          </p:nvPr>
        </p:nvSpPr>
        <p:spPr>
          <a:xfrm>
            <a:off x="6071269" y="1548548"/>
            <a:ext cx="2046405" cy="204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</a:pPr>
            <a:r>
              <a:rPr lang="en" sz="1700">
                <a:solidFill>
                  <a:srgbClr val="FFFFFF"/>
                </a:solidFill>
              </a:rPr>
              <a:t>When you hear your name, please type it into the chat box to show you are present. </a:t>
            </a:r>
            <a:endParaRPr sz="11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85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62" name="Google Shape;1062;p85"/>
          <p:cNvSpPr/>
          <p:nvPr/>
        </p:nvSpPr>
        <p:spPr>
          <a:xfrm>
            <a:off x="481203" y="489931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63" name="Google Shape;1063;p85"/>
          <p:cNvSpPr/>
          <p:nvPr/>
        </p:nvSpPr>
        <p:spPr>
          <a:xfrm>
            <a:off x="4347883" y="616744"/>
            <a:ext cx="4314916" cy="3634671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64" name="Google Shape;1064;p85"/>
          <p:cNvSpPr txBox="1"/>
          <p:nvPr/>
        </p:nvSpPr>
        <p:spPr>
          <a:xfrm>
            <a:off x="5034915" y="790575"/>
            <a:ext cx="3461385" cy="280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32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How did you like our interview with </a:t>
            </a:r>
            <a:r>
              <a:rPr lang="en" sz="3200" b="0" i="1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MARK PETT?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endParaRPr sz="3200" b="0" i="1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4300"/>
              <a:buFont typeface="Noto Sans Symbols"/>
              <a:buNone/>
            </a:pPr>
            <a:r>
              <a:rPr lang="en" sz="3200" b="0" i="1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Share your thoughts in our chat box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85"/>
          <p:cNvSpPr/>
          <p:nvPr/>
        </p:nvSpPr>
        <p:spPr>
          <a:xfrm>
            <a:off x="481203" y="4317715"/>
            <a:ext cx="818159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066" name="Google Shape;1066;p85"/>
          <p:cNvGrpSpPr/>
          <p:nvPr/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1067" name="Google Shape;1067;p8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68" name="Google Shape;1068;p8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69" name="Google Shape;1069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155" y="1247807"/>
            <a:ext cx="3567229" cy="2372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86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86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86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7" name="Google Shape;1077;p86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078" name="Google Shape;1078;p86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86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0" name="Google Shape;1080;p8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81" name="Google Shape;1081;p86"/>
          <p:cNvSpPr/>
          <p:nvPr/>
        </p:nvSpPr>
        <p:spPr>
          <a:xfrm>
            <a:off x="0" y="274320"/>
            <a:ext cx="9144000" cy="5143499"/>
          </a:xfrm>
          <a:prstGeom prst="rect">
            <a:avLst/>
          </a:prstGeom>
          <a:blipFill rotWithShape="1">
            <a:blip r:embed="rId3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82" name="Google Shape;1082;p86"/>
          <p:cNvSpPr txBox="1">
            <a:spLocks noGrp="1"/>
          </p:cNvSpPr>
          <p:nvPr>
            <p:ph type="title"/>
          </p:nvPr>
        </p:nvSpPr>
        <p:spPr>
          <a:xfrm>
            <a:off x="5650990" y="526774"/>
            <a:ext cx="2922198" cy="2824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Font typeface="Rockwell"/>
              <a:buNone/>
            </a:pPr>
            <a:r>
              <a:rPr lang="en" sz="4500" u="sng">
                <a:solidFill>
                  <a:schemeClr val="hlink"/>
                </a:solidFill>
                <a:hlinkClick r:id="rId5"/>
              </a:rPr>
              <a:t>VIDEO: FIXED VS. GROWTH MINDSET</a:t>
            </a:r>
            <a:endParaRPr sz="1100"/>
          </a:p>
        </p:txBody>
      </p:sp>
      <p:grpSp>
        <p:nvGrpSpPr>
          <p:cNvPr id="1083" name="Google Shape;1083;p86"/>
          <p:cNvGrpSpPr/>
          <p:nvPr/>
        </p:nvGrpSpPr>
        <p:grpSpPr>
          <a:xfrm>
            <a:off x="8551293" y="4672261"/>
            <a:ext cx="342900" cy="342900"/>
            <a:chOff x="11361456" y="6195813"/>
            <a:chExt cx="548640" cy="548640"/>
          </a:xfrm>
        </p:grpSpPr>
        <p:sp>
          <p:nvSpPr>
            <p:cNvPr id="1084" name="Google Shape;1084;p8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6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85" name="Google Shape;1085;p8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86" name="Google Shape;1086;p8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9249" y="928293"/>
            <a:ext cx="3204998" cy="320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87"/>
          <p:cNvSpPr txBox="1">
            <a:spLocks noGrp="1"/>
          </p:cNvSpPr>
          <p:nvPr>
            <p:ph type="title"/>
          </p:nvPr>
        </p:nvSpPr>
        <p:spPr>
          <a:xfrm>
            <a:off x="277906" y="293400"/>
            <a:ext cx="85543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200" b="1"/>
              <a:t>“Growth Mindset” &amp; “Fixed Mindset</a:t>
            </a:r>
            <a:r>
              <a:rPr lang="en" sz="3600" b="1"/>
              <a:t>”</a:t>
            </a:r>
            <a:endParaRPr sz="3600" b="1"/>
          </a:p>
        </p:txBody>
      </p:sp>
      <p:sp>
        <p:nvSpPr>
          <p:cNvPr id="1092" name="Google Shape;1092;p87"/>
          <p:cNvSpPr txBox="1">
            <a:spLocks noGrp="1"/>
          </p:cNvSpPr>
          <p:nvPr>
            <p:ph type="body" idx="1"/>
          </p:nvPr>
        </p:nvSpPr>
        <p:spPr>
          <a:xfrm>
            <a:off x="206680" y="983251"/>
            <a:ext cx="882145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/>
              <a:t> </a:t>
            </a:r>
            <a:r>
              <a:rPr lang="en" sz="1100">
                <a:solidFill>
                  <a:schemeClr val="dk1"/>
                </a:solidFill>
              </a:rPr>
              <a:t> 	</a:t>
            </a:r>
            <a:r>
              <a:rPr lang="en" sz="1800" b="1" u="sng"/>
              <a:t> Growth Mindset </a:t>
            </a:r>
            <a:r>
              <a:rPr lang="en" sz="1800" b="1"/>
              <a:t>			</a:t>
            </a:r>
            <a:r>
              <a:rPr lang="en" sz="1800" b="1" u="sng"/>
              <a:t> Fixed Mindset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1800" i="1"/>
            </a:br>
            <a:r>
              <a:rPr lang="en" sz="1800" i="1"/>
              <a:t>    </a:t>
            </a:r>
            <a:r>
              <a:rPr lang="en" sz="1800"/>
              <a:t>	Ability is based on my 		           Ability is based on my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         </a:t>
            </a:r>
            <a:r>
              <a:rPr lang="en" sz="2800">
                <a:solidFill>
                  <a:srgbClr val="FF0000"/>
                </a:solidFill>
              </a:rPr>
              <a:t>Effort</a:t>
            </a:r>
            <a:r>
              <a:rPr lang="en" sz="1800"/>
              <a:t>			          </a:t>
            </a:r>
            <a:r>
              <a:rPr lang="en" sz="2800">
                <a:solidFill>
                  <a:srgbClr val="FF0000"/>
                </a:solidFill>
              </a:rPr>
              <a:t>Inborn Ability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(With Effort, I Can Do Anything                   “It Cannot Be Changed”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			         (Why Bother Working Hard?)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                  Welcome Feedback/Coaching	     Threatened by Feedback/Coaching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     Welcome Challenges		   Fear Challenges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See Obstacles/Mistakes as a               See Obstacles/Mistakes as 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Chance to Grow,		                       Embarrassing,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                      A SIGNAL TO </a:t>
            </a:r>
            <a:r>
              <a:rPr lang="en" sz="1800">
                <a:solidFill>
                  <a:srgbClr val="FF0000"/>
                </a:solidFill>
              </a:rPr>
              <a:t>WORK HARDER                     </a:t>
            </a:r>
            <a:r>
              <a:rPr lang="en" sz="1800"/>
              <a:t>A SIGNAL TO</a:t>
            </a:r>
            <a:r>
              <a:rPr lang="en" sz="1800">
                <a:solidFill>
                  <a:srgbClr val="FF0000"/>
                </a:solidFill>
              </a:rPr>
              <a:t> QUIT 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			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88" title="The Girl Who Never Made Mistak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2838" y="2009554"/>
            <a:ext cx="4625162" cy="2626454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88">
            <a:hlinkClick r:id="rId5"/>
          </p:cNvPr>
          <p:cNvSpPr/>
          <p:nvPr/>
        </p:nvSpPr>
        <p:spPr>
          <a:xfrm>
            <a:off x="-112336" y="631019"/>
            <a:ext cx="9660835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DID BEATRICE HAVE A FIXED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 OR GROWTH MINDSET?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CAN YOU CHANGE YOUR MINDSET?</a:t>
            </a:r>
            <a:endParaRPr sz="32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9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89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89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6" name="Google Shape;1106;p89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107" name="Google Shape;1107;p8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8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9" name="Google Shape;1109;p8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10" name="Google Shape;1110;p89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 rotWithShape="1">
            <a:blip r:embed="rId3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11" name="Google Shape;1111;p89"/>
          <p:cNvSpPr txBox="1">
            <a:spLocks noGrp="1"/>
          </p:cNvSpPr>
          <p:nvPr>
            <p:ph type="title"/>
          </p:nvPr>
        </p:nvSpPr>
        <p:spPr>
          <a:xfrm>
            <a:off x="5775812" y="1719674"/>
            <a:ext cx="2922198" cy="2824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Font typeface="Rockwell"/>
              <a:buNone/>
            </a:pPr>
            <a:r>
              <a:rPr lang="en" sz="4500" u="sng">
                <a:solidFill>
                  <a:schemeClr val="hlink"/>
                </a:solidFill>
                <a:hlinkClick r:id="rId5"/>
              </a:rPr>
              <a:t>WHAT IS LIFE LIKE WHEN YOU HAVE A . GROWTH MINDSET</a:t>
            </a:r>
            <a:endParaRPr sz="1100"/>
          </a:p>
        </p:txBody>
      </p:sp>
      <p:pic>
        <p:nvPicPr>
          <p:cNvPr id="1112" name="Google Shape;1112;p89" descr="A picture containing sport, table, cut, cak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7756" r="7339"/>
          <a:stretch/>
        </p:blipFill>
        <p:spPr>
          <a:xfrm>
            <a:off x="15" y="8"/>
            <a:ext cx="5175816" cy="514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3" name="Google Shape;1113;p89"/>
          <p:cNvGrpSpPr/>
          <p:nvPr/>
        </p:nvGrpSpPr>
        <p:grpSpPr>
          <a:xfrm>
            <a:off x="8551293" y="4672261"/>
            <a:ext cx="342900" cy="342900"/>
            <a:chOff x="11361456" y="6195813"/>
            <a:chExt cx="548640" cy="548640"/>
          </a:xfrm>
        </p:grpSpPr>
        <p:sp>
          <p:nvSpPr>
            <p:cNvPr id="1114" name="Google Shape;1114;p8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7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15" name="Google Shape;1115;p8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90">
            <a:hlinkClick r:id="rId3"/>
          </p:cNvPr>
          <p:cNvSpPr txBox="1"/>
          <p:nvPr/>
        </p:nvSpPr>
        <p:spPr>
          <a:xfrm>
            <a:off x="264675" y="648925"/>
            <a:ext cx="8409300" cy="16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GROWTH OR FIXED MINDSET: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LET’S DO TOGETHER</a:t>
            </a:r>
            <a:endParaRPr sz="19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Char char="➢"/>
            </a:pP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Click on the picture and click on play to enjoy this fun Quizizz</a:t>
            </a:r>
            <a:r>
              <a:rPr lang="en" sz="1900" b="1" i="0" u="none" strike="noStrike" cap="non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*</a:t>
            </a:r>
            <a:r>
              <a:rPr lang="en" sz="19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and see how well you understand the difference between failing well and failing badly!</a:t>
            </a:r>
            <a:endParaRPr sz="19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21" name="Google Shape;1121;p9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2341" y="3286774"/>
            <a:ext cx="3245000" cy="11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90"/>
          <p:cNvSpPr/>
          <p:nvPr/>
        </p:nvSpPr>
        <p:spPr>
          <a:xfrm>
            <a:off x="4406030" y="2420782"/>
            <a:ext cx="512175" cy="76750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23" name="Google Shape;1123;p90"/>
          <p:cNvSpPr/>
          <p:nvPr/>
        </p:nvSpPr>
        <p:spPr>
          <a:xfrm>
            <a:off x="64396" y="4579757"/>
            <a:ext cx="8609579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*Quizizz is an online site that has self-paced, interactive quizzes to review, assess, and engage students—in class and at home. </a:t>
            </a:r>
            <a:endParaRPr sz="14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8" descr="A picture containing table,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9764" r="3487" b="1"/>
          <a:stretch/>
        </p:blipFill>
        <p:spPr>
          <a:xfrm>
            <a:off x="887502" y="706016"/>
            <a:ext cx="1951184" cy="195119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8"/>
          <p:cNvSpPr txBox="1">
            <a:spLocks noGrp="1"/>
          </p:cNvSpPr>
          <p:nvPr>
            <p:ph type="title"/>
          </p:nvPr>
        </p:nvSpPr>
        <p:spPr>
          <a:xfrm>
            <a:off x="678306" y="2657210"/>
            <a:ext cx="2369575" cy="19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ckwell"/>
              <a:buNone/>
            </a:pPr>
            <a:r>
              <a:rPr lang="en" sz="2600" b="1" cap="none"/>
              <a:t>WHAT DO WE USE TO LEARN?</a:t>
            </a:r>
            <a:br>
              <a:rPr lang="en" sz="2600" b="1" cap="none"/>
            </a:br>
            <a:br>
              <a:rPr lang="en" sz="2600" b="1" cap="none"/>
            </a:br>
            <a:endParaRPr sz="2600" b="1" cap="none"/>
          </a:p>
        </p:txBody>
      </p:sp>
      <p:sp>
        <p:nvSpPr>
          <p:cNvPr id="293" name="Google Shape;293;p28"/>
          <p:cNvSpPr txBox="1"/>
          <p:nvPr/>
        </p:nvSpPr>
        <p:spPr>
          <a:xfrm>
            <a:off x="3257077" y="726231"/>
            <a:ext cx="4204445" cy="396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MISTAKES ARE PART OF LEARNING IF WE </a:t>
            </a:r>
            <a:r>
              <a:rPr lang="en" sz="2400" b="1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FAIL WELL</a:t>
            </a:r>
            <a:r>
              <a:rPr lang="en" sz="2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!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None/>
            </a:pPr>
            <a:endParaRPr sz="24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MISTAKES ARE NOT  PART OF LEARNING IF WE </a:t>
            </a:r>
            <a:r>
              <a:rPr lang="en" sz="2400" b="1" i="1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FAIL BADLY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None/>
            </a:pPr>
            <a:endParaRPr sz="24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None/>
            </a:pPr>
            <a:endParaRPr sz="240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Rockwell"/>
                <a:ea typeface="Rockwell"/>
                <a:cs typeface="Rockwell"/>
                <a:sym typeface="Rockwell"/>
              </a:rPr>
              <a:t> WHAT DOES IT MEAN TO FAIL WELL AND WHAT DOES IT MEAN TO FAIL BADLY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91"/>
          <p:cNvSpPr txBox="1"/>
          <p:nvPr/>
        </p:nvSpPr>
        <p:spPr>
          <a:xfrm>
            <a:off x="527932" y="457200"/>
            <a:ext cx="83150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Last Week, on Twitter, you were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“What’s Trending?”</a:t>
            </a:r>
            <a:endParaRPr sz="3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9" name="Google Shape;1129;p91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932" y="1722098"/>
            <a:ext cx="3364735" cy="349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91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7819" y="2070847"/>
            <a:ext cx="4560281" cy="3983942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91"/>
          <p:cNvSpPr/>
          <p:nvPr/>
        </p:nvSpPr>
        <p:spPr>
          <a:xfrm>
            <a:off x="4147819" y="2958353"/>
            <a:ext cx="4592769" cy="1353671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 w="25400" cap="flat" cmpd="sng">
            <a:solidFill>
              <a:srgbClr val="9934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92" descr="A close up of text on a black backgroun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03498" y="1467294"/>
            <a:ext cx="6563967" cy="3349898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92"/>
          <p:cNvSpPr txBox="1"/>
          <p:nvPr/>
        </p:nvSpPr>
        <p:spPr>
          <a:xfrm>
            <a:off x="527932" y="457200"/>
            <a:ext cx="83150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Let’s review Growth vs Fixed Mindsets?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93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43" name="Google Shape;1143;p93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44" name="Google Shape;1144;p93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145" name="Google Shape;1145;p93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146" name="Google Shape;1146;p9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5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47" name="Google Shape;1147;p9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8" name="Google Shape;1148;p93"/>
          <p:cNvSpPr/>
          <p:nvPr/>
        </p:nvSpPr>
        <p:spPr>
          <a:xfrm>
            <a:off x="-114" y="0"/>
            <a:ext cx="9143772" cy="5143500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49" name="Google Shape;1149;p93"/>
          <p:cNvSpPr txBox="1">
            <a:spLocks noGrp="1"/>
          </p:cNvSpPr>
          <p:nvPr>
            <p:ph type="title"/>
          </p:nvPr>
        </p:nvSpPr>
        <p:spPr>
          <a:xfrm>
            <a:off x="4476307" y="1020370"/>
            <a:ext cx="4170151" cy="233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ckwell"/>
              <a:buNone/>
            </a:pPr>
            <a:r>
              <a:rPr lang="en" sz="6000">
                <a:solidFill>
                  <a:schemeClr val="lt1"/>
                </a:solidFill>
              </a:rPr>
              <a:t>WHICH MINDSET? </a:t>
            </a:r>
            <a:endParaRPr sz="1100"/>
          </a:p>
        </p:txBody>
      </p:sp>
      <p:sp>
        <p:nvSpPr>
          <p:cNvPr id="1150" name="Google Shape;1150;p93"/>
          <p:cNvSpPr txBox="1">
            <a:spLocks noGrp="1"/>
          </p:cNvSpPr>
          <p:nvPr>
            <p:ph type="body" idx="1"/>
          </p:nvPr>
        </p:nvSpPr>
        <p:spPr>
          <a:xfrm>
            <a:off x="4917075" y="3515487"/>
            <a:ext cx="3729384" cy="113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</a:pPr>
            <a:r>
              <a:rPr lang="en" sz="3400" u="sng">
                <a:solidFill>
                  <a:schemeClr val="hlink"/>
                </a:solidFill>
                <a:hlinkClick r:id="rId6"/>
              </a:rPr>
              <a:t>LET’S GO TO THE MOVIES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151" name="Google Shape;1151;p93"/>
          <p:cNvSpPr/>
          <p:nvPr/>
        </p:nvSpPr>
        <p:spPr>
          <a:xfrm>
            <a:off x="1" y="2"/>
            <a:ext cx="4571771" cy="5143498"/>
          </a:xfrm>
          <a:custGeom>
            <a:avLst/>
            <a:gdLst/>
            <a:ahLst/>
            <a:cxnLst/>
            <a:rect l="l" t="t" r="r" b="b"/>
            <a:pathLst>
              <a:path w="6095695" h="6857997" extrusionOk="0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52" name="Google Shape;1152;p93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12617" b="33765"/>
          <a:stretch/>
        </p:blipFill>
        <p:spPr>
          <a:xfrm>
            <a:off x="497541" y="1940813"/>
            <a:ext cx="2979167" cy="126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94"/>
          <p:cNvSpPr txBox="1">
            <a:spLocks noGrp="1"/>
          </p:cNvSpPr>
          <p:nvPr>
            <p:ph type="title"/>
          </p:nvPr>
        </p:nvSpPr>
        <p:spPr>
          <a:xfrm>
            <a:off x="311700" y="158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200" b="1" i="1">
                <a:solidFill>
                  <a:srgbClr val="FF0000"/>
                </a:solidFill>
              </a:rPr>
              <a:t>What if you could be the </a:t>
            </a:r>
            <a:br>
              <a:rPr lang="en" sz="3200" b="1" i="1">
                <a:solidFill>
                  <a:srgbClr val="FF0000"/>
                </a:solidFill>
              </a:rPr>
            </a:br>
            <a:r>
              <a:rPr lang="en" sz="3200" b="1" i="1">
                <a:solidFill>
                  <a:srgbClr val="FF0000"/>
                </a:solidFill>
              </a:rPr>
              <a:t>interviewer</a:t>
            </a:r>
            <a:r>
              <a:rPr lang="en" sz="2400"/>
              <a:t>:</a:t>
            </a:r>
            <a:br>
              <a:rPr lang="en" sz="2400"/>
            </a:br>
            <a:br>
              <a:rPr lang="en" sz="2400"/>
            </a:br>
            <a:r>
              <a:rPr lang="en" sz="2400"/>
              <a:t>FIND A PARENT/GUARDIAN </a:t>
            </a:r>
            <a:br>
              <a:rPr lang="en" sz="2400"/>
            </a:br>
            <a:r>
              <a:rPr lang="en" sz="2400"/>
              <a:t>AND ASK!</a:t>
            </a:r>
            <a:endParaRPr sz="2400"/>
          </a:p>
        </p:txBody>
      </p:sp>
      <p:sp>
        <p:nvSpPr>
          <p:cNvPr id="1158" name="Google Shape;1158;p94"/>
          <p:cNvSpPr txBox="1">
            <a:spLocks noGrp="1"/>
          </p:cNvSpPr>
          <p:nvPr>
            <p:ph type="body" idx="1"/>
          </p:nvPr>
        </p:nvSpPr>
        <p:spPr>
          <a:xfrm>
            <a:off x="173477" y="219609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Ask a parent and discuss what a mistake is </a:t>
            </a:r>
            <a:br>
              <a:rPr lang="en" sz="1600">
                <a:solidFill>
                  <a:srgbClr val="000000"/>
                </a:solidFill>
              </a:rPr>
            </a:br>
            <a:r>
              <a:rPr lang="en" sz="1600">
                <a:solidFill>
                  <a:srgbClr val="000000"/>
                </a:solidFill>
              </a:rPr>
              <a:t>and if they have ever made a mistake before.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1600">
                <a:solidFill>
                  <a:srgbClr val="000000"/>
                </a:solidFill>
              </a:rPr>
            </a:br>
            <a:r>
              <a:rPr lang="en" sz="1600">
                <a:solidFill>
                  <a:srgbClr val="000000"/>
                </a:solidFill>
              </a:rPr>
              <a:t>1. Have you ever made a mistake where you 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learned a valuable lesson?</a:t>
            </a:r>
            <a:br>
              <a:rPr lang="en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Did you learn from this mistake?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Is a mistake a good thing or a bad thing?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 sz="1600">
                <a:solidFill>
                  <a:srgbClr val="000000"/>
                </a:solidFill>
              </a:rPr>
              <a:t>Did you learn anything from this mistake?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1159" name="Google Shape;1159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2350" y="158325"/>
            <a:ext cx="3329950" cy="441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95"/>
          <p:cNvSpPr txBox="1">
            <a:spLocks noGrp="1"/>
          </p:cNvSpPr>
          <p:nvPr>
            <p:ph type="title"/>
          </p:nvPr>
        </p:nvSpPr>
        <p:spPr>
          <a:xfrm>
            <a:off x="311700" y="256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>
                <a:highlight>
                  <a:srgbClr val="00FF00"/>
                </a:highlight>
              </a:rPr>
              <a:t>FlipGrid: OUR NEWEST TOOL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1165" name="Google Shape;1165;p95"/>
          <p:cNvSpPr txBox="1">
            <a:spLocks noGrp="1"/>
          </p:cNvSpPr>
          <p:nvPr>
            <p:ph type="body" idx="1"/>
          </p:nvPr>
        </p:nvSpPr>
        <p:spPr>
          <a:xfrm>
            <a:off x="190125" y="9226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FlipGrid is a tool that will allow us as a class to communicate via video messages. We create a grid of videos to help facilitate discussions with one another.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Create a </a:t>
            </a:r>
            <a:r>
              <a:rPr lang="en" sz="1900">
                <a:solidFill>
                  <a:srgbClr val="000000"/>
                </a:solidFill>
                <a:highlight>
                  <a:srgbClr val="00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FlipGrid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introducing to the class and sharing a fun fact about yourself.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Click on the Link or the Magic Green Plus Sign or the Green Link below </a:t>
            </a:r>
            <a:endParaRPr sz="2000">
              <a:highlight>
                <a:srgbClr val="00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https://flipgrid.com/39f63ed6</a:t>
            </a:r>
            <a:endParaRPr sz="2000">
              <a:solidFill>
                <a:srgbClr val="00B05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166" name="Google Shape;1166;p9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4767" y="2186073"/>
            <a:ext cx="1439876" cy="1478713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95"/>
          <p:cNvSpPr txBox="1"/>
          <p:nvPr/>
        </p:nvSpPr>
        <p:spPr>
          <a:xfrm>
            <a:off x="0" y="2995014"/>
            <a:ext cx="5108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 will have to sign in by using a Google or Microsoft Email.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week, please film a response to one of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Your classmates!!!!</a:t>
            </a: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68" name="Google Shape;1168;p95" descr="The Girl Who Never Made Mistakes – Mama's Bookshelf"/>
          <p:cNvPicPr preferRelativeResize="0"/>
          <p:nvPr/>
        </p:nvPicPr>
        <p:blipFill rotWithShape="1">
          <a:blip r:embed="rId6">
            <a:alphaModFix/>
          </a:blip>
          <a:srcRect t="11539" b="11680"/>
          <a:stretch/>
        </p:blipFill>
        <p:spPr>
          <a:xfrm>
            <a:off x="4749748" y="3478563"/>
            <a:ext cx="1439876" cy="1478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96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96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96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6" name="Google Shape;1176;p96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177" name="Google Shape;1177;p96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96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9" name="Google Shape;1179;p96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80" name="Google Shape;1180;p96"/>
          <p:cNvSpPr txBox="1">
            <a:spLocks noGrp="1"/>
          </p:cNvSpPr>
          <p:nvPr>
            <p:ph type="title"/>
          </p:nvPr>
        </p:nvSpPr>
        <p:spPr>
          <a:xfrm>
            <a:off x="125506" y="491565"/>
            <a:ext cx="5371803" cy="4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6000"/>
              <a:t>ATTENDANCE CHECK IN/</a:t>
            </a:r>
            <a:br>
              <a:rPr lang="en" sz="6000"/>
            </a:br>
            <a:r>
              <a:rPr lang="en" sz="2400"/>
              <a:t>Did you like being the interviewer on Flipgrid?</a:t>
            </a:r>
            <a:br>
              <a:rPr lang="en" sz="2400"/>
            </a:br>
            <a:br>
              <a:rPr lang="en" sz="2400"/>
            </a:br>
            <a:r>
              <a:rPr lang="en" sz="2400"/>
              <a:t>Would you rather be the interviewer or the interviewed?</a:t>
            </a:r>
            <a:endParaRPr sz="2400"/>
          </a:p>
        </p:txBody>
      </p:sp>
      <p:sp>
        <p:nvSpPr>
          <p:cNvPr id="1181" name="Google Shape;1181;p96"/>
          <p:cNvSpPr/>
          <p:nvPr/>
        </p:nvSpPr>
        <p:spPr>
          <a:xfrm rot="5400000">
            <a:off x="4277032" y="2541493"/>
            <a:ext cx="2743200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96"/>
          <p:cNvSpPr/>
          <p:nvPr/>
        </p:nvSpPr>
        <p:spPr>
          <a:xfrm>
            <a:off x="6071268" y="1548548"/>
            <a:ext cx="2046405" cy="2046402"/>
          </a:xfrm>
          <a:prstGeom prst="ellipse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96"/>
          <p:cNvSpPr txBox="1">
            <a:spLocks noGrp="1"/>
          </p:cNvSpPr>
          <p:nvPr>
            <p:ph type="body" idx="1"/>
          </p:nvPr>
        </p:nvSpPr>
        <p:spPr>
          <a:xfrm>
            <a:off x="6071269" y="1548548"/>
            <a:ext cx="2046405" cy="204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</a:pPr>
            <a:r>
              <a:rPr lang="en" sz="1700">
                <a:solidFill>
                  <a:srgbClr val="FFFFFF"/>
                </a:solidFill>
              </a:rPr>
              <a:t>. </a:t>
            </a:r>
            <a:endParaRPr sz="1100"/>
          </a:p>
        </p:txBody>
      </p:sp>
      <p:pic>
        <p:nvPicPr>
          <p:cNvPr id="1184" name="Google Shape;1184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3374" y="1436882"/>
            <a:ext cx="2306907" cy="2344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97"/>
          <p:cNvSpPr txBox="1">
            <a:spLocks noGrp="1"/>
          </p:cNvSpPr>
          <p:nvPr>
            <p:ph type="title"/>
          </p:nvPr>
        </p:nvSpPr>
        <p:spPr>
          <a:xfrm>
            <a:off x="1865525" y="445025"/>
            <a:ext cx="670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FLIPGRID FOLLOW UP</a:t>
            </a:r>
            <a:endParaRPr/>
          </a:p>
        </p:txBody>
      </p:sp>
      <p:pic>
        <p:nvPicPr>
          <p:cNvPr id="1190" name="Google Shape;1190;p97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381" y="1523612"/>
            <a:ext cx="7036904" cy="3174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98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196" name="Google Shape;1196;p9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9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8" name="Google Shape;1198;p9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 rotWithShape="1">
            <a:blip r:embed="rId4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99" name="Google Shape;1199;p98"/>
          <p:cNvSpPr txBox="1">
            <a:spLocks noGrp="1"/>
          </p:cNvSpPr>
          <p:nvPr>
            <p:ph type="title"/>
          </p:nvPr>
        </p:nvSpPr>
        <p:spPr>
          <a:xfrm>
            <a:off x="762960" y="384048"/>
            <a:ext cx="5057883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600" b="1"/>
              <a:t>BEATRICE CHANGED HER BELIEFS- </a:t>
            </a:r>
            <a:endParaRPr sz="1100"/>
          </a:p>
        </p:txBody>
      </p:sp>
      <p:sp>
        <p:nvSpPr>
          <p:cNvPr id="1200" name="Google Shape;1200;p98"/>
          <p:cNvSpPr txBox="1">
            <a:spLocks noGrp="1"/>
          </p:cNvSpPr>
          <p:nvPr>
            <p:ph type="body" idx="1"/>
          </p:nvPr>
        </p:nvSpPr>
        <p:spPr>
          <a:xfrm>
            <a:off x="0" y="2105405"/>
            <a:ext cx="5057884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2400" b="1"/>
              <a:t>SHE MOVED FROM A FIXED MINDSET TO A </a:t>
            </a:r>
            <a:endParaRPr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2400" b="1"/>
              <a:t>GROWTH MINDSET</a:t>
            </a:r>
            <a:endParaRPr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400" b="1"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2400" b="1"/>
              <a:t>DO YOU THINK IT IS POSSIBLE TO MOVE FROM A GROWTH MINDSET TO A FIXED MINDSET? HOW?</a:t>
            </a:r>
            <a:endParaRPr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600" b="1"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600" b="1"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100"/>
          </a:p>
          <a:p>
            <a:pPr marL="177800" lvl="0" indent="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100"/>
              <a:buNone/>
            </a:pPr>
            <a:r>
              <a:rPr lang="en" sz="1400" b="1"/>
              <a:t>	</a:t>
            </a:r>
            <a:endParaRPr sz="2000"/>
          </a:p>
        </p:txBody>
      </p:sp>
      <p:pic>
        <p:nvPicPr>
          <p:cNvPr id="1201" name="Google Shape;1201;p98" descr="The face of a hors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351" r="10777"/>
          <a:stretch/>
        </p:blipFill>
        <p:spPr>
          <a:xfrm>
            <a:off x="5658956" y="8"/>
            <a:ext cx="3485045" cy="514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2" name="Google Shape;1202;p98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203" name="Google Shape;1203;p9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04" name="Google Shape;1204;p9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ROSIE REVERE: ENGINEER</a:t>
            </a:r>
            <a:br>
              <a:rPr lang="en"/>
            </a:br>
            <a:r>
              <a:rPr lang="en"/>
              <a:t>TEXT VERSION</a:t>
            </a:r>
            <a:endParaRPr/>
          </a:p>
        </p:txBody>
      </p:sp>
      <p:pic>
        <p:nvPicPr>
          <p:cNvPr id="1219" name="Google Shape;1219;p100" descr="Text&#10;&#10;Description automatically genera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9533" y="1706671"/>
            <a:ext cx="2664933" cy="3238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01"/>
          <p:cNvSpPr txBox="1">
            <a:spLocks noGrp="1"/>
          </p:cNvSpPr>
          <p:nvPr>
            <p:ph type="title"/>
          </p:nvPr>
        </p:nvSpPr>
        <p:spPr>
          <a:xfrm>
            <a:off x="411436" y="929894"/>
            <a:ext cx="85543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200" b="1"/>
              <a:t>“Growth Mindset” &amp; “Fixed Mindset</a:t>
            </a:r>
            <a:r>
              <a:rPr lang="en" sz="3600" b="1"/>
              <a:t>”</a:t>
            </a:r>
            <a:endParaRPr sz="3600" b="1"/>
          </a:p>
        </p:txBody>
      </p:sp>
      <p:sp>
        <p:nvSpPr>
          <p:cNvPr id="1225" name="Google Shape;1225;p101"/>
          <p:cNvSpPr txBox="1">
            <a:spLocks noGrp="1"/>
          </p:cNvSpPr>
          <p:nvPr>
            <p:ph type="body" idx="1"/>
          </p:nvPr>
        </p:nvSpPr>
        <p:spPr>
          <a:xfrm>
            <a:off x="144376" y="1565957"/>
            <a:ext cx="882145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/>
              <a:t> </a:t>
            </a:r>
            <a:r>
              <a:rPr lang="en" sz="1100">
                <a:solidFill>
                  <a:schemeClr val="dk1"/>
                </a:solidFill>
              </a:rPr>
              <a:t> 	</a:t>
            </a:r>
            <a:r>
              <a:rPr lang="en" sz="1800" b="1" u="sng"/>
              <a:t> Growth Mindset </a:t>
            </a:r>
            <a:r>
              <a:rPr lang="en" sz="1800" b="1"/>
              <a:t>			</a:t>
            </a:r>
            <a:r>
              <a:rPr lang="en" sz="1800" b="1" u="sng"/>
              <a:t> Fixed Mindset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1800" i="1"/>
            </a:br>
            <a:r>
              <a:rPr lang="en" sz="1800" i="1"/>
              <a:t>    </a:t>
            </a:r>
            <a:r>
              <a:rPr lang="en" sz="1800"/>
              <a:t>	Ability is based on my 		           Ability is based on my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         </a:t>
            </a:r>
            <a:r>
              <a:rPr lang="en" sz="2800">
                <a:solidFill>
                  <a:srgbClr val="FF0000"/>
                </a:solidFill>
              </a:rPr>
              <a:t>Effort</a:t>
            </a:r>
            <a:r>
              <a:rPr lang="en" sz="1800"/>
              <a:t>			          </a:t>
            </a:r>
            <a:r>
              <a:rPr lang="en" sz="2800">
                <a:solidFill>
                  <a:srgbClr val="FF0000"/>
                </a:solidFill>
              </a:rPr>
              <a:t>Inborn Ability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(With Effort, I Can Do Anything                   “It Cannot Be Changed”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			         (Why Bother Working Hard?)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                  Welcome Feedback/Coaching	     Threatened by Feedback/Coaching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     Welcome Challenges		   Fear Challenges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See Obstacles/Mistakes as a               See Obstacles/Mistakes as 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Chance to Grow,		                       Embarrassing,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                      A SIGNAL TO </a:t>
            </a:r>
            <a:r>
              <a:rPr lang="en" sz="1800">
                <a:solidFill>
                  <a:srgbClr val="FF0000"/>
                </a:solidFill>
              </a:rPr>
              <a:t>WORK HARDER                     </a:t>
            </a:r>
            <a:r>
              <a:rPr lang="en" sz="1800"/>
              <a:t>A SIGNAL TO</a:t>
            </a:r>
            <a:r>
              <a:rPr lang="en" sz="1800">
                <a:solidFill>
                  <a:srgbClr val="FF0000"/>
                </a:solidFill>
              </a:rPr>
              <a:t> QUIT 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			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226" name="Google Shape;1226;p101"/>
          <p:cNvSpPr txBox="1"/>
          <p:nvPr/>
        </p:nvSpPr>
        <p:spPr>
          <a:xfrm>
            <a:off x="582380" y="298048"/>
            <a:ext cx="82990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REMEMBER OUR WORK ON GROWTH MINDSET AND BEATRICE?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>
            <a:spLocks noGrp="1"/>
          </p:cNvSpPr>
          <p:nvPr>
            <p:ph type="title"/>
          </p:nvPr>
        </p:nvSpPr>
        <p:spPr>
          <a:xfrm>
            <a:off x="277906" y="293400"/>
            <a:ext cx="85543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200" b="1"/>
              <a:t>“FAILING WELL” &amp; “FAILING BADLY</a:t>
            </a:r>
            <a:r>
              <a:rPr lang="en" sz="3600" b="1"/>
              <a:t>”</a:t>
            </a:r>
            <a:endParaRPr sz="3600" b="1"/>
          </a:p>
        </p:txBody>
      </p:sp>
      <p:sp>
        <p:nvSpPr>
          <p:cNvPr id="299" name="Google Shape;299;p29"/>
          <p:cNvSpPr txBox="1">
            <a:spLocks noGrp="1"/>
          </p:cNvSpPr>
          <p:nvPr>
            <p:ph type="body" idx="1"/>
          </p:nvPr>
        </p:nvSpPr>
        <p:spPr>
          <a:xfrm>
            <a:off x="206680" y="983251"/>
            <a:ext cx="882145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/>
              <a:t> </a:t>
            </a:r>
            <a:r>
              <a:rPr lang="en" sz="1100">
                <a:solidFill>
                  <a:schemeClr val="dk1"/>
                </a:solidFill>
              </a:rPr>
              <a:t> 	</a:t>
            </a:r>
            <a:r>
              <a:rPr lang="en" sz="1800" b="1" u="sng"/>
              <a:t> Failing Well </a:t>
            </a:r>
            <a:r>
              <a:rPr lang="en" sz="1800" b="1"/>
              <a:t>                                                            </a:t>
            </a:r>
            <a:r>
              <a:rPr lang="en" sz="1800" b="1" u="sng"/>
              <a:t>Failing Badly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1800" i="1"/>
            </a:br>
            <a:r>
              <a:rPr lang="en" sz="1800" i="1"/>
              <a:t>    Taking Responsibility for Failure: Blaming        Blaming Others or Circumstances</a:t>
            </a:r>
            <a:r>
              <a:rPr lang="en" sz="1800"/>
              <a:t>:     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    No One Else for Your Failure 		         Not taking Responsibility for        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                                                                                               Failure: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1800"/>
            </a:br>
            <a:r>
              <a:rPr lang="en" sz="1800"/>
              <a:t>    </a:t>
            </a:r>
            <a:r>
              <a:rPr lang="en" sz="1800" i="1"/>
              <a:t>Learning Valuable Lessons 		         Not Learning Valuable Lessons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i="1"/>
              <a:t>    From Failure     </a:t>
            </a:r>
            <a:r>
              <a:rPr lang="en" sz="1800"/>
              <a:t>			         </a:t>
            </a:r>
            <a:r>
              <a:rPr lang="en" sz="1800" i="1"/>
              <a:t>From Failure</a:t>
            </a:r>
            <a:r>
              <a:rPr lang="en" sz="1800"/>
              <a:t>: Repeating the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            					         Same Mistake Over and Over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1800"/>
            </a:br>
            <a:r>
              <a:rPr lang="en" sz="1800"/>
              <a:t>   Having a </a:t>
            </a:r>
            <a:r>
              <a:rPr lang="en" sz="1800" i="1"/>
              <a:t>Positive Attitude </a:t>
            </a:r>
            <a:r>
              <a:rPr lang="en" sz="1800"/>
              <a:t>on Failure                    Having a </a:t>
            </a:r>
            <a:r>
              <a:rPr lang="en" sz="1800" i="1"/>
              <a:t>Negative Attitude </a:t>
            </a:r>
            <a:r>
              <a:rPr lang="en" sz="1800"/>
              <a:t>on   					           Failure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	</a:t>
            </a:r>
            <a:endParaRPr sz="11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02"/>
          <p:cNvSpPr txBox="1">
            <a:spLocks noGrp="1"/>
          </p:cNvSpPr>
          <p:nvPr>
            <p:ph type="title"/>
          </p:nvPr>
        </p:nvSpPr>
        <p:spPr>
          <a:xfrm>
            <a:off x="411436" y="929894"/>
            <a:ext cx="85543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200" b="1"/>
              <a:t>“Growth Mindset” &amp; “Fixed Mindset</a:t>
            </a:r>
            <a:r>
              <a:rPr lang="en" sz="3600" b="1"/>
              <a:t>”</a:t>
            </a:r>
            <a:endParaRPr sz="3600" b="1"/>
          </a:p>
        </p:txBody>
      </p:sp>
      <p:sp>
        <p:nvSpPr>
          <p:cNvPr id="1232" name="Google Shape;1232;p102"/>
          <p:cNvSpPr txBox="1">
            <a:spLocks noGrp="1"/>
          </p:cNvSpPr>
          <p:nvPr>
            <p:ph type="body" idx="1"/>
          </p:nvPr>
        </p:nvSpPr>
        <p:spPr>
          <a:xfrm>
            <a:off x="144376" y="1565957"/>
            <a:ext cx="882145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/>
              <a:t> </a:t>
            </a:r>
            <a:r>
              <a:rPr lang="en" sz="1100">
                <a:solidFill>
                  <a:schemeClr val="dk1"/>
                </a:solidFill>
              </a:rPr>
              <a:t> 		</a:t>
            </a:r>
            <a:r>
              <a:rPr lang="en" sz="1800" b="1" u="sng"/>
              <a:t> Growth Mindset </a:t>
            </a:r>
            <a:r>
              <a:rPr lang="en" sz="1800" b="1"/>
              <a:t>	                    </a:t>
            </a:r>
            <a:r>
              <a:rPr lang="en" sz="1800" b="1" u="sng"/>
              <a:t>Fixed Mindset</a:t>
            </a:r>
            <a:endParaRPr sz="11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1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b="1"/>
              <a:t>                  </a:t>
            </a:r>
            <a:r>
              <a:rPr lang="en" sz="1800" b="1" u="sng"/>
              <a:t>Welcome Feedback/Coaching	</a:t>
            </a:r>
            <a:r>
              <a:rPr lang="en" sz="1800" u="sng"/>
              <a:t>     </a:t>
            </a:r>
            <a:r>
              <a:rPr lang="en" sz="1800"/>
              <a:t>Threatened by Feedback/Coaching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     Welcome Challenges		   Fear Challenges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See Obstacles/Mistakes as a               See Obstacles/Mistakes as 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Chance to Grow,		                       Embarrassing,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                      A SIGNAL TO </a:t>
            </a:r>
            <a:r>
              <a:rPr lang="en" sz="1800">
                <a:solidFill>
                  <a:srgbClr val="FF0000"/>
                </a:solidFill>
              </a:rPr>
              <a:t>WORK HARDER                     </a:t>
            </a:r>
            <a:r>
              <a:rPr lang="en" sz="1800"/>
              <a:t>A SIGNAL TO</a:t>
            </a:r>
            <a:r>
              <a:rPr lang="en" sz="1800">
                <a:solidFill>
                  <a:srgbClr val="FF0000"/>
                </a:solidFill>
              </a:rPr>
              <a:t> QUIT 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			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233" name="Google Shape;1233;p102"/>
          <p:cNvSpPr txBox="1"/>
          <p:nvPr/>
        </p:nvSpPr>
        <p:spPr>
          <a:xfrm>
            <a:off x="582380" y="298048"/>
            <a:ext cx="72603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CHART IS NOT JUST ABOUT BEATRICE AND ROSIE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BUT IS ABOUT YOU?</a:t>
            </a:r>
            <a:endParaRPr/>
          </a:p>
        </p:txBody>
      </p:sp>
      <p:sp>
        <p:nvSpPr>
          <p:cNvPr id="1234" name="Google Shape;1234;p102"/>
          <p:cNvSpPr/>
          <p:nvPr/>
        </p:nvSpPr>
        <p:spPr>
          <a:xfrm>
            <a:off x="708212" y="1565957"/>
            <a:ext cx="4331621" cy="3228894"/>
          </a:xfrm>
          <a:prstGeom prst="rect">
            <a:avLst/>
          </a:prstGeom>
          <a:noFill/>
          <a:ln w="25400" cap="flat" cmpd="sng">
            <a:solidFill>
              <a:srgbClr val="9934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5" name="Google Shape;1235;p102"/>
          <p:cNvCxnSpPr/>
          <p:nvPr/>
        </p:nvCxnSpPr>
        <p:spPr>
          <a:xfrm flipH="1">
            <a:off x="5307106" y="1568824"/>
            <a:ext cx="2788023" cy="1927411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6" name="Google Shape;1236;p102"/>
          <p:cNvCxnSpPr/>
          <p:nvPr/>
        </p:nvCxnSpPr>
        <p:spPr>
          <a:xfrm>
            <a:off x="6048076" y="1380356"/>
            <a:ext cx="2235403" cy="2115879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04"/>
          <p:cNvSpPr txBox="1">
            <a:spLocks noGrp="1"/>
          </p:cNvSpPr>
          <p:nvPr>
            <p:ph type="title"/>
          </p:nvPr>
        </p:nvSpPr>
        <p:spPr>
          <a:xfrm>
            <a:off x="445230" y="1279607"/>
            <a:ext cx="85543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200" b="1"/>
              <a:t> </a:t>
            </a:r>
            <a:r>
              <a:rPr lang="en" sz="1800" b="1"/>
              <a:t>IF YOUR  FLIPGRID VIDEO 	          IF YOUR FLIPGRID VIDEO</a:t>
            </a:r>
            <a:br>
              <a:rPr lang="en" sz="1800" b="1"/>
            </a:br>
            <a:r>
              <a:rPr lang="en" sz="1800" b="1"/>
              <a:t> WAS GREAT, CAN  		          NEEDED IMPROVEMENT,</a:t>
            </a:r>
            <a:br>
              <a:rPr lang="en" sz="1800" b="1"/>
            </a:br>
            <a:r>
              <a:rPr lang="en" sz="1800" b="1"/>
              <a:t>YOU DO EVEN BETTER?                          WITH </a:t>
            </a:r>
            <a:r>
              <a:rPr lang="en" sz="1800" b="1" i="1"/>
              <a:t>FEEDBACK</a:t>
            </a:r>
            <a:r>
              <a:rPr lang="en" sz="1800" b="1"/>
              <a:t>, CAN YOU </a:t>
            </a:r>
            <a:br>
              <a:rPr lang="en" sz="1800" b="1"/>
            </a:br>
            <a:r>
              <a:rPr lang="en" sz="1800" b="1"/>
              <a:t>                                                                           DO EVEN BETTER?</a:t>
            </a:r>
            <a:r>
              <a:rPr lang="en" sz="2800" b="1"/>
              <a:t>                </a:t>
            </a:r>
            <a:endParaRPr sz="2800" b="1"/>
          </a:p>
        </p:txBody>
      </p:sp>
      <p:sp>
        <p:nvSpPr>
          <p:cNvPr id="1251" name="Google Shape;1251;p104"/>
          <p:cNvSpPr txBox="1"/>
          <p:nvPr/>
        </p:nvSpPr>
        <p:spPr>
          <a:xfrm>
            <a:off x="1102686" y="525635"/>
            <a:ext cx="72394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MOVING A GROWTH MINDSET INTO YOUR LIFE</a:t>
            </a:r>
            <a:endParaRPr/>
          </a:p>
        </p:txBody>
      </p:sp>
      <p:pic>
        <p:nvPicPr>
          <p:cNvPr id="1252" name="Google Shape;1252;p104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190358"/>
            <a:ext cx="32004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04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2527" y="2519325"/>
            <a:ext cx="2617584" cy="2410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03"/>
          <p:cNvSpPr txBox="1">
            <a:spLocks noGrp="1"/>
          </p:cNvSpPr>
          <p:nvPr>
            <p:ph type="title"/>
          </p:nvPr>
        </p:nvSpPr>
        <p:spPr>
          <a:xfrm>
            <a:off x="411436" y="900457"/>
            <a:ext cx="85543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200" b="1"/>
              <a:t>     “Growth Mindset”</a:t>
            </a:r>
            <a:endParaRPr sz="3600" b="1"/>
          </a:p>
        </p:txBody>
      </p:sp>
      <p:sp>
        <p:nvSpPr>
          <p:cNvPr id="1242" name="Google Shape;1242;p103"/>
          <p:cNvSpPr txBox="1">
            <a:spLocks noGrp="1"/>
          </p:cNvSpPr>
          <p:nvPr>
            <p:ph type="body" idx="1"/>
          </p:nvPr>
        </p:nvSpPr>
        <p:spPr>
          <a:xfrm>
            <a:off x="144376" y="1565957"/>
            <a:ext cx="882145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/>
              <a:t> </a:t>
            </a:r>
            <a:r>
              <a:rPr lang="en" sz="1100">
                <a:solidFill>
                  <a:schemeClr val="dk1"/>
                </a:solidFill>
              </a:rPr>
              <a:t> 		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 b="1"/>
              <a:t>		</a:t>
            </a:r>
            <a:r>
              <a:rPr lang="en" sz="1800" b="1"/>
              <a:t> </a:t>
            </a:r>
            <a:r>
              <a:rPr lang="en" sz="1800" b="1" u="sng"/>
              <a:t>Growth Mindset </a:t>
            </a:r>
            <a:r>
              <a:rPr lang="en" sz="1800" b="1"/>
              <a:t>	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b="1"/>
              <a:t>                  </a:t>
            </a:r>
            <a:r>
              <a:rPr lang="en" sz="1800" b="1" u="sng"/>
              <a:t>Welcome Feedback/Coaching	</a:t>
            </a:r>
            <a:r>
              <a:rPr lang="en" sz="1800" u="sng"/>
              <a:t>    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     Welcome Challenges		  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     See Obstacles/Mistakes as a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Chance to Grow,		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A SIGNAL TO </a:t>
            </a:r>
            <a:r>
              <a:rPr lang="en" sz="1800">
                <a:solidFill>
                  <a:srgbClr val="FF0000"/>
                </a:solidFill>
              </a:rPr>
              <a:t>WORK HARDER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				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243" name="Google Shape;1243;p103"/>
          <p:cNvSpPr txBox="1"/>
          <p:nvPr/>
        </p:nvSpPr>
        <p:spPr>
          <a:xfrm>
            <a:off x="1169516" y="90323"/>
            <a:ext cx="74254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AFTER READING OUR STORY ON ROSIE, CAN YOU LOOK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 YOUR FLIPGRID INTERVIEW AS A “FIRST TRY”?</a:t>
            </a:r>
            <a:endParaRPr/>
          </a:p>
        </p:txBody>
      </p:sp>
      <p:sp>
        <p:nvSpPr>
          <p:cNvPr id="1244" name="Google Shape;1244;p103"/>
          <p:cNvSpPr/>
          <p:nvPr/>
        </p:nvSpPr>
        <p:spPr>
          <a:xfrm>
            <a:off x="708212" y="1565957"/>
            <a:ext cx="4331621" cy="3228894"/>
          </a:xfrm>
          <a:prstGeom prst="rect">
            <a:avLst/>
          </a:prstGeom>
          <a:noFill/>
          <a:ln w="25400" cap="flat" cmpd="sng">
            <a:solidFill>
              <a:srgbClr val="9934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5" name="Google Shape;1245;p103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7351" y="1731454"/>
            <a:ext cx="3868479" cy="261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84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84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84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7" name="Google Shape;1047;p84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048" name="Google Shape;1048;p8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8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0" name="Google Shape;1050;p84"/>
          <p:cNvSpPr/>
          <p:nvPr/>
        </p:nvSpPr>
        <p:spPr>
          <a:xfrm>
            <a:off x="0" y="0"/>
            <a:ext cx="9141714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51" name="Google Shape;1051;p84"/>
          <p:cNvSpPr txBox="1">
            <a:spLocks noGrp="1"/>
          </p:cNvSpPr>
          <p:nvPr>
            <p:ph type="title"/>
          </p:nvPr>
        </p:nvSpPr>
        <p:spPr>
          <a:xfrm>
            <a:off x="125506" y="491565"/>
            <a:ext cx="5371803" cy="4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6000" dirty="0"/>
              <a:t>ATTENDANCE CHECK IN/</a:t>
            </a:r>
            <a:br>
              <a:rPr lang="en" sz="6000" dirty="0"/>
            </a:br>
            <a:br>
              <a:rPr lang="en" sz="3600" dirty="0"/>
            </a:br>
            <a:r>
              <a:rPr lang="en" sz="3600" dirty="0"/>
              <a:t>Were you to improve your </a:t>
            </a:r>
            <a:r>
              <a:rPr lang="en-US" sz="3600" dirty="0"/>
              <a:t>F</a:t>
            </a:r>
            <a:r>
              <a:rPr lang="en" sz="3600" dirty="0" err="1"/>
              <a:t>lipgrid</a:t>
            </a:r>
            <a:r>
              <a:rPr lang="en" sz="3600" dirty="0"/>
              <a:t> interview?</a:t>
            </a:r>
            <a:br>
              <a:rPr lang="en" sz="3600" dirty="0"/>
            </a:br>
            <a:endParaRPr sz="6000" dirty="0"/>
          </a:p>
        </p:txBody>
      </p:sp>
      <p:sp>
        <p:nvSpPr>
          <p:cNvPr id="1052" name="Google Shape;1052;p84"/>
          <p:cNvSpPr/>
          <p:nvPr/>
        </p:nvSpPr>
        <p:spPr>
          <a:xfrm rot="5400000">
            <a:off x="4277032" y="2541493"/>
            <a:ext cx="2743200" cy="60512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3" name="Google Shape;1053;p84"/>
          <p:cNvGrpSpPr/>
          <p:nvPr/>
        </p:nvGrpSpPr>
        <p:grpSpPr>
          <a:xfrm>
            <a:off x="5950196" y="1427478"/>
            <a:ext cx="2288545" cy="2288541"/>
            <a:chOff x="7933595" y="1903304"/>
            <a:chExt cx="3051394" cy="3051388"/>
          </a:xfrm>
        </p:grpSpPr>
        <p:sp>
          <p:nvSpPr>
            <p:cNvPr id="1054" name="Google Shape;1054;p84"/>
            <p:cNvSpPr/>
            <p:nvPr/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rotWithShape="1">
              <a:blip r:embed="rId5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5" name="Google Shape;1055;p84"/>
            <p:cNvSpPr/>
            <p:nvPr/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6" name="Google Shape;1056;p84"/>
          <p:cNvSpPr txBox="1">
            <a:spLocks noGrp="1"/>
          </p:cNvSpPr>
          <p:nvPr>
            <p:ph type="body" idx="1"/>
          </p:nvPr>
        </p:nvSpPr>
        <p:spPr>
          <a:xfrm>
            <a:off x="6071269" y="1548548"/>
            <a:ext cx="2046405" cy="204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</a:pPr>
            <a:r>
              <a:rPr lang="en" sz="1700">
                <a:solidFill>
                  <a:srgbClr val="FFFFFF"/>
                </a:solidFill>
              </a:rPr>
              <a:t>When you hear your name, please type it into the chat box to show you are present. 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471011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03"/>
          <p:cNvSpPr txBox="1">
            <a:spLocks noGrp="1"/>
          </p:cNvSpPr>
          <p:nvPr>
            <p:ph type="title"/>
          </p:nvPr>
        </p:nvSpPr>
        <p:spPr>
          <a:xfrm>
            <a:off x="411436" y="900457"/>
            <a:ext cx="85543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200" b="1" dirty="0"/>
              <a:t>     </a:t>
            </a:r>
            <a:endParaRPr sz="3600" b="1" dirty="0"/>
          </a:p>
        </p:txBody>
      </p:sp>
      <p:sp>
        <p:nvSpPr>
          <p:cNvPr id="1242" name="Google Shape;1242;p103"/>
          <p:cNvSpPr txBox="1">
            <a:spLocks noGrp="1"/>
          </p:cNvSpPr>
          <p:nvPr>
            <p:ph type="body" idx="1"/>
          </p:nvPr>
        </p:nvSpPr>
        <p:spPr>
          <a:xfrm>
            <a:off x="144376" y="1565957"/>
            <a:ext cx="882145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 dirty="0"/>
              <a:t> </a:t>
            </a:r>
            <a:r>
              <a:rPr lang="en" sz="1100" dirty="0">
                <a:solidFill>
                  <a:schemeClr val="dk1"/>
                </a:solidFill>
              </a:rPr>
              <a:t> 		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 b="1" dirty="0"/>
              <a:t>		</a:t>
            </a:r>
            <a:r>
              <a:rPr lang="en" sz="1800" b="1" dirty="0"/>
              <a:t> </a:t>
            </a:r>
            <a:r>
              <a:rPr lang="en" sz="1800" b="1" u="sng" dirty="0"/>
              <a:t>Growth Mindset </a:t>
            </a:r>
            <a:r>
              <a:rPr lang="en" sz="1800" b="1" dirty="0"/>
              <a:t>	</a:t>
            </a:r>
            <a:endParaRPr dirty="0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b="1" dirty="0"/>
              <a:t>                  </a:t>
            </a:r>
            <a:r>
              <a:rPr lang="en" sz="1800" b="1" u="sng" dirty="0"/>
              <a:t>Welcome Feedback/Coaching	</a:t>
            </a:r>
            <a:r>
              <a:rPr lang="en" sz="1800" u="sng" dirty="0"/>
              <a:t>     </a:t>
            </a:r>
            <a:endParaRPr dirty="0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/>
              <a:t>	          Welcome Challenges		   </a:t>
            </a:r>
            <a:endParaRPr dirty="0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/>
              <a:t>	     See Obstacles/Mistakes as a</a:t>
            </a:r>
            <a:endParaRPr dirty="0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/>
              <a:t>		Chance to Grow,		 </a:t>
            </a:r>
            <a:endParaRPr dirty="0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/>
              <a:t>	A SIGNAL TO </a:t>
            </a:r>
            <a:r>
              <a:rPr lang="en" sz="1800" dirty="0">
                <a:solidFill>
                  <a:srgbClr val="FF0000"/>
                </a:solidFill>
              </a:rPr>
              <a:t>WORK HARDER</a:t>
            </a:r>
            <a:endParaRPr dirty="0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/>
              <a:t>					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 dirty="0"/>
          </a:p>
        </p:txBody>
      </p:sp>
      <p:sp>
        <p:nvSpPr>
          <p:cNvPr id="1243" name="Google Shape;1243;p103"/>
          <p:cNvSpPr txBox="1"/>
          <p:nvPr/>
        </p:nvSpPr>
        <p:spPr>
          <a:xfrm>
            <a:off x="1169516" y="90323"/>
            <a:ext cx="74254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LOOKING OVER YOUR NEW FLIPGRIDS YOU POSTED,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 SEEMS AS IF YOU HAVE LEARNED A LOT FROM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FROM ROSIE’S GREAT GREAT AUNT ROSE ABOUT \THE IDEA OF A FABULOUS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“FIRST TRY”?</a:t>
            </a:r>
            <a:endParaRPr dirty="0"/>
          </a:p>
        </p:txBody>
      </p:sp>
      <p:sp>
        <p:nvSpPr>
          <p:cNvPr id="1244" name="Google Shape;1244;p103"/>
          <p:cNvSpPr/>
          <p:nvPr/>
        </p:nvSpPr>
        <p:spPr>
          <a:xfrm>
            <a:off x="708212" y="1565957"/>
            <a:ext cx="4331621" cy="3228894"/>
          </a:xfrm>
          <a:prstGeom prst="rect">
            <a:avLst/>
          </a:prstGeom>
          <a:noFill/>
          <a:ln w="25400" cap="flat" cmpd="sng">
            <a:solidFill>
              <a:srgbClr val="9934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5" name="Google Shape;1245;p103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7351" y="1731454"/>
            <a:ext cx="3868479" cy="2613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0467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4000"/>
              <a:t>Welcome to the Space Shuttle for our Next Challenge!</a:t>
            </a:r>
            <a:endParaRPr sz="4000"/>
          </a:p>
        </p:txBody>
      </p:sp>
      <p:pic>
        <p:nvPicPr>
          <p:cNvPr id="1210" name="Google Shape;1210;p99" descr="A close up of text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03" y="1761856"/>
            <a:ext cx="2486212" cy="302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99" descr="A picture containing person, outdoor, person, person&#10;&#10;Description automatically generated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7621" y="1761856"/>
            <a:ext cx="4461776" cy="2551623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99"/>
          <p:cNvSpPr txBox="1"/>
          <p:nvPr/>
        </p:nvSpPr>
        <p:spPr>
          <a:xfrm>
            <a:off x="4405023" y="4564049"/>
            <a:ext cx="1847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99"/>
          <p:cNvSpPr txBox="1"/>
          <p:nvPr/>
        </p:nvSpPr>
        <p:spPr>
          <a:xfrm>
            <a:off x="3669980" y="4410160"/>
            <a:ext cx="42370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Kate </a:t>
            </a:r>
            <a:r>
              <a:rPr lang="en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Rubins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Will Read Our Next Story From THE Space Shuttle in Outer Space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(Click on Picture)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10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600"/>
              <a:t>A hope creator is…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600"/>
              <a:t>Someone who believes in you. They are kind and positive even if you fail. </a:t>
            </a:r>
            <a:endParaRPr sz="3600"/>
          </a:p>
        </p:txBody>
      </p:sp>
      <p:pic>
        <p:nvPicPr>
          <p:cNvPr id="1282" name="Google Shape;1282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5500" y="3692187"/>
            <a:ext cx="3732175" cy="14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07"/>
          <p:cNvPicPr preferRelativeResize="0"/>
          <p:nvPr/>
        </p:nvPicPr>
        <p:blipFill rotWithShape="1">
          <a:blip r:embed="rId4">
            <a:alphaModFix/>
          </a:blip>
          <a:srcRect t="32863" r="47780"/>
          <a:stretch/>
        </p:blipFill>
        <p:spPr>
          <a:xfrm>
            <a:off x="5385625" y="204823"/>
            <a:ext cx="1898425" cy="146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08"/>
          <p:cNvSpPr txBox="1">
            <a:spLocks noGrp="1"/>
          </p:cNvSpPr>
          <p:nvPr>
            <p:ph type="title"/>
          </p:nvPr>
        </p:nvSpPr>
        <p:spPr>
          <a:xfrm>
            <a:off x="241984" y="365052"/>
            <a:ext cx="6367800" cy="3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600"/>
              <a:t>A hope crusher is…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600"/>
              <a:t>Someone who does not believe in you and what you are capable of doing.</a:t>
            </a:r>
            <a:endParaRPr sz="3600"/>
          </a:p>
        </p:txBody>
      </p:sp>
      <p:pic>
        <p:nvPicPr>
          <p:cNvPr id="1289" name="Google Shape;1289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353" y="3299012"/>
            <a:ext cx="3073072" cy="176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06"/>
          <p:cNvSpPr txBox="1">
            <a:spLocks noGrp="1"/>
          </p:cNvSpPr>
          <p:nvPr>
            <p:ph type="title"/>
          </p:nvPr>
        </p:nvSpPr>
        <p:spPr>
          <a:xfrm>
            <a:off x="1865525" y="445025"/>
            <a:ext cx="670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dirty="0"/>
              <a:t>Who is the hope crusher in Rosie’s life? Who the hope creator in Rosie’s life?</a:t>
            </a:r>
            <a:endParaRPr dirty="0"/>
          </a:p>
        </p:txBody>
      </p:sp>
      <p:sp>
        <p:nvSpPr>
          <p:cNvPr id="1273" name="Google Shape;1273;p106"/>
          <p:cNvSpPr txBox="1">
            <a:spLocks noGrp="1"/>
          </p:cNvSpPr>
          <p:nvPr>
            <p:ph type="body" idx="1"/>
          </p:nvPr>
        </p:nvSpPr>
        <p:spPr>
          <a:xfrm>
            <a:off x="285050" y="3917600"/>
            <a:ext cx="3525900" cy="10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dirty="0"/>
              <a:t>Rosie’s Uncle Fred</a:t>
            </a:r>
            <a:endParaRPr dirty="0"/>
          </a:p>
        </p:txBody>
      </p:sp>
      <p:sp>
        <p:nvSpPr>
          <p:cNvPr id="1274" name="Google Shape;1274;p106"/>
          <p:cNvSpPr txBox="1">
            <a:spLocks noGrp="1"/>
          </p:cNvSpPr>
          <p:nvPr>
            <p:ph type="body" idx="2"/>
          </p:nvPr>
        </p:nvSpPr>
        <p:spPr>
          <a:xfrm>
            <a:off x="5422800" y="3938450"/>
            <a:ext cx="3679800" cy="1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dirty="0"/>
              <a:t>Rosie’s Great, Great Aunt Rose.</a:t>
            </a:r>
            <a:endParaRPr dirty="0"/>
          </a:p>
        </p:txBody>
      </p:sp>
      <p:pic>
        <p:nvPicPr>
          <p:cNvPr id="1275" name="Google Shape;1275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525" y="2275921"/>
            <a:ext cx="3337750" cy="170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800" y="2242940"/>
            <a:ext cx="3453482" cy="1767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06"/>
          <p:cNvSpPr txBox="1">
            <a:spLocks noGrp="1"/>
          </p:cNvSpPr>
          <p:nvPr>
            <p:ph type="title"/>
          </p:nvPr>
        </p:nvSpPr>
        <p:spPr>
          <a:xfrm>
            <a:off x="2985622" y="261256"/>
            <a:ext cx="5988561" cy="568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 dirty="0"/>
              <a:t>Can you find evidence in the text to support your claim that Uncle Fred is a hope crusher or hope creator?</a:t>
            </a:r>
            <a:br>
              <a:rPr lang="en" sz="2800" dirty="0"/>
            </a:br>
            <a:r>
              <a:rPr lang="en" sz="1600" dirty="0"/>
              <a:t>(write answer and proof in chat box)</a:t>
            </a:r>
            <a:endParaRPr sz="1600" dirty="0"/>
          </a:p>
        </p:txBody>
      </p:sp>
      <p:pic>
        <p:nvPicPr>
          <p:cNvPr id="1275" name="Google Shape;1275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9178" y="0"/>
            <a:ext cx="2800480" cy="219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C0149B-18B7-FC4D-8DA0-FBD82424E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907" y="2397376"/>
            <a:ext cx="4744703" cy="274612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BEB31B0-D1D2-E44C-94B1-9C2D604C2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68896"/>
            <a:ext cx="4127863" cy="337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8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/>
          <p:nvPr/>
        </p:nvSpPr>
        <p:spPr>
          <a:xfrm>
            <a:off x="0" y="0"/>
            <a:ext cx="9143772" cy="5143500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5" name="Google Shape;305;p30"/>
          <p:cNvSpPr/>
          <p:nvPr/>
        </p:nvSpPr>
        <p:spPr>
          <a:xfrm>
            <a:off x="1" y="2"/>
            <a:ext cx="4571771" cy="5143498"/>
          </a:xfrm>
          <a:custGeom>
            <a:avLst/>
            <a:gdLst/>
            <a:ahLst/>
            <a:cxnLst/>
            <a:rect l="l" t="t" r="r" b="b"/>
            <a:pathLst>
              <a:path w="6095695" h="6857997" extrusionOk="0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06" name="Google Shape;306;p30" descr="A picture containing person, person, holding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547" y="1711311"/>
            <a:ext cx="2680256" cy="178907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0"/>
          <p:cNvSpPr/>
          <p:nvPr/>
        </p:nvSpPr>
        <p:spPr>
          <a:xfrm>
            <a:off x="4976813" y="1334863"/>
            <a:ext cx="4104479" cy="331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2600"/>
              <a:buFont typeface="Noto Sans Symbols"/>
              <a:buChar char="▪"/>
            </a:pPr>
            <a:r>
              <a:rPr lang="en" sz="30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LET’S SEE IF WE  CAN IDENTIFY FAILING WELL AND FAILING BADLY?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3611"/>
              </a:buClr>
              <a:buSzPts val="2600"/>
              <a:buFont typeface="Noto Sans Symbols"/>
              <a:buNone/>
            </a:pPr>
            <a:endParaRPr sz="3000" b="1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LET’S TRY SOME AS A CLASS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8" name="Google Shape;308;p30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309" name="Google Shape;309;p3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5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06"/>
          <p:cNvSpPr txBox="1">
            <a:spLocks noGrp="1"/>
          </p:cNvSpPr>
          <p:nvPr>
            <p:ph type="title"/>
          </p:nvPr>
        </p:nvSpPr>
        <p:spPr>
          <a:xfrm>
            <a:off x="1881051" y="150558"/>
            <a:ext cx="7027817" cy="568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 dirty="0"/>
              <a:t>Can you find evidence in the text to support your claim that Great Aunt Rose is a hope crusher or hope creator?</a:t>
            </a:r>
            <a:br>
              <a:rPr lang="en" sz="2800" dirty="0"/>
            </a:br>
            <a:r>
              <a:rPr lang="en" sz="1600" dirty="0"/>
              <a:t>(write answer and proof  in chat box)</a:t>
            </a:r>
            <a:endParaRPr sz="1600" dirty="0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57A2CE0-84A2-AD40-BF2C-0D75380CD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24" y="1573711"/>
            <a:ext cx="4692693" cy="4023360"/>
          </a:xfrm>
          <a:prstGeom prst="rect">
            <a:avLst/>
          </a:prstGeom>
        </p:spPr>
      </p:pic>
      <p:pic>
        <p:nvPicPr>
          <p:cNvPr id="7" name="Picture 6" descr="A picture containing people, person, holding, person&#10;&#10;Description automatically generated">
            <a:extLst>
              <a:ext uri="{FF2B5EF4-FFF2-40B4-BE49-F238E27FC236}">
                <a16:creationId xmlns:a16="http://schemas.microsoft.com/office/drawing/2014/main" id="{7FCEBDBC-A141-DB4C-89F5-8B2B0E940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98" y="426538"/>
            <a:ext cx="1511300" cy="1282700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B7B2A5-B146-C64F-AEB5-4E7AA6FE2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882" y="1717403"/>
            <a:ext cx="4476475" cy="280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612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10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259" name="Google Shape;1259;p10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0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1" name="Google Shape;1261;p105"/>
          <p:cNvSpPr/>
          <p:nvPr/>
        </p:nvSpPr>
        <p:spPr>
          <a:xfrm>
            <a:off x="0" y="1"/>
            <a:ext cx="9144000" cy="5408578"/>
          </a:xfrm>
          <a:prstGeom prst="rect">
            <a:avLst/>
          </a:prstGeom>
          <a:blipFill rotWithShape="1">
            <a:blip r:embed="rId4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62" name="Google Shape;1262;p105"/>
          <p:cNvSpPr txBox="1">
            <a:spLocks noGrp="1"/>
          </p:cNvSpPr>
          <p:nvPr>
            <p:ph type="title"/>
          </p:nvPr>
        </p:nvSpPr>
        <p:spPr>
          <a:xfrm>
            <a:off x="762960" y="384048"/>
            <a:ext cx="5057883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600" b="1" dirty="0"/>
              <a:t>HOPE IS ABOUT </a:t>
            </a:r>
            <a:br>
              <a:rPr lang="en" sz="3600" b="1" dirty="0"/>
            </a:br>
            <a:r>
              <a:rPr lang="en" sz="3600" b="1" dirty="0"/>
              <a:t>OUR BELIEFS ABOUT</a:t>
            </a:r>
            <a:br>
              <a:rPr lang="en" sz="3600" b="1" dirty="0"/>
            </a:br>
            <a:r>
              <a:rPr lang="en" sz="3600" b="1" dirty="0"/>
              <a:t>THE FUTURE..</a:t>
            </a:r>
            <a:endParaRPr sz="1100" dirty="0"/>
          </a:p>
        </p:txBody>
      </p:sp>
      <p:sp>
        <p:nvSpPr>
          <p:cNvPr id="1263" name="Google Shape;1263;p105"/>
          <p:cNvSpPr txBox="1">
            <a:spLocks noGrp="1"/>
          </p:cNvSpPr>
          <p:nvPr>
            <p:ph type="body" idx="1"/>
          </p:nvPr>
        </p:nvSpPr>
        <p:spPr>
          <a:xfrm>
            <a:off x="103829" y="2371325"/>
            <a:ext cx="5057884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400" b="1" i="1" dirty="0"/>
              <a:t>Other people can affect our </a:t>
            </a:r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400" b="1" i="1" dirty="0"/>
              <a:t>beliefs about the future with </a:t>
            </a:r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400" b="1" i="1" dirty="0"/>
              <a:t>their “words.” Words matter!</a:t>
            </a:r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400" b="1" i="1" dirty="0"/>
              <a:t>Be a hope creator!</a:t>
            </a:r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n-US" sz="2400" b="1" i="1" dirty="0"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400" dirty="0"/>
          </a:p>
          <a:p>
            <a:pPr marL="177800" lvl="0" indent="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100"/>
              <a:buNone/>
            </a:pPr>
            <a:r>
              <a:rPr lang="en" sz="1400" b="1" dirty="0"/>
              <a:t>	</a:t>
            </a:r>
            <a:endParaRPr sz="2000" dirty="0"/>
          </a:p>
        </p:txBody>
      </p:sp>
      <p:grpSp>
        <p:nvGrpSpPr>
          <p:cNvPr id="1264" name="Google Shape;1264;p10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265" name="Google Shape;1265;p10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66" name="Google Shape;1266;p10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67" name="Google Shape;1267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208" y="1358358"/>
            <a:ext cx="3705963" cy="2216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10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259" name="Google Shape;1259;p10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0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1" name="Google Shape;1261;p105"/>
          <p:cNvSpPr/>
          <p:nvPr/>
        </p:nvSpPr>
        <p:spPr>
          <a:xfrm>
            <a:off x="-419644" y="128339"/>
            <a:ext cx="9144000" cy="5408578"/>
          </a:xfrm>
          <a:prstGeom prst="rect">
            <a:avLst/>
          </a:prstGeom>
          <a:blipFill rotWithShape="1">
            <a:blip r:embed="rId4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62" name="Google Shape;1262;p105"/>
          <p:cNvSpPr txBox="1">
            <a:spLocks noGrp="1"/>
          </p:cNvSpPr>
          <p:nvPr>
            <p:ph type="title"/>
          </p:nvPr>
        </p:nvSpPr>
        <p:spPr>
          <a:xfrm>
            <a:off x="762960" y="384048"/>
            <a:ext cx="5057883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3600" b="1" dirty="0"/>
              <a:t>Do you think Uncle Fred meant to crush</a:t>
            </a:r>
            <a:br>
              <a:rPr lang="en" sz="3600" b="1" dirty="0"/>
            </a:br>
            <a:r>
              <a:rPr lang="en" sz="3600" b="1" dirty="0"/>
              <a:t>Rosie’s Hope?..</a:t>
            </a:r>
            <a:endParaRPr sz="1100" dirty="0"/>
          </a:p>
        </p:txBody>
      </p:sp>
      <p:sp>
        <p:nvSpPr>
          <p:cNvPr id="1263" name="Google Shape;1263;p105"/>
          <p:cNvSpPr txBox="1">
            <a:spLocks noGrp="1"/>
          </p:cNvSpPr>
          <p:nvPr>
            <p:ph type="body" idx="1"/>
          </p:nvPr>
        </p:nvSpPr>
        <p:spPr>
          <a:xfrm>
            <a:off x="103828" y="2371325"/>
            <a:ext cx="5474011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600" b="1" i="1" dirty="0"/>
              <a:t>What do you think the author, Andrea Beatty would say about </a:t>
            </a:r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600" b="1" i="1" dirty="0"/>
              <a:t>Uncle Fred?</a:t>
            </a:r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n-US" sz="2400" b="1" i="1" dirty="0"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400" dirty="0"/>
          </a:p>
          <a:p>
            <a:pPr marL="177800" lvl="0" indent="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100"/>
              <a:buNone/>
            </a:pPr>
            <a:r>
              <a:rPr lang="en" sz="1400" b="1" dirty="0"/>
              <a:t>	</a:t>
            </a:r>
            <a:endParaRPr sz="2000" dirty="0"/>
          </a:p>
        </p:txBody>
      </p:sp>
      <p:grpSp>
        <p:nvGrpSpPr>
          <p:cNvPr id="1264" name="Google Shape;1264;p10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265" name="Google Shape;1265;p10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66" name="Google Shape;1266;p10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67" name="Google Shape;1267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0149" y="150234"/>
            <a:ext cx="3705963" cy="2216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8758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7BC05D6-EA0C-EF4C-BEB7-16016C253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0"/>
            <a:ext cx="514043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D30D5-D804-0C4B-99EE-49CDE38E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3" y="222612"/>
            <a:ext cx="2870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784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10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259" name="Google Shape;1259;p10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0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1" name="Google Shape;1261;p105"/>
          <p:cNvSpPr/>
          <p:nvPr/>
        </p:nvSpPr>
        <p:spPr>
          <a:xfrm>
            <a:off x="67994" y="-41939"/>
            <a:ext cx="9144000" cy="5408578"/>
          </a:xfrm>
          <a:prstGeom prst="rect">
            <a:avLst/>
          </a:prstGeom>
          <a:blipFill rotWithShape="1">
            <a:blip r:embed="rId4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62" name="Google Shape;1262;p105"/>
          <p:cNvSpPr txBox="1">
            <a:spLocks noGrp="1"/>
          </p:cNvSpPr>
          <p:nvPr>
            <p:ph type="title"/>
          </p:nvPr>
        </p:nvSpPr>
        <p:spPr>
          <a:xfrm>
            <a:off x="666206" y="3736067"/>
            <a:ext cx="7982081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ckwell"/>
              <a:buNone/>
            </a:pPr>
            <a:r>
              <a:rPr lang="en" sz="2800" b="1" dirty="0"/>
              <a:t>This is why we have to be careful with our words! We can be a hope crusher without meaning to be one.</a:t>
            </a:r>
            <a:endParaRPr sz="2800" dirty="0"/>
          </a:p>
        </p:txBody>
      </p:sp>
      <p:sp>
        <p:nvSpPr>
          <p:cNvPr id="1263" name="Google Shape;1263;p105"/>
          <p:cNvSpPr txBox="1">
            <a:spLocks noGrp="1"/>
          </p:cNvSpPr>
          <p:nvPr>
            <p:ph type="body" idx="1"/>
          </p:nvPr>
        </p:nvSpPr>
        <p:spPr>
          <a:xfrm>
            <a:off x="67994" y="282297"/>
            <a:ext cx="7982081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n-US" sz="3600" b="1" i="1" dirty="0"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n-US" sz="2400" b="1" i="1" dirty="0"/>
          </a:p>
          <a:p>
            <a:pPr marL="520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400" dirty="0"/>
          </a:p>
        </p:txBody>
      </p:sp>
      <p:grpSp>
        <p:nvGrpSpPr>
          <p:cNvPr id="1264" name="Google Shape;1264;p10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265" name="Google Shape;1265;p10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66" name="Google Shape;1266;p10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67" name="Google Shape;1267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7524" y="831676"/>
            <a:ext cx="4002359" cy="235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DE586F9-B294-154D-B034-C68A28CB4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16" y="411030"/>
            <a:ext cx="3737718" cy="303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452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09"/>
          <p:cNvSpPr txBox="1">
            <a:spLocks noGrp="1"/>
          </p:cNvSpPr>
          <p:nvPr>
            <p:ph type="title"/>
          </p:nvPr>
        </p:nvSpPr>
        <p:spPr>
          <a:xfrm>
            <a:off x="786085" y="432221"/>
            <a:ext cx="6367800" cy="4507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4800"/>
              <a:t>QUESTIONS TO THINK ABOUT:</a:t>
            </a:r>
            <a:br>
              <a:rPr lang="en" sz="4800"/>
            </a:br>
            <a:endParaRPr sz="4800">
              <a:solidFill>
                <a:schemeClr val="dk1"/>
              </a:solidFill>
            </a:endParaRPr>
          </a:p>
          <a:p>
            <a:pPr marL="409575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AutoNum type="arabicParenR"/>
            </a:pPr>
            <a:r>
              <a:rPr lang="en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Write about a time when you were successful. Who supported you? How?</a:t>
            </a: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9575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AutoNum type="arabicParenR"/>
            </a:pPr>
            <a:r>
              <a:rPr lang="en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When was a time you thought of yourself as a failure? 3. Did anyone crush you? How?</a:t>
            </a: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9575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AutoNum type="arabicParenR"/>
            </a:pPr>
            <a:r>
              <a:rPr lang="en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Are you a </a:t>
            </a:r>
            <a:r>
              <a:rPr lang="en" sz="18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Hope Creator </a:t>
            </a:r>
            <a:r>
              <a:rPr lang="en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a </a:t>
            </a:r>
            <a:r>
              <a:rPr lang="en" sz="18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Hope Crusher </a:t>
            </a:r>
            <a:r>
              <a:rPr lang="en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yourself? </a:t>
            </a:r>
            <a:r>
              <a:rPr lang="en"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word for </a:t>
            </a:r>
            <a:r>
              <a:rPr lang="en" sz="1800" b="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“Hope”?</a:t>
            </a:r>
            <a:endParaRPr sz="5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110"/>
          <p:cNvSpPr txBox="1">
            <a:spLocks noGrp="1"/>
          </p:cNvSpPr>
          <p:nvPr>
            <p:ph type="title"/>
          </p:nvPr>
        </p:nvSpPr>
        <p:spPr>
          <a:xfrm>
            <a:off x="4310700" y="227302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dirty="0"/>
              <a:t>Discuss with a parent:</a:t>
            </a:r>
            <a:endParaRPr dirty="0"/>
          </a:p>
        </p:txBody>
      </p:sp>
      <p:sp>
        <p:nvSpPr>
          <p:cNvPr id="1300" name="Google Shape;1300;p110"/>
          <p:cNvSpPr txBox="1">
            <a:spLocks noGrp="1"/>
          </p:cNvSpPr>
          <p:nvPr>
            <p:ph type="subTitle" idx="1"/>
          </p:nvPr>
        </p:nvSpPr>
        <p:spPr>
          <a:xfrm>
            <a:off x="265500" y="1954200"/>
            <a:ext cx="43065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dirty="0">
                <a:solidFill>
                  <a:srgbClr val="FF0000"/>
                </a:solidFill>
              </a:rPr>
              <a:t>WHO IS THE MOST IMPORTANT HOPE CREATOR IN YOUR LIFE?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en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en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dirty="0">
                <a:solidFill>
                  <a:srgbClr val="FF0000"/>
                </a:solidFill>
              </a:rPr>
              <a:t>POST YOUR ANSWER ON’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dirty="0">
                <a:solidFill>
                  <a:srgbClr val="FF0000"/>
                </a:solidFill>
              </a:rPr>
              <a:t>HOPE CREATOR FLIP GRID!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en" dirty="0">
              <a:solidFill>
                <a:srgbClr val="FF0000"/>
              </a:solidFill>
              <a:hlinkClick r:id="rId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dirty="0">
                <a:solidFill>
                  <a:srgbClr val="FF0000"/>
                </a:solidFill>
                <a:hlinkClick r:id="rId3"/>
              </a:rPr>
              <a:t>CLICK HERE TO GO TO PADLET 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1301" name="Google Shape;1301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6232" y="1830600"/>
            <a:ext cx="2902697" cy="2902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11"/>
          <p:cNvSpPr txBox="1">
            <a:spLocks noGrp="1"/>
          </p:cNvSpPr>
          <p:nvPr>
            <p:ph type="title"/>
          </p:nvPr>
        </p:nvSpPr>
        <p:spPr>
          <a:xfrm>
            <a:off x="321159" y="3857264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WATCH THIS VIDEO ON </a:t>
            </a:r>
            <a:br>
              <a:rPr lang="en"/>
            </a:br>
            <a:r>
              <a:rPr lang="en"/>
              <a:t>GRATITUDE</a:t>
            </a:r>
            <a:br>
              <a:rPr lang="en"/>
            </a:br>
            <a:r>
              <a:rPr lang="en"/>
              <a:t>AND </a:t>
            </a:r>
            <a:br>
              <a:rPr lang="en"/>
            </a:br>
            <a:r>
              <a:rPr lang="en"/>
              <a:t>HAPPINESS </a:t>
            </a:r>
            <a:br>
              <a:rPr lang="en"/>
            </a:br>
            <a:endParaRPr/>
          </a:p>
        </p:txBody>
      </p:sp>
      <p:pic>
        <p:nvPicPr>
          <p:cNvPr id="1307" name="Google Shape;1307;p111" descr="A person standing in front of a computer screen&#10;&#10;Description automatically genera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9681" y="1600087"/>
            <a:ext cx="3075758" cy="2257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12"/>
          <p:cNvSpPr txBox="1">
            <a:spLocks noGrp="1"/>
          </p:cNvSpPr>
          <p:nvPr>
            <p:ph type="title"/>
          </p:nvPr>
        </p:nvSpPr>
        <p:spPr>
          <a:xfrm>
            <a:off x="249596" y="3265510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2800"/>
              <a:t>CAN WE SEND</a:t>
            </a:r>
            <a:br>
              <a:rPr lang="en" sz="2800"/>
            </a:br>
            <a:r>
              <a:rPr lang="en" sz="2800"/>
              <a:t>A TEXT, LETTER,</a:t>
            </a:r>
            <a:br>
              <a:rPr lang="en" sz="2800"/>
            </a:br>
            <a:r>
              <a:rPr lang="en" sz="2800"/>
              <a:t>OR VIDEO TO THANK</a:t>
            </a:r>
            <a:br>
              <a:rPr lang="en" sz="2800"/>
            </a:br>
            <a:r>
              <a:rPr lang="en" sz="2800"/>
              <a:t>THE HOPE CREATOR IN OUR LIVES </a:t>
            </a:r>
            <a:br>
              <a:rPr lang="en"/>
            </a:br>
            <a:endParaRPr/>
          </a:p>
        </p:txBody>
      </p:sp>
      <p:pic>
        <p:nvPicPr>
          <p:cNvPr id="1313" name="Google Shape;1313;p112" descr="A person standing in front of a computer screen&#10;&#10;Description automatically genera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9681" y="1600087"/>
            <a:ext cx="3075758" cy="2257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23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4400"/>
              <a:t>Watch this </a:t>
            </a:r>
            <a:r>
              <a:rPr lang="en" sz="4400" u="sng">
                <a:solidFill>
                  <a:schemeClr val="hlink"/>
                </a:solidFill>
                <a:hlinkClick r:id="rId3"/>
              </a:rPr>
              <a:t>youtube video</a:t>
            </a:r>
            <a:r>
              <a:rPr lang="en" sz="4400"/>
              <a:t>. </a:t>
            </a:r>
            <a:endParaRPr sz="4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4400"/>
              <a:t>Discuss with a parent </a:t>
            </a:r>
            <a:r>
              <a:rPr lang="en" sz="4400" b="1"/>
              <a:t>all</a:t>
            </a:r>
            <a:r>
              <a:rPr lang="en" sz="4400"/>
              <a:t> of the positive self talk statements you have heard.</a:t>
            </a:r>
            <a:r>
              <a:rPr lang="en" sz="3000"/>
              <a:t> </a:t>
            </a:r>
            <a:endParaRPr sz="3000"/>
          </a:p>
        </p:txBody>
      </p:sp>
      <p:pic>
        <p:nvPicPr>
          <p:cNvPr id="1326" name="Google Shape;1326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061625"/>
            <a:ext cx="2336057" cy="208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3386</Words>
  <Application>Microsoft Macintosh PowerPoint</Application>
  <PresentationFormat>On-screen Show (16:9)</PresentationFormat>
  <Paragraphs>484</Paragraphs>
  <Slides>103</Slides>
  <Notes>102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103</vt:i4>
      </vt:variant>
    </vt:vector>
  </HeadingPairs>
  <TitlesOfParts>
    <vt:vector size="111" baseType="lpstr">
      <vt:lpstr>Noto Sans Symbols</vt:lpstr>
      <vt:lpstr>Comic Sans MS</vt:lpstr>
      <vt:lpstr>Calibri</vt:lpstr>
      <vt:lpstr>Sue Ellen Francisco</vt:lpstr>
      <vt:lpstr>Rockwell</vt:lpstr>
      <vt:lpstr>Arial</vt:lpstr>
      <vt:lpstr>Wood Type</vt:lpstr>
      <vt:lpstr>Wood Type</vt:lpstr>
      <vt:lpstr>GROWTH MINDSET LITERACY</vt:lpstr>
      <vt:lpstr>WHAT DOES IT MEAN TO MAKE A MISTAKE? </vt:lpstr>
      <vt:lpstr>ARE MISTAKES GOOD OR BAD?  </vt:lpstr>
      <vt:lpstr>HAVE YOU EVER MADE ANY OF THESE MISTAKES WHEN YOU WERE YOUNGER?</vt:lpstr>
      <vt:lpstr>DID YOU TRY AGAIN AFTER YOU MADE THESE MISTAKES? WHAT HAPPENED AFTER YOU TRIED AGAIN? DID YOU SUCCEED? </vt:lpstr>
      <vt:lpstr>USE THE CHATBOX          </vt:lpstr>
      <vt:lpstr>WHAT DO WE USE TO LEARN?  </vt:lpstr>
      <vt:lpstr>“FAILING WELL” &amp; “FAILING BADLY”</vt:lpstr>
      <vt:lpstr>PowerPoint Presentation</vt:lpstr>
      <vt:lpstr>PowerPoint Presentation</vt:lpstr>
      <vt:lpstr>FAILING WELL OR FAILING BADLY? WHY?</vt:lpstr>
      <vt:lpstr>FAILING WELL  OR  FAILING BADLY?  WHY?</vt:lpstr>
      <vt:lpstr>FAILING WELL  OR  FAILING BADLY?  WHY?</vt:lpstr>
      <vt:lpstr>FAILING WELL  OR  FAILING BADLY?  WHY?</vt:lpstr>
      <vt:lpstr>PowerPoint Presentation</vt:lpstr>
      <vt:lpstr>ATTENDANCE CHECK IN </vt:lpstr>
      <vt:lpstr>PowerPoint Presentation</vt:lpstr>
      <vt:lpstr>PowerPoint Presentation</vt:lpstr>
      <vt:lpstr>PowerPoint Presentation</vt:lpstr>
      <vt:lpstr>MAKING PREDICTIONS</vt:lpstr>
      <vt:lpstr>PowerPoint Presentation</vt:lpstr>
      <vt:lpstr>ABOUT BEATRICE</vt:lpstr>
      <vt:lpstr>ABOUT BEATRICE</vt:lpstr>
      <vt:lpstr>WHY DOESN’T BEATRICE GO ICE SKATING AT THE BEGINNING OF THE BOOK?</vt:lpstr>
      <vt:lpstr>WHY DID SHE CHANGE HER MIND AT THE END OF THE BOOK?</vt:lpstr>
      <vt:lpstr>NATURE OF COLLEGE</vt:lpstr>
      <vt:lpstr>LET’S FIND OUT MORE</vt:lpstr>
      <vt:lpstr>EMAIL RESPONSES</vt:lpstr>
      <vt:lpstr> EMAIL ETIQUETTE</vt:lpstr>
      <vt:lpstr>WHAT MAKES THIS A GOOD EMAIL? </vt:lpstr>
      <vt:lpstr>WHAT MAKES THIS A GOOD EMAIL? </vt:lpstr>
      <vt:lpstr>WHAT IF WE GOT TO TALK TO THE AUTHOR? </vt:lpstr>
      <vt:lpstr>MEETING MR. PETT: </vt:lpstr>
      <vt:lpstr>QUESTIONS FOR MR. PETT</vt:lpstr>
      <vt:lpstr>INTERVIEW ETIQUETTE</vt:lpstr>
      <vt:lpstr>WHY DOES AN AUTHOR WRITE ANYTHING?????</vt:lpstr>
      <vt:lpstr>PURPOSE: LET’S INVESTIGATE WHY AN AUTHOR WRITES…</vt:lpstr>
      <vt:lpstr>LET’S TURN AND TALK AGAIN!</vt:lpstr>
      <vt:lpstr>VOTE RESULTS</vt:lpstr>
      <vt:lpstr>   What does our class think?  </vt:lpstr>
      <vt:lpstr>ATTENDANCE CHECK IN/ REHEARSAL FOR INTERVIEW </vt:lpstr>
      <vt:lpstr>PowerPoint Presentation</vt:lpstr>
      <vt:lpstr>PowerPoint Presentation</vt:lpstr>
      <vt:lpstr>HOW I MET MR. PETT AND BEATRICE!</vt:lpstr>
      <vt:lpstr>I ASKED ON TWITTER, WHAT ARE THE BEST BOOKS TO TEACH GROWTH MINDSET?</vt:lpstr>
      <vt:lpstr>PowerPoint Presentation</vt:lpstr>
      <vt:lpstr>QUESTION #1</vt:lpstr>
      <vt:lpstr>QUESTION #2</vt:lpstr>
      <vt:lpstr>QUESTION #3</vt:lpstr>
      <vt:lpstr>QUESTION #4</vt:lpstr>
      <vt:lpstr>QUESTION #5</vt:lpstr>
      <vt:lpstr>QUESTION #6</vt:lpstr>
      <vt:lpstr>QUESTION #7</vt:lpstr>
      <vt:lpstr>QUESTION #8</vt:lpstr>
      <vt:lpstr>QUESTION #9</vt:lpstr>
      <vt:lpstr>QUESTION #10</vt:lpstr>
      <vt:lpstr>WHAT WAS YOUR PURPOSE IN WRITING THIS STORY?</vt:lpstr>
      <vt:lpstr>PowerPoint Presentation</vt:lpstr>
      <vt:lpstr>FlipGrid: OUR NEWEST TOOL</vt:lpstr>
      <vt:lpstr>HOMEWORK: FIND A PARENT AND ASK!</vt:lpstr>
      <vt:lpstr>TUESDAY CHALLENGE: FlipGrid Interview</vt:lpstr>
      <vt:lpstr>NEXT SESSION: WHAT IS A GROWTH MINDSET?</vt:lpstr>
      <vt:lpstr>ATTENDANCE CHECK IN/ How did you do on Flipgrid? Were you able post a video? How did you like it?</vt:lpstr>
      <vt:lpstr>PowerPoint Presentation</vt:lpstr>
      <vt:lpstr>VIDEO: FIXED VS. GROWTH MINDSET</vt:lpstr>
      <vt:lpstr>“Growth Mindset” &amp; “Fixed Mindset”</vt:lpstr>
      <vt:lpstr>PowerPoint Presentation</vt:lpstr>
      <vt:lpstr>WHAT IS LIFE LIKE WHEN YOU HAVE A . GROWTH MINDSET</vt:lpstr>
      <vt:lpstr>PowerPoint Presentation</vt:lpstr>
      <vt:lpstr>PowerPoint Presentation</vt:lpstr>
      <vt:lpstr>PowerPoint Presentation</vt:lpstr>
      <vt:lpstr>WHICH MINDSET? </vt:lpstr>
      <vt:lpstr>What if you could be the  interviewer:  FIND A PARENT/GUARDIAN  AND ASK!</vt:lpstr>
      <vt:lpstr>FlipGrid: OUR NEWEST TOOL</vt:lpstr>
      <vt:lpstr>ATTENDANCE CHECK IN/ Did you like being the interviewer on Flipgrid?  Would you rather be the interviewer or the interviewed?</vt:lpstr>
      <vt:lpstr>FLIPGRID FOLLOW UP</vt:lpstr>
      <vt:lpstr>BEATRICE CHANGED HER BELIEFS- </vt:lpstr>
      <vt:lpstr>ROSIE REVERE: ENGINEER TEXT VERSION</vt:lpstr>
      <vt:lpstr>“Growth Mindset” &amp; “Fixed Mindset”</vt:lpstr>
      <vt:lpstr>“Growth Mindset” &amp; “Fixed Mindset”</vt:lpstr>
      <vt:lpstr> IF YOUR  FLIPGRID VIDEO            IF YOUR FLIPGRID VIDEO  WAS GREAT, CAN              NEEDED IMPROVEMENT, YOU DO EVEN BETTER?                          WITH FEEDBACK, CAN YOU                                                                             DO EVEN BETTER?                </vt:lpstr>
      <vt:lpstr>     “Growth Mindset”</vt:lpstr>
      <vt:lpstr>ATTENDANCE CHECK IN/  Were you to improve your Flipgrid interview? </vt:lpstr>
      <vt:lpstr>     </vt:lpstr>
      <vt:lpstr>Welcome to the Space Shuttle for our Next Challenge!</vt:lpstr>
      <vt:lpstr>A hope creator is… Someone who believes in you. They are kind and positive even if you fail. </vt:lpstr>
      <vt:lpstr>A hope crusher is… Someone who does not believe in you and what you are capable of doing.</vt:lpstr>
      <vt:lpstr>Who is the hope crusher in Rosie’s life? Who the hope creator in Rosie’s life?</vt:lpstr>
      <vt:lpstr>Can you find evidence in the text to support your claim that Uncle Fred is a hope crusher or hope creator? (write answer and proof in chat box)</vt:lpstr>
      <vt:lpstr>Can you find evidence in the text to support your claim that Great Aunt Rose is a hope crusher or hope creator? (write answer and proof  in chat box)</vt:lpstr>
      <vt:lpstr>HOPE IS ABOUT  OUR BELIEFS ABOUT THE FUTURE..</vt:lpstr>
      <vt:lpstr>Do you think Uncle Fred meant to crush Rosie’s Hope?..</vt:lpstr>
      <vt:lpstr>PowerPoint Presentation</vt:lpstr>
      <vt:lpstr>This is why we have to be careful with our words! We can be a hope crusher without meaning to be one.</vt:lpstr>
      <vt:lpstr>QUESTIONS TO THINK ABOUT:  1. Write about a time when you were successful. Who supported you? How? 2. When was a time you thought of yourself as a failure? 3. Did anyone crush you? How? 4. Are you a Hope Creator or a Hope Crusher for yourself? word for “Hope”?</vt:lpstr>
      <vt:lpstr>Discuss with a parent:</vt:lpstr>
      <vt:lpstr>WATCH THIS VIDEO ON  GRATITUDE AND  HAPPINESS  </vt:lpstr>
      <vt:lpstr>CAN WE SEND A TEXT, LETTER, OR VIDEO TO THANK THE HOPE CREATOR IN OUR LIVES  </vt:lpstr>
      <vt:lpstr>Watch this youtube video.  Discuss with a parent all of the positive self talk statements you have heard. </vt:lpstr>
      <vt:lpstr>Discuss:</vt:lpstr>
      <vt:lpstr>HERE ARE SOME EXAMPLES OF POSITIVE SELF TALK STATEMENT ON OUR PSOTIVE SELF TALK STATEMENT:</vt:lpstr>
      <vt:lpstr>WITH YOUR MENTOR OR PARENT…  CAN YOU CREATE A POSITIVE SELF TALK STATEMENT TO USE WHEN SOMEONE BRINGS YOU DOWN?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MINDSET LITERACY</dc:title>
  <cp:lastModifiedBy>Kevin Sheehan</cp:lastModifiedBy>
  <cp:revision>7</cp:revision>
  <dcterms:modified xsi:type="dcterms:W3CDTF">2020-10-07T14:34:10Z</dcterms:modified>
</cp:coreProperties>
</file>