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 d="100"/>
          <a:sy n="10" d="100"/>
        </p:scale>
        <p:origin x="-1544" y="-8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650649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Shape 2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png"/><Relationship Id="rId5" Type="http://schemas.openxmlformats.org/officeDocument/2006/relationships/image" Target="../media/image30.jp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5"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hyperlink" Target="http://millercenter.org/president/speeches/speech-3303" TargetMode="External"/><Relationship Id="rId4"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4CFrwHXYotI" TargetMode="External"/><Relationship Id="rId4"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6000" b="1">
                <a:latin typeface="Amatic SC"/>
                <a:ea typeface="Amatic SC"/>
                <a:cs typeface="Amatic SC"/>
                <a:sym typeface="Amatic SC"/>
              </a:rPr>
              <a:t>Franklin Delano Roosevelt: </a:t>
            </a:r>
            <a:endParaRPr sz="6000" b="1">
              <a:latin typeface="Amatic SC"/>
              <a:ea typeface="Amatic SC"/>
              <a:cs typeface="Amatic SC"/>
              <a:sym typeface="Amatic SC"/>
            </a:endParaRPr>
          </a:p>
          <a:p>
            <a:pPr marL="0" lvl="0" indent="0">
              <a:spcBef>
                <a:spcPts val="0"/>
              </a:spcBef>
              <a:spcAft>
                <a:spcPts val="0"/>
              </a:spcAft>
              <a:buNone/>
            </a:pPr>
            <a:r>
              <a:rPr lang="en" sz="6000" b="1">
                <a:latin typeface="Amatic SC"/>
                <a:ea typeface="Amatic SC"/>
                <a:cs typeface="Amatic SC"/>
                <a:sym typeface="Amatic SC"/>
              </a:rPr>
              <a:t>Hope and Economics</a:t>
            </a:r>
            <a:endParaRPr sz="6000" b="1">
              <a:latin typeface="Amatic SC"/>
              <a:ea typeface="Amatic SC"/>
              <a:cs typeface="Amatic SC"/>
              <a:sym typeface="Amatic SC"/>
            </a:endParaRPr>
          </a:p>
        </p:txBody>
      </p:sp>
      <p:sp>
        <p:nvSpPr>
          <p:cNvPr id="55" name="Shape 5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latin typeface="Amatic SC"/>
                <a:ea typeface="Amatic SC"/>
                <a:cs typeface="Amatic SC"/>
                <a:sym typeface="Amatic SC"/>
              </a:rPr>
              <a:t>Robert Sconone, Samantha Valentine, </a:t>
            </a:r>
            <a:endParaRPr>
              <a:latin typeface="Amatic SC"/>
              <a:ea typeface="Amatic SC"/>
              <a:cs typeface="Amatic SC"/>
              <a:sym typeface="Amatic SC"/>
            </a:endParaRPr>
          </a:p>
          <a:p>
            <a:pPr marL="0" lvl="0" indent="0">
              <a:spcBef>
                <a:spcPts val="0"/>
              </a:spcBef>
              <a:spcAft>
                <a:spcPts val="0"/>
              </a:spcAft>
              <a:buNone/>
            </a:pPr>
            <a:r>
              <a:rPr lang="en">
                <a:latin typeface="Amatic SC"/>
                <a:ea typeface="Amatic SC"/>
                <a:cs typeface="Amatic SC"/>
                <a:sym typeface="Amatic SC"/>
              </a:rPr>
              <a:t>Erin Dougan, and Dane Nordland</a:t>
            </a:r>
            <a:endParaRPr>
              <a:latin typeface="Amatic SC"/>
              <a:ea typeface="Amatic SC"/>
              <a:cs typeface="Amatic SC"/>
              <a:sym typeface="Amatic SC"/>
            </a:endParaRPr>
          </a:p>
        </p:txBody>
      </p:sp>
      <p:pic>
        <p:nvPicPr>
          <p:cNvPr id="56" name="Shape 56"/>
          <p:cNvPicPr preferRelativeResize="0"/>
          <p:nvPr/>
        </p:nvPicPr>
        <p:blipFill>
          <a:blip r:embed="rId3">
            <a:alphaModFix/>
          </a:blip>
          <a:stretch>
            <a:fillRect/>
          </a:stretch>
        </p:blipFill>
        <p:spPr>
          <a:xfrm>
            <a:off x="6756414" y="2703655"/>
            <a:ext cx="2026660" cy="2180675"/>
          </a:xfrm>
          <a:prstGeom prst="rect">
            <a:avLst/>
          </a:prstGeom>
          <a:noFill/>
          <a:ln>
            <a:noFill/>
          </a:ln>
        </p:spPr>
      </p:pic>
      <p:pic>
        <p:nvPicPr>
          <p:cNvPr id="57" name="Shape 57"/>
          <p:cNvPicPr preferRelativeResize="0"/>
          <p:nvPr/>
        </p:nvPicPr>
        <p:blipFill>
          <a:blip r:embed="rId4">
            <a:alphaModFix/>
          </a:blip>
          <a:stretch>
            <a:fillRect/>
          </a:stretch>
        </p:blipFill>
        <p:spPr>
          <a:xfrm>
            <a:off x="311688" y="2598588"/>
            <a:ext cx="1914525" cy="2390775"/>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311700" y="1152475"/>
            <a:ext cx="8520600" cy="7440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2400">
              <a:solidFill>
                <a:srgbClr val="555555"/>
              </a:solidFill>
            </a:endParaRPr>
          </a:p>
          <a:p>
            <a:pPr marL="0" lvl="0" indent="0" rtl="0">
              <a:spcBef>
                <a:spcPts val="800"/>
              </a:spcBef>
              <a:spcAft>
                <a:spcPts val="1600"/>
              </a:spcAft>
              <a:buNone/>
            </a:pPr>
            <a:endParaRPr/>
          </a:p>
        </p:txBody>
      </p:sp>
      <p:sp>
        <p:nvSpPr>
          <p:cNvPr id="120" name="Shape 120"/>
          <p:cNvSpPr txBox="1"/>
          <p:nvPr/>
        </p:nvSpPr>
        <p:spPr>
          <a:xfrm>
            <a:off x="311700" y="79425"/>
            <a:ext cx="8832300" cy="648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0" b="1">
                <a:latin typeface="Amatic SC"/>
                <a:ea typeface="Amatic SC"/>
                <a:cs typeface="Amatic SC"/>
                <a:sym typeface="Amatic SC"/>
              </a:rPr>
              <a:t>C.H.A.M.P.S… </a:t>
            </a:r>
            <a:r>
              <a:rPr lang="en" sz="6000" b="1">
                <a:solidFill>
                  <a:schemeClr val="dk1"/>
                </a:solidFill>
                <a:latin typeface="Amatic SC"/>
                <a:ea typeface="Amatic SC"/>
                <a:cs typeface="Amatic SC"/>
                <a:sym typeface="Amatic SC"/>
              </a:rPr>
              <a:t>CHAMPS, CHAMPS CHAMPS!</a:t>
            </a:r>
            <a:r>
              <a:rPr lang="en" sz="6000">
                <a:solidFill>
                  <a:schemeClr val="dk1"/>
                </a:solidFill>
                <a:latin typeface="Amatic SC"/>
                <a:ea typeface="Amatic SC"/>
                <a:cs typeface="Amatic SC"/>
                <a:sym typeface="Amatic SC"/>
              </a:rPr>
              <a:t> </a:t>
            </a:r>
            <a:endParaRPr sz="6000">
              <a:latin typeface="Amatic SC"/>
              <a:ea typeface="Amatic SC"/>
              <a:cs typeface="Amatic SC"/>
              <a:sym typeface="Amatic SC"/>
            </a:endParaRPr>
          </a:p>
        </p:txBody>
      </p:sp>
      <p:pic>
        <p:nvPicPr>
          <p:cNvPr id="121" name="Shape 121"/>
          <p:cNvPicPr preferRelativeResize="0"/>
          <p:nvPr/>
        </p:nvPicPr>
        <p:blipFill>
          <a:blip r:embed="rId3">
            <a:alphaModFix/>
          </a:blip>
          <a:stretch>
            <a:fillRect/>
          </a:stretch>
        </p:blipFill>
        <p:spPr>
          <a:xfrm>
            <a:off x="359312" y="982607"/>
            <a:ext cx="1153175" cy="1291268"/>
          </a:xfrm>
          <a:prstGeom prst="rect">
            <a:avLst/>
          </a:prstGeom>
          <a:noFill/>
          <a:ln>
            <a:noFill/>
          </a:ln>
        </p:spPr>
      </p:pic>
      <p:pic>
        <p:nvPicPr>
          <p:cNvPr id="122" name="Shape 122"/>
          <p:cNvPicPr preferRelativeResize="0"/>
          <p:nvPr/>
        </p:nvPicPr>
        <p:blipFill>
          <a:blip r:embed="rId4">
            <a:alphaModFix/>
          </a:blip>
          <a:stretch>
            <a:fillRect/>
          </a:stretch>
        </p:blipFill>
        <p:spPr>
          <a:xfrm>
            <a:off x="1794000" y="982600"/>
            <a:ext cx="7514800" cy="4289975"/>
          </a:xfrm>
          <a:prstGeom prst="rect">
            <a:avLst/>
          </a:prstGeom>
          <a:noFill/>
          <a:ln>
            <a:noFill/>
          </a:ln>
        </p:spPr>
      </p:pic>
      <p:pic>
        <p:nvPicPr>
          <p:cNvPr id="123" name="Shape 123"/>
          <p:cNvPicPr preferRelativeResize="0"/>
          <p:nvPr/>
        </p:nvPicPr>
        <p:blipFill>
          <a:blip r:embed="rId5">
            <a:alphaModFix/>
          </a:blip>
          <a:stretch>
            <a:fillRect/>
          </a:stretch>
        </p:blipFill>
        <p:spPr>
          <a:xfrm>
            <a:off x="271430" y="2481950"/>
            <a:ext cx="1328932" cy="1291275"/>
          </a:xfrm>
          <a:prstGeom prst="rect">
            <a:avLst/>
          </a:prstGeom>
          <a:noFill/>
          <a:ln>
            <a:noFill/>
          </a:ln>
        </p:spPr>
      </p:pic>
      <p:pic>
        <p:nvPicPr>
          <p:cNvPr id="124" name="Shape 124"/>
          <p:cNvPicPr preferRelativeResize="0"/>
          <p:nvPr/>
        </p:nvPicPr>
        <p:blipFill>
          <a:blip r:embed="rId6">
            <a:alphaModFix/>
          </a:blip>
          <a:stretch>
            <a:fillRect/>
          </a:stretch>
        </p:blipFill>
        <p:spPr>
          <a:xfrm>
            <a:off x="403645" y="3981300"/>
            <a:ext cx="1153200" cy="11070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28"/>
        <p:cNvGrpSpPr/>
        <p:nvPr/>
      </p:nvGrpSpPr>
      <p:grpSpPr>
        <a:xfrm>
          <a:off x="0" y="0"/>
          <a:ext cx="0" cy="0"/>
          <a:chOff x="0" y="0"/>
          <a:chExt cx="0" cy="0"/>
        </a:xfrm>
      </p:grpSpPr>
      <p:pic>
        <p:nvPicPr>
          <p:cNvPr id="129" name="Shape 129"/>
          <p:cNvPicPr preferRelativeResize="0"/>
          <p:nvPr/>
        </p:nvPicPr>
        <p:blipFill>
          <a:blip r:embed="rId3">
            <a:alphaModFix/>
          </a:blip>
          <a:stretch>
            <a:fillRect/>
          </a:stretch>
        </p:blipFill>
        <p:spPr>
          <a:xfrm>
            <a:off x="430450" y="1159363"/>
            <a:ext cx="3719650" cy="2288318"/>
          </a:xfrm>
          <a:prstGeom prst="rect">
            <a:avLst/>
          </a:prstGeom>
          <a:noFill/>
          <a:ln>
            <a:noFill/>
          </a:ln>
        </p:spPr>
      </p:pic>
      <p:pic>
        <p:nvPicPr>
          <p:cNvPr id="130" name="Shape 130"/>
          <p:cNvPicPr preferRelativeResize="0"/>
          <p:nvPr/>
        </p:nvPicPr>
        <p:blipFill>
          <a:blip r:embed="rId4">
            <a:alphaModFix/>
          </a:blip>
          <a:stretch>
            <a:fillRect/>
          </a:stretch>
        </p:blipFill>
        <p:spPr>
          <a:xfrm>
            <a:off x="2851200" y="-49800"/>
            <a:ext cx="3719650" cy="1177975"/>
          </a:xfrm>
          <a:prstGeom prst="rect">
            <a:avLst/>
          </a:prstGeom>
          <a:noFill/>
          <a:ln>
            <a:noFill/>
          </a:ln>
        </p:spPr>
      </p:pic>
      <p:pic>
        <p:nvPicPr>
          <p:cNvPr id="131" name="Shape 131"/>
          <p:cNvPicPr preferRelativeResize="0"/>
          <p:nvPr/>
        </p:nvPicPr>
        <p:blipFill>
          <a:blip r:embed="rId5">
            <a:alphaModFix/>
          </a:blip>
          <a:stretch>
            <a:fillRect/>
          </a:stretch>
        </p:blipFill>
        <p:spPr>
          <a:xfrm>
            <a:off x="3028500" y="3478875"/>
            <a:ext cx="4061199" cy="1803700"/>
          </a:xfrm>
          <a:prstGeom prst="rect">
            <a:avLst/>
          </a:prstGeom>
          <a:noFill/>
          <a:ln>
            <a:noFill/>
          </a:ln>
        </p:spPr>
      </p:pic>
      <p:pic>
        <p:nvPicPr>
          <p:cNvPr id="132" name="Shape 132"/>
          <p:cNvPicPr preferRelativeResize="0"/>
          <p:nvPr/>
        </p:nvPicPr>
        <p:blipFill>
          <a:blip r:embed="rId6">
            <a:alphaModFix/>
          </a:blip>
          <a:stretch>
            <a:fillRect/>
          </a:stretch>
        </p:blipFill>
        <p:spPr>
          <a:xfrm>
            <a:off x="5911575" y="1128175"/>
            <a:ext cx="2350700" cy="2350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36"/>
        <p:cNvGrpSpPr/>
        <p:nvPr/>
      </p:nvGrpSpPr>
      <p:grpSpPr>
        <a:xfrm>
          <a:off x="0" y="0"/>
          <a:ext cx="0" cy="0"/>
          <a:chOff x="0" y="0"/>
          <a:chExt cx="0" cy="0"/>
        </a:xfrm>
      </p:grpSpPr>
      <p:sp>
        <p:nvSpPr>
          <p:cNvPr id="137" name="Shape 137"/>
          <p:cNvSpPr txBox="1"/>
          <p:nvPr/>
        </p:nvSpPr>
        <p:spPr>
          <a:xfrm>
            <a:off x="526225" y="228375"/>
            <a:ext cx="8271300" cy="446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600" b="1"/>
              <a:t>First Stop: New York City, 1929 </a:t>
            </a:r>
            <a:r>
              <a:rPr lang="en" sz="2400" b="1"/>
              <a:t> </a:t>
            </a:r>
            <a:endParaRPr sz="2400" b="1"/>
          </a:p>
        </p:txBody>
      </p:sp>
      <p:pic>
        <p:nvPicPr>
          <p:cNvPr id="138" name="Shape 138"/>
          <p:cNvPicPr preferRelativeResize="0"/>
          <p:nvPr/>
        </p:nvPicPr>
        <p:blipFill>
          <a:blip r:embed="rId3">
            <a:alphaModFix/>
          </a:blip>
          <a:stretch>
            <a:fillRect/>
          </a:stretch>
        </p:blipFill>
        <p:spPr>
          <a:xfrm>
            <a:off x="324650" y="977625"/>
            <a:ext cx="3053226" cy="3900826"/>
          </a:xfrm>
          <a:prstGeom prst="rect">
            <a:avLst/>
          </a:prstGeom>
          <a:noFill/>
          <a:ln>
            <a:noFill/>
          </a:ln>
        </p:spPr>
      </p:pic>
      <p:pic>
        <p:nvPicPr>
          <p:cNvPr id="139" name="Shape 139"/>
          <p:cNvPicPr preferRelativeResize="0"/>
          <p:nvPr/>
        </p:nvPicPr>
        <p:blipFill>
          <a:blip r:embed="rId4">
            <a:alphaModFix/>
          </a:blip>
          <a:stretch>
            <a:fillRect/>
          </a:stretch>
        </p:blipFill>
        <p:spPr>
          <a:xfrm>
            <a:off x="3766750" y="977625"/>
            <a:ext cx="5120174" cy="3854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43"/>
        <p:cNvGrpSpPr/>
        <p:nvPr/>
      </p:nvGrpSpPr>
      <p:grpSpPr>
        <a:xfrm>
          <a:off x="0" y="0"/>
          <a:ext cx="0" cy="0"/>
          <a:chOff x="0" y="0"/>
          <a:chExt cx="0" cy="0"/>
        </a:xfrm>
      </p:grpSpPr>
      <p:pic>
        <p:nvPicPr>
          <p:cNvPr id="144" name="Shape 144"/>
          <p:cNvPicPr preferRelativeResize="0"/>
          <p:nvPr/>
        </p:nvPicPr>
        <p:blipFill>
          <a:blip r:embed="rId3">
            <a:alphaModFix/>
          </a:blip>
          <a:stretch>
            <a:fillRect/>
          </a:stretch>
        </p:blipFill>
        <p:spPr>
          <a:xfrm>
            <a:off x="490000" y="1158523"/>
            <a:ext cx="4581150" cy="3001950"/>
          </a:xfrm>
          <a:prstGeom prst="rect">
            <a:avLst/>
          </a:prstGeom>
          <a:noFill/>
          <a:ln>
            <a:noFill/>
          </a:ln>
        </p:spPr>
      </p:pic>
      <p:sp>
        <p:nvSpPr>
          <p:cNvPr id="145" name="Shape 145"/>
          <p:cNvSpPr txBox="1"/>
          <p:nvPr/>
        </p:nvSpPr>
        <p:spPr>
          <a:xfrm>
            <a:off x="5342100" y="1201475"/>
            <a:ext cx="3644100" cy="3326400"/>
          </a:xfrm>
          <a:prstGeom prst="rect">
            <a:avLst/>
          </a:prstGeom>
          <a:noFill/>
          <a:ln>
            <a:noFill/>
          </a:ln>
        </p:spPr>
        <p:txBody>
          <a:bodyPr spcFirstLastPara="1" wrap="square" lIns="91425" tIns="91425" rIns="91425" bIns="91425" anchor="t" anchorCtr="0">
            <a:noAutofit/>
          </a:bodyPr>
          <a:lstStyle/>
          <a:p>
            <a:pPr marL="0" lvl="0" indent="0" rtl="0">
              <a:lnSpc>
                <a:spcPct val="98181"/>
              </a:lnSpc>
              <a:spcBef>
                <a:spcPts val="0"/>
              </a:spcBef>
              <a:spcAft>
                <a:spcPts val="0"/>
              </a:spcAft>
              <a:buClr>
                <a:schemeClr val="dk1"/>
              </a:buClr>
              <a:buSzPts val="1100"/>
              <a:buFont typeface="Arial"/>
              <a:buNone/>
            </a:pPr>
            <a:r>
              <a:rPr lang="en" sz="1800" b="1"/>
              <a:t>The Stock Market crash signaled the beginning of the Great Depression</a:t>
            </a:r>
            <a:endParaRPr sz="1800" b="1"/>
          </a:p>
          <a:p>
            <a:pPr marL="0" lvl="0" indent="0" rtl="0">
              <a:lnSpc>
                <a:spcPct val="98181"/>
              </a:lnSpc>
              <a:spcBef>
                <a:spcPts val="0"/>
              </a:spcBef>
              <a:spcAft>
                <a:spcPts val="0"/>
              </a:spcAft>
              <a:buClr>
                <a:schemeClr val="dk1"/>
              </a:buClr>
              <a:buSzPts val="1100"/>
              <a:buFont typeface="Arial"/>
              <a:buNone/>
            </a:pPr>
            <a:r>
              <a:rPr lang="en" sz="1800" b="1"/>
              <a:t>The Great Depression is generally defined as the period from 1929 – 1940 in which the economy plummeted and unemployment skyrocketed</a:t>
            </a:r>
            <a:endParaRPr sz="1800" b="1"/>
          </a:p>
          <a:p>
            <a:pPr marL="0" lvl="0" indent="0">
              <a:spcBef>
                <a:spcPts val="0"/>
              </a:spcBef>
              <a:spcAft>
                <a:spcPts val="0"/>
              </a:spcAft>
              <a:buNone/>
            </a:pPr>
            <a:endParaRPr sz="1800"/>
          </a:p>
        </p:txBody>
      </p:sp>
      <p:sp>
        <p:nvSpPr>
          <p:cNvPr id="146" name="Shape 146"/>
          <p:cNvSpPr txBox="1"/>
          <p:nvPr/>
        </p:nvSpPr>
        <p:spPr>
          <a:xfrm>
            <a:off x="1151800" y="158875"/>
            <a:ext cx="7228800" cy="734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b="1">
                <a:solidFill>
                  <a:srgbClr val="FC7B79"/>
                </a:solidFill>
              </a:rPr>
              <a:t>The Great Depression Begins</a:t>
            </a:r>
            <a:endParaRPr sz="3600" b="1">
              <a:solidFill>
                <a:srgbClr val="FC7B79"/>
              </a:solidFill>
            </a:endParaRPr>
          </a:p>
          <a:p>
            <a:pPr marL="0" lvl="0" indent="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50"/>
        <p:cNvGrpSpPr/>
        <p:nvPr/>
      </p:nvGrpSpPr>
      <p:grpSpPr>
        <a:xfrm>
          <a:off x="0" y="0"/>
          <a:ext cx="0" cy="0"/>
          <a:chOff x="0" y="0"/>
          <a:chExt cx="0" cy="0"/>
        </a:xfrm>
      </p:grpSpPr>
      <p:sp>
        <p:nvSpPr>
          <p:cNvPr id="151" name="Shape 151"/>
          <p:cNvSpPr txBox="1"/>
          <p:nvPr/>
        </p:nvSpPr>
        <p:spPr>
          <a:xfrm>
            <a:off x="0" y="59575"/>
            <a:ext cx="9691200" cy="665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600" b="1">
                <a:latin typeface="Comic Sans MS"/>
                <a:ea typeface="Comic Sans MS"/>
                <a:cs typeface="Comic Sans MS"/>
                <a:sym typeface="Comic Sans MS"/>
              </a:rPr>
              <a:t>Next Stop:Washington DC, Hoovervilles! </a:t>
            </a:r>
            <a:endParaRPr sz="3600" b="1">
              <a:latin typeface="Comic Sans MS"/>
              <a:ea typeface="Comic Sans MS"/>
              <a:cs typeface="Comic Sans MS"/>
              <a:sym typeface="Comic Sans MS"/>
            </a:endParaRPr>
          </a:p>
          <a:p>
            <a:pPr marL="0" lvl="0" indent="0" rtl="0">
              <a:spcBef>
                <a:spcPts val="0"/>
              </a:spcBef>
              <a:spcAft>
                <a:spcPts val="0"/>
              </a:spcAft>
              <a:buNone/>
            </a:pPr>
            <a:r>
              <a:rPr lang="en" sz="3600" b="1"/>
              <a:t> </a:t>
            </a:r>
            <a:r>
              <a:rPr lang="en" sz="2400" b="1"/>
              <a:t> </a:t>
            </a:r>
            <a:endParaRPr sz="2400" b="1"/>
          </a:p>
        </p:txBody>
      </p:sp>
      <p:pic>
        <p:nvPicPr>
          <p:cNvPr id="152" name="Shape 152"/>
          <p:cNvPicPr preferRelativeResize="0"/>
          <p:nvPr/>
        </p:nvPicPr>
        <p:blipFill>
          <a:blip r:embed="rId3">
            <a:alphaModFix/>
          </a:blip>
          <a:stretch>
            <a:fillRect/>
          </a:stretch>
        </p:blipFill>
        <p:spPr>
          <a:xfrm>
            <a:off x="3538375" y="867450"/>
            <a:ext cx="4267583" cy="4044224"/>
          </a:xfrm>
          <a:prstGeom prst="rect">
            <a:avLst/>
          </a:prstGeom>
          <a:noFill/>
          <a:ln>
            <a:noFill/>
          </a:ln>
        </p:spPr>
      </p:pic>
      <p:pic>
        <p:nvPicPr>
          <p:cNvPr id="153" name="Shape 153"/>
          <p:cNvPicPr preferRelativeResize="0"/>
          <p:nvPr/>
        </p:nvPicPr>
        <p:blipFill>
          <a:blip r:embed="rId4">
            <a:alphaModFix/>
          </a:blip>
          <a:stretch>
            <a:fillRect/>
          </a:stretch>
        </p:blipFill>
        <p:spPr>
          <a:xfrm>
            <a:off x="377325" y="1010750"/>
            <a:ext cx="2916724" cy="3976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57"/>
        <p:cNvGrpSpPr/>
        <p:nvPr/>
      </p:nvGrpSpPr>
      <p:grpSpPr>
        <a:xfrm>
          <a:off x="0" y="0"/>
          <a:ext cx="0" cy="0"/>
          <a:chOff x="0" y="0"/>
          <a:chExt cx="0" cy="0"/>
        </a:xfrm>
      </p:grpSpPr>
      <p:pic>
        <p:nvPicPr>
          <p:cNvPr id="158" name="Shape 158"/>
          <p:cNvPicPr preferRelativeResize="0"/>
          <p:nvPr/>
        </p:nvPicPr>
        <p:blipFill>
          <a:blip r:embed="rId3">
            <a:alphaModFix/>
          </a:blip>
          <a:stretch>
            <a:fillRect/>
          </a:stretch>
        </p:blipFill>
        <p:spPr>
          <a:xfrm>
            <a:off x="1061425" y="0"/>
            <a:ext cx="6935701" cy="5143500"/>
          </a:xfrm>
          <a:prstGeom prst="rect">
            <a:avLst/>
          </a:prstGeom>
          <a:noFill/>
          <a:ln>
            <a:noFill/>
          </a:ln>
        </p:spPr>
      </p:pic>
      <p:pic>
        <p:nvPicPr>
          <p:cNvPr id="159" name="Shape 159"/>
          <p:cNvPicPr preferRelativeResize="0"/>
          <p:nvPr/>
        </p:nvPicPr>
        <p:blipFill>
          <a:blip r:embed="rId4">
            <a:alphaModFix/>
          </a:blip>
          <a:stretch>
            <a:fillRect/>
          </a:stretch>
        </p:blipFill>
        <p:spPr>
          <a:xfrm>
            <a:off x="109200" y="-357472"/>
            <a:ext cx="9143999" cy="175124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63"/>
        <p:cNvGrpSpPr/>
        <p:nvPr/>
      </p:nvGrpSpPr>
      <p:grpSpPr>
        <a:xfrm>
          <a:off x="0" y="0"/>
          <a:ext cx="0" cy="0"/>
          <a:chOff x="0" y="0"/>
          <a:chExt cx="0" cy="0"/>
        </a:xfrm>
      </p:grpSpPr>
      <p:pic>
        <p:nvPicPr>
          <p:cNvPr id="164" name="Shape 164"/>
          <p:cNvPicPr preferRelativeResize="0"/>
          <p:nvPr/>
        </p:nvPicPr>
        <p:blipFill>
          <a:blip r:embed="rId3">
            <a:alphaModFix/>
          </a:blip>
          <a:stretch>
            <a:fillRect/>
          </a:stretch>
        </p:blipFill>
        <p:spPr>
          <a:xfrm>
            <a:off x="159275" y="186850"/>
            <a:ext cx="6116201" cy="4640149"/>
          </a:xfrm>
          <a:prstGeom prst="rect">
            <a:avLst/>
          </a:prstGeom>
          <a:noFill/>
          <a:ln>
            <a:noFill/>
          </a:ln>
        </p:spPr>
      </p:pic>
      <p:sp>
        <p:nvSpPr>
          <p:cNvPr id="165" name="Shape 165"/>
          <p:cNvSpPr txBox="1"/>
          <p:nvPr/>
        </p:nvSpPr>
        <p:spPr>
          <a:xfrm>
            <a:off x="6474025" y="268100"/>
            <a:ext cx="2670000" cy="3682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0" b="1">
                <a:latin typeface="Caveat"/>
                <a:ea typeface="Caveat"/>
                <a:cs typeface="Caveat"/>
                <a:sym typeface="Caveat"/>
              </a:rPr>
              <a:t>Hungry?</a:t>
            </a:r>
            <a:r>
              <a:rPr lang="en" sz="3600" b="1">
                <a:latin typeface="Montserrat"/>
                <a:ea typeface="Montserrat"/>
                <a:cs typeface="Montserrat"/>
                <a:sym typeface="Montserrat"/>
              </a:rPr>
              <a:t> </a:t>
            </a:r>
            <a:endParaRPr sz="3600" b="1">
              <a:latin typeface="Montserrat"/>
              <a:ea typeface="Montserrat"/>
              <a:cs typeface="Montserrat"/>
              <a:sym typeface="Montserrat"/>
            </a:endParaRPr>
          </a:p>
          <a:p>
            <a:pPr marL="0" lvl="0" indent="0">
              <a:spcBef>
                <a:spcPts val="0"/>
              </a:spcBef>
              <a:spcAft>
                <a:spcPts val="0"/>
              </a:spcAft>
              <a:buNone/>
            </a:pPr>
            <a:endParaRPr sz="3600" b="1">
              <a:latin typeface="Montserrat"/>
              <a:ea typeface="Montserrat"/>
              <a:cs typeface="Montserrat"/>
              <a:sym typeface="Montserrat"/>
            </a:endParaRPr>
          </a:p>
          <a:p>
            <a:pPr marL="0" lvl="0" indent="0">
              <a:spcBef>
                <a:spcPts val="0"/>
              </a:spcBef>
              <a:spcAft>
                <a:spcPts val="0"/>
              </a:spcAft>
              <a:buNone/>
            </a:pPr>
            <a:r>
              <a:rPr lang="en" sz="3600" b="1">
                <a:latin typeface="Montserrat"/>
                <a:ea typeface="Montserrat"/>
                <a:cs typeface="Montserrat"/>
                <a:sym typeface="Montserrat"/>
              </a:rPr>
              <a:t>Let's get in line for your serving of bread! </a:t>
            </a:r>
            <a:endParaRPr sz="3600" b="1">
              <a:latin typeface="Montserrat"/>
              <a:ea typeface="Montserrat"/>
              <a:cs typeface="Montserrat"/>
              <a:sym typeface="Montserrat"/>
            </a:endParaRPr>
          </a:p>
          <a:p>
            <a:pPr marL="0" lvl="0" indent="0">
              <a:spcBef>
                <a:spcPts val="0"/>
              </a:spcBef>
              <a:spcAft>
                <a:spcPts val="0"/>
              </a:spcAft>
              <a:buNone/>
            </a:pPr>
            <a:endParaRPr sz="2400">
              <a:latin typeface="Georgia"/>
              <a:ea typeface="Georgia"/>
              <a:cs typeface="Georgia"/>
              <a:sym typeface="Georgia"/>
            </a:endParaRPr>
          </a:p>
        </p:txBody>
      </p:sp>
      <p:pic>
        <p:nvPicPr>
          <p:cNvPr id="166" name="Shape 166"/>
          <p:cNvPicPr preferRelativeResize="0"/>
          <p:nvPr/>
        </p:nvPicPr>
        <p:blipFill>
          <a:blip r:embed="rId4">
            <a:alphaModFix/>
          </a:blip>
          <a:stretch>
            <a:fillRect/>
          </a:stretch>
        </p:blipFill>
        <p:spPr>
          <a:xfrm>
            <a:off x="933375" y="3822799"/>
            <a:ext cx="6593200" cy="1262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70"/>
        <p:cNvGrpSpPr/>
        <p:nvPr/>
      </p:nvGrpSpPr>
      <p:grpSpPr>
        <a:xfrm>
          <a:off x="0" y="0"/>
          <a:ext cx="0" cy="0"/>
          <a:chOff x="0" y="0"/>
          <a:chExt cx="0" cy="0"/>
        </a:xfrm>
      </p:grpSpPr>
      <p:sp>
        <p:nvSpPr>
          <p:cNvPr id="171" name="Shape 171"/>
          <p:cNvSpPr txBox="1"/>
          <p:nvPr/>
        </p:nvSpPr>
        <p:spPr>
          <a:xfrm>
            <a:off x="526225" y="228375"/>
            <a:ext cx="8271300" cy="446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600" b="1"/>
              <a:t>Third Stop: Oklahoma </a:t>
            </a:r>
            <a:endParaRPr sz="2400" b="1"/>
          </a:p>
        </p:txBody>
      </p:sp>
      <p:pic>
        <p:nvPicPr>
          <p:cNvPr id="172" name="Shape 172"/>
          <p:cNvPicPr preferRelativeResize="0"/>
          <p:nvPr/>
        </p:nvPicPr>
        <p:blipFill>
          <a:blip r:embed="rId3">
            <a:alphaModFix/>
          </a:blip>
          <a:stretch>
            <a:fillRect/>
          </a:stretch>
        </p:blipFill>
        <p:spPr>
          <a:xfrm>
            <a:off x="208525" y="1065825"/>
            <a:ext cx="2828774" cy="2121573"/>
          </a:xfrm>
          <a:prstGeom prst="rect">
            <a:avLst/>
          </a:prstGeom>
          <a:noFill/>
          <a:ln>
            <a:noFill/>
          </a:ln>
        </p:spPr>
      </p:pic>
      <p:pic>
        <p:nvPicPr>
          <p:cNvPr id="173" name="Shape 173"/>
          <p:cNvPicPr preferRelativeResize="0"/>
          <p:nvPr/>
        </p:nvPicPr>
        <p:blipFill>
          <a:blip r:embed="rId4">
            <a:alphaModFix/>
          </a:blip>
          <a:stretch>
            <a:fillRect/>
          </a:stretch>
        </p:blipFill>
        <p:spPr>
          <a:xfrm>
            <a:off x="3291500" y="1224675"/>
            <a:ext cx="5772699" cy="3511725"/>
          </a:xfrm>
          <a:prstGeom prst="rect">
            <a:avLst/>
          </a:prstGeom>
          <a:noFill/>
          <a:ln>
            <a:noFill/>
          </a:ln>
        </p:spPr>
      </p:pic>
      <p:pic>
        <p:nvPicPr>
          <p:cNvPr id="174" name="Shape 174"/>
          <p:cNvPicPr preferRelativeResize="0"/>
          <p:nvPr/>
        </p:nvPicPr>
        <p:blipFill>
          <a:blip r:embed="rId5">
            <a:alphaModFix/>
          </a:blip>
          <a:stretch>
            <a:fillRect/>
          </a:stretch>
        </p:blipFill>
        <p:spPr>
          <a:xfrm>
            <a:off x="648900" y="3349723"/>
            <a:ext cx="1669563" cy="16513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78"/>
        <p:cNvGrpSpPr/>
        <p:nvPr/>
      </p:nvGrpSpPr>
      <p:grpSpPr>
        <a:xfrm>
          <a:off x="0" y="0"/>
          <a:ext cx="0" cy="0"/>
          <a:chOff x="0" y="0"/>
          <a:chExt cx="0" cy="0"/>
        </a:xfrm>
      </p:grpSpPr>
      <p:sp>
        <p:nvSpPr>
          <p:cNvPr id="179" name="Shape 179"/>
          <p:cNvSpPr txBox="1"/>
          <p:nvPr/>
        </p:nvSpPr>
        <p:spPr>
          <a:xfrm>
            <a:off x="526225" y="228375"/>
            <a:ext cx="8271300" cy="446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600" b="1"/>
              <a:t>Mystery Stop: What am I?  </a:t>
            </a:r>
            <a:endParaRPr sz="2400" b="1"/>
          </a:p>
        </p:txBody>
      </p:sp>
      <p:pic>
        <p:nvPicPr>
          <p:cNvPr id="180" name="Shape 180"/>
          <p:cNvPicPr preferRelativeResize="0"/>
          <p:nvPr/>
        </p:nvPicPr>
        <p:blipFill>
          <a:blip r:embed="rId3">
            <a:alphaModFix/>
          </a:blip>
          <a:stretch>
            <a:fillRect/>
          </a:stretch>
        </p:blipFill>
        <p:spPr>
          <a:xfrm>
            <a:off x="1721150" y="1072400"/>
            <a:ext cx="5881452" cy="39286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84"/>
        <p:cNvGrpSpPr/>
        <p:nvPr/>
      </p:nvGrpSpPr>
      <p:grpSpPr>
        <a:xfrm>
          <a:off x="0" y="0"/>
          <a:ext cx="0" cy="0"/>
          <a:chOff x="0" y="0"/>
          <a:chExt cx="0" cy="0"/>
        </a:xfrm>
      </p:grpSpPr>
      <p:sp>
        <p:nvSpPr>
          <p:cNvPr id="185" name="Shape 185"/>
          <p:cNvSpPr txBox="1"/>
          <p:nvPr/>
        </p:nvSpPr>
        <p:spPr>
          <a:xfrm>
            <a:off x="526225" y="228375"/>
            <a:ext cx="8271300" cy="446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600" b="1"/>
              <a:t>The Hoover Dam!</a:t>
            </a:r>
            <a:endParaRPr sz="2400" b="1"/>
          </a:p>
        </p:txBody>
      </p:sp>
      <p:pic>
        <p:nvPicPr>
          <p:cNvPr id="186" name="Shape 186"/>
          <p:cNvPicPr preferRelativeResize="0"/>
          <p:nvPr/>
        </p:nvPicPr>
        <p:blipFill>
          <a:blip r:embed="rId3">
            <a:alphaModFix/>
          </a:blip>
          <a:stretch>
            <a:fillRect/>
          </a:stretch>
        </p:blipFill>
        <p:spPr>
          <a:xfrm>
            <a:off x="356550" y="1079400"/>
            <a:ext cx="4774702" cy="3189348"/>
          </a:xfrm>
          <a:prstGeom prst="rect">
            <a:avLst/>
          </a:prstGeom>
          <a:noFill/>
          <a:ln>
            <a:noFill/>
          </a:ln>
        </p:spPr>
      </p:pic>
      <p:sp>
        <p:nvSpPr>
          <p:cNvPr id="187" name="Shape 187"/>
          <p:cNvSpPr txBox="1"/>
          <p:nvPr/>
        </p:nvSpPr>
        <p:spPr>
          <a:xfrm>
            <a:off x="5374425" y="762775"/>
            <a:ext cx="3498900" cy="4268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a:solidFill>
                  <a:schemeClr val="dk1"/>
                </a:solidFill>
                <a:latin typeface="Times"/>
                <a:ea typeface="Times"/>
                <a:cs typeface="Times"/>
                <a:sym typeface="Times"/>
              </a:rPr>
              <a:t>Building Hoover Dam required more than </a:t>
            </a:r>
            <a:r>
              <a:rPr lang="en" sz="2400" b="1">
                <a:solidFill>
                  <a:schemeClr val="dk1"/>
                </a:solidFill>
                <a:latin typeface="Times"/>
                <a:ea typeface="Times"/>
                <a:cs typeface="Times"/>
                <a:sym typeface="Times"/>
              </a:rPr>
              <a:t>5 million barrels of concrete.</a:t>
            </a:r>
            <a:r>
              <a:rPr lang="en" sz="2400">
                <a:solidFill>
                  <a:schemeClr val="dk1"/>
                </a:solidFill>
                <a:latin typeface="Times"/>
                <a:ea typeface="Times"/>
                <a:cs typeface="Times"/>
                <a:sym typeface="Times"/>
              </a:rPr>
              <a:t> The finished dam contains enough concrete (4.5 million cubic yards) to build a two-lane highway from Seattle, Washington to Miami, Florida</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t>Lesson 1: Hope</a:t>
            </a:r>
            <a:endParaRPr b="1"/>
          </a:p>
        </p:txBody>
      </p:sp>
      <p:sp>
        <p:nvSpPr>
          <p:cNvPr id="63" name="Shape 6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3000">
                <a:solidFill>
                  <a:srgbClr val="333333"/>
                </a:solidFill>
                <a:highlight>
                  <a:srgbClr val="FFFFFF"/>
                </a:highlight>
              </a:rPr>
              <a:t>“The sky takes on shades of orange during sunrise and sunset, the color that gives you hope that the sun will set only to rise again”-Ram Charan</a:t>
            </a:r>
            <a:endParaRPr sz="3000">
              <a:solidFill>
                <a:srgbClr val="333333"/>
              </a:solidFill>
              <a:highlight>
                <a:srgbClr val="FFFFFF"/>
              </a:highlight>
            </a:endParaRPr>
          </a:p>
          <a:p>
            <a:pPr marL="0" lvl="0" indent="0">
              <a:spcBef>
                <a:spcPts val="1600"/>
              </a:spcBef>
              <a:spcAft>
                <a:spcPts val="1600"/>
              </a:spcAft>
              <a:buNone/>
            </a:pPr>
            <a:endParaRPr sz="1050">
              <a:solidFill>
                <a:srgbClr val="333333"/>
              </a:solidFill>
              <a:highlight>
                <a:srgbClr val="FFFFFF"/>
              </a:highlight>
            </a:endParaRPr>
          </a:p>
        </p:txBody>
      </p:sp>
      <p:pic>
        <p:nvPicPr>
          <p:cNvPr id="64" name="Shape 64"/>
          <p:cNvPicPr preferRelativeResize="0"/>
          <p:nvPr/>
        </p:nvPicPr>
        <p:blipFill>
          <a:blip r:embed="rId3">
            <a:alphaModFix/>
          </a:blip>
          <a:stretch>
            <a:fillRect/>
          </a:stretch>
        </p:blipFill>
        <p:spPr>
          <a:xfrm>
            <a:off x="1831925" y="2832450"/>
            <a:ext cx="6713700" cy="21983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91"/>
        <p:cNvGrpSpPr/>
        <p:nvPr/>
      </p:nvGrpSpPr>
      <p:grpSpPr>
        <a:xfrm>
          <a:off x="0" y="0"/>
          <a:ext cx="0" cy="0"/>
          <a:chOff x="0" y="0"/>
          <a:chExt cx="0" cy="0"/>
        </a:xfrm>
      </p:grpSpPr>
      <p:sp>
        <p:nvSpPr>
          <p:cNvPr id="192" name="Shape 192"/>
          <p:cNvSpPr txBox="1"/>
          <p:nvPr/>
        </p:nvSpPr>
        <p:spPr>
          <a:xfrm>
            <a:off x="526225" y="228375"/>
            <a:ext cx="8271300" cy="446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600" b="1"/>
              <a:t>Final Stop: California </a:t>
            </a:r>
            <a:endParaRPr sz="2400" b="1"/>
          </a:p>
        </p:txBody>
      </p:sp>
      <p:pic>
        <p:nvPicPr>
          <p:cNvPr id="193" name="Shape 193"/>
          <p:cNvPicPr preferRelativeResize="0"/>
          <p:nvPr/>
        </p:nvPicPr>
        <p:blipFill>
          <a:blip r:embed="rId3">
            <a:alphaModFix/>
          </a:blip>
          <a:stretch>
            <a:fillRect/>
          </a:stretch>
        </p:blipFill>
        <p:spPr>
          <a:xfrm>
            <a:off x="152400" y="1383525"/>
            <a:ext cx="3223651" cy="3375400"/>
          </a:xfrm>
          <a:prstGeom prst="rect">
            <a:avLst/>
          </a:prstGeom>
          <a:noFill/>
          <a:ln>
            <a:noFill/>
          </a:ln>
        </p:spPr>
      </p:pic>
      <p:pic>
        <p:nvPicPr>
          <p:cNvPr id="194" name="Shape 194"/>
          <p:cNvPicPr preferRelativeResize="0"/>
          <p:nvPr/>
        </p:nvPicPr>
        <p:blipFill>
          <a:blip r:embed="rId4">
            <a:alphaModFix/>
          </a:blip>
          <a:stretch>
            <a:fillRect/>
          </a:stretch>
        </p:blipFill>
        <p:spPr>
          <a:xfrm>
            <a:off x="3866051" y="926775"/>
            <a:ext cx="5234560" cy="416362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98"/>
        <p:cNvGrpSpPr/>
        <p:nvPr/>
      </p:nvGrpSpPr>
      <p:grpSpPr>
        <a:xfrm>
          <a:off x="0" y="0"/>
          <a:ext cx="0" cy="0"/>
          <a:chOff x="0" y="0"/>
          <a:chExt cx="0" cy="0"/>
        </a:xfrm>
      </p:grpSpPr>
      <p:sp>
        <p:nvSpPr>
          <p:cNvPr id="199" name="Shape 199"/>
          <p:cNvSpPr txBox="1"/>
          <p:nvPr/>
        </p:nvSpPr>
        <p:spPr>
          <a:xfrm>
            <a:off x="238300" y="-174750"/>
            <a:ext cx="2889600" cy="744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6000" b="1">
                <a:latin typeface="Amatic SC"/>
                <a:ea typeface="Amatic SC"/>
                <a:cs typeface="Amatic SC"/>
                <a:sym typeface="Amatic SC"/>
              </a:rPr>
              <a:t>Homework:</a:t>
            </a:r>
            <a:endParaRPr sz="6000" b="1">
              <a:latin typeface="Amatic SC"/>
              <a:ea typeface="Amatic SC"/>
              <a:cs typeface="Amatic SC"/>
              <a:sym typeface="Amatic SC"/>
            </a:endParaRPr>
          </a:p>
        </p:txBody>
      </p:sp>
      <p:sp>
        <p:nvSpPr>
          <p:cNvPr id="200" name="Shape 200"/>
          <p:cNvSpPr txBox="1"/>
          <p:nvPr/>
        </p:nvSpPr>
        <p:spPr>
          <a:xfrm>
            <a:off x="541775" y="853900"/>
            <a:ext cx="8430600" cy="36207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2400">
                <a:solidFill>
                  <a:schemeClr val="dk1"/>
                </a:solidFill>
                <a:latin typeface="Georgia"/>
                <a:ea typeface="Georgia"/>
                <a:cs typeface="Georgia"/>
                <a:sym typeface="Georgia"/>
              </a:rPr>
              <a:t>Students will complete a “Homework Sheet”. This includes two parts </a:t>
            </a:r>
            <a:endParaRPr sz="2400">
              <a:solidFill>
                <a:schemeClr val="dk1"/>
              </a:solidFill>
              <a:latin typeface="Georgia"/>
              <a:ea typeface="Georgia"/>
              <a:cs typeface="Georgia"/>
              <a:sym typeface="Georgia"/>
            </a:endParaRPr>
          </a:p>
          <a:p>
            <a:pPr marL="0" lvl="0" indent="0" rtl="0">
              <a:lnSpc>
                <a:spcPct val="115000"/>
              </a:lnSpc>
              <a:spcBef>
                <a:spcPts val="0"/>
              </a:spcBef>
              <a:spcAft>
                <a:spcPts val="0"/>
              </a:spcAft>
              <a:buNone/>
            </a:pPr>
            <a:endParaRPr sz="2400">
              <a:solidFill>
                <a:schemeClr val="dk1"/>
              </a:solidFill>
              <a:latin typeface="Georgia"/>
              <a:ea typeface="Georgia"/>
              <a:cs typeface="Georgia"/>
              <a:sym typeface="Georgia"/>
            </a:endParaRPr>
          </a:p>
          <a:p>
            <a:pPr marL="0" lvl="0" indent="0" rtl="0">
              <a:lnSpc>
                <a:spcPct val="115000"/>
              </a:lnSpc>
              <a:spcBef>
                <a:spcPts val="0"/>
              </a:spcBef>
              <a:spcAft>
                <a:spcPts val="0"/>
              </a:spcAft>
              <a:buNone/>
            </a:pPr>
            <a:r>
              <a:rPr lang="en" sz="2400" b="1">
                <a:solidFill>
                  <a:schemeClr val="dk1"/>
                </a:solidFill>
                <a:latin typeface="Georgia"/>
                <a:ea typeface="Georgia"/>
                <a:cs typeface="Georgia"/>
                <a:sym typeface="Georgia"/>
              </a:rPr>
              <a:t>Part I:</a:t>
            </a:r>
            <a:r>
              <a:rPr lang="en" sz="2400">
                <a:solidFill>
                  <a:schemeClr val="dk1"/>
                </a:solidFill>
                <a:latin typeface="Georgia"/>
                <a:ea typeface="Georgia"/>
                <a:cs typeface="Georgia"/>
                <a:sym typeface="Georgia"/>
              </a:rPr>
              <a:t> Venn Diagram comparing and contrasting  President Hoover &amp; President Roosevelt during the Great Depression  </a:t>
            </a:r>
            <a:endParaRPr sz="2400">
              <a:solidFill>
                <a:schemeClr val="dk1"/>
              </a:solidFill>
              <a:latin typeface="Georgia"/>
              <a:ea typeface="Georgia"/>
              <a:cs typeface="Georgia"/>
              <a:sym typeface="Georgia"/>
            </a:endParaRPr>
          </a:p>
          <a:p>
            <a:pPr marL="0" lvl="0" indent="0" rtl="0">
              <a:lnSpc>
                <a:spcPct val="115000"/>
              </a:lnSpc>
              <a:spcBef>
                <a:spcPts val="0"/>
              </a:spcBef>
              <a:spcAft>
                <a:spcPts val="0"/>
              </a:spcAft>
              <a:buNone/>
            </a:pPr>
            <a:endParaRPr sz="2400">
              <a:solidFill>
                <a:schemeClr val="dk1"/>
              </a:solidFill>
              <a:latin typeface="Georgia"/>
              <a:ea typeface="Georgia"/>
              <a:cs typeface="Georgia"/>
              <a:sym typeface="Georgia"/>
            </a:endParaRPr>
          </a:p>
          <a:p>
            <a:pPr marL="0" lvl="0" indent="0" rtl="0">
              <a:lnSpc>
                <a:spcPct val="115000"/>
              </a:lnSpc>
              <a:spcBef>
                <a:spcPts val="0"/>
              </a:spcBef>
              <a:spcAft>
                <a:spcPts val="0"/>
              </a:spcAft>
              <a:buNone/>
            </a:pPr>
            <a:r>
              <a:rPr lang="en" sz="2400" b="1">
                <a:solidFill>
                  <a:schemeClr val="dk1"/>
                </a:solidFill>
                <a:latin typeface="Georgia"/>
                <a:ea typeface="Georgia"/>
                <a:cs typeface="Georgia"/>
                <a:sym typeface="Georgia"/>
              </a:rPr>
              <a:t>Part II: </a:t>
            </a:r>
            <a:r>
              <a:rPr lang="en" sz="2400">
                <a:solidFill>
                  <a:schemeClr val="dk1"/>
                </a:solidFill>
                <a:latin typeface="Georgia"/>
                <a:ea typeface="Georgia"/>
                <a:cs typeface="Georgia"/>
                <a:sym typeface="Georgia"/>
              </a:rPr>
              <a:t>Write a short letter to the President of there choosing(either Hoover or Roosevelt) explaining their journey through the Great Depression. </a:t>
            </a:r>
            <a:endParaRPr sz="2400">
              <a:solidFill>
                <a:schemeClr val="dk1"/>
              </a:solidFill>
              <a:latin typeface="Georgia"/>
              <a:ea typeface="Georgia"/>
              <a:cs typeface="Georgia"/>
              <a:sym typeface="Georgia"/>
            </a:endParaRPr>
          </a:p>
          <a:p>
            <a:pPr marL="0" lvl="0" indent="0" rtl="0">
              <a:lnSpc>
                <a:spcPct val="150000"/>
              </a:lnSpc>
              <a:spcBef>
                <a:spcPts val="0"/>
              </a:spcBef>
              <a:spcAft>
                <a:spcPts val="0"/>
              </a:spcAft>
              <a:buClr>
                <a:schemeClr val="dk1"/>
              </a:buClr>
              <a:buSzPts val="1100"/>
              <a:buFont typeface="Arial"/>
              <a:buNone/>
            </a:pPr>
            <a:endParaRPr sz="1200">
              <a:solidFill>
                <a:schemeClr val="dk1"/>
              </a:solidFill>
            </a:endParaRPr>
          </a:p>
          <a:p>
            <a:pPr marL="0" lvl="0" indent="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204"/>
        <p:cNvGrpSpPr/>
        <p:nvPr/>
      </p:nvGrpSpPr>
      <p:grpSpPr>
        <a:xfrm>
          <a:off x="0" y="0"/>
          <a:ext cx="0" cy="0"/>
          <a:chOff x="0" y="0"/>
          <a:chExt cx="0" cy="0"/>
        </a:xfrm>
      </p:grpSpPr>
      <p:pic>
        <p:nvPicPr>
          <p:cNvPr id="205" name="Shape 205"/>
          <p:cNvPicPr preferRelativeResize="0"/>
          <p:nvPr/>
        </p:nvPicPr>
        <p:blipFill>
          <a:blip r:embed="rId3">
            <a:alphaModFix/>
          </a:blip>
          <a:stretch>
            <a:fillRect/>
          </a:stretch>
        </p:blipFill>
        <p:spPr>
          <a:xfrm>
            <a:off x="1439250" y="152400"/>
            <a:ext cx="6265496"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209"/>
        <p:cNvGrpSpPr/>
        <p:nvPr/>
      </p:nvGrpSpPr>
      <p:grpSpPr>
        <a:xfrm>
          <a:off x="0" y="0"/>
          <a:ext cx="0" cy="0"/>
          <a:chOff x="0" y="0"/>
          <a:chExt cx="0" cy="0"/>
        </a:xfrm>
      </p:grpSpPr>
      <p:pic>
        <p:nvPicPr>
          <p:cNvPr id="210" name="Shape 210"/>
          <p:cNvPicPr preferRelativeResize="0"/>
          <p:nvPr/>
        </p:nvPicPr>
        <p:blipFill>
          <a:blip r:embed="rId3">
            <a:alphaModFix/>
          </a:blip>
          <a:stretch>
            <a:fillRect/>
          </a:stretch>
        </p:blipFill>
        <p:spPr>
          <a:xfrm>
            <a:off x="2015550" y="150525"/>
            <a:ext cx="4800150" cy="48424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311700" y="752700"/>
            <a:ext cx="8520600" cy="341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400" b="1">
                <a:solidFill>
                  <a:srgbClr val="274E13"/>
                </a:solidFill>
              </a:rPr>
              <a:t>C -</a:t>
            </a:r>
            <a:r>
              <a:rPr lang="en" sz="1400" b="1">
                <a:solidFill>
                  <a:srgbClr val="0000FF"/>
                </a:solidFill>
              </a:rPr>
              <a:t> </a:t>
            </a:r>
            <a:r>
              <a:rPr lang="en" sz="1400" b="1">
                <a:solidFill>
                  <a:schemeClr val="dk1"/>
                </a:solidFill>
              </a:rPr>
              <a:t>Conversation: Let’s talk about this lesson! We need to be respectful of everyone, so if someone else is talking, listen and then raise your hand to add to the conversation!</a:t>
            </a:r>
            <a:endParaRPr sz="1400" b="1">
              <a:solidFill>
                <a:schemeClr val="dk1"/>
              </a:solidFill>
            </a:endParaRPr>
          </a:p>
          <a:p>
            <a:pPr marL="0" lvl="0" indent="0" rtl="0">
              <a:spcBef>
                <a:spcPts val="0"/>
              </a:spcBef>
              <a:spcAft>
                <a:spcPts val="0"/>
              </a:spcAft>
              <a:buClr>
                <a:schemeClr val="dk1"/>
              </a:buClr>
              <a:buSzPts val="1100"/>
              <a:buFont typeface="Arial"/>
              <a:buNone/>
            </a:pPr>
            <a:endParaRPr sz="1400" b="1">
              <a:solidFill>
                <a:schemeClr val="dk1"/>
              </a:solidFill>
            </a:endParaRPr>
          </a:p>
          <a:p>
            <a:pPr marL="0" lvl="0" indent="0" rtl="0">
              <a:spcBef>
                <a:spcPts val="0"/>
              </a:spcBef>
              <a:spcAft>
                <a:spcPts val="0"/>
              </a:spcAft>
              <a:buNone/>
            </a:pPr>
            <a:r>
              <a:rPr lang="en" sz="1400" b="1">
                <a:solidFill>
                  <a:srgbClr val="274E13"/>
                </a:solidFill>
              </a:rPr>
              <a:t>H -</a:t>
            </a:r>
            <a:r>
              <a:rPr lang="en" sz="1400" b="1">
                <a:solidFill>
                  <a:srgbClr val="0000FF"/>
                </a:solidFill>
              </a:rPr>
              <a:t> </a:t>
            </a:r>
            <a:r>
              <a:rPr lang="en" sz="1400" b="1">
                <a:solidFill>
                  <a:schemeClr val="dk1"/>
                </a:solidFill>
              </a:rPr>
              <a:t>Help: Please do not hesitate to ask me any questions! I am here to help. Please raise your hand, and I will either call on you during our discussion or come to you during our activity.</a:t>
            </a:r>
            <a:endParaRPr sz="1400" b="1">
              <a:solidFill>
                <a:schemeClr val="dk1"/>
              </a:solidFill>
            </a:endParaRPr>
          </a:p>
          <a:p>
            <a:pPr marL="0" lvl="0" indent="0" rtl="0">
              <a:spcBef>
                <a:spcPts val="0"/>
              </a:spcBef>
              <a:spcAft>
                <a:spcPts val="0"/>
              </a:spcAft>
              <a:buClr>
                <a:schemeClr val="dk1"/>
              </a:buClr>
              <a:buSzPts val="1100"/>
              <a:buFont typeface="Arial"/>
              <a:buNone/>
            </a:pPr>
            <a:endParaRPr sz="1400" b="1">
              <a:solidFill>
                <a:schemeClr val="dk1"/>
              </a:solidFill>
            </a:endParaRPr>
          </a:p>
          <a:p>
            <a:pPr marL="0" lvl="0" indent="0" rtl="0">
              <a:spcBef>
                <a:spcPts val="0"/>
              </a:spcBef>
              <a:spcAft>
                <a:spcPts val="0"/>
              </a:spcAft>
              <a:buNone/>
            </a:pPr>
            <a:r>
              <a:rPr lang="en" sz="1400" b="1">
                <a:solidFill>
                  <a:srgbClr val="274E13"/>
                </a:solidFill>
              </a:rPr>
              <a:t>A -</a:t>
            </a:r>
            <a:r>
              <a:rPr lang="en" sz="1400" b="1">
                <a:solidFill>
                  <a:srgbClr val="0000FF"/>
                </a:solidFill>
              </a:rPr>
              <a:t> </a:t>
            </a:r>
            <a:r>
              <a:rPr lang="en" sz="1400" b="1">
                <a:solidFill>
                  <a:schemeClr val="dk1"/>
                </a:solidFill>
              </a:rPr>
              <a:t>Activity: Our activity today is called Thinking Like a Historian. We will be making a decision based on evidence we find from primary and secondary source documents.</a:t>
            </a:r>
            <a:endParaRPr sz="1400" b="1">
              <a:solidFill>
                <a:schemeClr val="dk1"/>
              </a:solidFill>
            </a:endParaRPr>
          </a:p>
          <a:p>
            <a:pPr marL="0" lvl="0" indent="0" rtl="0">
              <a:spcBef>
                <a:spcPts val="0"/>
              </a:spcBef>
              <a:spcAft>
                <a:spcPts val="0"/>
              </a:spcAft>
              <a:buClr>
                <a:schemeClr val="dk1"/>
              </a:buClr>
              <a:buSzPts val="1100"/>
              <a:buFont typeface="Arial"/>
              <a:buNone/>
            </a:pPr>
            <a:endParaRPr sz="1400" b="1">
              <a:solidFill>
                <a:schemeClr val="dk1"/>
              </a:solidFill>
            </a:endParaRPr>
          </a:p>
          <a:p>
            <a:pPr marL="0" lvl="0" indent="0" rtl="0">
              <a:spcBef>
                <a:spcPts val="0"/>
              </a:spcBef>
              <a:spcAft>
                <a:spcPts val="0"/>
              </a:spcAft>
              <a:buNone/>
            </a:pPr>
            <a:r>
              <a:rPr lang="en" sz="1400" b="1">
                <a:solidFill>
                  <a:srgbClr val="274E13"/>
                </a:solidFill>
              </a:rPr>
              <a:t>M -</a:t>
            </a:r>
            <a:r>
              <a:rPr lang="en" sz="1400" b="1">
                <a:solidFill>
                  <a:srgbClr val="0000FF"/>
                </a:solidFill>
              </a:rPr>
              <a:t> </a:t>
            </a:r>
            <a:r>
              <a:rPr lang="en" sz="1400" b="1">
                <a:solidFill>
                  <a:schemeClr val="dk1"/>
                </a:solidFill>
              </a:rPr>
              <a:t>Movement: We will be moving around the room! When we move we will go quietly, and we need to be careful and watch out for others and things on the floor.</a:t>
            </a:r>
            <a:endParaRPr sz="1400" b="1">
              <a:solidFill>
                <a:schemeClr val="dk1"/>
              </a:solidFill>
            </a:endParaRPr>
          </a:p>
          <a:p>
            <a:pPr marL="0" lvl="0" indent="0" rtl="0">
              <a:spcBef>
                <a:spcPts val="0"/>
              </a:spcBef>
              <a:spcAft>
                <a:spcPts val="0"/>
              </a:spcAft>
              <a:buClr>
                <a:schemeClr val="dk1"/>
              </a:buClr>
              <a:buSzPts val="1100"/>
              <a:buFont typeface="Arial"/>
              <a:buNone/>
            </a:pPr>
            <a:endParaRPr sz="1400" b="1">
              <a:solidFill>
                <a:schemeClr val="dk1"/>
              </a:solidFill>
            </a:endParaRPr>
          </a:p>
          <a:p>
            <a:pPr marL="0" lvl="0" indent="0" rtl="0">
              <a:spcBef>
                <a:spcPts val="0"/>
              </a:spcBef>
              <a:spcAft>
                <a:spcPts val="0"/>
              </a:spcAft>
              <a:buNone/>
            </a:pPr>
            <a:r>
              <a:rPr lang="en" sz="1400" b="1">
                <a:solidFill>
                  <a:srgbClr val="274E13"/>
                </a:solidFill>
              </a:rPr>
              <a:t>P - </a:t>
            </a:r>
            <a:r>
              <a:rPr lang="en" sz="1400" b="1">
                <a:solidFill>
                  <a:schemeClr val="dk1"/>
                </a:solidFill>
              </a:rPr>
              <a:t>Participation: Please participate as much as possible! We are here to have fun and the more you participate, the more fun we are going to have.</a:t>
            </a:r>
            <a:endParaRPr sz="1400" b="1">
              <a:solidFill>
                <a:schemeClr val="dk1"/>
              </a:solidFill>
            </a:endParaRPr>
          </a:p>
          <a:p>
            <a:pPr marL="0" lvl="0" indent="0" rtl="0">
              <a:spcBef>
                <a:spcPts val="0"/>
              </a:spcBef>
              <a:spcAft>
                <a:spcPts val="0"/>
              </a:spcAft>
              <a:buClr>
                <a:schemeClr val="dk1"/>
              </a:buClr>
              <a:buSzPts val="1100"/>
              <a:buFont typeface="Arial"/>
              <a:buNone/>
            </a:pPr>
            <a:endParaRPr sz="1400" b="1">
              <a:solidFill>
                <a:schemeClr val="dk1"/>
              </a:solidFill>
            </a:endParaRPr>
          </a:p>
          <a:p>
            <a:pPr marL="0" lvl="0" indent="0" rtl="0">
              <a:spcBef>
                <a:spcPts val="0"/>
              </a:spcBef>
              <a:spcAft>
                <a:spcPts val="0"/>
              </a:spcAft>
              <a:buClr>
                <a:schemeClr val="dk1"/>
              </a:buClr>
              <a:buSzPts val="1100"/>
              <a:buFont typeface="Arial"/>
              <a:buNone/>
            </a:pPr>
            <a:r>
              <a:rPr lang="en" sz="1400" b="1">
                <a:solidFill>
                  <a:srgbClr val="274E13"/>
                </a:solidFill>
              </a:rPr>
              <a:t>S - </a:t>
            </a:r>
            <a:r>
              <a:rPr lang="en" sz="1400" b="1">
                <a:solidFill>
                  <a:schemeClr val="dk1"/>
                </a:solidFill>
              </a:rPr>
              <a:t>Success: Once you learn about historical thinking skills and the documents you will be Thinking Like a Historian, and therefore you will be successful!</a:t>
            </a:r>
            <a:endParaRPr sz="1400" b="1">
              <a:solidFill>
                <a:schemeClr val="dk1"/>
              </a:solidFill>
            </a:endParaRPr>
          </a:p>
          <a:p>
            <a:pPr marL="0" lvl="0" indent="0">
              <a:spcBef>
                <a:spcPts val="0"/>
              </a:spcBef>
              <a:spcAft>
                <a:spcPts val="1600"/>
              </a:spcAft>
              <a:buNone/>
            </a:pPr>
            <a:endParaRPr/>
          </a:p>
        </p:txBody>
      </p:sp>
      <p:sp>
        <p:nvSpPr>
          <p:cNvPr id="216" name="Shape 216"/>
          <p:cNvSpPr txBox="1"/>
          <p:nvPr/>
        </p:nvSpPr>
        <p:spPr>
          <a:xfrm>
            <a:off x="1958975" y="57900"/>
            <a:ext cx="4738200" cy="6948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600" b="1">
                <a:solidFill>
                  <a:srgbClr val="274E13"/>
                </a:solidFill>
              </a:rPr>
              <a:t>C.H.A.M.P.S.</a:t>
            </a:r>
            <a:endParaRPr sz="3600" b="1">
              <a:solidFill>
                <a:srgbClr val="274E13"/>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Lesson Three: Thinking Like a Historian</a:t>
            </a:r>
            <a:endParaRPr/>
          </a:p>
        </p:txBody>
      </p:sp>
      <p:sp>
        <p:nvSpPr>
          <p:cNvPr id="222" name="Shape 222"/>
          <p:cNvSpPr txBox="1">
            <a:spLocks noGrp="1"/>
          </p:cNvSpPr>
          <p:nvPr>
            <p:ph type="body" idx="1"/>
          </p:nvPr>
        </p:nvSpPr>
        <p:spPr>
          <a:xfrm>
            <a:off x="311700" y="1357950"/>
            <a:ext cx="8520600" cy="208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Aim: What can we learn about FDR’s presidency and the Great Depression from primary and secondary source documents, </a:t>
            </a:r>
            <a:r>
              <a:rPr lang="en" i="1"/>
              <a:t>Like A Historian</a:t>
            </a:r>
            <a:r>
              <a:rPr lang="en"/>
              <a:t>?</a:t>
            </a:r>
            <a:endParaRPr/>
          </a:p>
          <a:p>
            <a:pPr marL="0" lvl="0" indent="0" algn="ctr" rtl="0">
              <a:spcBef>
                <a:spcPts val="1600"/>
              </a:spcBef>
              <a:spcAft>
                <a:spcPts val="1600"/>
              </a:spcAft>
              <a:buNone/>
            </a:pPr>
            <a:r>
              <a:rPr lang="en"/>
              <a:t>Motivation</a:t>
            </a:r>
            <a:br>
              <a:rPr lang="en"/>
            </a:br>
            <a:r>
              <a:rPr lang="en"/>
              <a:t>Do Now: </a:t>
            </a:r>
            <a:r>
              <a:rPr lang="en">
                <a:solidFill>
                  <a:srgbClr val="666666"/>
                </a:solidFill>
              </a:rPr>
              <a:t>“Write down a time that you felt</a:t>
            </a:r>
            <a:r>
              <a:rPr lang="en" i="1">
                <a:solidFill>
                  <a:srgbClr val="666666"/>
                </a:solidFill>
              </a:rPr>
              <a:t> hopeless. </a:t>
            </a:r>
            <a:r>
              <a:rPr lang="en">
                <a:solidFill>
                  <a:srgbClr val="666666"/>
                </a:solidFill>
              </a:rPr>
              <a:t>How did you get over the feeling, did anyone help you? If so, how?”</a:t>
            </a:r>
            <a:endParaRPr>
              <a:solidFill>
                <a:srgbClr val="666666"/>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Lesson Three: Thinking Like a Historian</a:t>
            </a:r>
            <a:endParaRPr/>
          </a:p>
          <a:p>
            <a:pPr marL="0" lvl="0" indent="0">
              <a:spcBef>
                <a:spcPts val="0"/>
              </a:spcBef>
              <a:spcAft>
                <a:spcPts val="0"/>
              </a:spcAft>
              <a:buNone/>
            </a:pPr>
            <a:endParaRPr/>
          </a:p>
        </p:txBody>
      </p:sp>
      <p:sp>
        <p:nvSpPr>
          <p:cNvPr id="228" name="Shape 228"/>
          <p:cNvSpPr txBox="1">
            <a:spLocks noGrp="1"/>
          </p:cNvSpPr>
          <p:nvPr>
            <p:ph type="body" idx="1"/>
          </p:nvPr>
        </p:nvSpPr>
        <p:spPr>
          <a:xfrm>
            <a:off x="311700" y="1152475"/>
            <a:ext cx="55749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Pair Up! </a:t>
            </a:r>
            <a:endParaRPr/>
          </a:p>
          <a:p>
            <a:pPr marL="457200" lvl="0" indent="-342900" rtl="0">
              <a:spcBef>
                <a:spcPts val="1600"/>
              </a:spcBef>
              <a:spcAft>
                <a:spcPts val="0"/>
              </a:spcAft>
              <a:buSzPts val="1800"/>
              <a:buChar char="●"/>
            </a:pPr>
            <a:r>
              <a:rPr lang="en"/>
              <a:t>Each student will be given a document (of three possible documents) and then paired with someone with the same document.</a:t>
            </a:r>
            <a:endParaRPr/>
          </a:p>
          <a:p>
            <a:pPr marL="457200" lvl="0" indent="-342900" rtl="0">
              <a:spcBef>
                <a:spcPts val="0"/>
              </a:spcBef>
              <a:spcAft>
                <a:spcPts val="0"/>
              </a:spcAft>
              <a:buSzPts val="1800"/>
              <a:buChar char="●"/>
            </a:pPr>
            <a:r>
              <a:rPr lang="en"/>
              <a:t>Each pair will be given a “Thinking Like a Historian” Task</a:t>
            </a:r>
            <a:endParaRPr/>
          </a:p>
          <a:p>
            <a:pPr marL="914400" lvl="1" indent="-317500" rtl="0">
              <a:spcBef>
                <a:spcPts val="0"/>
              </a:spcBef>
              <a:spcAft>
                <a:spcPts val="0"/>
              </a:spcAft>
              <a:buSzPts val="1400"/>
              <a:buChar char="○"/>
            </a:pPr>
            <a:r>
              <a:rPr lang="en"/>
              <a:t>Sourcing</a:t>
            </a:r>
            <a:endParaRPr/>
          </a:p>
          <a:p>
            <a:pPr marL="914400" lvl="1" indent="-317500" rtl="0">
              <a:spcBef>
                <a:spcPts val="0"/>
              </a:spcBef>
              <a:spcAft>
                <a:spcPts val="0"/>
              </a:spcAft>
              <a:buSzPts val="1400"/>
              <a:buChar char="○"/>
            </a:pPr>
            <a:r>
              <a:rPr lang="en"/>
              <a:t>Contextualizing</a:t>
            </a:r>
            <a:endParaRPr/>
          </a:p>
          <a:p>
            <a:pPr marL="914400" lvl="1" indent="-317500">
              <a:spcBef>
                <a:spcPts val="0"/>
              </a:spcBef>
              <a:spcAft>
                <a:spcPts val="0"/>
              </a:spcAft>
              <a:buSzPts val="1400"/>
              <a:buChar char="○"/>
            </a:pPr>
            <a:r>
              <a:rPr lang="en"/>
              <a:t>Close Reading </a:t>
            </a:r>
            <a:endParaRPr/>
          </a:p>
        </p:txBody>
      </p:sp>
      <p:pic>
        <p:nvPicPr>
          <p:cNvPr id="229" name="Shape 229"/>
          <p:cNvPicPr preferRelativeResize="0"/>
          <p:nvPr/>
        </p:nvPicPr>
        <p:blipFill>
          <a:blip r:embed="rId3">
            <a:alphaModFix/>
          </a:blip>
          <a:stretch>
            <a:fillRect/>
          </a:stretch>
        </p:blipFill>
        <p:spPr>
          <a:xfrm>
            <a:off x="5729475" y="2055475"/>
            <a:ext cx="3151975" cy="2914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Lesson Three: Thinking Like a Historian</a:t>
            </a:r>
            <a:endParaRPr/>
          </a:p>
          <a:p>
            <a:pPr marL="0" lvl="0" indent="0">
              <a:spcBef>
                <a:spcPts val="0"/>
              </a:spcBef>
              <a:spcAft>
                <a:spcPts val="0"/>
              </a:spcAft>
              <a:buNone/>
            </a:pPr>
            <a:endParaRPr/>
          </a:p>
        </p:txBody>
      </p:sp>
      <p:sp>
        <p:nvSpPr>
          <p:cNvPr id="235" name="Shape 235"/>
          <p:cNvSpPr txBox="1">
            <a:spLocks noGrp="1"/>
          </p:cNvSpPr>
          <p:nvPr>
            <p:ph type="body" idx="1"/>
          </p:nvPr>
        </p:nvSpPr>
        <p:spPr>
          <a:xfrm>
            <a:off x="311700" y="1152475"/>
            <a:ext cx="49188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Move into 6 groups of 3! </a:t>
            </a:r>
            <a:endParaRPr/>
          </a:p>
          <a:p>
            <a:pPr marL="457200" lvl="0" indent="-342900" rtl="0">
              <a:spcBef>
                <a:spcPts val="1600"/>
              </a:spcBef>
              <a:spcAft>
                <a:spcPts val="0"/>
              </a:spcAft>
              <a:buSzPts val="1800"/>
              <a:buChar char="●"/>
            </a:pPr>
            <a:r>
              <a:rPr lang="en"/>
              <a:t>Students will separate from their partners and come together in groups of three. Everyone in the group will have had the same document but a different task. </a:t>
            </a:r>
            <a:endParaRPr/>
          </a:p>
          <a:p>
            <a:pPr marL="457200" lvl="0" indent="-342900">
              <a:spcBef>
                <a:spcPts val="0"/>
              </a:spcBef>
              <a:spcAft>
                <a:spcPts val="0"/>
              </a:spcAft>
              <a:buSzPts val="1800"/>
              <a:buChar char="●"/>
            </a:pPr>
            <a:r>
              <a:rPr lang="en"/>
              <a:t>Students will share what they discovered with their group mates to fill in the rest of the boxes for their document. </a:t>
            </a:r>
            <a:endParaRPr/>
          </a:p>
        </p:txBody>
      </p:sp>
      <p:pic>
        <p:nvPicPr>
          <p:cNvPr id="236" name="Shape 236"/>
          <p:cNvPicPr preferRelativeResize="0"/>
          <p:nvPr/>
        </p:nvPicPr>
        <p:blipFill>
          <a:blip r:embed="rId3">
            <a:alphaModFix/>
          </a:blip>
          <a:stretch>
            <a:fillRect/>
          </a:stretch>
        </p:blipFill>
        <p:spPr>
          <a:xfrm>
            <a:off x="5573875" y="1872125"/>
            <a:ext cx="3298025" cy="3050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t>Lesson Three: Thinking Like a Historian</a:t>
            </a:r>
            <a:endParaRPr/>
          </a:p>
          <a:p>
            <a:pPr marL="0" lvl="0" indent="0">
              <a:spcBef>
                <a:spcPts val="0"/>
              </a:spcBef>
              <a:spcAft>
                <a:spcPts val="0"/>
              </a:spcAft>
              <a:buNone/>
            </a:pPr>
            <a:endParaRPr/>
          </a:p>
        </p:txBody>
      </p:sp>
      <p:sp>
        <p:nvSpPr>
          <p:cNvPr id="242" name="Shape 242"/>
          <p:cNvSpPr txBox="1">
            <a:spLocks noGrp="1"/>
          </p:cNvSpPr>
          <p:nvPr>
            <p:ph type="body" idx="1"/>
          </p:nvPr>
        </p:nvSpPr>
        <p:spPr>
          <a:xfrm>
            <a:off x="311700" y="1152475"/>
            <a:ext cx="49764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Move into 2 groups of 9! </a:t>
            </a:r>
            <a:endParaRPr/>
          </a:p>
          <a:p>
            <a:pPr marL="457200" lvl="0" indent="-342900" rtl="0">
              <a:spcBef>
                <a:spcPts val="1600"/>
              </a:spcBef>
              <a:spcAft>
                <a:spcPts val="0"/>
              </a:spcAft>
              <a:buSzPts val="1800"/>
              <a:buChar char="●"/>
            </a:pPr>
            <a:r>
              <a:rPr lang="en"/>
              <a:t>Students will join groups where all three documents and all three tasks are represented. Everyone will share what they found about their document and continue to take notes on their worksheet. </a:t>
            </a:r>
            <a:endParaRPr/>
          </a:p>
          <a:p>
            <a:pPr marL="457200" lvl="0" indent="-342900">
              <a:spcBef>
                <a:spcPts val="0"/>
              </a:spcBef>
              <a:spcAft>
                <a:spcPts val="0"/>
              </a:spcAft>
              <a:buSzPts val="1800"/>
              <a:buChar char="●"/>
            </a:pPr>
            <a:r>
              <a:rPr lang="en"/>
              <a:t>Then all together they will complete the corroboration section by comparing the documents.  </a:t>
            </a:r>
            <a:endParaRPr/>
          </a:p>
        </p:txBody>
      </p:sp>
      <p:pic>
        <p:nvPicPr>
          <p:cNvPr id="243" name="Shape 243"/>
          <p:cNvPicPr preferRelativeResize="0"/>
          <p:nvPr/>
        </p:nvPicPr>
        <p:blipFill>
          <a:blip r:embed="rId3">
            <a:alphaModFix/>
          </a:blip>
          <a:stretch>
            <a:fillRect/>
          </a:stretch>
        </p:blipFill>
        <p:spPr>
          <a:xfrm>
            <a:off x="5044825" y="1017725"/>
            <a:ext cx="2501525" cy="2713825"/>
          </a:xfrm>
          <a:prstGeom prst="rect">
            <a:avLst/>
          </a:prstGeom>
          <a:noFill/>
          <a:ln>
            <a:noFill/>
          </a:ln>
        </p:spPr>
      </p:pic>
      <p:pic>
        <p:nvPicPr>
          <p:cNvPr id="244" name="Shape 244"/>
          <p:cNvPicPr preferRelativeResize="0"/>
          <p:nvPr/>
        </p:nvPicPr>
        <p:blipFill>
          <a:blip r:embed="rId4">
            <a:alphaModFix/>
          </a:blip>
          <a:stretch>
            <a:fillRect/>
          </a:stretch>
        </p:blipFill>
        <p:spPr>
          <a:xfrm>
            <a:off x="6111725" y="3524900"/>
            <a:ext cx="2868225" cy="14555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48"/>
        <p:cNvGrpSpPr/>
        <p:nvPr/>
      </p:nvGrpSpPr>
      <p:grpSpPr>
        <a:xfrm>
          <a:off x="0" y="0"/>
          <a:ext cx="0" cy="0"/>
          <a:chOff x="0" y="0"/>
          <a:chExt cx="0" cy="0"/>
        </a:xfrm>
      </p:grpSpPr>
      <p:pic>
        <p:nvPicPr>
          <p:cNvPr id="249" name="Shape 249"/>
          <p:cNvPicPr preferRelativeResize="0"/>
          <p:nvPr/>
        </p:nvPicPr>
        <p:blipFill>
          <a:blip r:embed="rId3">
            <a:alphaModFix/>
          </a:blip>
          <a:stretch>
            <a:fillRect/>
          </a:stretch>
        </p:blipFill>
        <p:spPr>
          <a:xfrm>
            <a:off x="1561750" y="127700"/>
            <a:ext cx="6313750" cy="4888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68"/>
        <p:cNvGrpSpPr/>
        <p:nvPr/>
      </p:nvGrpSpPr>
      <p:grpSpPr>
        <a:xfrm>
          <a:off x="0" y="0"/>
          <a:ext cx="0" cy="0"/>
          <a:chOff x="0" y="0"/>
          <a:chExt cx="0" cy="0"/>
        </a:xfrm>
      </p:grpSpPr>
      <p:sp>
        <p:nvSpPr>
          <p:cNvPr id="69" name="Shape 69"/>
          <p:cNvSpPr txBox="1">
            <a:spLocks noGrp="1"/>
          </p:cNvSpPr>
          <p:nvPr>
            <p:ph type="body" idx="1"/>
          </p:nvPr>
        </p:nvSpPr>
        <p:spPr>
          <a:xfrm>
            <a:off x="311700" y="-140900"/>
            <a:ext cx="8520600" cy="4399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1600">
                <a:solidFill>
                  <a:srgbClr val="0000FF"/>
                </a:solidFill>
                <a:latin typeface="Georgia"/>
                <a:ea typeface="Georgia"/>
                <a:cs typeface="Georgia"/>
                <a:sym typeface="Georgia"/>
              </a:rPr>
              <a:t>C - </a:t>
            </a:r>
            <a:r>
              <a:rPr lang="en" sz="1600">
                <a:solidFill>
                  <a:schemeClr val="dk1"/>
                </a:solidFill>
                <a:latin typeface="Georgia"/>
                <a:ea typeface="Georgia"/>
                <a:cs typeface="Georgia"/>
                <a:sym typeface="Georgia"/>
              </a:rPr>
              <a:t>Conversation: We will be opening the floor to discussions, thoughts and questions. All of us must remain respectful and mindful of others as they speak. When someone is speaking, you are not.</a:t>
            </a:r>
            <a:endParaRPr sz="1600">
              <a:solidFill>
                <a:schemeClr val="dk1"/>
              </a:solidFill>
              <a:latin typeface="Georgia"/>
              <a:ea typeface="Georgia"/>
              <a:cs typeface="Georgia"/>
              <a:sym typeface="Georgia"/>
            </a:endParaRPr>
          </a:p>
          <a:p>
            <a:pPr marL="0" lvl="0" indent="0" rtl="0">
              <a:spcBef>
                <a:spcPts val="0"/>
              </a:spcBef>
              <a:spcAft>
                <a:spcPts val="0"/>
              </a:spcAft>
              <a:buClr>
                <a:schemeClr val="dk1"/>
              </a:buClr>
              <a:buSzPts val="1100"/>
              <a:buFont typeface="Arial"/>
              <a:buNone/>
            </a:pPr>
            <a:r>
              <a:rPr lang="en" sz="1600">
                <a:solidFill>
                  <a:srgbClr val="0000FF"/>
                </a:solidFill>
                <a:latin typeface="Georgia"/>
                <a:ea typeface="Georgia"/>
                <a:cs typeface="Georgia"/>
                <a:sym typeface="Georgia"/>
              </a:rPr>
              <a:t>H - </a:t>
            </a:r>
            <a:r>
              <a:rPr lang="en" sz="1600">
                <a:solidFill>
                  <a:schemeClr val="dk1"/>
                </a:solidFill>
                <a:latin typeface="Georgia"/>
                <a:ea typeface="Georgia"/>
                <a:cs typeface="Georgia"/>
                <a:sym typeface="Georgia"/>
              </a:rPr>
              <a:t>Help: If you have ANY questions, please raise your hand. All questions should pertain to the topic at hand and should be appropriate. Please remember to be attentive to others when they speak.</a:t>
            </a:r>
            <a:endParaRPr sz="1600">
              <a:solidFill>
                <a:schemeClr val="dk1"/>
              </a:solidFill>
              <a:latin typeface="Georgia"/>
              <a:ea typeface="Georgia"/>
              <a:cs typeface="Georgia"/>
              <a:sym typeface="Georgia"/>
            </a:endParaRPr>
          </a:p>
          <a:p>
            <a:pPr marL="0" lvl="0" indent="0" rtl="0">
              <a:spcBef>
                <a:spcPts val="0"/>
              </a:spcBef>
              <a:spcAft>
                <a:spcPts val="0"/>
              </a:spcAft>
              <a:buClr>
                <a:schemeClr val="dk1"/>
              </a:buClr>
              <a:buSzPts val="1100"/>
              <a:buFont typeface="Arial"/>
              <a:buNone/>
            </a:pPr>
            <a:r>
              <a:rPr lang="en" sz="1600">
                <a:solidFill>
                  <a:srgbClr val="0000FF"/>
                </a:solidFill>
                <a:latin typeface="Georgia"/>
                <a:ea typeface="Georgia"/>
                <a:cs typeface="Georgia"/>
                <a:sym typeface="Georgia"/>
              </a:rPr>
              <a:t>A - </a:t>
            </a:r>
            <a:r>
              <a:rPr lang="en" sz="1600">
                <a:solidFill>
                  <a:schemeClr val="dk1"/>
                </a:solidFill>
                <a:latin typeface="Georgia"/>
                <a:ea typeface="Georgia"/>
                <a:cs typeface="Georgia"/>
                <a:sym typeface="Georgia"/>
              </a:rPr>
              <a:t>Activity: We will have a story worksheet to go along with the read out loud of </a:t>
            </a:r>
            <a:r>
              <a:rPr lang="en" sz="1600" i="1">
                <a:solidFill>
                  <a:schemeClr val="dk1"/>
                </a:solidFill>
                <a:latin typeface="Georgia"/>
                <a:ea typeface="Georgia"/>
                <a:cs typeface="Georgia"/>
                <a:sym typeface="Georgia"/>
              </a:rPr>
              <a:t>Rosie Revere, Engineer </a:t>
            </a:r>
            <a:r>
              <a:rPr lang="en" sz="1600">
                <a:solidFill>
                  <a:schemeClr val="dk1"/>
                </a:solidFill>
                <a:latin typeface="Georgia"/>
                <a:ea typeface="Georgia"/>
                <a:cs typeface="Georgia"/>
                <a:sym typeface="Georgia"/>
              </a:rPr>
              <a:t>that will follow the discussion on hope. Students will be called on to read their responses out loud and explain their thoughts and feelings.</a:t>
            </a:r>
            <a:endParaRPr sz="1600">
              <a:solidFill>
                <a:schemeClr val="dk1"/>
              </a:solidFill>
              <a:latin typeface="Georgia"/>
              <a:ea typeface="Georgia"/>
              <a:cs typeface="Georgia"/>
              <a:sym typeface="Georgia"/>
            </a:endParaRPr>
          </a:p>
          <a:p>
            <a:pPr marL="0" lvl="0" indent="0" rtl="0">
              <a:spcBef>
                <a:spcPts val="0"/>
              </a:spcBef>
              <a:spcAft>
                <a:spcPts val="0"/>
              </a:spcAft>
              <a:buClr>
                <a:schemeClr val="dk1"/>
              </a:buClr>
              <a:buSzPts val="1100"/>
              <a:buFont typeface="Arial"/>
              <a:buNone/>
            </a:pPr>
            <a:r>
              <a:rPr lang="en" sz="1600">
                <a:solidFill>
                  <a:srgbClr val="0000FF"/>
                </a:solidFill>
                <a:latin typeface="Georgia"/>
                <a:ea typeface="Georgia"/>
                <a:cs typeface="Georgia"/>
                <a:sym typeface="Georgia"/>
              </a:rPr>
              <a:t>M - </a:t>
            </a:r>
            <a:r>
              <a:rPr lang="en" sz="1600">
                <a:solidFill>
                  <a:schemeClr val="dk1"/>
                </a:solidFill>
                <a:latin typeface="Georgia"/>
                <a:ea typeface="Georgia"/>
                <a:cs typeface="Georgia"/>
                <a:sym typeface="Georgia"/>
              </a:rPr>
              <a:t>Movement: Students will need to be seated during the lesson. If a student has to use the facilitates or has an emergency they must raise their hand to inform the teacher before being excused.</a:t>
            </a:r>
            <a:endParaRPr sz="1600">
              <a:solidFill>
                <a:schemeClr val="dk1"/>
              </a:solidFill>
              <a:latin typeface="Georgia"/>
              <a:ea typeface="Georgia"/>
              <a:cs typeface="Georgia"/>
              <a:sym typeface="Georgia"/>
            </a:endParaRPr>
          </a:p>
          <a:p>
            <a:pPr marL="0" lvl="0" indent="0" rtl="0">
              <a:spcBef>
                <a:spcPts val="0"/>
              </a:spcBef>
              <a:spcAft>
                <a:spcPts val="0"/>
              </a:spcAft>
              <a:buClr>
                <a:schemeClr val="dk1"/>
              </a:buClr>
              <a:buSzPts val="1100"/>
              <a:buFont typeface="Arial"/>
              <a:buNone/>
            </a:pPr>
            <a:r>
              <a:rPr lang="en" sz="1600">
                <a:solidFill>
                  <a:srgbClr val="0000FF"/>
                </a:solidFill>
                <a:latin typeface="Georgia"/>
                <a:ea typeface="Georgia"/>
                <a:cs typeface="Georgia"/>
                <a:sym typeface="Georgia"/>
              </a:rPr>
              <a:t>P - </a:t>
            </a:r>
            <a:r>
              <a:rPr lang="en" sz="1600">
                <a:solidFill>
                  <a:schemeClr val="dk1"/>
                </a:solidFill>
                <a:latin typeface="Georgia"/>
                <a:ea typeface="Georgia"/>
                <a:cs typeface="Georgia"/>
                <a:sym typeface="Georgia"/>
              </a:rPr>
              <a:t>Participation: All students must be participating in the lesson. From the beginning of the lesson (be attentive to the personal story) to the taking of notes on the story worksheet.</a:t>
            </a:r>
            <a:endParaRPr sz="1600">
              <a:solidFill>
                <a:schemeClr val="dk1"/>
              </a:solidFill>
              <a:latin typeface="Georgia"/>
              <a:ea typeface="Georgia"/>
              <a:cs typeface="Georgia"/>
              <a:sym typeface="Georgia"/>
            </a:endParaRPr>
          </a:p>
          <a:p>
            <a:pPr marL="0" lvl="0" indent="0" rtl="0">
              <a:spcBef>
                <a:spcPts val="0"/>
              </a:spcBef>
              <a:spcAft>
                <a:spcPts val="0"/>
              </a:spcAft>
              <a:buClr>
                <a:schemeClr val="dk1"/>
              </a:buClr>
              <a:buSzPts val="1100"/>
              <a:buFont typeface="Arial"/>
              <a:buNone/>
            </a:pPr>
            <a:r>
              <a:rPr lang="en" sz="1600">
                <a:solidFill>
                  <a:srgbClr val="0000FF"/>
                </a:solidFill>
                <a:latin typeface="Georgia"/>
                <a:ea typeface="Georgia"/>
                <a:cs typeface="Georgia"/>
                <a:sym typeface="Georgia"/>
              </a:rPr>
              <a:t>S - </a:t>
            </a:r>
            <a:r>
              <a:rPr lang="en" sz="1600">
                <a:solidFill>
                  <a:schemeClr val="dk1"/>
                </a:solidFill>
                <a:latin typeface="Georgia"/>
                <a:ea typeface="Georgia"/>
                <a:cs typeface="Georgia"/>
                <a:sym typeface="Georgia"/>
              </a:rPr>
              <a:t>Success: When students can roughly identify hope and if it was FDR’s economic policies or hope that got the US out of the great depression. </a:t>
            </a:r>
            <a:endParaRPr sz="1600">
              <a:solidFill>
                <a:schemeClr val="dk1"/>
              </a:solidFill>
              <a:latin typeface="Georgia"/>
              <a:ea typeface="Georgia"/>
              <a:cs typeface="Georgia"/>
              <a:sym typeface="Georgia"/>
            </a:endParaRPr>
          </a:p>
          <a:p>
            <a:pPr marL="0" lvl="0" indent="0">
              <a:spcBef>
                <a:spcPts val="0"/>
              </a:spcBef>
              <a:spcAft>
                <a:spcPts val="1600"/>
              </a:spcAft>
              <a:buNone/>
            </a:pPr>
            <a:endParaRPr/>
          </a:p>
        </p:txBody>
      </p:sp>
      <p:pic>
        <p:nvPicPr>
          <p:cNvPr id="70" name="Shape 70"/>
          <p:cNvPicPr preferRelativeResize="0"/>
          <p:nvPr/>
        </p:nvPicPr>
        <p:blipFill>
          <a:blip r:embed="rId3">
            <a:alphaModFix/>
          </a:blip>
          <a:stretch>
            <a:fillRect/>
          </a:stretch>
        </p:blipFill>
        <p:spPr>
          <a:xfrm>
            <a:off x="4072525" y="4030250"/>
            <a:ext cx="3156549" cy="11944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Lesson Four: History Mystery</a:t>
            </a:r>
            <a:endParaRPr/>
          </a:p>
        </p:txBody>
      </p:sp>
      <p:sp>
        <p:nvSpPr>
          <p:cNvPr id="255" name="Shape 255"/>
          <p:cNvSpPr txBox="1">
            <a:spLocks noGrp="1"/>
          </p:cNvSpPr>
          <p:nvPr>
            <p:ph type="body" idx="1"/>
          </p:nvPr>
        </p:nvSpPr>
        <p:spPr>
          <a:xfrm>
            <a:off x="311700" y="1017725"/>
            <a:ext cx="8520600" cy="2008500"/>
          </a:xfrm>
          <a:prstGeom prst="rect">
            <a:avLst/>
          </a:prstGeom>
        </p:spPr>
        <p:txBody>
          <a:bodyPr spcFirstLastPara="1" wrap="square" lIns="91425" tIns="91425" rIns="91425" bIns="91425" anchor="t" anchorCtr="0">
            <a:noAutofit/>
          </a:bodyPr>
          <a:lstStyle/>
          <a:p>
            <a:pPr marL="0" lvl="0" indent="0" algn="ctr" rtl="0">
              <a:lnSpc>
                <a:spcPct val="130000"/>
              </a:lnSpc>
              <a:spcBef>
                <a:spcPts val="0"/>
              </a:spcBef>
              <a:spcAft>
                <a:spcPts val="0"/>
              </a:spcAft>
              <a:buNone/>
            </a:pPr>
            <a:endParaRPr sz="2250">
              <a:solidFill>
                <a:srgbClr val="2D1300"/>
              </a:solidFill>
              <a:latin typeface="Georgia"/>
              <a:ea typeface="Georgia"/>
              <a:cs typeface="Georgia"/>
              <a:sym typeface="Georgia"/>
            </a:endParaRPr>
          </a:p>
          <a:p>
            <a:pPr marL="0" lvl="0" indent="0" algn="ctr" rtl="0">
              <a:lnSpc>
                <a:spcPct val="130000"/>
              </a:lnSpc>
              <a:spcBef>
                <a:spcPts val="0"/>
              </a:spcBef>
              <a:spcAft>
                <a:spcPts val="0"/>
              </a:spcAft>
              <a:buClr>
                <a:schemeClr val="dk1"/>
              </a:buClr>
              <a:buSzPts val="1100"/>
              <a:buFont typeface="Arial"/>
              <a:buNone/>
            </a:pPr>
            <a:r>
              <a:rPr lang="en" sz="2250">
                <a:solidFill>
                  <a:srgbClr val="2D1300"/>
                </a:solidFill>
                <a:latin typeface="Georgia"/>
                <a:ea typeface="Georgia"/>
                <a:cs typeface="Georgia"/>
                <a:sym typeface="Georgia"/>
              </a:rPr>
              <a:t>Did Franklin Roosevelt Get Us Out of the Depression by Sound Economic Theory or by Creating Hope?</a:t>
            </a:r>
            <a:endParaRPr sz="2250">
              <a:solidFill>
                <a:srgbClr val="2D1300"/>
              </a:solidFill>
              <a:latin typeface="Georgia"/>
              <a:ea typeface="Georgia"/>
              <a:cs typeface="Georgia"/>
              <a:sym typeface="Georgia"/>
            </a:endParaRPr>
          </a:p>
          <a:p>
            <a:pPr marL="0" lvl="0" indent="0">
              <a:spcBef>
                <a:spcPts val="0"/>
              </a:spcBef>
              <a:spcAft>
                <a:spcPts val="1600"/>
              </a:spcAft>
              <a:buNone/>
            </a:pPr>
            <a:endParaRPr/>
          </a:p>
        </p:txBody>
      </p:sp>
      <p:pic>
        <p:nvPicPr>
          <p:cNvPr id="256" name="Shape 256"/>
          <p:cNvPicPr preferRelativeResize="0"/>
          <p:nvPr/>
        </p:nvPicPr>
        <p:blipFill>
          <a:blip r:embed="rId3">
            <a:alphaModFix/>
          </a:blip>
          <a:stretch>
            <a:fillRect/>
          </a:stretch>
        </p:blipFill>
        <p:spPr>
          <a:xfrm>
            <a:off x="2202800" y="2500150"/>
            <a:ext cx="4141224" cy="23294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60"/>
        <p:cNvGrpSpPr/>
        <p:nvPr/>
      </p:nvGrpSpPr>
      <p:grpSpPr>
        <a:xfrm>
          <a:off x="0" y="0"/>
          <a:ext cx="0" cy="0"/>
          <a:chOff x="0" y="0"/>
          <a:chExt cx="0" cy="0"/>
        </a:xfrm>
      </p:grpSpPr>
      <p:sp>
        <p:nvSpPr>
          <p:cNvPr id="261" name="Shape 2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CHAMPS</a:t>
            </a:r>
            <a:endParaRPr/>
          </a:p>
          <a:p>
            <a:pPr marL="0" lvl="0" indent="0" algn="ctr" rtl="0">
              <a:spcBef>
                <a:spcPts val="0"/>
              </a:spcBef>
              <a:spcAft>
                <a:spcPts val="0"/>
              </a:spcAft>
              <a:buNone/>
            </a:pPr>
            <a:endParaRPr/>
          </a:p>
        </p:txBody>
      </p:sp>
      <p:sp>
        <p:nvSpPr>
          <p:cNvPr id="262" name="Shape 262"/>
          <p:cNvSpPr txBox="1">
            <a:spLocks noGrp="1"/>
          </p:cNvSpPr>
          <p:nvPr>
            <p:ph type="body" idx="1"/>
          </p:nvPr>
        </p:nvSpPr>
        <p:spPr>
          <a:xfrm>
            <a:off x="311700" y="1152475"/>
            <a:ext cx="8520600" cy="3902400"/>
          </a:xfrm>
          <a:prstGeom prst="rect">
            <a:avLst/>
          </a:prstGeom>
        </p:spPr>
        <p:txBody>
          <a:bodyPr spcFirstLastPara="1" wrap="square" lIns="91425" tIns="91425" rIns="91425" bIns="91425" anchor="t" anchorCtr="0">
            <a:noAutofit/>
          </a:bodyPr>
          <a:lstStyle/>
          <a:p>
            <a:pPr marL="0" lvl="0" indent="0" rtl="0">
              <a:lnSpc>
                <a:spcPct val="130000"/>
              </a:lnSpc>
              <a:spcBef>
                <a:spcPts val="0"/>
              </a:spcBef>
              <a:spcAft>
                <a:spcPts val="0"/>
              </a:spcAft>
              <a:buNone/>
            </a:pPr>
            <a:r>
              <a:rPr lang="en" sz="2250">
                <a:solidFill>
                  <a:srgbClr val="2D1300"/>
                </a:solidFill>
                <a:latin typeface="Georgia"/>
                <a:ea typeface="Georgia"/>
                <a:cs typeface="Georgia"/>
                <a:sym typeface="Georgia"/>
              </a:rPr>
              <a:t>C-</a:t>
            </a:r>
            <a:r>
              <a:rPr lang="en" sz="1200">
                <a:solidFill>
                  <a:srgbClr val="2D1300"/>
                </a:solidFill>
                <a:latin typeface="Georgia"/>
                <a:ea typeface="Georgia"/>
                <a:cs typeface="Georgia"/>
                <a:sym typeface="Georgia"/>
              </a:rPr>
              <a:t> </a:t>
            </a:r>
            <a:r>
              <a:rPr lang="en" sz="1400">
                <a:solidFill>
                  <a:srgbClr val="2D1300"/>
                </a:solidFill>
                <a:latin typeface="Georgia"/>
                <a:ea typeface="Georgia"/>
                <a:cs typeface="Georgia"/>
                <a:sym typeface="Georgia"/>
              </a:rPr>
              <a:t>Conversation: There will be plenty of time for conversation! Please respect everyone's thoughts and opinions when sharing!</a:t>
            </a:r>
            <a:endParaRPr sz="1400">
              <a:solidFill>
                <a:srgbClr val="2D1300"/>
              </a:solidFill>
              <a:latin typeface="Georgia"/>
              <a:ea typeface="Georgia"/>
              <a:cs typeface="Georgia"/>
              <a:sym typeface="Georgia"/>
            </a:endParaRPr>
          </a:p>
          <a:p>
            <a:pPr marL="0" lvl="0" indent="0" rtl="0">
              <a:lnSpc>
                <a:spcPct val="130000"/>
              </a:lnSpc>
              <a:spcBef>
                <a:spcPts val="0"/>
              </a:spcBef>
              <a:spcAft>
                <a:spcPts val="0"/>
              </a:spcAft>
              <a:buNone/>
            </a:pPr>
            <a:r>
              <a:rPr lang="en" sz="2250">
                <a:solidFill>
                  <a:srgbClr val="2D1300"/>
                </a:solidFill>
                <a:latin typeface="Georgia"/>
                <a:ea typeface="Georgia"/>
                <a:cs typeface="Georgia"/>
                <a:sym typeface="Georgia"/>
              </a:rPr>
              <a:t>H- </a:t>
            </a:r>
            <a:r>
              <a:rPr lang="en" sz="1400">
                <a:solidFill>
                  <a:srgbClr val="2D1300"/>
                </a:solidFill>
                <a:latin typeface="Georgia"/>
                <a:ea typeface="Georgia"/>
                <a:cs typeface="Georgia"/>
                <a:sym typeface="Georgia"/>
              </a:rPr>
              <a:t>Help: Asking for help is a big part of learning! Do not be scared to ask questions!</a:t>
            </a:r>
            <a:endParaRPr sz="1400">
              <a:solidFill>
                <a:srgbClr val="2D1300"/>
              </a:solidFill>
              <a:latin typeface="Georgia"/>
              <a:ea typeface="Georgia"/>
              <a:cs typeface="Georgia"/>
              <a:sym typeface="Georgia"/>
            </a:endParaRPr>
          </a:p>
          <a:p>
            <a:pPr marL="0" lvl="0" indent="0" rtl="0">
              <a:lnSpc>
                <a:spcPct val="130000"/>
              </a:lnSpc>
              <a:spcBef>
                <a:spcPts val="0"/>
              </a:spcBef>
              <a:spcAft>
                <a:spcPts val="0"/>
              </a:spcAft>
              <a:buNone/>
            </a:pPr>
            <a:r>
              <a:rPr lang="en" sz="2250">
                <a:solidFill>
                  <a:srgbClr val="2D1300"/>
                </a:solidFill>
                <a:latin typeface="Georgia"/>
                <a:ea typeface="Georgia"/>
                <a:cs typeface="Georgia"/>
                <a:sym typeface="Georgia"/>
              </a:rPr>
              <a:t>A- </a:t>
            </a:r>
            <a:r>
              <a:rPr lang="en" sz="1400">
                <a:solidFill>
                  <a:srgbClr val="2D1300"/>
                </a:solidFill>
                <a:latin typeface="Georgia"/>
                <a:ea typeface="Georgia"/>
                <a:cs typeface="Georgia"/>
                <a:sym typeface="Georgia"/>
              </a:rPr>
              <a:t>Activity: Our activity will be called History Mystery. We will solve the mystery of how Roosevelt got out of the Great Depression.</a:t>
            </a:r>
            <a:endParaRPr sz="1400">
              <a:solidFill>
                <a:srgbClr val="2D1300"/>
              </a:solidFill>
              <a:latin typeface="Georgia"/>
              <a:ea typeface="Georgia"/>
              <a:cs typeface="Georgia"/>
              <a:sym typeface="Georgia"/>
            </a:endParaRPr>
          </a:p>
          <a:p>
            <a:pPr marL="0" lvl="0" indent="0" rtl="0">
              <a:lnSpc>
                <a:spcPct val="130000"/>
              </a:lnSpc>
              <a:spcBef>
                <a:spcPts val="0"/>
              </a:spcBef>
              <a:spcAft>
                <a:spcPts val="0"/>
              </a:spcAft>
              <a:buNone/>
            </a:pPr>
            <a:r>
              <a:rPr lang="en" sz="2250">
                <a:solidFill>
                  <a:srgbClr val="2D1300"/>
                </a:solidFill>
                <a:latin typeface="Georgia"/>
                <a:ea typeface="Georgia"/>
                <a:cs typeface="Georgia"/>
                <a:sym typeface="Georgia"/>
              </a:rPr>
              <a:t>M-</a:t>
            </a:r>
            <a:r>
              <a:rPr lang="en" sz="1400">
                <a:solidFill>
                  <a:srgbClr val="2D1300"/>
                </a:solidFill>
                <a:latin typeface="Georgia"/>
                <a:ea typeface="Georgia"/>
                <a:cs typeface="Georgia"/>
                <a:sym typeface="Georgia"/>
              </a:rPr>
              <a:t>Movement: Remain seated at all times. You will eventually be given the opportunity to move around the room. </a:t>
            </a:r>
            <a:endParaRPr sz="1400">
              <a:solidFill>
                <a:srgbClr val="2D1300"/>
              </a:solidFill>
              <a:latin typeface="Georgia"/>
              <a:ea typeface="Georgia"/>
              <a:cs typeface="Georgia"/>
              <a:sym typeface="Georgia"/>
            </a:endParaRPr>
          </a:p>
          <a:p>
            <a:pPr marL="0" lvl="0" indent="0" rtl="0">
              <a:lnSpc>
                <a:spcPct val="130000"/>
              </a:lnSpc>
              <a:spcBef>
                <a:spcPts val="0"/>
              </a:spcBef>
              <a:spcAft>
                <a:spcPts val="0"/>
              </a:spcAft>
              <a:buNone/>
            </a:pPr>
            <a:r>
              <a:rPr lang="en" sz="2250">
                <a:solidFill>
                  <a:srgbClr val="2D1300"/>
                </a:solidFill>
                <a:latin typeface="Georgia"/>
                <a:ea typeface="Georgia"/>
                <a:cs typeface="Georgia"/>
                <a:sym typeface="Georgia"/>
              </a:rPr>
              <a:t>P- </a:t>
            </a:r>
            <a:r>
              <a:rPr lang="en" sz="1400">
                <a:solidFill>
                  <a:srgbClr val="2D1300"/>
                </a:solidFill>
                <a:latin typeface="Georgia"/>
                <a:ea typeface="Georgia"/>
                <a:cs typeface="Georgia"/>
                <a:sym typeface="Georgia"/>
              </a:rPr>
              <a:t>Participation: You will be participating in group discussions and working collaboratively.</a:t>
            </a:r>
            <a:endParaRPr sz="1400">
              <a:solidFill>
                <a:srgbClr val="2D1300"/>
              </a:solidFill>
              <a:latin typeface="Georgia"/>
              <a:ea typeface="Georgia"/>
              <a:cs typeface="Georgia"/>
              <a:sym typeface="Georgia"/>
            </a:endParaRPr>
          </a:p>
          <a:p>
            <a:pPr marL="0" lvl="0" indent="0" rtl="0">
              <a:lnSpc>
                <a:spcPct val="130000"/>
              </a:lnSpc>
              <a:spcBef>
                <a:spcPts val="0"/>
              </a:spcBef>
              <a:spcAft>
                <a:spcPts val="0"/>
              </a:spcAft>
              <a:buNone/>
            </a:pPr>
            <a:r>
              <a:rPr lang="en" sz="2250">
                <a:solidFill>
                  <a:srgbClr val="2D1300"/>
                </a:solidFill>
                <a:latin typeface="Georgia"/>
                <a:ea typeface="Georgia"/>
                <a:cs typeface="Georgia"/>
                <a:sym typeface="Georgia"/>
              </a:rPr>
              <a:t>S- </a:t>
            </a:r>
            <a:r>
              <a:rPr lang="en" sz="1400">
                <a:solidFill>
                  <a:srgbClr val="2D1300"/>
                </a:solidFill>
                <a:latin typeface="Georgia"/>
                <a:ea typeface="Georgia"/>
                <a:cs typeface="Georgia"/>
                <a:sym typeface="Georgia"/>
              </a:rPr>
              <a:t>Success: Once the mystery is solved, be sure to include your claim to support your findings.</a:t>
            </a:r>
            <a:endParaRPr sz="1400">
              <a:solidFill>
                <a:srgbClr val="2D1300"/>
              </a:solidFill>
              <a:latin typeface="Georgia"/>
              <a:ea typeface="Georgia"/>
              <a:cs typeface="Georgia"/>
              <a:sym typeface="Georgia"/>
            </a:endParaRPr>
          </a:p>
          <a:p>
            <a:pPr marL="0" lvl="0" indent="0" rtl="0">
              <a:lnSpc>
                <a:spcPct val="130000"/>
              </a:lnSpc>
              <a:spcBef>
                <a:spcPts val="0"/>
              </a:spcBef>
              <a:spcAft>
                <a:spcPts val="0"/>
              </a:spcAft>
              <a:buClr>
                <a:schemeClr val="dk1"/>
              </a:buClr>
              <a:buSzPts val="1100"/>
              <a:buFont typeface="Arial"/>
              <a:buNone/>
            </a:pPr>
            <a:endParaRPr sz="2250">
              <a:solidFill>
                <a:srgbClr val="2D1300"/>
              </a:solidFill>
              <a:latin typeface="Georgia"/>
              <a:ea typeface="Georgia"/>
              <a:cs typeface="Georgia"/>
              <a:sym typeface="Georgia"/>
            </a:endParaRPr>
          </a:p>
          <a:p>
            <a:pPr marL="0" lvl="0" indent="0" rtl="0">
              <a:spcBef>
                <a:spcPts val="0"/>
              </a:spcBef>
              <a:spcAft>
                <a:spcPts val="160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Mystery</a:t>
            </a:r>
            <a:endParaRPr/>
          </a:p>
        </p:txBody>
      </p:sp>
      <p:sp>
        <p:nvSpPr>
          <p:cNvPr id="268" name="Shape 268"/>
          <p:cNvSpPr txBox="1">
            <a:spLocks noGrp="1"/>
          </p:cNvSpPr>
          <p:nvPr>
            <p:ph type="body" idx="1"/>
          </p:nvPr>
        </p:nvSpPr>
        <p:spPr>
          <a:xfrm>
            <a:off x="1437675" y="1220350"/>
            <a:ext cx="6602700" cy="3548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sz="1400">
              <a:solidFill>
                <a:schemeClr val="dk1"/>
              </a:solidFill>
            </a:endParaRPr>
          </a:p>
          <a:p>
            <a:pPr marL="0" lvl="0" indent="0">
              <a:spcBef>
                <a:spcPts val="1600"/>
              </a:spcBef>
              <a:spcAft>
                <a:spcPts val="0"/>
              </a:spcAft>
              <a:buNone/>
            </a:pPr>
            <a:r>
              <a:rPr lang="en" sz="1400">
                <a:solidFill>
                  <a:schemeClr val="dk1"/>
                </a:solidFill>
              </a:rPr>
              <a:t>Do Now: Think of what skills it takes to be a detective, turn and share with your partner.</a:t>
            </a:r>
            <a:endParaRPr sz="1400">
              <a:solidFill>
                <a:schemeClr val="dk1"/>
              </a:solidFill>
            </a:endParaRPr>
          </a:p>
          <a:p>
            <a:pPr marL="0" lvl="0" indent="0">
              <a:spcBef>
                <a:spcPts val="1600"/>
              </a:spcBef>
              <a:spcAft>
                <a:spcPts val="0"/>
              </a:spcAft>
              <a:buNone/>
            </a:pPr>
            <a:r>
              <a:rPr lang="en" sz="1400">
                <a:solidFill>
                  <a:schemeClr val="dk1"/>
                </a:solidFill>
              </a:rPr>
              <a:t>In groups, students will use documents to form a claim stating which helped get us out of The Great Depression; economic theory or hope.</a:t>
            </a:r>
            <a:endParaRPr sz="1400">
              <a:solidFill>
                <a:schemeClr val="dk1"/>
              </a:solidFill>
            </a:endParaRPr>
          </a:p>
          <a:p>
            <a:pPr marL="0" lvl="0" indent="0">
              <a:spcBef>
                <a:spcPts val="1600"/>
              </a:spcBef>
              <a:spcAft>
                <a:spcPts val="0"/>
              </a:spcAft>
              <a:buNone/>
            </a:pPr>
            <a:r>
              <a:rPr lang="en" sz="1400">
                <a:solidFill>
                  <a:schemeClr val="dk1"/>
                </a:solidFill>
              </a:rPr>
              <a:t>Students will determine the credibility of the evidence and decide which documents support either side.</a:t>
            </a:r>
            <a:endParaRPr sz="1400">
              <a:solidFill>
                <a:schemeClr val="dk1"/>
              </a:solidFill>
            </a:endParaRPr>
          </a:p>
          <a:p>
            <a:pPr marL="0" lvl="0" indent="0">
              <a:spcBef>
                <a:spcPts val="1600"/>
              </a:spcBef>
              <a:spcAft>
                <a:spcPts val="0"/>
              </a:spcAft>
              <a:buNone/>
            </a:pPr>
            <a:r>
              <a:rPr lang="en" sz="1400">
                <a:solidFill>
                  <a:schemeClr val="dk1"/>
                </a:solidFill>
              </a:rPr>
              <a:t>Students will then create a claim supporting the side they found to be more impactful.</a:t>
            </a:r>
            <a:endParaRPr sz="1400">
              <a:solidFill>
                <a:schemeClr val="dk1"/>
              </a:solidFill>
            </a:endParaRPr>
          </a:p>
          <a:p>
            <a:pPr marL="0" lvl="0" indent="0" rtl="0">
              <a:spcBef>
                <a:spcPts val="1600"/>
              </a:spcBef>
              <a:spcAft>
                <a:spcPts val="1600"/>
              </a:spcAft>
              <a:buNone/>
            </a:pPr>
            <a:endParaRPr sz="1400">
              <a:solidFill>
                <a:schemeClr val="dk1"/>
              </a:solidFill>
            </a:endParaRPr>
          </a:p>
        </p:txBody>
      </p:sp>
      <p:pic>
        <p:nvPicPr>
          <p:cNvPr id="269" name="Shape 269"/>
          <p:cNvPicPr preferRelativeResize="0"/>
          <p:nvPr/>
        </p:nvPicPr>
        <p:blipFill>
          <a:blip r:embed="rId3">
            <a:alphaModFix/>
          </a:blip>
          <a:stretch>
            <a:fillRect/>
          </a:stretch>
        </p:blipFill>
        <p:spPr>
          <a:xfrm>
            <a:off x="234600" y="177950"/>
            <a:ext cx="1320200" cy="1320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Job Responsibilities </a:t>
            </a:r>
            <a:endParaRPr/>
          </a:p>
        </p:txBody>
      </p:sp>
      <p:sp>
        <p:nvSpPr>
          <p:cNvPr id="275" name="Shape 275"/>
          <p:cNvSpPr txBox="1">
            <a:spLocks noGrp="1"/>
          </p:cNvSpPr>
          <p:nvPr>
            <p:ph type="body" idx="1"/>
          </p:nvPr>
        </p:nvSpPr>
        <p:spPr>
          <a:xfrm>
            <a:off x="311700" y="1249000"/>
            <a:ext cx="8520600" cy="3319800"/>
          </a:xfrm>
          <a:prstGeom prst="rect">
            <a:avLst/>
          </a:prstGeom>
        </p:spPr>
        <p:txBody>
          <a:bodyPr spcFirstLastPara="1" wrap="square" lIns="91425" tIns="91425" rIns="91425" bIns="91425" anchor="t" anchorCtr="0">
            <a:noAutofit/>
          </a:bodyPr>
          <a:lstStyle/>
          <a:p>
            <a:pPr marL="0" lvl="0" indent="0" rtl="0">
              <a:lnSpc>
                <a:spcPct val="130000"/>
              </a:lnSpc>
              <a:spcBef>
                <a:spcPts val="0"/>
              </a:spcBef>
              <a:spcAft>
                <a:spcPts val="0"/>
              </a:spcAft>
              <a:buNone/>
            </a:pPr>
            <a:r>
              <a:rPr lang="en" sz="1400">
                <a:solidFill>
                  <a:schemeClr val="dk1"/>
                </a:solidFill>
              </a:rPr>
              <a:t>Document Distributor - In charge of distributing the documents for all group members to view and examine.</a:t>
            </a:r>
            <a:endParaRPr sz="1400">
              <a:solidFill>
                <a:schemeClr val="dk1"/>
              </a:solidFill>
            </a:endParaRPr>
          </a:p>
          <a:p>
            <a:pPr marL="0" lvl="0" indent="0" rtl="0">
              <a:lnSpc>
                <a:spcPct val="130000"/>
              </a:lnSpc>
              <a:spcBef>
                <a:spcPts val="0"/>
              </a:spcBef>
              <a:spcAft>
                <a:spcPts val="0"/>
              </a:spcAft>
              <a:buNone/>
            </a:pPr>
            <a:endParaRPr sz="1400">
              <a:solidFill>
                <a:schemeClr val="dk1"/>
              </a:solidFill>
            </a:endParaRPr>
          </a:p>
          <a:p>
            <a:pPr marL="0" lvl="0" indent="0" rtl="0">
              <a:lnSpc>
                <a:spcPct val="130000"/>
              </a:lnSpc>
              <a:spcBef>
                <a:spcPts val="0"/>
              </a:spcBef>
              <a:spcAft>
                <a:spcPts val="0"/>
              </a:spcAft>
              <a:buNone/>
            </a:pPr>
            <a:r>
              <a:rPr lang="en" sz="1400">
                <a:solidFill>
                  <a:schemeClr val="dk1"/>
                </a:solidFill>
              </a:rPr>
              <a:t>Document Organizer- In charge of placing the documents onto the graphic organizer.</a:t>
            </a:r>
            <a:endParaRPr sz="1400">
              <a:solidFill>
                <a:schemeClr val="dk1"/>
              </a:solidFill>
            </a:endParaRPr>
          </a:p>
          <a:p>
            <a:pPr marL="0" lvl="0" indent="0" rtl="0">
              <a:lnSpc>
                <a:spcPct val="130000"/>
              </a:lnSpc>
              <a:spcBef>
                <a:spcPts val="0"/>
              </a:spcBef>
              <a:spcAft>
                <a:spcPts val="0"/>
              </a:spcAft>
              <a:buNone/>
            </a:pPr>
            <a:endParaRPr sz="1400">
              <a:solidFill>
                <a:schemeClr val="dk1"/>
              </a:solidFill>
            </a:endParaRPr>
          </a:p>
          <a:p>
            <a:pPr marL="0" lvl="0" indent="0" rtl="0">
              <a:lnSpc>
                <a:spcPct val="130000"/>
              </a:lnSpc>
              <a:spcBef>
                <a:spcPts val="0"/>
              </a:spcBef>
              <a:spcAft>
                <a:spcPts val="0"/>
              </a:spcAft>
              <a:buNone/>
            </a:pPr>
            <a:r>
              <a:rPr lang="en" sz="1400">
                <a:solidFill>
                  <a:schemeClr val="dk1"/>
                </a:solidFill>
              </a:rPr>
              <a:t>Group Leader- In charge of managing the group; time management. In charge of making sure everyone fulfills their job.</a:t>
            </a:r>
            <a:endParaRPr sz="1400">
              <a:solidFill>
                <a:schemeClr val="dk1"/>
              </a:solidFill>
            </a:endParaRPr>
          </a:p>
          <a:p>
            <a:pPr marL="0" lvl="0" indent="0" rtl="0">
              <a:lnSpc>
                <a:spcPct val="130000"/>
              </a:lnSpc>
              <a:spcBef>
                <a:spcPts val="0"/>
              </a:spcBef>
              <a:spcAft>
                <a:spcPts val="0"/>
              </a:spcAft>
              <a:buNone/>
            </a:pPr>
            <a:endParaRPr sz="1400">
              <a:solidFill>
                <a:schemeClr val="dk1"/>
              </a:solidFill>
            </a:endParaRPr>
          </a:p>
          <a:p>
            <a:pPr marL="0" lvl="0" indent="0" rtl="0">
              <a:lnSpc>
                <a:spcPct val="130000"/>
              </a:lnSpc>
              <a:spcBef>
                <a:spcPts val="0"/>
              </a:spcBef>
              <a:spcAft>
                <a:spcPts val="0"/>
              </a:spcAft>
              <a:buNone/>
            </a:pPr>
            <a:r>
              <a:rPr lang="en" sz="1400">
                <a:solidFill>
                  <a:schemeClr val="dk1"/>
                </a:solidFill>
              </a:rPr>
              <a:t>Great Communicator- In charge of sharing the groups findings with the class during the class discussion.</a:t>
            </a:r>
            <a:endParaRPr sz="1400">
              <a:solidFill>
                <a:schemeClr val="dk1"/>
              </a:solidFill>
            </a:endParaRPr>
          </a:p>
          <a:p>
            <a:pPr marL="0" lvl="0" indent="0" rtl="0">
              <a:lnSpc>
                <a:spcPct val="130000"/>
              </a:lnSpc>
              <a:spcBef>
                <a:spcPts val="0"/>
              </a:spcBef>
              <a:spcAft>
                <a:spcPts val="0"/>
              </a:spcAft>
              <a:buNone/>
            </a:pPr>
            <a:endParaRPr sz="1400">
              <a:solidFill>
                <a:schemeClr val="dk1"/>
              </a:solidFill>
            </a:endParaRPr>
          </a:p>
          <a:p>
            <a:pPr marL="0" lvl="0" indent="0" algn="ctr" rtl="0">
              <a:lnSpc>
                <a:spcPct val="130000"/>
              </a:lnSpc>
              <a:spcBef>
                <a:spcPts val="0"/>
              </a:spcBef>
              <a:spcAft>
                <a:spcPts val="0"/>
              </a:spcAft>
              <a:buClr>
                <a:schemeClr val="dk1"/>
              </a:buClr>
              <a:buSzPts val="1100"/>
              <a:buFont typeface="Arial"/>
              <a:buNone/>
            </a:pPr>
            <a:endParaRPr sz="2250">
              <a:solidFill>
                <a:srgbClr val="2D1300"/>
              </a:solidFill>
              <a:latin typeface="Georgia"/>
              <a:ea typeface="Georgia"/>
              <a:cs typeface="Georgia"/>
              <a:sym typeface="Georgia"/>
            </a:endParaRPr>
          </a:p>
          <a:p>
            <a:pPr marL="0" lvl="0" indent="0" rtl="0">
              <a:spcBef>
                <a:spcPts val="0"/>
              </a:spcBef>
              <a:spcAft>
                <a:spcPts val="160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Documents</a:t>
            </a:r>
            <a:endParaRPr/>
          </a:p>
        </p:txBody>
      </p:sp>
      <p:sp>
        <p:nvSpPr>
          <p:cNvPr id="281" name="Shape 281"/>
          <p:cNvSpPr txBox="1">
            <a:spLocks noGrp="1"/>
          </p:cNvSpPr>
          <p:nvPr>
            <p:ph type="body" idx="1"/>
          </p:nvPr>
        </p:nvSpPr>
        <p:spPr>
          <a:xfrm>
            <a:off x="360875" y="112297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chemeClr val="dk1"/>
                </a:solidFill>
              </a:rPr>
              <a:t>Students will examine the documents to determine whether economic theory or creating hope was the cause of getting us out of the depression</a:t>
            </a:r>
            <a:endParaRPr sz="1400">
              <a:solidFill>
                <a:schemeClr val="dk1"/>
              </a:solidFill>
            </a:endParaRPr>
          </a:p>
          <a:p>
            <a:pPr marL="0" lvl="0" indent="0">
              <a:spcBef>
                <a:spcPts val="1600"/>
              </a:spcBef>
              <a:spcAft>
                <a:spcPts val="0"/>
              </a:spcAft>
              <a:buNone/>
            </a:pPr>
            <a:endParaRPr sz="1400">
              <a:solidFill>
                <a:schemeClr val="dk1"/>
              </a:solidFill>
            </a:endParaRPr>
          </a:p>
          <a:p>
            <a:pPr marL="0" lvl="0" indent="0" rtl="0">
              <a:spcBef>
                <a:spcPts val="1600"/>
              </a:spcBef>
              <a:spcAft>
                <a:spcPts val="1600"/>
              </a:spcAft>
              <a:buNone/>
            </a:pPr>
            <a:endParaRPr sz="1400">
              <a:solidFill>
                <a:schemeClr val="dk1"/>
              </a:solidFill>
            </a:endParaRPr>
          </a:p>
        </p:txBody>
      </p:sp>
      <p:pic>
        <p:nvPicPr>
          <p:cNvPr id="282" name="Shape 282"/>
          <p:cNvPicPr preferRelativeResize="0"/>
          <p:nvPr/>
        </p:nvPicPr>
        <p:blipFill>
          <a:blip r:embed="rId3">
            <a:alphaModFix/>
          </a:blip>
          <a:stretch>
            <a:fillRect/>
          </a:stretch>
        </p:blipFill>
        <p:spPr>
          <a:xfrm>
            <a:off x="554513" y="1616200"/>
            <a:ext cx="2054299" cy="3241951"/>
          </a:xfrm>
          <a:prstGeom prst="rect">
            <a:avLst/>
          </a:prstGeom>
          <a:noFill/>
          <a:ln>
            <a:noFill/>
          </a:ln>
        </p:spPr>
      </p:pic>
      <p:pic>
        <p:nvPicPr>
          <p:cNvPr id="283" name="Shape 283"/>
          <p:cNvPicPr preferRelativeResize="0"/>
          <p:nvPr/>
        </p:nvPicPr>
        <p:blipFill>
          <a:blip r:embed="rId4">
            <a:alphaModFix/>
          </a:blip>
          <a:stretch>
            <a:fillRect/>
          </a:stretch>
        </p:blipFill>
        <p:spPr>
          <a:xfrm>
            <a:off x="5940625" y="1988224"/>
            <a:ext cx="2940850" cy="2636725"/>
          </a:xfrm>
          <a:prstGeom prst="rect">
            <a:avLst/>
          </a:prstGeom>
          <a:noFill/>
          <a:ln>
            <a:noFill/>
          </a:ln>
        </p:spPr>
      </p:pic>
      <p:pic>
        <p:nvPicPr>
          <p:cNvPr id="284" name="Shape 284"/>
          <p:cNvPicPr preferRelativeResize="0"/>
          <p:nvPr/>
        </p:nvPicPr>
        <p:blipFill>
          <a:blip r:embed="rId5">
            <a:alphaModFix/>
          </a:blip>
          <a:stretch>
            <a:fillRect/>
          </a:stretch>
        </p:blipFill>
        <p:spPr>
          <a:xfrm>
            <a:off x="3113525" y="1980675"/>
            <a:ext cx="2485076" cy="2513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Documents</a:t>
            </a:r>
            <a:endParaRPr/>
          </a:p>
        </p:txBody>
      </p:sp>
      <p:sp>
        <p:nvSpPr>
          <p:cNvPr id="290" name="Shape 290"/>
          <p:cNvSpPr txBox="1">
            <a:spLocks noGrp="1"/>
          </p:cNvSpPr>
          <p:nvPr>
            <p:ph type="body" idx="1"/>
          </p:nvPr>
        </p:nvSpPr>
        <p:spPr>
          <a:xfrm>
            <a:off x="170125" y="1085325"/>
            <a:ext cx="2496000" cy="3129600"/>
          </a:xfrm>
          <a:prstGeom prst="rect">
            <a:avLst/>
          </a:prstGeom>
        </p:spPr>
        <p:txBody>
          <a:bodyPr spcFirstLastPara="1" wrap="square" lIns="91425" tIns="91425" rIns="91425" bIns="91425" anchor="t" anchorCtr="0">
            <a:noAutofit/>
          </a:bodyPr>
          <a:lstStyle/>
          <a:p>
            <a:pPr marL="0" lvl="0" indent="0" rtl="0">
              <a:lnSpc>
                <a:spcPct val="171428"/>
              </a:lnSpc>
              <a:spcBef>
                <a:spcPts val="0"/>
              </a:spcBef>
              <a:spcAft>
                <a:spcPts val="0"/>
              </a:spcAft>
              <a:buClr>
                <a:schemeClr val="dk1"/>
              </a:buClr>
              <a:buSzPts val="1100"/>
              <a:buFont typeface="Arial"/>
              <a:buNone/>
            </a:pPr>
            <a:r>
              <a:rPr lang="en" sz="600" b="1">
                <a:solidFill>
                  <a:schemeClr val="dk1"/>
                </a:solidFill>
              </a:rPr>
              <a:t>OCTOBER 24, 1933</a:t>
            </a:r>
            <a:endParaRPr sz="600" b="1">
              <a:solidFill>
                <a:schemeClr val="dk1"/>
              </a:solidFill>
            </a:endParaRPr>
          </a:p>
          <a:p>
            <a:pPr marL="0" lvl="0" indent="0" rtl="0">
              <a:lnSpc>
                <a:spcPct val="171428"/>
              </a:lnSpc>
              <a:spcBef>
                <a:spcPts val="0"/>
              </a:spcBef>
              <a:spcAft>
                <a:spcPts val="0"/>
              </a:spcAft>
              <a:buClr>
                <a:schemeClr val="dk1"/>
              </a:buClr>
              <a:buSzPts val="1100"/>
              <a:buFont typeface="Arial"/>
              <a:buNone/>
            </a:pPr>
            <a:r>
              <a:rPr lang="en" sz="600">
                <a:solidFill>
                  <a:schemeClr val="dk1"/>
                </a:solidFill>
              </a:rPr>
              <a:t>Dear Mr. President,</a:t>
            </a:r>
            <a:endParaRPr sz="600">
              <a:solidFill>
                <a:schemeClr val="dk1"/>
              </a:solidFill>
            </a:endParaRPr>
          </a:p>
          <a:p>
            <a:pPr marL="0" lvl="0" indent="0" rtl="0">
              <a:lnSpc>
                <a:spcPct val="171428"/>
              </a:lnSpc>
              <a:spcBef>
                <a:spcPts val="0"/>
              </a:spcBef>
              <a:spcAft>
                <a:spcPts val="0"/>
              </a:spcAft>
              <a:buClr>
                <a:schemeClr val="dk1"/>
              </a:buClr>
              <a:buSzPts val="1100"/>
              <a:buFont typeface="Arial"/>
              <a:buNone/>
            </a:pPr>
            <a:r>
              <a:rPr lang="en" sz="600">
                <a:solidFill>
                  <a:schemeClr val="dk1"/>
                </a:solidFill>
              </a:rPr>
              <a:t>Last Sunday evening six of our friends came in for dinner and contract [a bridge game]. The men were not so much depressed as thoroughly frightened – their wives were wonderful – pretending to make light of the situation with such remarks as “You know, John, always worries about the things that never happen,” etc. but in my dressing room after dinner they spoke differently – i.e. “I wonder if the President means to make a Soviet Russia of this country,” “Why the new tie-up?” “I don’t pretend to follow politics, I hope things ar’n’t a tenth as bad as John imagines” –</a:t>
            </a:r>
            <a:endParaRPr sz="600">
              <a:solidFill>
                <a:schemeClr val="dk1"/>
              </a:solidFill>
            </a:endParaRPr>
          </a:p>
          <a:p>
            <a:pPr marL="0" lvl="0" indent="0" rtl="0">
              <a:lnSpc>
                <a:spcPct val="171428"/>
              </a:lnSpc>
              <a:spcBef>
                <a:spcPts val="0"/>
              </a:spcBef>
              <a:spcAft>
                <a:spcPts val="0"/>
              </a:spcAft>
              <a:buClr>
                <a:schemeClr val="dk1"/>
              </a:buClr>
              <a:buSzPts val="1100"/>
              <a:buFont typeface="Arial"/>
              <a:buNone/>
            </a:pPr>
            <a:r>
              <a:rPr lang="en" sz="600">
                <a:solidFill>
                  <a:schemeClr val="dk1"/>
                </a:solidFill>
              </a:rPr>
              <a:t>At ten o’clock all playing ceased, while each and everyone strained forward to catch the least inflection of your magnetic, inspiring voice. As you finished, the effect was a combustion of gaiety – taut nerves let loose. The men fairly jumped up and down like happy children, the women were inwardly thanking God, and one dear soul let loose the flood gates of tears of relief.</a:t>
            </a:r>
            <a:endParaRPr sz="600">
              <a:solidFill>
                <a:schemeClr val="dk1"/>
              </a:solidFill>
            </a:endParaRPr>
          </a:p>
          <a:p>
            <a:pPr marL="0" lvl="0" indent="0" rtl="0">
              <a:lnSpc>
                <a:spcPct val="171428"/>
              </a:lnSpc>
              <a:spcBef>
                <a:spcPts val="0"/>
              </a:spcBef>
              <a:spcAft>
                <a:spcPts val="0"/>
              </a:spcAft>
              <a:buClr>
                <a:schemeClr val="dk1"/>
              </a:buClr>
              <a:buSzPts val="1100"/>
              <a:buFont typeface="Arial"/>
              <a:buNone/>
            </a:pPr>
            <a:r>
              <a:rPr lang="en" sz="600">
                <a:solidFill>
                  <a:schemeClr val="dk1"/>
                </a:solidFill>
              </a:rPr>
              <a:t>Mr. President, I’m sure that scene was duplicated in thousands of homes the length and breadth of the land, and I can’t help writing you to thank you. You said you couldn’t perform miracles – but you have…</a:t>
            </a:r>
            <a:endParaRPr sz="600">
              <a:solidFill>
                <a:schemeClr val="dk1"/>
              </a:solidFill>
            </a:endParaRPr>
          </a:p>
          <a:p>
            <a:pPr marL="0" lvl="0" indent="0" rtl="0">
              <a:lnSpc>
                <a:spcPct val="171428"/>
              </a:lnSpc>
              <a:spcBef>
                <a:spcPts val="0"/>
              </a:spcBef>
              <a:spcAft>
                <a:spcPts val="0"/>
              </a:spcAft>
              <a:buClr>
                <a:schemeClr val="dk1"/>
              </a:buClr>
              <a:buSzPts val="1100"/>
              <a:buFont typeface="Arial"/>
              <a:buNone/>
            </a:pPr>
            <a:r>
              <a:rPr lang="en" sz="600">
                <a:solidFill>
                  <a:schemeClr val="dk1"/>
                </a:solidFill>
              </a:rPr>
              <a:t>With the assurance of my highest regard,</a:t>
            </a:r>
            <a:endParaRPr sz="600">
              <a:solidFill>
                <a:schemeClr val="dk1"/>
              </a:solidFill>
            </a:endParaRPr>
          </a:p>
          <a:p>
            <a:pPr marL="0" lvl="0" indent="0" rtl="0">
              <a:lnSpc>
                <a:spcPct val="171428"/>
              </a:lnSpc>
              <a:spcBef>
                <a:spcPts val="0"/>
              </a:spcBef>
              <a:spcAft>
                <a:spcPts val="0"/>
              </a:spcAft>
              <a:buClr>
                <a:schemeClr val="dk1"/>
              </a:buClr>
              <a:buSzPts val="1100"/>
              <a:buFont typeface="Arial"/>
              <a:buNone/>
            </a:pPr>
            <a:r>
              <a:rPr lang="en" sz="600">
                <a:solidFill>
                  <a:schemeClr val="dk1"/>
                </a:solidFill>
              </a:rPr>
              <a:t>(Mrs. H. Howard Harper) Marguerite Harper</a:t>
            </a:r>
            <a:endParaRPr sz="600">
              <a:solidFill>
                <a:schemeClr val="dk1"/>
              </a:solidFill>
            </a:endParaRPr>
          </a:p>
          <a:p>
            <a:pPr marL="0" lvl="0" indent="0" rtl="0">
              <a:lnSpc>
                <a:spcPct val="171428"/>
              </a:lnSpc>
              <a:spcBef>
                <a:spcPts val="0"/>
              </a:spcBef>
              <a:spcAft>
                <a:spcPts val="0"/>
              </a:spcAft>
              <a:buClr>
                <a:schemeClr val="dk1"/>
              </a:buClr>
              <a:buSzPts val="1100"/>
              <a:buFont typeface="Arial"/>
              <a:buNone/>
            </a:pPr>
            <a:r>
              <a:rPr lang="en" sz="600">
                <a:solidFill>
                  <a:schemeClr val="dk1"/>
                </a:solidFill>
              </a:rPr>
              <a:t>New York</a:t>
            </a:r>
            <a:endParaRPr sz="600">
              <a:solidFill>
                <a:schemeClr val="dk1"/>
              </a:solidFill>
            </a:endParaRPr>
          </a:p>
          <a:p>
            <a:pPr marL="0" lvl="0" indent="0" rtl="0">
              <a:spcBef>
                <a:spcPts val="0"/>
              </a:spcBef>
              <a:spcAft>
                <a:spcPts val="0"/>
              </a:spcAft>
              <a:buClr>
                <a:schemeClr val="dk1"/>
              </a:buClr>
              <a:buSzPts val="1100"/>
              <a:buFont typeface="Arial"/>
              <a:buNone/>
            </a:pPr>
            <a:endParaRPr sz="600">
              <a:solidFill>
                <a:schemeClr val="dk1"/>
              </a:solidFill>
            </a:endParaRPr>
          </a:p>
          <a:p>
            <a:pPr marL="0" lvl="0" indent="0" rtl="0">
              <a:spcBef>
                <a:spcPts val="0"/>
              </a:spcBef>
              <a:spcAft>
                <a:spcPts val="1600"/>
              </a:spcAft>
              <a:buNone/>
            </a:pPr>
            <a:endParaRPr sz="800"/>
          </a:p>
        </p:txBody>
      </p:sp>
      <p:sp>
        <p:nvSpPr>
          <p:cNvPr id="291" name="Shape 291"/>
          <p:cNvSpPr txBox="1"/>
          <p:nvPr/>
        </p:nvSpPr>
        <p:spPr>
          <a:xfrm>
            <a:off x="6165000" y="1135800"/>
            <a:ext cx="2667300" cy="3129600"/>
          </a:xfrm>
          <a:prstGeom prst="rect">
            <a:avLst/>
          </a:prstGeom>
          <a:noFill/>
          <a:ln>
            <a:noFill/>
          </a:ln>
        </p:spPr>
        <p:txBody>
          <a:bodyPr spcFirstLastPara="1" wrap="square" lIns="91425" tIns="91425" rIns="91425" bIns="91425" anchor="t" anchorCtr="0">
            <a:noAutofit/>
          </a:bodyPr>
          <a:lstStyle/>
          <a:p>
            <a:pPr marL="0" lvl="0" indent="0" rtl="0">
              <a:lnSpc>
                <a:spcPct val="171428"/>
              </a:lnSpc>
              <a:spcBef>
                <a:spcPts val="0"/>
              </a:spcBef>
              <a:spcAft>
                <a:spcPts val="0"/>
              </a:spcAft>
              <a:buClr>
                <a:schemeClr val="dk1"/>
              </a:buClr>
              <a:buSzPts val="1100"/>
              <a:buFont typeface="Arial"/>
              <a:buNone/>
            </a:pPr>
            <a:r>
              <a:rPr lang="en" sz="600" b="1">
                <a:solidFill>
                  <a:schemeClr val="dk1"/>
                </a:solidFill>
              </a:rPr>
              <a:t>OCTOBER 1, 1934</a:t>
            </a:r>
            <a:endParaRPr sz="600" b="1">
              <a:solidFill>
                <a:schemeClr val="dk1"/>
              </a:solidFill>
            </a:endParaRPr>
          </a:p>
          <a:p>
            <a:pPr marL="0" lvl="0" indent="0" rtl="0">
              <a:lnSpc>
                <a:spcPct val="171428"/>
              </a:lnSpc>
              <a:spcBef>
                <a:spcPts val="0"/>
              </a:spcBef>
              <a:spcAft>
                <a:spcPts val="0"/>
              </a:spcAft>
              <a:buClr>
                <a:schemeClr val="dk1"/>
              </a:buClr>
              <a:buSzPts val="1100"/>
              <a:buFont typeface="Arial"/>
              <a:buNone/>
            </a:pPr>
            <a:r>
              <a:rPr lang="en" sz="600">
                <a:solidFill>
                  <a:schemeClr val="dk1"/>
                </a:solidFill>
              </a:rPr>
              <a:t>Dear Mr. President,</a:t>
            </a:r>
            <a:endParaRPr sz="600">
              <a:solidFill>
                <a:schemeClr val="dk1"/>
              </a:solidFill>
            </a:endParaRPr>
          </a:p>
          <a:p>
            <a:pPr marL="0" lvl="0" indent="0" rtl="0">
              <a:lnSpc>
                <a:spcPct val="171428"/>
              </a:lnSpc>
              <a:spcBef>
                <a:spcPts val="0"/>
              </a:spcBef>
              <a:spcAft>
                <a:spcPts val="0"/>
              </a:spcAft>
              <a:buClr>
                <a:schemeClr val="dk1"/>
              </a:buClr>
              <a:buSzPts val="1100"/>
              <a:buFont typeface="Arial"/>
              <a:buNone/>
            </a:pPr>
            <a:r>
              <a:rPr lang="en" sz="600">
                <a:solidFill>
                  <a:schemeClr val="dk1"/>
                </a:solidFill>
              </a:rPr>
              <a:t>Everybody who has any sense and was able to get to a radio heard </a:t>
            </a:r>
            <a:r>
              <a:rPr lang="en" sz="600">
                <a:solidFill>
                  <a:schemeClr val="dk1"/>
                </a:solidFill>
                <a:uFill>
                  <a:noFill/>
                </a:uFill>
                <a:hlinkClick r:id="rId3"/>
              </a:rPr>
              <a:t>your speech last night</a:t>
            </a:r>
            <a:r>
              <a:rPr lang="en" sz="600">
                <a:solidFill>
                  <a:schemeClr val="dk1"/>
                </a:solidFill>
              </a:rPr>
              <a:t>. I desire to add my firm approval to every utterance which came from your lips.</a:t>
            </a:r>
            <a:endParaRPr sz="600">
              <a:solidFill>
                <a:schemeClr val="dk1"/>
              </a:solidFill>
            </a:endParaRPr>
          </a:p>
          <a:p>
            <a:pPr marL="0" lvl="0" indent="0" rtl="0">
              <a:lnSpc>
                <a:spcPct val="171428"/>
              </a:lnSpc>
              <a:spcBef>
                <a:spcPts val="0"/>
              </a:spcBef>
              <a:spcAft>
                <a:spcPts val="0"/>
              </a:spcAft>
              <a:buClr>
                <a:schemeClr val="dk1"/>
              </a:buClr>
              <a:buSzPts val="1100"/>
              <a:buFont typeface="Arial"/>
              <a:buNone/>
            </a:pPr>
            <a:r>
              <a:rPr lang="en" sz="600">
                <a:solidFill>
                  <a:schemeClr val="dk1"/>
                </a:solidFill>
              </a:rPr>
              <a:t>Surely under the guidance of your great constructive genius the country is gaining. It is well that you take us into your confidence and tell us Mr. President; your address reveals what we had not heard. There is such a welter of publicity about the alphabetized programmes that much wisdom is lost in confusion, but when you speak everybody understands.</a:t>
            </a:r>
            <a:endParaRPr sz="600">
              <a:solidFill>
                <a:schemeClr val="dk1"/>
              </a:solidFill>
            </a:endParaRPr>
          </a:p>
          <a:p>
            <a:pPr marL="0" lvl="0" indent="0" rtl="0">
              <a:lnSpc>
                <a:spcPct val="171428"/>
              </a:lnSpc>
              <a:spcBef>
                <a:spcPts val="0"/>
              </a:spcBef>
              <a:spcAft>
                <a:spcPts val="0"/>
              </a:spcAft>
              <a:buClr>
                <a:schemeClr val="dk1"/>
              </a:buClr>
              <a:buSzPts val="1100"/>
              <a:buFont typeface="Arial"/>
              <a:buNone/>
            </a:pPr>
            <a:r>
              <a:rPr lang="en" sz="600">
                <a:solidFill>
                  <a:schemeClr val="dk1"/>
                </a:solidFill>
              </a:rPr>
              <a:t>You know what your government is doing. You know how to explain it. You know where you are heading and you are on your way.</a:t>
            </a:r>
            <a:endParaRPr sz="600">
              <a:solidFill>
                <a:schemeClr val="dk1"/>
              </a:solidFill>
            </a:endParaRPr>
          </a:p>
          <a:p>
            <a:pPr marL="0" lvl="0" indent="0" rtl="0">
              <a:lnSpc>
                <a:spcPct val="171428"/>
              </a:lnSpc>
              <a:spcBef>
                <a:spcPts val="0"/>
              </a:spcBef>
              <a:spcAft>
                <a:spcPts val="0"/>
              </a:spcAft>
              <a:buClr>
                <a:schemeClr val="dk1"/>
              </a:buClr>
              <a:buSzPts val="1100"/>
              <a:buFont typeface="Arial"/>
              <a:buNone/>
            </a:pPr>
            <a:r>
              <a:rPr lang="en" sz="600">
                <a:solidFill>
                  <a:schemeClr val="dk1"/>
                </a:solidFill>
              </a:rPr>
              <a:t>God bless and keep you strong for the battle Mr. President is the sincere wish of a red-hot, jet-black Democrat.</a:t>
            </a:r>
            <a:endParaRPr sz="600">
              <a:solidFill>
                <a:schemeClr val="dk1"/>
              </a:solidFill>
            </a:endParaRPr>
          </a:p>
          <a:p>
            <a:pPr marL="0" lvl="0" indent="0" rtl="0">
              <a:lnSpc>
                <a:spcPct val="171428"/>
              </a:lnSpc>
              <a:spcBef>
                <a:spcPts val="0"/>
              </a:spcBef>
              <a:spcAft>
                <a:spcPts val="0"/>
              </a:spcAft>
              <a:buClr>
                <a:schemeClr val="dk1"/>
              </a:buClr>
              <a:buSzPts val="1100"/>
              <a:buFont typeface="Arial"/>
              <a:buNone/>
            </a:pPr>
            <a:r>
              <a:rPr lang="en" sz="600">
                <a:solidFill>
                  <a:schemeClr val="dk1"/>
                </a:solidFill>
              </a:rPr>
              <a:t>Melvin J. Chisum</a:t>
            </a:r>
            <a:endParaRPr sz="600">
              <a:solidFill>
                <a:schemeClr val="dk1"/>
              </a:solidFill>
            </a:endParaRPr>
          </a:p>
          <a:p>
            <a:pPr marL="0" lvl="0" indent="0" rtl="0">
              <a:lnSpc>
                <a:spcPct val="171428"/>
              </a:lnSpc>
              <a:spcBef>
                <a:spcPts val="0"/>
              </a:spcBef>
              <a:spcAft>
                <a:spcPts val="0"/>
              </a:spcAft>
              <a:buClr>
                <a:schemeClr val="dk1"/>
              </a:buClr>
              <a:buSzPts val="1100"/>
              <a:buFont typeface="Arial"/>
              <a:buNone/>
            </a:pPr>
            <a:r>
              <a:rPr lang="en" sz="600">
                <a:solidFill>
                  <a:schemeClr val="dk1"/>
                </a:solidFill>
              </a:rPr>
              <a:t>(Field Secretary of the National Negro Press Association)</a:t>
            </a:r>
            <a:endParaRPr sz="600">
              <a:solidFill>
                <a:schemeClr val="dk1"/>
              </a:solidFill>
            </a:endParaRPr>
          </a:p>
          <a:p>
            <a:pPr marL="0" lvl="0" indent="0" rtl="0">
              <a:lnSpc>
                <a:spcPct val="171428"/>
              </a:lnSpc>
              <a:spcBef>
                <a:spcPts val="0"/>
              </a:spcBef>
              <a:spcAft>
                <a:spcPts val="0"/>
              </a:spcAft>
              <a:buClr>
                <a:schemeClr val="dk1"/>
              </a:buClr>
              <a:buSzPts val="1100"/>
              <a:buFont typeface="Arial"/>
              <a:buNone/>
            </a:pPr>
            <a:r>
              <a:rPr lang="en" sz="600">
                <a:solidFill>
                  <a:schemeClr val="dk1"/>
                </a:solidFill>
              </a:rPr>
              <a:t>Philadelphia, Pa.</a:t>
            </a:r>
            <a:endParaRPr sz="600">
              <a:solidFill>
                <a:schemeClr val="dk1"/>
              </a:solidFill>
            </a:endParaRPr>
          </a:p>
        </p:txBody>
      </p:sp>
      <p:pic>
        <p:nvPicPr>
          <p:cNvPr id="292" name="Shape 292"/>
          <p:cNvPicPr preferRelativeResize="0"/>
          <p:nvPr/>
        </p:nvPicPr>
        <p:blipFill>
          <a:blip r:embed="rId4">
            <a:alphaModFix/>
          </a:blip>
          <a:stretch>
            <a:fillRect/>
          </a:stretch>
        </p:blipFill>
        <p:spPr>
          <a:xfrm>
            <a:off x="2837600" y="1214175"/>
            <a:ext cx="3155925" cy="287189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Detective Work (Organizer)</a:t>
            </a:r>
            <a:endParaRPr/>
          </a:p>
        </p:txBody>
      </p:sp>
      <p:sp>
        <p:nvSpPr>
          <p:cNvPr id="298" name="Shape 29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rPr>
              <a:t>Economics</a:t>
            </a:r>
            <a:endParaRPr sz="1800">
              <a:solidFill>
                <a:schemeClr val="dk1"/>
              </a:solidFill>
            </a:endParaRPr>
          </a:p>
          <a:p>
            <a:pPr marL="0" lvl="0" indent="0" rtl="0">
              <a:spcBef>
                <a:spcPts val="1600"/>
              </a:spcBef>
              <a:spcAft>
                <a:spcPts val="0"/>
              </a:spcAft>
              <a:buNone/>
            </a:pPr>
            <a:r>
              <a:rPr lang="en">
                <a:solidFill>
                  <a:schemeClr val="dk1"/>
                </a:solidFill>
              </a:rPr>
              <a:t>1.</a:t>
            </a:r>
            <a:endParaRPr>
              <a:solidFill>
                <a:schemeClr val="dk1"/>
              </a:solidFill>
            </a:endParaRPr>
          </a:p>
          <a:p>
            <a:pPr marL="0" lvl="0" indent="0" rtl="0">
              <a:spcBef>
                <a:spcPts val="1600"/>
              </a:spcBef>
              <a:spcAft>
                <a:spcPts val="0"/>
              </a:spcAft>
              <a:buNone/>
            </a:pPr>
            <a:endParaRPr>
              <a:solidFill>
                <a:schemeClr val="dk1"/>
              </a:solidFill>
            </a:endParaRPr>
          </a:p>
          <a:p>
            <a:pPr marL="0" lvl="0" indent="0" rtl="0">
              <a:spcBef>
                <a:spcPts val="1600"/>
              </a:spcBef>
              <a:spcAft>
                <a:spcPts val="0"/>
              </a:spcAft>
              <a:buNone/>
            </a:pPr>
            <a:r>
              <a:rPr lang="en">
                <a:solidFill>
                  <a:schemeClr val="dk1"/>
                </a:solidFill>
              </a:rPr>
              <a:t>2.</a:t>
            </a:r>
            <a:endParaRPr>
              <a:solidFill>
                <a:schemeClr val="dk1"/>
              </a:solidFill>
            </a:endParaRPr>
          </a:p>
          <a:p>
            <a:pPr marL="0" lvl="0" indent="0" rtl="0">
              <a:spcBef>
                <a:spcPts val="1600"/>
              </a:spcBef>
              <a:spcAft>
                <a:spcPts val="0"/>
              </a:spcAft>
              <a:buNone/>
            </a:pPr>
            <a:endParaRPr>
              <a:solidFill>
                <a:schemeClr val="dk1"/>
              </a:solidFill>
            </a:endParaRPr>
          </a:p>
          <a:p>
            <a:pPr marL="0" lvl="0" indent="0">
              <a:spcBef>
                <a:spcPts val="1600"/>
              </a:spcBef>
              <a:spcAft>
                <a:spcPts val="1600"/>
              </a:spcAft>
              <a:buNone/>
            </a:pPr>
            <a:r>
              <a:rPr lang="en">
                <a:solidFill>
                  <a:schemeClr val="dk1"/>
                </a:solidFill>
              </a:rPr>
              <a:t>3.</a:t>
            </a:r>
            <a:endParaRPr>
              <a:solidFill>
                <a:schemeClr val="dk1"/>
              </a:solidFill>
            </a:endParaRPr>
          </a:p>
        </p:txBody>
      </p:sp>
      <p:sp>
        <p:nvSpPr>
          <p:cNvPr id="299" name="Shape 29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rPr>
              <a:t>Hope</a:t>
            </a:r>
            <a:endParaRPr sz="1800">
              <a:solidFill>
                <a:schemeClr val="dk1"/>
              </a:solidFill>
            </a:endParaRPr>
          </a:p>
          <a:p>
            <a:pPr marL="0" lvl="0" indent="0" rtl="0">
              <a:spcBef>
                <a:spcPts val="1600"/>
              </a:spcBef>
              <a:spcAft>
                <a:spcPts val="0"/>
              </a:spcAft>
              <a:buNone/>
            </a:pPr>
            <a:r>
              <a:rPr lang="en">
                <a:solidFill>
                  <a:schemeClr val="dk1"/>
                </a:solidFill>
              </a:rPr>
              <a:t>1.</a:t>
            </a:r>
            <a:endParaRPr>
              <a:solidFill>
                <a:schemeClr val="dk1"/>
              </a:solidFill>
            </a:endParaRPr>
          </a:p>
          <a:p>
            <a:pPr marL="0" lvl="0" indent="0" rtl="0">
              <a:spcBef>
                <a:spcPts val="1600"/>
              </a:spcBef>
              <a:spcAft>
                <a:spcPts val="0"/>
              </a:spcAft>
              <a:buNone/>
            </a:pPr>
            <a:endParaRPr>
              <a:solidFill>
                <a:schemeClr val="dk1"/>
              </a:solidFill>
            </a:endParaRPr>
          </a:p>
          <a:p>
            <a:pPr marL="0" lvl="0" indent="0" rtl="0">
              <a:spcBef>
                <a:spcPts val="1600"/>
              </a:spcBef>
              <a:spcAft>
                <a:spcPts val="0"/>
              </a:spcAft>
              <a:buNone/>
            </a:pPr>
            <a:r>
              <a:rPr lang="en">
                <a:solidFill>
                  <a:schemeClr val="dk1"/>
                </a:solidFill>
              </a:rPr>
              <a:t>2.</a:t>
            </a:r>
            <a:endParaRPr>
              <a:solidFill>
                <a:schemeClr val="dk1"/>
              </a:solidFill>
            </a:endParaRPr>
          </a:p>
          <a:p>
            <a:pPr marL="0" lvl="0" indent="0" rtl="0">
              <a:spcBef>
                <a:spcPts val="1600"/>
              </a:spcBef>
              <a:spcAft>
                <a:spcPts val="0"/>
              </a:spcAft>
              <a:buNone/>
            </a:pPr>
            <a:endParaRPr>
              <a:solidFill>
                <a:schemeClr val="dk1"/>
              </a:solidFill>
            </a:endParaRPr>
          </a:p>
          <a:p>
            <a:pPr marL="0" lvl="0" indent="0" rtl="0">
              <a:spcBef>
                <a:spcPts val="1600"/>
              </a:spcBef>
              <a:spcAft>
                <a:spcPts val="0"/>
              </a:spcAft>
              <a:buNone/>
            </a:pPr>
            <a:r>
              <a:rPr lang="en">
                <a:solidFill>
                  <a:schemeClr val="dk1"/>
                </a:solidFill>
              </a:rPr>
              <a:t>3.</a:t>
            </a:r>
            <a:endParaRPr>
              <a:solidFill>
                <a:schemeClr val="dk1"/>
              </a:solidFill>
            </a:endParaRPr>
          </a:p>
          <a:p>
            <a:pPr marL="0" lvl="0" indent="0">
              <a:spcBef>
                <a:spcPts val="1600"/>
              </a:spcBef>
              <a:spcAft>
                <a:spcPts val="1600"/>
              </a:spcAft>
              <a:buNone/>
            </a:pPr>
            <a:endParaRPr>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Claim Worksheets</a:t>
            </a:r>
            <a:endParaRPr/>
          </a:p>
        </p:txBody>
      </p:sp>
      <p:sp>
        <p:nvSpPr>
          <p:cNvPr id="305" name="Shape 30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chemeClr val="dk1"/>
                </a:solidFill>
              </a:rPr>
              <a:t>Students will create a claim either supporting FDR’s economic policy or the creation of hope as the bigger cause to help get us out of the depression</a:t>
            </a:r>
            <a:endParaRPr>
              <a:solidFill>
                <a:schemeClr val="dk1"/>
              </a:solidFill>
            </a:endParaRPr>
          </a:p>
          <a:p>
            <a:pPr marL="0" lvl="0" indent="0">
              <a:spcBef>
                <a:spcPts val="1600"/>
              </a:spcBef>
              <a:spcAft>
                <a:spcPts val="0"/>
              </a:spcAft>
              <a:buNone/>
            </a:pPr>
            <a:endParaRPr>
              <a:solidFill>
                <a:schemeClr val="dk1"/>
              </a:solidFill>
            </a:endParaRPr>
          </a:p>
          <a:p>
            <a:pPr marL="0" lvl="0" indent="0">
              <a:spcBef>
                <a:spcPts val="1600"/>
              </a:spcBef>
              <a:spcAft>
                <a:spcPts val="0"/>
              </a:spcAft>
              <a:buNone/>
            </a:pPr>
            <a:endParaRPr>
              <a:solidFill>
                <a:schemeClr val="dk1"/>
              </a:solidFill>
            </a:endParaRPr>
          </a:p>
          <a:p>
            <a:pPr marL="0" lvl="0" indent="0">
              <a:spcBef>
                <a:spcPts val="1600"/>
              </a:spcBef>
              <a:spcAft>
                <a:spcPts val="1600"/>
              </a:spcAft>
              <a:buNone/>
            </a:pPr>
            <a:endParaRPr>
              <a:solidFill>
                <a:schemeClr val="dk1"/>
              </a:solidFill>
            </a:endParaRPr>
          </a:p>
        </p:txBody>
      </p:sp>
      <p:pic>
        <p:nvPicPr>
          <p:cNvPr id="306" name="Shape 306"/>
          <p:cNvPicPr preferRelativeResize="0"/>
          <p:nvPr/>
        </p:nvPicPr>
        <p:blipFill>
          <a:blip r:embed="rId3">
            <a:alphaModFix/>
          </a:blip>
          <a:stretch>
            <a:fillRect/>
          </a:stretch>
        </p:blipFill>
        <p:spPr>
          <a:xfrm>
            <a:off x="701000" y="2020325"/>
            <a:ext cx="2956074" cy="2781050"/>
          </a:xfrm>
          <a:prstGeom prst="rect">
            <a:avLst/>
          </a:prstGeom>
          <a:noFill/>
          <a:ln>
            <a:noFill/>
          </a:ln>
        </p:spPr>
      </p:pic>
      <p:pic>
        <p:nvPicPr>
          <p:cNvPr id="307" name="Shape 307"/>
          <p:cNvPicPr preferRelativeResize="0"/>
          <p:nvPr/>
        </p:nvPicPr>
        <p:blipFill>
          <a:blip r:embed="rId4">
            <a:alphaModFix/>
          </a:blip>
          <a:stretch>
            <a:fillRect/>
          </a:stretch>
        </p:blipFill>
        <p:spPr>
          <a:xfrm>
            <a:off x="4990125" y="2020325"/>
            <a:ext cx="2902075" cy="2781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241250" y="2574325"/>
            <a:ext cx="35775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Does anyone know what Superman symbolizes?</a:t>
            </a:r>
            <a:endParaRPr/>
          </a:p>
        </p:txBody>
      </p:sp>
      <p:sp>
        <p:nvSpPr>
          <p:cNvPr id="76" name="Shape 76"/>
          <p:cNvSpPr txBox="1">
            <a:spLocks noGrp="1"/>
          </p:cNvSpPr>
          <p:nvPr>
            <p:ph type="body" idx="1"/>
          </p:nvPr>
        </p:nvSpPr>
        <p:spPr>
          <a:xfrm>
            <a:off x="263125" y="1392050"/>
            <a:ext cx="8520600" cy="34164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Clr>
                <a:schemeClr val="dk1"/>
              </a:buClr>
              <a:buSzPts val="1100"/>
              <a:buFont typeface="Arial"/>
              <a:buNone/>
            </a:pPr>
            <a:r>
              <a:rPr lang="en" sz="3600" u="sng">
                <a:solidFill>
                  <a:srgbClr val="0000FF"/>
                </a:solidFill>
                <a:latin typeface="Times New Roman"/>
                <a:ea typeface="Times New Roman"/>
                <a:cs typeface="Times New Roman"/>
                <a:sym typeface="Times New Roman"/>
                <a:hlinkClick r:id="rId3"/>
              </a:rPr>
              <a:t>https://www.youtube.com/watch?v=4CFrwHXYotI</a:t>
            </a:r>
            <a:r>
              <a:rPr lang="en" sz="3600">
                <a:solidFill>
                  <a:schemeClr val="dk1"/>
                </a:solidFill>
                <a:latin typeface="Times New Roman"/>
                <a:ea typeface="Times New Roman"/>
                <a:cs typeface="Times New Roman"/>
                <a:sym typeface="Times New Roman"/>
              </a:rPr>
              <a:t> </a:t>
            </a:r>
            <a:endParaRPr sz="3600"/>
          </a:p>
        </p:txBody>
      </p:sp>
      <p:pic>
        <p:nvPicPr>
          <p:cNvPr id="77" name="Shape 77"/>
          <p:cNvPicPr preferRelativeResize="0"/>
          <p:nvPr/>
        </p:nvPicPr>
        <p:blipFill>
          <a:blip r:embed="rId4">
            <a:alphaModFix/>
          </a:blip>
          <a:stretch>
            <a:fillRect/>
          </a:stretch>
        </p:blipFill>
        <p:spPr>
          <a:xfrm>
            <a:off x="3889322" y="2044600"/>
            <a:ext cx="4013100" cy="3098899"/>
          </a:xfrm>
          <a:prstGeom prst="rect">
            <a:avLst/>
          </a:prstGeom>
          <a:noFill/>
          <a:ln>
            <a:noFill/>
          </a:ln>
        </p:spPr>
      </p:pic>
      <p:sp>
        <p:nvSpPr>
          <p:cNvPr id="78" name="Shape 78"/>
          <p:cNvSpPr txBox="1"/>
          <p:nvPr/>
        </p:nvSpPr>
        <p:spPr>
          <a:xfrm>
            <a:off x="450925" y="169100"/>
            <a:ext cx="8145000" cy="986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a:t>As you attempt to define hope, watch the following YouTube clip regarding hope:</a:t>
            </a:r>
            <a:endParaRPr sz="3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311700" y="45910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t>Rosie Revere, Engineer</a:t>
            </a:r>
            <a:endParaRPr b="1"/>
          </a:p>
        </p:txBody>
      </p:sp>
      <p:sp>
        <p:nvSpPr>
          <p:cNvPr id="84" name="Shape 84"/>
          <p:cNvSpPr txBox="1">
            <a:spLocks noGrp="1"/>
          </p:cNvSpPr>
          <p:nvPr>
            <p:ph type="body" idx="1"/>
          </p:nvPr>
        </p:nvSpPr>
        <p:spPr>
          <a:xfrm>
            <a:off x="311700" y="1152475"/>
            <a:ext cx="4550100" cy="224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Students will read an excerpt from the book Rosie Revere, Engineer.</a:t>
            </a:r>
            <a:endParaRPr/>
          </a:p>
          <a:p>
            <a:pPr marL="0" lvl="0" indent="0">
              <a:spcBef>
                <a:spcPts val="1600"/>
              </a:spcBef>
              <a:spcAft>
                <a:spcPts val="0"/>
              </a:spcAft>
              <a:buNone/>
            </a:pPr>
            <a:r>
              <a:rPr lang="en"/>
              <a:t>After students have completed reading their excerpt, students will break into think-pair-share groups and discuss how they felt about hope and Rosie. </a:t>
            </a:r>
            <a:endParaRPr/>
          </a:p>
          <a:p>
            <a:pPr marL="0" lvl="0" indent="0">
              <a:spcBef>
                <a:spcPts val="1600"/>
              </a:spcBef>
              <a:spcAft>
                <a:spcPts val="1600"/>
              </a:spcAft>
              <a:buNone/>
            </a:pPr>
            <a:endParaRPr/>
          </a:p>
        </p:txBody>
      </p:sp>
      <p:pic>
        <p:nvPicPr>
          <p:cNvPr id="85" name="Shape 85"/>
          <p:cNvPicPr preferRelativeResize="0"/>
          <p:nvPr/>
        </p:nvPicPr>
        <p:blipFill>
          <a:blip r:embed="rId3">
            <a:alphaModFix/>
          </a:blip>
          <a:stretch>
            <a:fillRect/>
          </a:stretch>
        </p:blipFill>
        <p:spPr>
          <a:xfrm>
            <a:off x="5263475" y="70475"/>
            <a:ext cx="3568824" cy="4777101"/>
          </a:xfrm>
          <a:prstGeom prst="rect">
            <a:avLst/>
          </a:prstGeom>
          <a:noFill/>
          <a:ln>
            <a:noFill/>
          </a:ln>
        </p:spPr>
      </p:pic>
      <p:pic>
        <p:nvPicPr>
          <p:cNvPr id="86" name="Shape 86"/>
          <p:cNvPicPr preferRelativeResize="0"/>
          <p:nvPr/>
        </p:nvPicPr>
        <p:blipFill>
          <a:blip r:embed="rId4">
            <a:alphaModFix/>
          </a:blip>
          <a:stretch>
            <a:fillRect/>
          </a:stretch>
        </p:blipFill>
        <p:spPr>
          <a:xfrm>
            <a:off x="1786362" y="3339800"/>
            <a:ext cx="1600789" cy="18037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213050" y="23365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000" b="1" i="1"/>
              <a:t>What does it mean to have hope?</a:t>
            </a:r>
            <a:endParaRPr sz="3000" b="1" i="1"/>
          </a:p>
        </p:txBody>
      </p:sp>
      <p:sp>
        <p:nvSpPr>
          <p:cNvPr id="92" name="Shape 92"/>
          <p:cNvSpPr txBox="1">
            <a:spLocks noGrp="1"/>
          </p:cNvSpPr>
          <p:nvPr>
            <p:ph type="body" idx="1"/>
          </p:nvPr>
        </p:nvSpPr>
        <p:spPr>
          <a:xfrm>
            <a:off x="311700" y="1152475"/>
            <a:ext cx="38877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Students will engage in a open conversation regarding hope. A few questions that will be answered will include:</a:t>
            </a:r>
            <a:endParaRPr/>
          </a:p>
          <a:p>
            <a:pPr marL="457200" lvl="0" indent="-342900">
              <a:spcBef>
                <a:spcPts val="1600"/>
              </a:spcBef>
              <a:spcAft>
                <a:spcPts val="0"/>
              </a:spcAft>
              <a:buSzPts val="1800"/>
              <a:buChar char="●"/>
            </a:pPr>
            <a:r>
              <a:rPr lang="en"/>
              <a:t>If you have a lotto ticket, are you hoping to win or expecting to lose?</a:t>
            </a:r>
            <a:endParaRPr/>
          </a:p>
          <a:p>
            <a:pPr marL="457200" lvl="0" indent="-342900">
              <a:spcBef>
                <a:spcPts val="0"/>
              </a:spcBef>
              <a:spcAft>
                <a:spcPts val="0"/>
              </a:spcAft>
              <a:buSzPts val="1800"/>
              <a:buChar char="●"/>
            </a:pPr>
            <a:r>
              <a:rPr lang="en"/>
              <a:t>Can hope be given to you?</a:t>
            </a:r>
            <a:endParaRPr/>
          </a:p>
        </p:txBody>
      </p:sp>
      <p:pic>
        <p:nvPicPr>
          <p:cNvPr id="93" name="Shape 93"/>
          <p:cNvPicPr preferRelativeResize="0"/>
          <p:nvPr/>
        </p:nvPicPr>
        <p:blipFill>
          <a:blip r:embed="rId3">
            <a:alphaModFix/>
          </a:blip>
          <a:stretch>
            <a:fillRect/>
          </a:stretch>
        </p:blipFill>
        <p:spPr>
          <a:xfrm>
            <a:off x="4845025" y="1017725"/>
            <a:ext cx="2865732" cy="38209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0" y="149100"/>
            <a:ext cx="91440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t>Keynesian Economics and FDR’s Economic Policies</a:t>
            </a:r>
            <a:endParaRPr b="1"/>
          </a:p>
        </p:txBody>
      </p:sp>
      <p:sp>
        <p:nvSpPr>
          <p:cNvPr id="99" name="Shape 99"/>
          <p:cNvSpPr txBox="1">
            <a:spLocks noGrp="1"/>
          </p:cNvSpPr>
          <p:nvPr>
            <p:ph type="body" idx="1"/>
          </p:nvPr>
        </p:nvSpPr>
        <p:spPr>
          <a:xfrm>
            <a:off x="213075" y="873700"/>
            <a:ext cx="4296300" cy="37023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Students will learn about Keynesian Economics and parts of the New Deal that potentially could have gotten the US out of the Great Depression. Some of the questions will be: </a:t>
            </a:r>
            <a:endParaRPr/>
          </a:p>
          <a:p>
            <a:pPr marL="457200" lvl="0" indent="-342900">
              <a:spcBef>
                <a:spcPts val="1600"/>
              </a:spcBef>
              <a:spcAft>
                <a:spcPts val="0"/>
              </a:spcAft>
              <a:buSzPts val="1800"/>
              <a:buChar char="●"/>
            </a:pPr>
            <a:r>
              <a:rPr lang="en"/>
              <a:t>Could the President really borrow money from the future?</a:t>
            </a:r>
            <a:endParaRPr/>
          </a:p>
          <a:p>
            <a:pPr marL="457200" lvl="0" indent="-342900">
              <a:spcBef>
                <a:spcPts val="0"/>
              </a:spcBef>
              <a:spcAft>
                <a:spcPts val="0"/>
              </a:spcAft>
              <a:buSzPts val="1800"/>
              <a:buChar char="●"/>
            </a:pPr>
            <a:r>
              <a:rPr lang="en"/>
              <a:t> What did plans such as social security and unemployment provide for people?</a:t>
            </a:r>
            <a:endParaRPr/>
          </a:p>
        </p:txBody>
      </p:sp>
      <p:pic>
        <p:nvPicPr>
          <p:cNvPr id="100" name="Shape 100"/>
          <p:cNvPicPr preferRelativeResize="0"/>
          <p:nvPr/>
        </p:nvPicPr>
        <p:blipFill>
          <a:blip r:embed="rId3">
            <a:alphaModFix/>
          </a:blip>
          <a:stretch>
            <a:fillRect/>
          </a:stretch>
        </p:blipFill>
        <p:spPr>
          <a:xfrm>
            <a:off x="4661775" y="874200"/>
            <a:ext cx="4116900" cy="4116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311700" y="6455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3600" b="1" i="1">
                <a:latin typeface="Times New Roman"/>
                <a:ea typeface="Times New Roman"/>
                <a:cs typeface="Times New Roman"/>
                <a:sym typeface="Times New Roman"/>
              </a:rPr>
              <a:t>Did Franklin Roosevelt Get Us Out of The Depression by Creating Hope or Sound Economic Policy?</a:t>
            </a:r>
            <a:endParaRPr sz="3600"/>
          </a:p>
        </p:txBody>
      </p:sp>
      <p:sp>
        <p:nvSpPr>
          <p:cNvPr id="106" name="Shape 106"/>
          <p:cNvSpPr txBox="1">
            <a:spLocks noGrp="1"/>
          </p:cNvSpPr>
          <p:nvPr>
            <p:ph type="body" idx="1"/>
          </p:nvPr>
        </p:nvSpPr>
        <p:spPr>
          <a:xfrm>
            <a:off x="241250" y="1916475"/>
            <a:ext cx="3760800" cy="26664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a:t>After students finish the multiple discussions on hope, Keynesian economics, and FDR’s economic policies, students will write a thesis statement taking a stance on how the US got out of the Great Depression. This assignment is titled “FIRST IMPRESSIONS”. </a:t>
            </a:r>
            <a:endParaRPr/>
          </a:p>
        </p:txBody>
      </p:sp>
      <p:pic>
        <p:nvPicPr>
          <p:cNvPr id="107" name="Shape 107"/>
          <p:cNvPicPr preferRelativeResize="0"/>
          <p:nvPr/>
        </p:nvPicPr>
        <p:blipFill>
          <a:blip r:embed="rId3">
            <a:alphaModFix/>
          </a:blip>
          <a:stretch>
            <a:fillRect/>
          </a:stretch>
        </p:blipFill>
        <p:spPr>
          <a:xfrm>
            <a:off x="4699675" y="1313299"/>
            <a:ext cx="3290351" cy="36469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67650" y="168950"/>
            <a:ext cx="9008700" cy="102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4800">
                <a:latin typeface="Montserrat"/>
                <a:ea typeface="Montserrat"/>
                <a:cs typeface="Montserrat"/>
                <a:sym typeface="Montserrat"/>
              </a:rPr>
              <a:t>Lesson Two: Bus Tour of Life During the Great Depression</a:t>
            </a:r>
            <a:r>
              <a:rPr lang="en">
                <a:latin typeface="Montserrat"/>
                <a:ea typeface="Montserrat"/>
                <a:cs typeface="Montserrat"/>
                <a:sym typeface="Montserrat"/>
              </a:rPr>
              <a:t> </a:t>
            </a:r>
            <a:endParaRPr>
              <a:latin typeface="Montserrat"/>
              <a:ea typeface="Montserrat"/>
              <a:cs typeface="Montserrat"/>
              <a:sym typeface="Montserrat"/>
            </a:endParaRPr>
          </a:p>
        </p:txBody>
      </p:sp>
      <p:sp>
        <p:nvSpPr>
          <p:cNvPr id="113" name="Shape 113"/>
          <p:cNvSpPr txBox="1">
            <a:spLocks noGrp="1"/>
          </p:cNvSpPr>
          <p:nvPr>
            <p:ph type="body" idx="1"/>
          </p:nvPr>
        </p:nvSpPr>
        <p:spPr>
          <a:xfrm>
            <a:off x="0" y="2897250"/>
            <a:ext cx="8906100" cy="1823400"/>
          </a:xfrm>
          <a:prstGeom prst="rect">
            <a:avLst/>
          </a:prstGeom>
        </p:spPr>
        <p:txBody>
          <a:bodyPr spcFirstLastPara="1" wrap="square" lIns="91425" tIns="91425" rIns="91425" bIns="91425" anchor="t" anchorCtr="0">
            <a:noAutofit/>
          </a:bodyPr>
          <a:lstStyle/>
          <a:p>
            <a:pPr marL="457200" lvl="0" indent="-381000" rtl="0">
              <a:lnSpc>
                <a:spcPct val="100000"/>
              </a:lnSpc>
              <a:spcBef>
                <a:spcPts val="0"/>
              </a:spcBef>
              <a:spcAft>
                <a:spcPts val="0"/>
              </a:spcAft>
              <a:buClr>
                <a:schemeClr val="dk1"/>
              </a:buClr>
              <a:buSzPts val="2400"/>
              <a:buFont typeface="Montserrat"/>
              <a:buAutoNum type="arabicPeriod"/>
            </a:pPr>
            <a:r>
              <a:rPr lang="en" sz="2400">
                <a:solidFill>
                  <a:schemeClr val="dk1"/>
                </a:solidFill>
                <a:latin typeface="Montserrat"/>
                <a:ea typeface="Montserrat"/>
                <a:cs typeface="Montserrat"/>
                <a:sym typeface="Montserrat"/>
              </a:rPr>
              <a:t>How were living conditions during the Great Depression? </a:t>
            </a:r>
            <a:endParaRPr sz="2400">
              <a:solidFill>
                <a:schemeClr val="dk1"/>
              </a:solidFill>
              <a:latin typeface="Montserrat"/>
              <a:ea typeface="Montserrat"/>
              <a:cs typeface="Montserrat"/>
              <a:sym typeface="Montserrat"/>
            </a:endParaRPr>
          </a:p>
          <a:p>
            <a:pPr marL="457200" lvl="0" indent="-381000" rtl="0">
              <a:lnSpc>
                <a:spcPct val="100000"/>
              </a:lnSpc>
              <a:spcBef>
                <a:spcPts val="0"/>
              </a:spcBef>
              <a:spcAft>
                <a:spcPts val="0"/>
              </a:spcAft>
              <a:buClr>
                <a:schemeClr val="dk1"/>
              </a:buClr>
              <a:buSzPts val="2400"/>
              <a:buFont typeface="Montserrat"/>
              <a:buAutoNum type="arabicPeriod"/>
            </a:pPr>
            <a:r>
              <a:rPr lang="en" sz="2400">
                <a:solidFill>
                  <a:schemeClr val="dk1"/>
                </a:solidFill>
                <a:latin typeface="Montserrat"/>
                <a:ea typeface="Montserrat"/>
                <a:cs typeface="Montserrat"/>
                <a:sym typeface="Montserrat"/>
              </a:rPr>
              <a:t>How did living conditions change throughout your journey? </a:t>
            </a:r>
            <a:endParaRPr sz="2400">
              <a:solidFill>
                <a:srgbClr val="555555"/>
              </a:solidFill>
              <a:latin typeface="Montserrat"/>
              <a:ea typeface="Montserrat"/>
              <a:cs typeface="Montserrat"/>
              <a:sym typeface="Montserrat"/>
            </a:endParaRPr>
          </a:p>
          <a:p>
            <a:pPr marL="0" lvl="0" indent="0" rtl="0">
              <a:spcBef>
                <a:spcPts val="0"/>
              </a:spcBef>
              <a:spcAft>
                <a:spcPts val="1600"/>
              </a:spcAft>
              <a:buNone/>
            </a:pPr>
            <a:endParaRPr/>
          </a:p>
        </p:txBody>
      </p:sp>
      <p:sp>
        <p:nvSpPr>
          <p:cNvPr id="114" name="Shape 114"/>
          <p:cNvSpPr txBox="1">
            <a:spLocks noGrp="1"/>
          </p:cNvSpPr>
          <p:nvPr>
            <p:ph type="title"/>
          </p:nvPr>
        </p:nvSpPr>
        <p:spPr>
          <a:xfrm>
            <a:off x="3247625" y="2060775"/>
            <a:ext cx="21033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Todays Aim: </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1980</Words>
  <Application>Microsoft Macintosh PowerPoint</Application>
  <PresentationFormat>On-screen Show (16:9)</PresentationFormat>
  <Paragraphs>144</Paragraphs>
  <Slides>37</Slides>
  <Notes>37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Caveat</vt:lpstr>
      <vt:lpstr>Amatic SC</vt:lpstr>
      <vt:lpstr>Montserrat</vt:lpstr>
      <vt:lpstr>Simple Light</vt:lpstr>
      <vt:lpstr>Franklin Delano Roosevelt:  Hope and Economics</vt:lpstr>
      <vt:lpstr>Lesson 1: Hope</vt:lpstr>
      <vt:lpstr>PowerPoint Presentation</vt:lpstr>
      <vt:lpstr>Does anyone know what Superman symbolizes?</vt:lpstr>
      <vt:lpstr>Rosie Revere, Engineer</vt:lpstr>
      <vt:lpstr>What does it mean to have hope?</vt:lpstr>
      <vt:lpstr>Keynesian Economics and FDR’s Economic Policies</vt:lpstr>
      <vt:lpstr>Did Franklin Roosevelt Get Us Out of The Depression by Creating Hope or Sound Economic Policy?</vt:lpstr>
      <vt:lpstr>Lesson Two: Bus Tour of Life During the Great Depression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Three: Thinking Like a Historian</vt:lpstr>
      <vt:lpstr>Lesson Three: Thinking Like a Historian </vt:lpstr>
      <vt:lpstr>Lesson Three: Thinking Like a Historian </vt:lpstr>
      <vt:lpstr>Lesson Three: Thinking Like a Historian </vt:lpstr>
      <vt:lpstr>PowerPoint Presentation</vt:lpstr>
      <vt:lpstr>Lesson Four: History Mystery</vt:lpstr>
      <vt:lpstr>CHAMPS </vt:lpstr>
      <vt:lpstr>Mystery</vt:lpstr>
      <vt:lpstr>Job Responsibilities </vt:lpstr>
      <vt:lpstr>Documents</vt:lpstr>
      <vt:lpstr>Documents</vt:lpstr>
      <vt:lpstr>Detective Work (Organizer)</vt:lpstr>
      <vt:lpstr>Claim Worksheets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Franklin Delano Roosevelt:  Hope and Economics</dc:title>
  <cp:lastModifiedBy>Kevin Sheehan</cp:lastModifiedBy>
  <cp:revision>1</cp:revision>
  <dcterms:modified xsi:type="dcterms:W3CDTF">2018-05-03T02:32:20Z</dcterms:modified>
</cp:coreProperties>
</file>