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Lst>
  <p:sldSz cx="9144000" cy="5143500" type="screen16x9"/>
  <p:notesSz cx="6858000" cy="9144000"/>
  <p:embeddedFontLst>
    <p:embeddedFont>
      <p:font typeface="Comic Sans MS" panose="030F0702030302020204" pitchFamily="66" charset="0"/>
      <p:regular r:id="rId85"/>
      <p:bold r:id="rId86"/>
      <p:italic r:id="rId87"/>
      <p:boldItalic r:id="rId88"/>
    </p:embeddedFont>
    <p:embeddedFont>
      <p:font typeface="Roboto" panose="020B0604020202020204" charset="0"/>
      <p:regular r:id="rId89"/>
      <p:bold r:id="rId90"/>
      <p:italic r:id="rId91"/>
      <p:boldItalic r:id="rId92"/>
    </p:embeddedFont>
    <p:embeddedFont>
      <p:font typeface="Playfair Display" panose="020B0604020202020204" charset="0"/>
      <p:regular r:id="rId93"/>
      <p:bold r:id="rId94"/>
      <p:italic r:id="rId95"/>
      <p:boldItalic r:id="rId96"/>
    </p:embeddedFont>
    <p:embeddedFont>
      <p:font typeface="Amatic SC" panose="020B0604020202020204" charset="-79"/>
      <p:regular r:id="rId97"/>
      <p:bold r:id="rId98"/>
    </p:embeddedFont>
    <p:embeddedFont>
      <p:font typeface="Permanent Marker" panose="020B0604020202020204" charset="0"/>
      <p:regular r:id="rId99"/>
    </p:embeddedFont>
    <p:embeddedFont>
      <p:font typeface="Amarante" panose="020B0604020202020204" charset="0"/>
      <p:regular r:id="rId100"/>
    </p:embeddedFont>
    <p:embeddedFont>
      <p:font typeface="Verdana" panose="020B0604030504040204" pitchFamily="34" charset="0"/>
      <p:regular r:id="rId101"/>
      <p:bold r:id="rId102"/>
      <p:italic r:id="rId103"/>
      <p:boldItalic r:id="rId104"/>
    </p:embeddedFont>
    <p:embeddedFont>
      <p:font typeface="Caveat" panose="020B0604020202020204" charset="0"/>
      <p:regular r:id="rId105"/>
      <p:bold r:id="rId106"/>
    </p:embeddedFont>
    <p:embeddedFont>
      <p:font typeface="Calibri" panose="020F0502020204030204" pitchFamily="34" charset="0"/>
      <p:regular r:id="rId107"/>
      <p:bold r:id="rId108"/>
      <p:italic r:id="rId109"/>
      <p:boldItalic r:id="rId110"/>
    </p:embeddedFont>
    <p:embeddedFont>
      <p:font typeface="Comfortaa"/>
      <p:regular r:id="rId111"/>
      <p:bold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1EDCB0-004B-4536-8B48-D87A4D82E6B5}">
  <a:tblStyle styleId="{B71EDCB0-004B-4536-8B48-D87A4D82E6B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13D8AB-5B84-4596-926D-FD616C5ED3B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8"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12" Type="http://schemas.openxmlformats.org/officeDocument/2006/relationships/font" Target="fonts/font28.fntdata"/><Relationship Id="rId16" Type="http://schemas.openxmlformats.org/officeDocument/2006/relationships/slide" Target="slides/slide15.xml"/><Relationship Id="rId107" Type="http://schemas.openxmlformats.org/officeDocument/2006/relationships/font" Target="fonts/font2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8.fntdata"/><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font" Target="fonts/font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9.fntdata"/><Relationship Id="rId108" Type="http://schemas.openxmlformats.org/officeDocument/2006/relationships/font" Target="fonts/font24.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2.fntdata"/><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3.fntdata"/><Relationship Id="rId104"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110" Type="http://schemas.openxmlformats.org/officeDocument/2006/relationships/font" Target="fonts/font26.fntdata"/><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6.fntdata"/><Relationship Id="rId105"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font" Target="fonts/font4.fntdata"/><Relationship Id="rId111"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6" name="Shape 4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3" name="Shape 4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Shape 4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Shape 4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4" name="Shape 4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source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6" name="Shape 5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3" name="Shape 5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9" name="Shape 5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7" name="Shape 5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Shape 5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1" name="Shape 5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0" name="Shape 5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1" name="Shape 5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7" name="Shape 5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3" name="Shape 5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9" name="Shape 5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6" name="Shape 6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2" name="Shape 6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9" name="Shape 6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Shape 6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7" name="Shape 6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3" name="Shape 6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9" name="Shape 6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6" name="Shape 6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2" name="Shape 6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8" name="Shape 6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tinyurl.com/ycr9u7ug"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65.jpg"/><Relationship Id="rId4" Type="http://schemas.openxmlformats.org/officeDocument/2006/relationships/hyperlink" Target="https://prezi.com/view/xJ8xJd3m708Y3nXZ2yvq/"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4q1dgn_C0A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0.jpg"/></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jp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oROsbaxWH0M"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descr="Image result for confetti borders"/>
          <p:cNvPicPr preferRelativeResize="0"/>
          <p:nvPr/>
        </p:nvPicPr>
        <p:blipFill>
          <a:blip r:embed="rId3">
            <a:alphaModFix/>
          </a:blip>
          <a:stretch>
            <a:fillRect/>
          </a:stretch>
        </p:blipFill>
        <p:spPr>
          <a:xfrm>
            <a:off x="-54150" y="0"/>
            <a:ext cx="9198150" cy="5143500"/>
          </a:xfrm>
          <a:prstGeom prst="rect">
            <a:avLst/>
          </a:prstGeom>
          <a:noFill/>
          <a:ln>
            <a:noFill/>
          </a:ln>
        </p:spPr>
      </p:pic>
      <p:pic>
        <p:nvPicPr>
          <p:cNvPr id="55" name="Shape 55"/>
          <p:cNvPicPr preferRelativeResize="0"/>
          <p:nvPr/>
        </p:nvPicPr>
        <p:blipFill rotWithShape="1">
          <a:blip r:embed="rId4">
            <a:alphaModFix/>
          </a:blip>
          <a:srcRect t="5040" b="-5040"/>
          <a:stretch/>
        </p:blipFill>
        <p:spPr>
          <a:xfrm>
            <a:off x="602325" y="1015575"/>
            <a:ext cx="7959000" cy="3613600"/>
          </a:xfrm>
          <a:prstGeom prst="rect">
            <a:avLst/>
          </a:prstGeom>
          <a:noFill/>
          <a:ln>
            <a:noFill/>
          </a:ln>
        </p:spPr>
      </p:pic>
      <p:sp>
        <p:nvSpPr>
          <p:cNvPr id="56" name="Shape 56"/>
          <p:cNvSpPr txBox="1"/>
          <p:nvPr/>
        </p:nvSpPr>
        <p:spPr>
          <a:xfrm>
            <a:off x="602325" y="121950"/>
            <a:ext cx="7959000" cy="812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b="1" u="sng">
                <a:solidFill>
                  <a:srgbClr val="FF0000"/>
                </a:solidFill>
                <a:latin typeface="Amatic SC"/>
                <a:ea typeface="Amatic SC"/>
                <a:cs typeface="Amatic SC"/>
                <a:sym typeface="Amatic SC"/>
              </a:rPr>
              <a:t>Does Where You Live in the Hemisphere Determine Your Happiness?</a:t>
            </a:r>
            <a:br>
              <a:rPr lang="en" sz="3000" b="1" u="sng">
                <a:solidFill>
                  <a:srgbClr val="FF0000"/>
                </a:solidFill>
                <a:latin typeface="Amatic SC"/>
                <a:ea typeface="Amatic SC"/>
                <a:cs typeface="Amatic SC"/>
                <a:sym typeface="Amatic SC"/>
              </a:rPr>
            </a:br>
            <a:r>
              <a:rPr lang="en" sz="1800" b="1" u="sng">
                <a:solidFill>
                  <a:srgbClr val="FF0000"/>
                </a:solidFill>
                <a:latin typeface="Amatic SC"/>
                <a:ea typeface="Amatic SC"/>
                <a:cs typeface="Amatic SC"/>
                <a:sym typeface="Amatic SC"/>
              </a:rPr>
              <a:t>Grade 3</a:t>
            </a:r>
            <a:endParaRPr sz="1800" b="1" u="sng">
              <a:solidFill>
                <a:srgbClr val="FF0000"/>
              </a:solidFill>
              <a:latin typeface="Amatic SC"/>
              <a:ea typeface="Amatic SC"/>
              <a:cs typeface="Amatic SC"/>
              <a:sym typeface="Amatic SC"/>
            </a:endParaRPr>
          </a:p>
        </p:txBody>
      </p:sp>
      <p:sp>
        <p:nvSpPr>
          <p:cNvPr id="57" name="Shape 57"/>
          <p:cNvSpPr txBox="1"/>
          <p:nvPr/>
        </p:nvSpPr>
        <p:spPr>
          <a:xfrm>
            <a:off x="717375" y="4371950"/>
            <a:ext cx="7728900" cy="460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000">
                <a:solidFill>
                  <a:srgbClr val="FF0000"/>
                </a:solidFill>
                <a:latin typeface="Amarante"/>
                <a:ea typeface="Amarante"/>
                <a:cs typeface="Amarante"/>
                <a:sym typeface="Amarante"/>
              </a:rPr>
              <a:t>Elise Henriquez, Danielle Valente, Alexis Correa, Scott Stiene, Alexa Lerman, Nicole Amato, Billy Bushell, Jessica Trinidad</a:t>
            </a:r>
            <a:endParaRPr sz="1000">
              <a:solidFill>
                <a:srgbClr val="FF0000"/>
              </a:solidFill>
              <a:latin typeface="Amarante"/>
              <a:ea typeface="Amarante"/>
              <a:cs typeface="Amarante"/>
              <a:sym typeface="Amarant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5"/>
        <p:cNvGrpSpPr/>
        <p:nvPr/>
      </p:nvGrpSpPr>
      <p:grpSpPr>
        <a:xfrm>
          <a:off x="0" y="0"/>
          <a:ext cx="0" cy="0"/>
          <a:chOff x="0" y="0"/>
          <a:chExt cx="0" cy="0"/>
        </a:xfrm>
      </p:grpSpPr>
      <p:pic>
        <p:nvPicPr>
          <p:cNvPr id="126" name="Shape 126" descr="Related image"/>
          <p:cNvPicPr preferRelativeResize="0"/>
          <p:nvPr/>
        </p:nvPicPr>
        <p:blipFill>
          <a:blip r:embed="rId3">
            <a:alphaModFix/>
          </a:blip>
          <a:stretch>
            <a:fillRect/>
          </a:stretch>
        </p:blipFill>
        <p:spPr>
          <a:xfrm>
            <a:off x="311700" y="1810818"/>
            <a:ext cx="4137100" cy="2758057"/>
          </a:xfrm>
          <a:prstGeom prst="rect">
            <a:avLst/>
          </a:prstGeom>
          <a:noFill/>
          <a:ln>
            <a:noFill/>
          </a:ln>
        </p:spPr>
      </p:pic>
      <p:pic>
        <p:nvPicPr>
          <p:cNvPr id="127" name="Shape 127" descr="Image result for bus ticket"/>
          <p:cNvPicPr preferRelativeResize="0"/>
          <p:nvPr/>
        </p:nvPicPr>
        <p:blipFill>
          <a:blip r:embed="rId4">
            <a:alphaModFix/>
          </a:blip>
          <a:stretch>
            <a:fillRect/>
          </a:stretch>
        </p:blipFill>
        <p:spPr>
          <a:xfrm>
            <a:off x="4757025" y="1846500"/>
            <a:ext cx="3343425" cy="2028350"/>
          </a:xfrm>
          <a:prstGeom prst="rect">
            <a:avLst/>
          </a:prstGeom>
          <a:noFill/>
          <a:ln>
            <a:noFill/>
          </a:ln>
        </p:spPr>
      </p:pic>
      <p:sp>
        <p:nvSpPr>
          <p:cNvPr id="128" name="Shape 128"/>
          <p:cNvSpPr txBox="1"/>
          <p:nvPr/>
        </p:nvSpPr>
        <p:spPr>
          <a:xfrm>
            <a:off x="867550" y="354050"/>
            <a:ext cx="7696200" cy="1111200"/>
          </a:xfrm>
          <a:prstGeom prst="rect">
            <a:avLst/>
          </a:prstGeom>
          <a:solidFill>
            <a:srgbClr val="FF0000"/>
          </a:solidFill>
          <a:ln w="228600" cap="flat" cmpd="sng">
            <a:solidFill>
              <a:srgbClr val="1155CC"/>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800">
                <a:solidFill>
                  <a:schemeClr val="dk1"/>
                </a:solidFill>
                <a:latin typeface="Comfortaa"/>
                <a:ea typeface="Comfortaa"/>
                <a:cs typeface="Comfortaa"/>
                <a:sym typeface="Comfortaa"/>
              </a:rPr>
              <a:t>Bus Tour of Melbourne, Australia Happening Today!</a:t>
            </a:r>
            <a:endParaRPr>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32"/>
        <p:cNvGrpSpPr/>
        <p:nvPr/>
      </p:nvGrpSpPr>
      <p:grpSpPr>
        <a:xfrm>
          <a:off x="0" y="0"/>
          <a:ext cx="0" cy="0"/>
          <a:chOff x="0" y="0"/>
          <a:chExt cx="0" cy="0"/>
        </a:xfrm>
      </p:grpSpPr>
      <p:sp>
        <p:nvSpPr>
          <p:cNvPr id="133" name="Shape 133"/>
          <p:cNvSpPr/>
          <p:nvPr/>
        </p:nvSpPr>
        <p:spPr>
          <a:xfrm>
            <a:off x="1455550" y="521225"/>
            <a:ext cx="6313800" cy="36093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3000">
                <a:solidFill>
                  <a:srgbClr val="FF0000"/>
                </a:solidFill>
                <a:latin typeface="Comfortaa"/>
                <a:ea typeface="Comfortaa"/>
                <a:cs typeface="Comfortaa"/>
                <a:sym typeface="Comfortaa"/>
              </a:rPr>
              <a:t>How does the geography of life in Melbourne affect life there?</a:t>
            </a:r>
            <a:endParaRPr sz="3000">
              <a:solidFill>
                <a:srgbClr val="FF0000"/>
              </a:solidFill>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rtl="0">
              <a:spcBef>
                <a:spcPts val="1600"/>
              </a:spcBef>
              <a:spcAft>
                <a:spcPts val="0"/>
              </a:spcAft>
              <a:buNone/>
            </a:pPr>
            <a:r>
              <a:rPr lang="en" i="1">
                <a:solidFill>
                  <a:schemeClr val="dk1"/>
                </a:solidFill>
                <a:latin typeface="Times New Roman"/>
                <a:ea typeface="Times New Roman"/>
                <a:cs typeface="Times New Roman"/>
                <a:sym typeface="Times New Roman"/>
              </a:rPr>
              <a:t>Do we think happiness can be affected by where we live? </a:t>
            </a:r>
            <a:endParaRPr i="1">
              <a:solidFill>
                <a:schemeClr val="dk1"/>
              </a:solidFill>
              <a:latin typeface="Times New Roman"/>
              <a:ea typeface="Times New Roman"/>
              <a:cs typeface="Times New Roman"/>
              <a:sym typeface="Times New Roman"/>
            </a:endParaRPr>
          </a:p>
          <a:p>
            <a:pPr marL="0" lvl="0" indent="0" rtl="0">
              <a:spcBef>
                <a:spcPts val="0"/>
              </a:spcBef>
              <a:spcAft>
                <a:spcPts val="0"/>
              </a:spcAft>
              <a:buClr>
                <a:schemeClr val="dk1"/>
              </a:buClr>
              <a:buSzPts val="1100"/>
              <a:buFont typeface="Arial"/>
              <a:buNone/>
            </a:pPr>
            <a:r>
              <a:rPr lang="en" i="1">
                <a:solidFill>
                  <a:schemeClr val="dk1"/>
                </a:solidFill>
                <a:latin typeface="Times New Roman"/>
                <a:ea typeface="Times New Roman"/>
                <a:cs typeface="Times New Roman"/>
                <a:sym typeface="Times New Roman"/>
              </a:rPr>
              <a:t>Is there anything about where you live now that makes you happy?</a:t>
            </a:r>
            <a:endParaRPr/>
          </a:p>
          <a:p>
            <a:pPr marL="0" lvl="0" indent="0" rtl="0">
              <a:lnSpc>
                <a:spcPct val="100000"/>
              </a:lnSpc>
              <a:spcBef>
                <a:spcPts val="0"/>
              </a:spcBef>
              <a:spcAft>
                <a:spcPts val="0"/>
              </a:spcAft>
              <a:buNone/>
            </a:pPr>
            <a:endParaRPr/>
          </a:p>
          <a:p>
            <a:pPr marL="0" lvl="0" indent="0" rtl="0">
              <a:lnSpc>
                <a:spcPct val="100000"/>
              </a:lnSpc>
              <a:spcBef>
                <a:spcPts val="1600"/>
              </a:spcBef>
              <a:spcAft>
                <a:spcPts val="0"/>
              </a:spcAft>
              <a:buNone/>
            </a:pPr>
            <a:r>
              <a:rPr lang="en"/>
              <a:t>Brainstorm about what makes you happy!</a:t>
            </a:r>
            <a:endParaRPr/>
          </a:p>
          <a:p>
            <a:pPr marL="0" lvl="0" indent="0">
              <a:lnSpc>
                <a:spcPct val="100000"/>
              </a:lnSpc>
              <a:spcBef>
                <a:spcPts val="1600"/>
              </a:spcBef>
              <a:spcAft>
                <a:spcPts val="1600"/>
              </a:spcAft>
              <a:buNone/>
            </a:pPr>
            <a:endParaRPr/>
          </a:p>
        </p:txBody>
      </p:sp>
      <p:sp>
        <p:nvSpPr>
          <p:cNvPr id="139" name="Shape 139"/>
          <p:cNvSpPr/>
          <p:nvPr/>
        </p:nvSpPr>
        <p:spPr>
          <a:xfrm>
            <a:off x="949250" y="211575"/>
            <a:ext cx="7245506" cy="1219651"/>
          </a:xfrm>
          <a:prstGeom prst="rect">
            <a:avLst/>
          </a:prstGeom>
        </p:spPr>
        <p:txBody>
          <a:bodyPr>
            <a:prstTxWarp prst="textPlain">
              <a:avLst/>
            </a:prstTxWarp>
          </a:bodyPr>
          <a:lstStyle/>
          <a:p>
            <a:pPr lvl="0" algn="ctr"/>
            <a:r>
              <a:rPr b="0" i="0">
                <a:ln w="9525" cap="flat" cmpd="sng">
                  <a:solidFill>
                    <a:srgbClr val="FF0000"/>
                  </a:solidFill>
                  <a:prstDash val="solid"/>
                  <a:round/>
                  <a:headEnd type="none" w="sm" len="sm"/>
                  <a:tailEnd type="none" w="sm" len="sm"/>
                </a:ln>
                <a:solidFill>
                  <a:srgbClr val="FF0000"/>
                </a:solidFill>
                <a:latin typeface="Arial"/>
              </a:rPr>
              <a:t>DO NOW!!!</a:t>
            </a:r>
          </a:p>
        </p:txBody>
      </p:sp>
      <p:pic>
        <p:nvPicPr>
          <p:cNvPr id="140" name="Shape 140" descr="Image result for happiness"/>
          <p:cNvPicPr preferRelativeResize="0"/>
          <p:nvPr/>
        </p:nvPicPr>
        <p:blipFill>
          <a:blip r:embed="rId3">
            <a:alphaModFix/>
          </a:blip>
          <a:stretch>
            <a:fillRect/>
          </a:stretch>
        </p:blipFill>
        <p:spPr>
          <a:xfrm>
            <a:off x="5646750" y="2852800"/>
            <a:ext cx="3310375" cy="2186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latin typeface="Comfortaa"/>
                <a:ea typeface="Comfortaa"/>
                <a:cs typeface="Comfortaa"/>
                <a:sym typeface="Comfortaa"/>
              </a:rPr>
              <a:t>What is geography?</a:t>
            </a:r>
            <a:endParaRPr>
              <a:latin typeface="Comfortaa"/>
              <a:ea typeface="Comfortaa"/>
              <a:cs typeface="Comfortaa"/>
              <a:sym typeface="Comfortaa"/>
            </a:endParaRPr>
          </a:p>
        </p:txBody>
      </p:sp>
      <p:sp>
        <p:nvSpPr>
          <p:cNvPr id="146" name="Shape 1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i="1"/>
              <a:t>location, place, </a:t>
            </a:r>
            <a:endParaRPr i="1"/>
          </a:p>
          <a:p>
            <a:pPr marL="0" lvl="0" indent="0">
              <a:spcBef>
                <a:spcPts val="1600"/>
              </a:spcBef>
              <a:spcAft>
                <a:spcPts val="0"/>
              </a:spcAft>
              <a:buNone/>
            </a:pPr>
            <a:r>
              <a:rPr lang="en" i="1"/>
              <a:t>human/environment interaction,</a:t>
            </a:r>
            <a:endParaRPr i="1"/>
          </a:p>
          <a:p>
            <a:pPr marL="0" lvl="0" indent="0">
              <a:spcBef>
                <a:spcPts val="1600"/>
              </a:spcBef>
              <a:spcAft>
                <a:spcPts val="0"/>
              </a:spcAft>
              <a:buNone/>
            </a:pPr>
            <a:r>
              <a:rPr lang="en" i="1"/>
              <a:t> movement and regions.</a:t>
            </a:r>
            <a:endParaRPr i="1"/>
          </a:p>
          <a:p>
            <a:pPr marL="0" lvl="0" indent="0" rtl="0">
              <a:spcBef>
                <a:spcPts val="1600"/>
              </a:spcBef>
              <a:spcAft>
                <a:spcPts val="0"/>
              </a:spcAft>
              <a:buNone/>
            </a:pPr>
            <a:r>
              <a:rPr lang="en"/>
              <a:t>How can geography affect life?</a:t>
            </a:r>
            <a:endParaRPr/>
          </a:p>
          <a:p>
            <a:pPr marL="457200" lvl="0" indent="-342900" rtl="0">
              <a:spcBef>
                <a:spcPts val="1600"/>
              </a:spcBef>
              <a:spcAft>
                <a:spcPts val="0"/>
              </a:spcAft>
              <a:buSzPts val="1800"/>
              <a:buChar char="●"/>
            </a:pPr>
            <a:r>
              <a:rPr lang="en"/>
              <a:t>Weather/climate</a:t>
            </a:r>
            <a:endParaRPr/>
          </a:p>
          <a:p>
            <a:pPr marL="457200" lvl="0" indent="-342900" rtl="0">
              <a:spcBef>
                <a:spcPts val="0"/>
              </a:spcBef>
              <a:spcAft>
                <a:spcPts val="0"/>
              </a:spcAft>
              <a:buSzPts val="1800"/>
              <a:buChar char="●"/>
            </a:pPr>
            <a:r>
              <a:rPr lang="en"/>
              <a:t>Landforms (mountains, lakes, oceans)</a:t>
            </a:r>
            <a:endParaRPr/>
          </a:p>
          <a:p>
            <a:pPr marL="457200" lvl="0" indent="-342900" rtl="0">
              <a:spcBef>
                <a:spcPts val="0"/>
              </a:spcBef>
              <a:spcAft>
                <a:spcPts val="0"/>
              </a:spcAft>
              <a:buSzPts val="1800"/>
              <a:buChar char="●"/>
            </a:pPr>
            <a:r>
              <a:rPr lang="en"/>
              <a:t>Natural disasters (hurricanes, tornadoes)</a:t>
            </a:r>
            <a:endParaRPr/>
          </a:p>
          <a:p>
            <a:pPr marL="0" lvl="0" indent="0" rtl="0">
              <a:spcBef>
                <a:spcPts val="1600"/>
              </a:spcBef>
              <a:spcAft>
                <a:spcPts val="1600"/>
              </a:spcAft>
              <a:buNone/>
            </a:pPr>
            <a:endParaRPr/>
          </a:p>
        </p:txBody>
      </p:sp>
      <p:pic>
        <p:nvPicPr>
          <p:cNvPr id="147" name="Shape 147" descr="Image result for geography in melbourne australia"/>
          <p:cNvPicPr preferRelativeResize="0"/>
          <p:nvPr/>
        </p:nvPicPr>
        <p:blipFill>
          <a:blip r:embed="rId3">
            <a:alphaModFix/>
          </a:blip>
          <a:stretch>
            <a:fillRect/>
          </a:stretch>
        </p:blipFill>
        <p:spPr>
          <a:xfrm>
            <a:off x="6287000" y="2018650"/>
            <a:ext cx="2857000" cy="3124850"/>
          </a:xfrm>
          <a:prstGeom prst="rect">
            <a:avLst/>
          </a:prstGeom>
          <a:noFill/>
          <a:ln>
            <a:noFill/>
          </a:ln>
        </p:spPr>
      </p:pic>
      <p:pic>
        <p:nvPicPr>
          <p:cNvPr id="148" name="Shape 148" descr="Image result for geography in melbourne australia"/>
          <p:cNvPicPr preferRelativeResize="0"/>
          <p:nvPr/>
        </p:nvPicPr>
        <p:blipFill>
          <a:blip r:embed="rId4">
            <a:alphaModFix/>
          </a:blip>
          <a:stretch>
            <a:fillRect/>
          </a:stretch>
        </p:blipFill>
        <p:spPr>
          <a:xfrm>
            <a:off x="4140525" y="265525"/>
            <a:ext cx="2050100" cy="2242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52"/>
        <p:cNvGrpSpPr/>
        <p:nvPr/>
      </p:nvGrpSpPr>
      <p:grpSpPr>
        <a:xfrm>
          <a:off x="0" y="0"/>
          <a:ext cx="0" cy="0"/>
          <a:chOff x="0" y="0"/>
          <a:chExt cx="0" cy="0"/>
        </a:xfrm>
      </p:grpSpPr>
      <p:pic>
        <p:nvPicPr>
          <p:cNvPr id="153" name="Shape 153" descr="Image result for flight to melbourne australia"/>
          <p:cNvPicPr preferRelativeResize="0"/>
          <p:nvPr/>
        </p:nvPicPr>
        <p:blipFill>
          <a:blip r:embed="rId3">
            <a:alphaModFix/>
          </a:blip>
          <a:stretch>
            <a:fillRect/>
          </a:stretch>
        </p:blipFill>
        <p:spPr>
          <a:xfrm>
            <a:off x="-39350" y="-62350"/>
            <a:ext cx="9144000" cy="5928825"/>
          </a:xfrm>
          <a:prstGeom prst="rect">
            <a:avLst/>
          </a:prstGeom>
          <a:noFill/>
          <a:ln>
            <a:noFill/>
          </a:ln>
        </p:spPr>
      </p:pic>
      <p:sp>
        <p:nvSpPr>
          <p:cNvPr id="154" name="Shape 154"/>
          <p:cNvSpPr txBox="1">
            <a:spLocks noGrp="1"/>
          </p:cNvSpPr>
          <p:nvPr>
            <p:ph type="body" idx="1"/>
          </p:nvPr>
        </p:nvSpPr>
        <p:spPr>
          <a:xfrm rot="-886231">
            <a:off x="1727773" y="1417958"/>
            <a:ext cx="4025525" cy="136531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t>After traveling for 24 HOURS! To Melbourne, Australia, we will be picked up at the airport by bus to BEGIN OUR TOUR!!!</a:t>
            </a:r>
            <a:endParaRPr b="1"/>
          </a:p>
          <a:p>
            <a:pPr marL="0" lvl="0" indent="0">
              <a:spcBef>
                <a:spcPts val="1600"/>
              </a:spcBef>
              <a:spcAft>
                <a:spcPts val="0"/>
              </a:spcAft>
              <a:buNone/>
            </a:pPr>
            <a:endParaRPr/>
          </a:p>
          <a:p>
            <a:pPr marL="0" lvl="0" indent="0">
              <a:spcBef>
                <a:spcPts val="1600"/>
              </a:spcBef>
              <a:spcAft>
                <a:spcPts val="0"/>
              </a:spcAft>
              <a:buNone/>
            </a:pPr>
            <a:endParaRPr/>
          </a:p>
          <a:p>
            <a:pPr marL="0" lvl="0" indent="0" rtl="0">
              <a:spcBef>
                <a:spcPts val="1600"/>
              </a:spcBef>
              <a:spcAft>
                <a:spcPts val="0"/>
              </a:spcAft>
              <a:buNone/>
            </a:pPr>
            <a:endParaRPr/>
          </a:p>
          <a:p>
            <a:pPr marL="0" lvl="0" indent="0" rtl="0">
              <a:spcBef>
                <a:spcPts val="1600"/>
              </a:spcBef>
              <a:spcAft>
                <a:spcPts val="16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60" name="Shape 160" descr="Image result for inside of bus"/>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64"/>
        <p:cNvGrpSpPr/>
        <p:nvPr/>
      </p:nvGrpSpPr>
      <p:grpSpPr>
        <a:xfrm>
          <a:off x="0" y="0"/>
          <a:ext cx="0" cy="0"/>
          <a:chOff x="0" y="0"/>
          <a:chExt cx="0" cy="0"/>
        </a:xfrm>
      </p:grpSpPr>
      <p:graphicFrame>
        <p:nvGraphicFramePr>
          <p:cNvPr id="165" name="Shape 165"/>
          <p:cNvGraphicFramePr/>
          <p:nvPr/>
        </p:nvGraphicFramePr>
        <p:xfrm>
          <a:off x="41063" y="76500"/>
          <a:ext cx="3000000" cy="3000000"/>
        </p:xfrm>
        <a:graphic>
          <a:graphicData uri="http://schemas.openxmlformats.org/drawingml/2006/table">
            <a:tbl>
              <a:tblPr>
                <a:noFill/>
                <a:tableStyleId>{B71EDCB0-004B-4536-8B48-D87A4D82E6B5}</a:tableStyleId>
              </a:tblPr>
              <a:tblGrid>
                <a:gridCol w="9061875">
                  <a:extLst>
                    <a:ext uri="{9D8B030D-6E8A-4147-A177-3AD203B41FA5}">
                      <a16:colId xmlns:a16="http://schemas.microsoft.com/office/drawing/2014/main" val="20000"/>
                    </a:ext>
                  </a:extLst>
                </a:gridCol>
              </a:tblGrid>
              <a:tr h="831750">
                <a:tc>
                  <a:txBody>
                    <a:bodyPr/>
                    <a:lstStyle/>
                    <a:p>
                      <a:pPr marL="0" lvl="0" indent="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831750">
                <a:tc>
                  <a:txBody>
                    <a:bodyPr/>
                    <a:lstStyle/>
                    <a:p>
                      <a:pPr marL="0" lvl="0" indent="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831750">
                <a:tc>
                  <a:txBody>
                    <a:bodyPr/>
                    <a:lstStyle/>
                    <a:p>
                      <a:pPr marL="0" lvl="0" indent="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831750">
                <a:tc>
                  <a:txBody>
                    <a:bodyPr/>
                    <a:lstStyle/>
                    <a:p>
                      <a:pPr marL="0" lvl="0" indent="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831750">
                <a:tc>
                  <a:txBody>
                    <a:bodyPr/>
                    <a:lstStyle/>
                    <a:p>
                      <a:pPr marL="0" lvl="0" indent="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831750">
                <a:tc>
                  <a:txBody>
                    <a:bodyPr/>
                    <a:lstStyle/>
                    <a:p>
                      <a:pPr marL="0" lvl="0" indent="0">
                        <a:spcBef>
                          <a:spcPts val="0"/>
                        </a:spcBef>
                        <a:spcAft>
                          <a:spcPts val="0"/>
                        </a:spcAft>
                        <a:buNone/>
                      </a:pPr>
                      <a:endParaRPr/>
                    </a:p>
                  </a:txBody>
                  <a:tcPr marL="91425" marR="91425" marT="91425" marB="91425"/>
                </a:tc>
                <a:extLst>
                  <a:ext uri="{0D108BD9-81ED-4DB2-BD59-A6C34878D82A}">
                    <a16:rowId xmlns:a16="http://schemas.microsoft.com/office/drawing/2014/main" val="10005"/>
                  </a:ext>
                </a:extLst>
              </a:tr>
            </a:tbl>
          </a:graphicData>
        </a:graphic>
      </p:graphicFrame>
      <p:sp>
        <p:nvSpPr>
          <p:cNvPr id="166" name="Shape 166"/>
          <p:cNvSpPr/>
          <p:nvPr/>
        </p:nvSpPr>
        <p:spPr>
          <a:xfrm>
            <a:off x="150988" y="76500"/>
            <a:ext cx="650050" cy="749600"/>
          </a:xfrm>
          <a:prstGeom prst="rect">
            <a:avLst/>
          </a:prstGeom>
        </p:spPr>
        <p:txBody>
          <a:bodyPr>
            <a:prstTxWarp prst="textPlain">
              <a:avLst/>
            </a:prstTxWarp>
          </a:bodyPr>
          <a:lstStyle/>
          <a:p>
            <a:pPr lvl="0" algn="ctr"/>
            <a:r>
              <a:rPr b="0" i="0">
                <a:ln w="9525" cap="flat" cmpd="sng">
                  <a:solidFill>
                    <a:srgbClr val="FF0000"/>
                  </a:solidFill>
                  <a:prstDash val="solid"/>
                  <a:round/>
                  <a:headEnd type="none" w="sm" len="sm"/>
                  <a:tailEnd type="none" w="sm" len="sm"/>
                </a:ln>
                <a:solidFill>
                  <a:srgbClr val="FF0000"/>
                </a:solidFill>
                <a:latin typeface="Arial"/>
              </a:rPr>
              <a:t>C</a:t>
            </a:r>
          </a:p>
        </p:txBody>
      </p:sp>
      <p:sp>
        <p:nvSpPr>
          <p:cNvPr id="167" name="Shape 167"/>
          <p:cNvSpPr/>
          <p:nvPr/>
        </p:nvSpPr>
        <p:spPr>
          <a:xfrm>
            <a:off x="195725" y="908250"/>
            <a:ext cx="560575" cy="831750"/>
          </a:xfrm>
          <a:prstGeom prst="rect">
            <a:avLst/>
          </a:prstGeom>
        </p:spPr>
        <p:txBody>
          <a:bodyPr>
            <a:prstTxWarp prst="textPlain">
              <a:avLst/>
            </a:prstTxWarp>
          </a:bodyPr>
          <a:lstStyle/>
          <a:p>
            <a:pPr lvl="0" algn="ctr"/>
            <a:r>
              <a:rPr b="0" i="0">
                <a:ln w="9525" cap="flat" cmpd="sng">
                  <a:solidFill>
                    <a:srgbClr val="0000FF"/>
                  </a:solidFill>
                  <a:prstDash val="solid"/>
                  <a:round/>
                  <a:headEnd type="none" w="sm" len="sm"/>
                  <a:tailEnd type="none" w="sm" len="sm"/>
                </a:ln>
                <a:solidFill>
                  <a:srgbClr val="0000FF"/>
                </a:solidFill>
                <a:latin typeface="Arial"/>
              </a:rPr>
              <a:t>H</a:t>
            </a:r>
          </a:p>
        </p:txBody>
      </p:sp>
      <p:sp>
        <p:nvSpPr>
          <p:cNvPr id="168" name="Shape 168"/>
          <p:cNvSpPr/>
          <p:nvPr/>
        </p:nvSpPr>
        <p:spPr>
          <a:xfrm>
            <a:off x="113250" y="1740000"/>
            <a:ext cx="725525" cy="831750"/>
          </a:xfrm>
          <a:prstGeom prst="rect">
            <a:avLst/>
          </a:prstGeom>
        </p:spPr>
        <p:txBody>
          <a:bodyPr>
            <a:prstTxWarp prst="textPlain">
              <a:avLst/>
            </a:prstTxWarp>
          </a:bodyPr>
          <a:lstStyle/>
          <a:p>
            <a:pPr lvl="0" algn="ctr"/>
            <a:r>
              <a:rPr b="0" i="0">
                <a:ln w="9525" cap="flat" cmpd="sng">
                  <a:solidFill>
                    <a:srgbClr val="FFFF00"/>
                  </a:solidFill>
                  <a:prstDash val="solid"/>
                  <a:round/>
                  <a:headEnd type="none" w="sm" len="sm"/>
                  <a:tailEnd type="none" w="sm" len="sm"/>
                </a:ln>
                <a:solidFill>
                  <a:srgbClr val="FFFF00"/>
                </a:solidFill>
                <a:latin typeface="Arial"/>
              </a:rPr>
              <a:t>A</a:t>
            </a:r>
          </a:p>
        </p:txBody>
      </p:sp>
      <p:sp>
        <p:nvSpPr>
          <p:cNvPr id="169" name="Shape 169"/>
          <p:cNvSpPr/>
          <p:nvPr/>
        </p:nvSpPr>
        <p:spPr>
          <a:xfrm>
            <a:off x="151000" y="2653900"/>
            <a:ext cx="650025" cy="749600"/>
          </a:xfrm>
          <a:prstGeom prst="rect">
            <a:avLst/>
          </a:prstGeom>
        </p:spPr>
        <p:txBody>
          <a:bodyPr>
            <a:prstTxWarp prst="textPlain">
              <a:avLst/>
            </a:prstTxWarp>
          </a:bodyPr>
          <a:lstStyle/>
          <a:p>
            <a:pPr lvl="0" algn="ctr"/>
            <a:r>
              <a:rPr b="0" i="0">
                <a:ln w="9525" cap="flat" cmpd="sng">
                  <a:solidFill>
                    <a:srgbClr val="38761D"/>
                  </a:solidFill>
                  <a:prstDash val="solid"/>
                  <a:round/>
                  <a:headEnd type="none" w="sm" len="sm"/>
                  <a:tailEnd type="none" w="sm" len="sm"/>
                </a:ln>
                <a:solidFill>
                  <a:srgbClr val="38761D"/>
                </a:solidFill>
                <a:latin typeface="Arial"/>
              </a:rPr>
              <a:t>M</a:t>
            </a:r>
          </a:p>
        </p:txBody>
      </p:sp>
      <p:sp>
        <p:nvSpPr>
          <p:cNvPr id="170" name="Shape 170"/>
          <p:cNvSpPr/>
          <p:nvPr/>
        </p:nvSpPr>
        <p:spPr>
          <a:xfrm>
            <a:off x="151001" y="3442850"/>
            <a:ext cx="650025" cy="749600"/>
          </a:xfrm>
          <a:prstGeom prst="rect">
            <a:avLst/>
          </a:prstGeom>
        </p:spPr>
        <p:txBody>
          <a:bodyPr>
            <a:prstTxWarp prst="textPlain">
              <a:avLst/>
            </a:prstTxWarp>
          </a:bodyPr>
          <a:lstStyle/>
          <a:p>
            <a:pPr lvl="0" algn="ctr"/>
            <a:r>
              <a:rPr b="0" i="0">
                <a:ln w="9525" cap="flat" cmpd="sng">
                  <a:solidFill>
                    <a:srgbClr val="FF00FF"/>
                  </a:solidFill>
                  <a:prstDash val="solid"/>
                  <a:round/>
                  <a:headEnd type="none" w="sm" len="sm"/>
                  <a:tailEnd type="none" w="sm" len="sm"/>
                </a:ln>
                <a:solidFill>
                  <a:srgbClr val="FF00FF"/>
                </a:solidFill>
                <a:latin typeface="Arial"/>
              </a:rPr>
              <a:t>P</a:t>
            </a:r>
          </a:p>
        </p:txBody>
      </p:sp>
      <p:sp>
        <p:nvSpPr>
          <p:cNvPr id="171" name="Shape 171"/>
          <p:cNvSpPr/>
          <p:nvPr/>
        </p:nvSpPr>
        <p:spPr>
          <a:xfrm>
            <a:off x="113250" y="4231800"/>
            <a:ext cx="650025" cy="831751"/>
          </a:xfrm>
          <a:prstGeom prst="rect">
            <a:avLst/>
          </a:prstGeom>
        </p:spPr>
        <p:txBody>
          <a:bodyPr>
            <a:prstTxWarp prst="textPlain">
              <a:avLst/>
            </a:prstTxWarp>
          </a:bodyPr>
          <a:lstStyle/>
          <a:p>
            <a:pPr lvl="0" algn="ctr"/>
            <a:r>
              <a:rPr b="0" i="0">
                <a:ln w="9525" cap="flat" cmpd="sng">
                  <a:solidFill>
                    <a:srgbClr val="FF9900"/>
                  </a:solidFill>
                  <a:prstDash val="solid"/>
                  <a:round/>
                  <a:headEnd type="none" w="sm" len="sm"/>
                  <a:tailEnd type="none" w="sm" len="sm"/>
                </a:ln>
                <a:solidFill>
                  <a:srgbClr val="FF9900"/>
                </a:solidFill>
                <a:latin typeface="Arial"/>
              </a:rPr>
              <a:t>S</a:t>
            </a:r>
          </a:p>
        </p:txBody>
      </p:sp>
      <p:sp>
        <p:nvSpPr>
          <p:cNvPr id="172" name="Shape 172"/>
          <p:cNvSpPr txBox="1"/>
          <p:nvPr/>
        </p:nvSpPr>
        <p:spPr>
          <a:xfrm>
            <a:off x="997850" y="158550"/>
            <a:ext cx="8045100" cy="749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u="sng">
                <a:latin typeface="Comfortaa"/>
                <a:ea typeface="Comfortaa"/>
                <a:cs typeface="Comfortaa"/>
                <a:sym typeface="Comfortaa"/>
              </a:rPr>
              <a:t>Conversation: </a:t>
            </a:r>
            <a:r>
              <a:rPr lang="en" i="1">
                <a:solidFill>
                  <a:schemeClr val="dk1"/>
                </a:solidFill>
                <a:latin typeface="Comfortaa"/>
                <a:ea typeface="Comfortaa"/>
                <a:cs typeface="Comfortaa"/>
                <a:sym typeface="Comfortaa"/>
              </a:rPr>
              <a:t>Please do not talk during the bus ride. There will be multiple opportunities to talk at each stop, AFTER the tour guide is done speaking.</a:t>
            </a:r>
            <a:endParaRPr i="1">
              <a:latin typeface="Comfortaa"/>
              <a:ea typeface="Comfortaa"/>
              <a:cs typeface="Comfortaa"/>
              <a:sym typeface="Comfortaa"/>
            </a:endParaRPr>
          </a:p>
        </p:txBody>
      </p:sp>
      <p:sp>
        <p:nvSpPr>
          <p:cNvPr id="173" name="Shape 173"/>
          <p:cNvSpPr txBox="1"/>
          <p:nvPr/>
        </p:nvSpPr>
        <p:spPr>
          <a:xfrm>
            <a:off x="1047350" y="998200"/>
            <a:ext cx="7995600" cy="7419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b="1" u="sng">
                <a:solidFill>
                  <a:schemeClr val="dk1"/>
                </a:solidFill>
                <a:latin typeface="Comfortaa"/>
                <a:ea typeface="Comfortaa"/>
                <a:cs typeface="Comfortaa"/>
                <a:sym typeface="Comfortaa"/>
              </a:rPr>
              <a:t>Help:</a:t>
            </a:r>
            <a:r>
              <a:rPr lang="en" b="1">
                <a:solidFill>
                  <a:schemeClr val="dk1"/>
                </a:solidFill>
                <a:latin typeface="Comfortaa"/>
                <a:ea typeface="Comfortaa"/>
                <a:cs typeface="Comfortaa"/>
                <a:sym typeface="Comfortaa"/>
              </a:rPr>
              <a:t> </a:t>
            </a:r>
            <a:r>
              <a:rPr lang="en" i="1">
                <a:solidFill>
                  <a:schemeClr val="dk1"/>
                </a:solidFill>
                <a:latin typeface="Comfortaa"/>
                <a:ea typeface="Comfortaa"/>
                <a:cs typeface="Comfortaa"/>
                <a:sym typeface="Comfortaa"/>
              </a:rPr>
              <a:t>If you have ANY</a:t>
            </a:r>
            <a:r>
              <a:rPr lang="en" i="1">
                <a:latin typeface="Comfortaa"/>
                <a:ea typeface="Comfortaa"/>
                <a:cs typeface="Comfortaa"/>
                <a:sym typeface="Comfortaa"/>
              </a:rPr>
              <a:t> </a:t>
            </a:r>
            <a:r>
              <a:rPr lang="en" i="1">
                <a:solidFill>
                  <a:schemeClr val="dk1"/>
                </a:solidFill>
                <a:latin typeface="Comfortaa"/>
                <a:ea typeface="Comfortaa"/>
                <a:cs typeface="Comfortaa"/>
                <a:sym typeface="Comfortaa"/>
              </a:rPr>
              <a:t>questions, please raise your hand and wait to be called on. Write down your questions so you do not forget!</a:t>
            </a:r>
            <a:endParaRPr i="1">
              <a:latin typeface="Comfortaa"/>
              <a:ea typeface="Comfortaa"/>
              <a:cs typeface="Comfortaa"/>
              <a:sym typeface="Comfortaa"/>
            </a:endParaRPr>
          </a:p>
        </p:txBody>
      </p:sp>
      <p:sp>
        <p:nvSpPr>
          <p:cNvPr id="174" name="Shape 174"/>
          <p:cNvSpPr txBox="1"/>
          <p:nvPr/>
        </p:nvSpPr>
        <p:spPr>
          <a:xfrm>
            <a:off x="1056950" y="1740100"/>
            <a:ext cx="7926900" cy="8316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b="1" u="sng">
                <a:solidFill>
                  <a:schemeClr val="dk1"/>
                </a:solidFill>
                <a:latin typeface="Comfortaa"/>
                <a:ea typeface="Comfortaa"/>
                <a:cs typeface="Comfortaa"/>
                <a:sym typeface="Comfortaa"/>
              </a:rPr>
              <a:t>Activity: </a:t>
            </a:r>
            <a:r>
              <a:rPr lang="en" i="1">
                <a:solidFill>
                  <a:schemeClr val="dk1"/>
                </a:solidFill>
                <a:latin typeface="Comfortaa"/>
                <a:ea typeface="Comfortaa"/>
                <a:cs typeface="Comfortaa"/>
                <a:sym typeface="Comfortaa"/>
              </a:rPr>
              <a:t>The goal is to fill-up our travel journals during our journey! We will be learning about the geography and culture of Melbourne! Make sure to take notes during the ride.</a:t>
            </a:r>
            <a:endParaRPr i="1">
              <a:latin typeface="Comfortaa"/>
              <a:ea typeface="Comfortaa"/>
              <a:cs typeface="Comfortaa"/>
              <a:sym typeface="Comfortaa"/>
            </a:endParaRPr>
          </a:p>
        </p:txBody>
      </p:sp>
      <p:sp>
        <p:nvSpPr>
          <p:cNvPr id="175" name="Shape 175"/>
          <p:cNvSpPr txBox="1"/>
          <p:nvPr/>
        </p:nvSpPr>
        <p:spPr>
          <a:xfrm>
            <a:off x="1047350" y="2571700"/>
            <a:ext cx="7774200" cy="8316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b="1" u="sng">
                <a:solidFill>
                  <a:schemeClr val="dk1"/>
                </a:solidFill>
                <a:latin typeface="Comfortaa"/>
                <a:ea typeface="Comfortaa"/>
                <a:cs typeface="Comfortaa"/>
                <a:sym typeface="Comfortaa"/>
              </a:rPr>
              <a:t>Movement:</a:t>
            </a:r>
            <a:r>
              <a:rPr lang="en">
                <a:solidFill>
                  <a:schemeClr val="dk1"/>
                </a:solidFill>
              </a:rPr>
              <a:t> </a:t>
            </a:r>
            <a:r>
              <a:rPr lang="en" i="1">
                <a:solidFill>
                  <a:schemeClr val="dk1"/>
                </a:solidFill>
                <a:latin typeface="Comfortaa"/>
                <a:ea typeface="Comfortaa"/>
                <a:cs typeface="Comfortaa"/>
                <a:sym typeface="Comfortaa"/>
              </a:rPr>
              <a:t>Students riding the bus will be seated at all times! Make sure to keep all body parts in the vehicle! During snack and chat, students will be allowed to get up and move around.</a:t>
            </a:r>
            <a:endParaRPr i="1">
              <a:latin typeface="Comfortaa"/>
              <a:ea typeface="Comfortaa"/>
              <a:cs typeface="Comfortaa"/>
              <a:sym typeface="Comfortaa"/>
            </a:endParaRPr>
          </a:p>
        </p:txBody>
      </p:sp>
      <p:sp>
        <p:nvSpPr>
          <p:cNvPr id="176" name="Shape 176"/>
          <p:cNvSpPr txBox="1"/>
          <p:nvPr/>
        </p:nvSpPr>
        <p:spPr>
          <a:xfrm>
            <a:off x="997850" y="3403550"/>
            <a:ext cx="7926900" cy="8316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solidFill>
                  <a:srgbClr val="0000FF"/>
                </a:solidFill>
                <a:latin typeface="Comfortaa"/>
                <a:ea typeface="Comfortaa"/>
                <a:cs typeface="Comfortaa"/>
                <a:sym typeface="Comfortaa"/>
              </a:rPr>
              <a:t> </a:t>
            </a:r>
            <a:r>
              <a:rPr lang="en" b="1" u="sng">
                <a:solidFill>
                  <a:schemeClr val="dk1"/>
                </a:solidFill>
                <a:latin typeface="Comfortaa"/>
                <a:ea typeface="Comfortaa"/>
                <a:cs typeface="Comfortaa"/>
                <a:sym typeface="Comfortaa"/>
              </a:rPr>
              <a:t>Participation:</a:t>
            </a:r>
            <a:r>
              <a:rPr lang="en">
                <a:solidFill>
                  <a:schemeClr val="dk1"/>
                </a:solidFill>
                <a:latin typeface="Comfortaa"/>
                <a:ea typeface="Comfortaa"/>
                <a:cs typeface="Comfortaa"/>
                <a:sym typeface="Comfortaa"/>
              </a:rPr>
              <a:t> </a:t>
            </a:r>
            <a:r>
              <a:rPr lang="en" i="1">
                <a:solidFill>
                  <a:schemeClr val="dk1"/>
                </a:solidFill>
                <a:latin typeface="Comfortaa"/>
                <a:ea typeface="Comfortaa"/>
                <a:cs typeface="Comfortaa"/>
                <a:sym typeface="Comfortaa"/>
              </a:rPr>
              <a:t>By bus we will visiting many parts of the city of Melbourne.</a:t>
            </a:r>
            <a:endParaRPr i="1">
              <a:solidFill>
                <a:schemeClr val="dk1"/>
              </a:solidFill>
              <a:latin typeface="Comfortaa"/>
              <a:ea typeface="Comfortaa"/>
              <a:cs typeface="Comfortaa"/>
              <a:sym typeface="Comfortaa"/>
            </a:endParaRPr>
          </a:p>
          <a:p>
            <a:pPr marL="0" lvl="0" indent="0" rtl="0">
              <a:lnSpc>
                <a:spcPct val="115000"/>
              </a:lnSpc>
              <a:spcBef>
                <a:spcPts val="0"/>
              </a:spcBef>
              <a:spcAft>
                <a:spcPts val="0"/>
              </a:spcAft>
              <a:buNone/>
            </a:pPr>
            <a:r>
              <a:rPr lang="en" b="1">
                <a:solidFill>
                  <a:schemeClr val="dk1"/>
                </a:solidFill>
              </a:rPr>
              <a:t> </a:t>
            </a:r>
            <a:endParaRPr b="1" i="1">
              <a:solidFill>
                <a:schemeClr val="dk1"/>
              </a:solidFill>
              <a:latin typeface="Comfortaa"/>
              <a:ea typeface="Comfortaa"/>
              <a:cs typeface="Comfortaa"/>
              <a:sym typeface="Comfortaa"/>
            </a:endParaRPr>
          </a:p>
          <a:p>
            <a:pPr marL="0" lvl="0" indent="0" rtl="0">
              <a:lnSpc>
                <a:spcPct val="115000"/>
              </a:lnSpc>
              <a:spcBef>
                <a:spcPts val="0"/>
              </a:spcBef>
              <a:spcAft>
                <a:spcPts val="0"/>
              </a:spcAft>
              <a:buClr>
                <a:schemeClr val="dk1"/>
              </a:buClr>
              <a:buSzPts val="1100"/>
              <a:buFont typeface="Arial"/>
              <a:buNone/>
            </a:pPr>
            <a:r>
              <a:rPr lang="en" b="1" i="1">
                <a:solidFill>
                  <a:srgbClr val="FF0000"/>
                </a:solidFill>
                <a:latin typeface="Comfortaa"/>
                <a:ea typeface="Comfortaa"/>
                <a:cs typeface="Comfortaa"/>
                <a:sym typeface="Comfortaa"/>
              </a:rPr>
              <a:t>***Think: Would I be happy living in the city we visited? WHY?***</a:t>
            </a:r>
            <a:endParaRPr i="1">
              <a:solidFill>
                <a:srgbClr val="FF0000"/>
              </a:solidFill>
              <a:latin typeface="Comfortaa"/>
              <a:ea typeface="Comfortaa"/>
              <a:cs typeface="Comfortaa"/>
              <a:sym typeface="Comfortaa"/>
            </a:endParaRPr>
          </a:p>
        </p:txBody>
      </p:sp>
      <p:sp>
        <p:nvSpPr>
          <p:cNvPr id="177" name="Shape 177"/>
          <p:cNvSpPr txBox="1"/>
          <p:nvPr/>
        </p:nvSpPr>
        <p:spPr>
          <a:xfrm>
            <a:off x="1047350" y="4327200"/>
            <a:ext cx="7611900" cy="688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a:solidFill>
                  <a:srgbClr val="0000FF"/>
                </a:solidFill>
                <a:latin typeface="Comfortaa"/>
                <a:ea typeface="Comfortaa"/>
                <a:cs typeface="Comfortaa"/>
                <a:sym typeface="Comfortaa"/>
              </a:rPr>
              <a:t> </a:t>
            </a:r>
            <a:r>
              <a:rPr lang="en" b="1" u="sng">
                <a:solidFill>
                  <a:schemeClr val="dk1"/>
                </a:solidFill>
                <a:latin typeface="Comfortaa"/>
                <a:ea typeface="Comfortaa"/>
                <a:cs typeface="Comfortaa"/>
                <a:sym typeface="Comfortaa"/>
              </a:rPr>
              <a:t>Success: </a:t>
            </a:r>
            <a:r>
              <a:rPr lang="en" i="1">
                <a:solidFill>
                  <a:schemeClr val="dk1"/>
                </a:solidFill>
                <a:latin typeface="Comfortaa"/>
                <a:ea typeface="Comfortaa"/>
                <a:cs typeface="Comfortaa"/>
                <a:sym typeface="Comfortaa"/>
              </a:rPr>
              <a:t>Once the tour is over, we are going to write postcard to a friend back home about our experience!</a:t>
            </a:r>
            <a:endParaRPr i="1">
              <a:solidFill>
                <a:schemeClr val="dk1"/>
              </a:solidFill>
              <a:latin typeface="Comfortaa"/>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83" name="Shape 183" descr="Image result for welcome to melbourne sign"/>
          <p:cNvPicPr preferRelativeResize="0"/>
          <p:nvPr/>
        </p:nvPicPr>
        <p:blipFill>
          <a:blip r:embed="rId3">
            <a:alphaModFix/>
          </a:blip>
          <a:stretch>
            <a:fillRect/>
          </a:stretch>
        </p:blipFill>
        <p:spPr>
          <a:xfrm>
            <a:off x="2257075" y="0"/>
            <a:ext cx="4302625" cy="3258425"/>
          </a:xfrm>
          <a:prstGeom prst="rect">
            <a:avLst/>
          </a:prstGeom>
          <a:noFill/>
          <a:ln>
            <a:noFill/>
          </a:ln>
        </p:spPr>
      </p:pic>
      <p:pic>
        <p:nvPicPr>
          <p:cNvPr id="184" name="Shape 184" descr="Image result for melbourne australia"/>
          <p:cNvPicPr preferRelativeResize="0"/>
          <p:nvPr/>
        </p:nvPicPr>
        <p:blipFill>
          <a:blip r:embed="rId4">
            <a:alphaModFix/>
          </a:blip>
          <a:stretch>
            <a:fillRect/>
          </a:stretch>
        </p:blipFill>
        <p:spPr>
          <a:xfrm>
            <a:off x="0" y="3258423"/>
            <a:ext cx="3511750" cy="1861075"/>
          </a:xfrm>
          <a:prstGeom prst="rect">
            <a:avLst/>
          </a:prstGeom>
          <a:noFill/>
          <a:ln>
            <a:noFill/>
          </a:ln>
        </p:spPr>
      </p:pic>
      <p:pic>
        <p:nvPicPr>
          <p:cNvPr id="185" name="Shape 185" descr="Image result for kangaroo"/>
          <p:cNvPicPr preferRelativeResize="0"/>
          <p:nvPr/>
        </p:nvPicPr>
        <p:blipFill>
          <a:blip r:embed="rId5">
            <a:alphaModFix/>
          </a:blip>
          <a:stretch>
            <a:fillRect/>
          </a:stretch>
        </p:blipFill>
        <p:spPr>
          <a:xfrm>
            <a:off x="6542600" y="0"/>
            <a:ext cx="2601400" cy="1767200"/>
          </a:xfrm>
          <a:prstGeom prst="rect">
            <a:avLst/>
          </a:prstGeom>
          <a:noFill/>
          <a:ln>
            <a:noFill/>
          </a:ln>
        </p:spPr>
      </p:pic>
      <p:pic>
        <p:nvPicPr>
          <p:cNvPr id="186" name="Shape 186" descr="Image result for melbourne australia"/>
          <p:cNvPicPr preferRelativeResize="0"/>
          <p:nvPr/>
        </p:nvPicPr>
        <p:blipFill>
          <a:blip r:embed="rId6">
            <a:alphaModFix/>
          </a:blip>
          <a:stretch>
            <a:fillRect/>
          </a:stretch>
        </p:blipFill>
        <p:spPr>
          <a:xfrm>
            <a:off x="6815625" y="3718239"/>
            <a:ext cx="2328376" cy="1401260"/>
          </a:xfrm>
          <a:prstGeom prst="rect">
            <a:avLst/>
          </a:prstGeom>
          <a:noFill/>
          <a:ln>
            <a:noFill/>
          </a:ln>
        </p:spPr>
      </p:pic>
      <p:pic>
        <p:nvPicPr>
          <p:cNvPr id="187" name="Shape 187" descr="Image result for melbourne australia"/>
          <p:cNvPicPr preferRelativeResize="0"/>
          <p:nvPr/>
        </p:nvPicPr>
        <p:blipFill>
          <a:blip r:embed="rId7">
            <a:alphaModFix/>
          </a:blip>
          <a:stretch>
            <a:fillRect/>
          </a:stretch>
        </p:blipFill>
        <p:spPr>
          <a:xfrm>
            <a:off x="6559700" y="1767200"/>
            <a:ext cx="2601400" cy="1951050"/>
          </a:xfrm>
          <a:prstGeom prst="rect">
            <a:avLst/>
          </a:prstGeom>
          <a:noFill/>
          <a:ln>
            <a:noFill/>
          </a:ln>
        </p:spPr>
      </p:pic>
      <p:pic>
        <p:nvPicPr>
          <p:cNvPr id="188" name="Shape 188" descr="Image result for melbourne australia"/>
          <p:cNvPicPr preferRelativeResize="0"/>
          <p:nvPr/>
        </p:nvPicPr>
        <p:blipFill>
          <a:blip r:embed="rId8">
            <a:alphaModFix/>
          </a:blip>
          <a:stretch>
            <a:fillRect/>
          </a:stretch>
        </p:blipFill>
        <p:spPr>
          <a:xfrm>
            <a:off x="3211175" y="3258425"/>
            <a:ext cx="3604450" cy="1821050"/>
          </a:xfrm>
          <a:prstGeom prst="rect">
            <a:avLst/>
          </a:prstGeom>
          <a:noFill/>
          <a:ln>
            <a:noFill/>
          </a:ln>
        </p:spPr>
      </p:pic>
      <p:pic>
        <p:nvPicPr>
          <p:cNvPr id="189" name="Shape 189" descr="Image result for melbourne australia"/>
          <p:cNvPicPr preferRelativeResize="0"/>
          <p:nvPr/>
        </p:nvPicPr>
        <p:blipFill>
          <a:blip r:embed="rId9">
            <a:alphaModFix/>
          </a:blip>
          <a:stretch>
            <a:fillRect/>
          </a:stretch>
        </p:blipFill>
        <p:spPr>
          <a:xfrm>
            <a:off x="0" y="0"/>
            <a:ext cx="2328375" cy="3258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rgbClr val="000000"/>
              </a:buClr>
              <a:buSzPts val="1100"/>
              <a:buFont typeface="Arial"/>
              <a:buNone/>
            </a:pPr>
            <a:r>
              <a:rPr lang="en"/>
              <a:t>What's the forecast?</a:t>
            </a:r>
            <a:endParaRPr/>
          </a:p>
        </p:txBody>
      </p:sp>
      <p:sp>
        <p:nvSpPr>
          <p:cNvPr id="195" name="Shape 19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457200">
              <a:spcBef>
                <a:spcPts val="0"/>
              </a:spcBef>
              <a:spcAft>
                <a:spcPts val="0"/>
              </a:spcAft>
              <a:buNone/>
            </a:pPr>
            <a:r>
              <a:rPr lang="en" sz="1200" b="1">
                <a:solidFill>
                  <a:srgbClr val="5C5C5C"/>
                </a:solidFill>
              </a:rPr>
              <a:t>Summer (December – February) </a:t>
            </a:r>
            <a:r>
              <a:rPr lang="en" sz="1200">
                <a:solidFill>
                  <a:srgbClr val="5C5C5C"/>
                </a:solidFill>
              </a:rPr>
              <a:t>					</a:t>
            </a:r>
            <a:r>
              <a:rPr lang="en" sz="1200" b="1">
                <a:solidFill>
                  <a:srgbClr val="5C5C5C"/>
                </a:solidFill>
              </a:rPr>
              <a:t>Winter (June-August)</a:t>
            </a:r>
            <a:endParaRPr sz="1200" b="1">
              <a:solidFill>
                <a:srgbClr val="5C5C5C"/>
              </a:solidFill>
            </a:endParaRPr>
          </a:p>
          <a:p>
            <a:pPr marL="0" lvl="0" indent="0">
              <a:spcBef>
                <a:spcPts val="1600"/>
              </a:spcBef>
              <a:spcAft>
                <a:spcPts val="0"/>
              </a:spcAft>
              <a:buNone/>
            </a:pPr>
            <a:endParaRPr sz="1200">
              <a:solidFill>
                <a:srgbClr val="5C5C5C"/>
              </a:solidFill>
            </a:endParaRPr>
          </a:p>
          <a:p>
            <a:pPr marL="0" lvl="0" indent="0">
              <a:spcBef>
                <a:spcPts val="1600"/>
              </a:spcBef>
              <a:spcAft>
                <a:spcPts val="0"/>
              </a:spcAft>
              <a:buNone/>
            </a:pPr>
            <a:endParaRPr sz="1200">
              <a:solidFill>
                <a:srgbClr val="5C5C5C"/>
              </a:solidFill>
            </a:endParaRPr>
          </a:p>
          <a:p>
            <a:pPr marL="0" lvl="0" indent="0">
              <a:spcBef>
                <a:spcPts val="1600"/>
              </a:spcBef>
              <a:spcAft>
                <a:spcPts val="0"/>
              </a:spcAft>
              <a:buClr>
                <a:schemeClr val="dk1"/>
              </a:buClr>
              <a:buSzPts val="1100"/>
              <a:buFont typeface="Arial"/>
              <a:buNone/>
            </a:pPr>
            <a:endParaRPr sz="1200">
              <a:latin typeface="Roboto"/>
              <a:ea typeface="Roboto"/>
              <a:cs typeface="Roboto"/>
              <a:sym typeface="Roboto"/>
            </a:endParaRPr>
          </a:p>
          <a:p>
            <a:pPr marL="0" lvl="0" indent="0">
              <a:spcBef>
                <a:spcPts val="1600"/>
              </a:spcBef>
              <a:spcAft>
                <a:spcPts val="0"/>
              </a:spcAft>
              <a:buNone/>
            </a:pPr>
            <a:endParaRPr sz="1200">
              <a:solidFill>
                <a:srgbClr val="5C5C5C"/>
              </a:solidFill>
            </a:endParaRPr>
          </a:p>
          <a:p>
            <a:pPr marL="0" lvl="0" indent="457200" rtl="0">
              <a:spcBef>
                <a:spcPts val="1600"/>
              </a:spcBef>
              <a:spcAft>
                <a:spcPts val="1600"/>
              </a:spcAft>
              <a:buNone/>
            </a:pPr>
            <a:r>
              <a:rPr lang="en" sz="1200" b="1">
                <a:solidFill>
                  <a:srgbClr val="5C5C5C"/>
                </a:solidFill>
              </a:rPr>
              <a:t>Autumn (March – May)							Spring (September – November)</a:t>
            </a:r>
            <a:endParaRPr sz="1200" b="1">
              <a:solidFill>
                <a:srgbClr val="5C5C5C"/>
              </a:solidFill>
            </a:endParaRPr>
          </a:p>
        </p:txBody>
      </p:sp>
      <p:pic>
        <p:nvPicPr>
          <p:cNvPr id="196" name="Shape 196" descr="Image result for question face"/>
          <p:cNvPicPr preferRelativeResize="0"/>
          <p:nvPr/>
        </p:nvPicPr>
        <p:blipFill>
          <a:blip r:embed="rId3">
            <a:alphaModFix/>
          </a:blip>
          <a:stretch>
            <a:fillRect/>
          </a:stretch>
        </p:blipFill>
        <p:spPr>
          <a:xfrm>
            <a:off x="3624050" y="93400"/>
            <a:ext cx="1008050" cy="1008050"/>
          </a:xfrm>
          <a:prstGeom prst="rect">
            <a:avLst/>
          </a:prstGeom>
          <a:noFill/>
          <a:ln>
            <a:noFill/>
          </a:ln>
        </p:spPr>
      </p:pic>
      <p:pic>
        <p:nvPicPr>
          <p:cNvPr id="197" name="Shape 197" descr="Image result for sun"/>
          <p:cNvPicPr preferRelativeResize="0"/>
          <p:nvPr/>
        </p:nvPicPr>
        <p:blipFill>
          <a:blip r:embed="rId4">
            <a:alphaModFix/>
          </a:blip>
          <a:stretch>
            <a:fillRect/>
          </a:stretch>
        </p:blipFill>
        <p:spPr>
          <a:xfrm>
            <a:off x="1381725" y="1505163"/>
            <a:ext cx="1598150" cy="1598150"/>
          </a:xfrm>
          <a:prstGeom prst="rect">
            <a:avLst/>
          </a:prstGeom>
          <a:noFill/>
          <a:ln>
            <a:noFill/>
          </a:ln>
        </p:spPr>
      </p:pic>
      <p:pic>
        <p:nvPicPr>
          <p:cNvPr id="198" name="Shape 198" descr="Image result for autumn clipart"/>
          <p:cNvPicPr preferRelativeResize="0"/>
          <p:nvPr/>
        </p:nvPicPr>
        <p:blipFill>
          <a:blip r:embed="rId5">
            <a:alphaModFix/>
          </a:blip>
          <a:stretch>
            <a:fillRect/>
          </a:stretch>
        </p:blipFill>
        <p:spPr>
          <a:xfrm>
            <a:off x="1499725" y="3590775"/>
            <a:ext cx="1480150" cy="1401025"/>
          </a:xfrm>
          <a:prstGeom prst="rect">
            <a:avLst/>
          </a:prstGeom>
          <a:noFill/>
          <a:ln>
            <a:noFill/>
          </a:ln>
        </p:spPr>
      </p:pic>
      <p:pic>
        <p:nvPicPr>
          <p:cNvPr id="199" name="Shape 199" descr="Image result for winter clip art"/>
          <p:cNvPicPr preferRelativeResize="0"/>
          <p:nvPr/>
        </p:nvPicPr>
        <p:blipFill>
          <a:blip r:embed="rId6">
            <a:alphaModFix/>
          </a:blip>
          <a:stretch>
            <a:fillRect/>
          </a:stretch>
        </p:blipFill>
        <p:spPr>
          <a:xfrm>
            <a:off x="5423750" y="1650250"/>
            <a:ext cx="1308000" cy="1308000"/>
          </a:xfrm>
          <a:prstGeom prst="rect">
            <a:avLst/>
          </a:prstGeom>
          <a:noFill/>
          <a:ln>
            <a:noFill/>
          </a:ln>
        </p:spPr>
      </p:pic>
      <p:pic>
        <p:nvPicPr>
          <p:cNvPr id="200" name="Shape 200" descr="Image result for spring clip art"/>
          <p:cNvPicPr preferRelativeResize="0"/>
          <p:nvPr/>
        </p:nvPicPr>
        <p:blipFill>
          <a:blip r:embed="rId7">
            <a:alphaModFix/>
          </a:blip>
          <a:stretch>
            <a:fillRect/>
          </a:stretch>
        </p:blipFill>
        <p:spPr>
          <a:xfrm>
            <a:off x="5561425" y="3590775"/>
            <a:ext cx="1409144" cy="1453950"/>
          </a:xfrm>
          <a:prstGeom prst="rect">
            <a:avLst/>
          </a:prstGeom>
          <a:noFill/>
          <a:ln>
            <a:noFill/>
          </a:ln>
        </p:spPr>
      </p:pic>
      <p:sp>
        <p:nvSpPr>
          <p:cNvPr id="201" name="Shape 201"/>
          <p:cNvSpPr txBox="1"/>
          <p:nvPr/>
        </p:nvSpPr>
        <p:spPr>
          <a:xfrm>
            <a:off x="3448650" y="1327925"/>
            <a:ext cx="1644000" cy="3475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200">
                <a:solidFill>
                  <a:schemeClr val="dk2"/>
                </a:solidFill>
              </a:rPr>
              <a:t>Australia is a truly amazing country with </a:t>
            </a:r>
            <a:r>
              <a:rPr lang="en" sz="1200" b="1">
                <a:solidFill>
                  <a:schemeClr val="dk2"/>
                </a:solidFill>
              </a:rPr>
              <a:t>beautiful beaches, sunny weather</a:t>
            </a:r>
            <a:r>
              <a:rPr lang="en" sz="1200">
                <a:solidFill>
                  <a:schemeClr val="dk2"/>
                </a:solidFill>
              </a:rPr>
              <a:t>, and an incredible outback for the more </a:t>
            </a:r>
            <a:r>
              <a:rPr lang="en" sz="1200" b="1">
                <a:solidFill>
                  <a:schemeClr val="dk2"/>
                </a:solidFill>
              </a:rPr>
              <a:t>adventurous</a:t>
            </a:r>
            <a:r>
              <a:rPr lang="en" sz="1200">
                <a:solidFill>
                  <a:schemeClr val="dk2"/>
                </a:solidFill>
              </a:rPr>
              <a:t>. The large continent offers a diversity of landscape, climate and habitat, however along with that, also comes some dangers, </a:t>
            </a:r>
            <a:r>
              <a:rPr lang="en" sz="1200" b="1">
                <a:solidFill>
                  <a:schemeClr val="dk2"/>
                </a:solidFill>
              </a:rPr>
              <a:t>bushfires, floods and earthquakes.</a:t>
            </a:r>
            <a:endParaRPr sz="1200" b="1">
              <a:solidFill>
                <a:schemeClr val="dk2"/>
              </a:solidFill>
            </a:endParaRPr>
          </a:p>
          <a:p>
            <a:pPr marL="0" lvl="0" indent="0">
              <a:spcBef>
                <a:spcPts val="160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7" name="Shape 20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08" name="Shape 208" descr="Image result for melbourne australia beaches"/>
          <p:cNvPicPr preferRelativeResize="0"/>
          <p:nvPr/>
        </p:nvPicPr>
        <p:blipFill>
          <a:blip r:embed="rId3">
            <a:alphaModFix/>
          </a:blip>
          <a:stretch>
            <a:fillRect/>
          </a:stretch>
        </p:blipFill>
        <p:spPr>
          <a:xfrm>
            <a:off x="-118533" y="0"/>
            <a:ext cx="9414934" cy="5295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0" y="0"/>
            <a:ext cx="9144000" cy="980100"/>
          </a:xfrm>
          <a:prstGeom prst="rect">
            <a:avLst/>
          </a:prstGeom>
          <a:solidFill>
            <a:srgbClr val="FFD966"/>
          </a:solidFill>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a:spcBef>
                <a:spcPts val="0"/>
              </a:spcBef>
              <a:spcAft>
                <a:spcPts val="0"/>
              </a:spcAft>
              <a:buNone/>
            </a:pPr>
            <a:r>
              <a:rPr lang="en"/>
              <a:t>Lesson #1: Happiness</a:t>
            </a:r>
            <a:endParaRPr/>
          </a:p>
        </p:txBody>
      </p:sp>
      <p:sp>
        <p:nvSpPr>
          <p:cNvPr id="63" name="Shape 63"/>
          <p:cNvSpPr txBox="1">
            <a:spLocks noGrp="1"/>
          </p:cNvSpPr>
          <p:nvPr>
            <p:ph type="body" idx="1"/>
          </p:nvPr>
        </p:nvSpPr>
        <p:spPr>
          <a:xfrm>
            <a:off x="0" y="980100"/>
            <a:ext cx="9144000" cy="4163400"/>
          </a:xfrm>
          <a:prstGeom prst="rect">
            <a:avLst/>
          </a:prstGeom>
          <a:solidFill>
            <a:srgbClr val="FFD966"/>
          </a:solidFill>
        </p:spPr>
        <p:txBody>
          <a:bodyPr spcFirstLastPara="1" wrap="square" lIns="91425" tIns="91425" rIns="91425" bIns="91425" anchor="t" anchorCtr="0">
            <a:noAutofit/>
          </a:bodyPr>
          <a:lstStyle/>
          <a:p>
            <a:pPr marL="0" lvl="0" indent="0">
              <a:spcBef>
                <a:spcPts val="0"/>
              </a:spcBef>
              <a:spcAft>
                <a:spcPts val="0"/>
              </a:spcAft>
              <a:buNone/>
            </a:pPr>
            <a:endParaRPr>
              <a:solidFill>
                <a:srgbClr val="000000"/>
              </a:solidFill>
            </a:endParaRPr>
          </a:p>
          <a:p>
            <a:pPr marL="0" lvl="0" indent="0">
              <a:spcBef>
                <a:spcPts val="1600"/>
              </a:spcBef>
              <a:spcAft>
                <a:spcPts val="0"/>
              </a:spcAft>
              <a:buNone/>
            </a:pPr>
            <a:endParaRPr>
              <a:solidFill>
                <a:srgbClr val="000000"/>
              </a:solidFill>
            </a:endParaRPr>
          </a:p>
          <a:p>
            <a:pPr marL="0" lvl="0" indent="0">
              <a:spcBef>
                <a:spcPts val="1600"/>
              </a:spcBef>
              <a:spcAft>
                <a:spcPts val="0"/>
              </a:spcAft>
              <a:buNone/>
            </a:pPr>
            <a:endParaRPr>
              <a:solidFill>
                <a:srgbClr val="000000"/>
              </a:solidFill>
            </a:endParaRPr>
          </a:p>
          <a:p>
            <a:pPr marL="0" lvl="0" indent="0" algn="ctr" rtl="0">
              <a:spcBef>
                <a:spcPts val="1600"/>
              </a:spcBef>
              <a:spcAft>
                <a:spcPts val="0"/>
              </a:spcAft>
              <a:buNone/>
            </a:pPr>
            <a:r>
              <a:rPr lang="en">
                <a:solidFill>
                  <a:srgbClr val="000000"/>
                </a:solidFill>
              </a:rPr>
              <a:t>Does where you live in the hemisphere determine your happiness? </a:t>
            </a:r>
            <a:endParaRPr>
              <a:solidFill>
                <a:srgbClr val="000000"/>
              </a:solidFill>
            </a:endParaRPr>
          </a:p>
          <a:p>
            <a:pPr marL="0" lvl="0" indent="0" algn="ctr">
              <a:spcBef>
                <a:spcPts val="1600"/>
              </a:spcBef>
              <a:spcAft>
                <a:spcPts val="1600"/>
              </a:spcAft>
              <a:buNone/>
            </a:pPr>
            <a:r>
              <a:rPr lang="en">
                <a:solidFill>
                  <a:srgbClr val="000000"/>
                </a:solidFill>
              </a:rPr>
              <a:t>What determines happiness? </a:t>
            </a:r>
            <a:endParaRPr>
              <a:solidFill>
                <a:srgbClr val="000000"/>
              </a:solidFill>
            </a:endParaRPr>
          </a:p>
        </p:txBody>
      </p:sp>
      <p:pic>
        <p:nvPicPr>
          <p:cNvPr id="64" name="Shape 64"/>
          <p:cNvPicPr preferRelativeResize="0"/>
          <p:nvPr/>
        </p:nvPicPr>
        <p:blipFill>
          <a:blip r:embed="rId3">
            <a:alphaModFix/>
          </a:blip>
          <a:stretch>
            <a:fillRect/>
          </a:stretch>
        </p:blipFill>
        <p:spPr>
          <a:xfrm>
            <a:off x="0" y="3261900"/>
            <a:ext cx="1254399" cy="1881599"/>
          </a:xfrm>
          <a:prstGeom prst="rect">
            <a:avLst/>
          </a:prstGeom>
          <a:noFill/>
          <a:ln>
            <a:noFill/>
          </a:ln>
        </p:spPr>
      </p:pic>
      <p:pic>
        <p:nvPicPr>
          <p:cNvPr id="65" name="Shape 65"/>
          <p:cNvPicPr preferRelativeResize="0"/>
          <p:nvPr/>
        </p:nvPicPr>
        <p:blipFill>
          <a:blip r:embed="rId4">
            <a:alphaModFix/>
          </a:blip>
          <a:stretch>
            <a:fillRect/>
          </a:stretch>
        </p:blipFill>
        <p:spPr>
          <a:xfrm>
            <a:off x="7958723" y="116775"/>
            <a:ext cx="1078825" cy="1524500"/>
          </a:xfrm>
          <a:prstGeom prst="rect">
            <a:avLst/>
          </a:prstGeom>
          <a:noFill/>
          <a:ln>
            <a:noFill/>
          </a:ln>
        </p:spPr>
      </p:pic>
      <p:pic>
        <p:nvPicPr>
          <p:cNvPr id="66" name="Shape 66"/>
          <p:cNvPicPr preferRelativeResize="0"/>
          <p:nvPr/>
        </p:nvPicPr>
        <p:blipFill>
          <a:blip r:embed="rId5">
            <a:alphaModFix/>
          </a:blip>
          <a:stretch>
            <a:fillRect/>
          </a:stretch>
        </p:blipFill>
        <p:spPr>
          <a:xfrm>
            <a:off x="599447" y="185400"/>
            <a:ext cx="1078825" cy="1438448"/>
          </a:xfrm>
          <a:prstGeom prst="rect">
            <a:avLst/>
          </a:prstGeom>
          <a:noFill/>
          <a:ln>
            <a:noFill/>
          </a:ln>
        </p:spPr>
      </p:pic>
      <p:pic>
        <p:nvPicPr>
          <p:cNvPr id="67" name="Shape 67"/>
          <p:cNvPicPr preferRelativeResize="0"/>
          <p:nvPr/>
        </p:nvPicPr>
        <p:blipFill>
          <a:blip r:embed="rId6">
            <a:alphaModFix/>
          </a:blip>
          <a:stretch>
            <a:fillRect/>
          </a:stretch>
        </p:blipFill>
        <p:spPr>
          <a:xfrm>
            <a:off x="6379600" y="3066275"/>
            <a:ext cx="1703050" cy="1926150"/>
          </a:xfrm>
          <a:prstGeom prst="rect">
            <a:avLst/>
          </a:prstGeom>
          <a:noFill/>
          <a:ln>
            <a:noFill/>
          </a:ln>
        </p:spPr>
      </p:pic>
      <p:pic>
        <p:nvPicPr>
          <p:cNvPr id="68" name="Shape 68"/>
          <p:cNvPicPr preferRelativeResize="0"/>
          <p:nvPr/>
        </p:nvPicPr>
        <p:blipFill>
          <a:blip r:embed="rId7">
            <a:alphaModFix/>
          </a:blip>
          <a:stretch>
            <a:fillRect/>
          </a:stretch>
        </p:blipFill>
        <p:spPr>
          <a:xfrm>
            <a:off x="2939150" y="1174150"/>
            <a:ext cx="3110800" cy="1373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14" name="Shape 214" descr="Image result for melbourne australia"/>
          <p:cNvPicPr preferRelativeResize="0"/>
          <p:nvPr/>
        </p:nvPicPr>
        <p:blipFill>
          <a:blip r:embed="rId3">
            <a:alphaModFix/>
          </a:blip>
          <a:stretch>
            <a:fillRect/>
          </a:stretch>
        </p:blipFill>
        <p:spPr>
          <a:xfrm>
            <a:off x="0" y="0"/>
            <a:ext cx="9144000" cy="6003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0" name="Shape 2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21" name="Shape 221" descr="Image result for melbourne australia"/>
          <p:cNvPicPr preferRelativeResize="0"/>
          <p:nvPr/>
        </p:nvPicPr>
        <p:blipFill>
          <a:blip r:embed="rId3">
            <a:alphaModFix/>
          </a:blip>
          <a:stretch>
            <a:fillRect/>
          </a:stretch>
        </p:blipFill>
        <p:spPr>
          <a:xfrm>
            <a:off x="-118497" y="0"/>
            <a:ext cx="9413671" cy="5295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27" name="Shape 227" descr="Image result for melbourne australia web bridge"/>
          <p:cNvPicPr preferRelativeResize="0"/>
          <p:nvPr/>
        </p:nvPicPr>
        <p:blipFill>
          <a:blip r:embed="rId3">
            <a:alphaModFix/>
          </a:blip>
          <a:stretch>
            <a:fillRect/>
          </a:stretch>
        </p:blipFill>
        <p:spPr>
          <a:xfrm>
            <a:off x="0" y="0"/>
            <a:ext cx="9143999" cy="54776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Shape 232" descr="Related image"/>
          <p:cNvPicPr preferRelativeResize="0"/>
          <p:nvPr/>
        </p:nvPicPr>
        <p:blipFill>
          <a:blip r:embed="rId3">
            <a:alphaModFix/>
          </a:blip>
          <a:stretch>
            <a:fillRect/>
          </a:stretch>
        </p:blipFill>
        <p:spPr>
          <a:xfrm>
            <a:off x="0" y="0"/>
            <a:ext cx="9087175" cy="5064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8" name="Shape 2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39" name="Shape 239" descr="Image result for melbourne elementary school"/>
          <p:cNvPicPr preferRelativeResize="0"/>
          <p:nvPr/>
        </p:nvPicPr>
        <p:blipFill>
          <a:blip r:embed="rId3">
            <a:alphaModFix/>
          </a:blip>
          <a:stretch>
            <a:fillRect/>
          </a:stretch>
        </p:blipFill>
        <p:spPr>
          <a:xfrm>
            <a:off x="94600" y="59000"/>
            <a:ext cx="9025523" cy="5084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descr="Image result for melbourne elementary school"/>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0" name="Shape 2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51" name="Shape 251" descr="Image result for car racing in melbourne australia"/>
          <p:cNvPicPr preferRelativeResize="0"/>
          <p:nvPr/>
        </p:nvPicPr>
        <p:blipFill>
          <a:blip r:embed="rId3">
            <a:alphaModFix/>
          </a:blip>
          <a:stretch>
            <a:fillRect/>
          </a:stretch>
        </p:blipFill>
        <p:spPr>
          <a:xfrm>
            <a:off x="0" y="0"/>
            <a:ext cx="9144000" cy="5119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Shape 256" descr="Image result for Chevrolet Brasil Global Tour"/>
          <p:cNvPicPr preferRelativeResize="0"/>
          <p:nvPr/>
        </p:nvPicPr>
        <p:blipFill>
          <a:blip r:embed="rId3">
            <a:alphaModFix/>
          </a:blip>
          <a:stretch>
            <a:fillRect/>
          </a:stretch>
        </p:blipFill>
        <p:spPr>
          <a:xfrm>
            <a:off x="39350" y="2379975"/>
            <a:ext cx="9104650" cy="2763525"/>
          </a:xfrm>
          <a:prstGeom prst="rect">
            <a:avLst/>
          </a:prstGeom>
          <a:noFill/>
          <a:ln>
            <a:noFill/>
          </a:ln>
        </p:spPr>
      </p:pic>
      <p:pic>
        <p:nvPicPr>
          <p:cNvPr id="257" name="Shape 257" descr="Image result for Chevrolet Brasil Global Tour"/>
          <p:cNvPicPr preferRelativeResize="0"/>
          <p:nvPr/>
        </p:nvPicPr>
        <p:blipFill>
          <a:blip r:embed="rId4">
            <a:alphaModFix/>
          </a:blip>
          <a:stretch>
            <a:fillRect/>
          </a:stretch>
        </p:blipFill>
        <p:spPr>
          <a:xfrm>
            <a:off x="39350" y="0"/>
            <a:ext cx="9104650" cy="2527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Shape 262" descr="Image result for graphic organizer template"/>
          <p:cNvPicPr preferRelativeResize="0"/>
          <p:nvPr/>
        </p:nvPicPr>
        <p:blipFill rotWithShape="1">
          <a:blip r:embed="rId3">
            <a:alphaModFix/>
          </a:blip>
          <a:srcRect t="-13122" r="6041"/>
          <a:stretch/>
        </p:blipFill>
        <p:spPr>
          <a:xfrm>
            <a:off x="422875" y="259925"/>
            <a:ext cx="8172550" cy="4900775"/>
          </a:xfrm>
          <a:prstGeom prst="rect">
            <a:avLst/>
          </a:prstGeom>
          <a:noFill/>
          <a:ln>
            <a:noFill/>
          </a:ln>
        </p:spPr>
      </p:pic>
      <p:sp>
        <p:nvSpPr>
          <p:cNvPr id="263" name="Shape 263"/>
          <p:cNvSpPr txBox="1"/>
          <p:nvPr/>
        </p:nvSpPr>
        <p:spPr>
          <a:xfrm>
            <a:off x="3029100" y="757275"/>
            <a:ext cx="3510900" cy="629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b="1">
                <a:latin typeface="Amatic SC"/>
                <a:ea typeface="Amatic SC"/>
                <a:cs typeface="Amatic SC"/>
                <a:sym typeface="Amatic SC"/>
              </a:rPr>
              <a:t>Melbourne</a:t>
            </a:r>
            <a:endParaRPr sz="3600" b="1">
              <a:latin typeface="Amatic SC"/>
              <a:ea typeface="Amatic SC"/>
              <a:cs typeface="Amatic SC"/>
              <a:sym typeface="Amatic SC"/>
            </a:endParaRPr>
          </a:p>
        </p:txBody>
      </p:sp>
      <p:sp>
        <p:nvSpPr>
          <p:cNvPr id="264" name="Shape 264"/>
          <p:cNvSpPr txBox="1"/>
          <p:nvPr/>
        </p:nvSpPr>
        <p:spPr>
          <a:xfrm>
            <a:off x="737600" y="1898075"/>
            <a:ext cx="1770300" cy="363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Ex. 1</a:t>
            </a:r>
            <a:endParaRPr/>
          </a:p>
        </p:txBody>
      </p:sp>
      <p:sp>
        <p:nvSpPr>
          <p:cNvPr id="265" name="Shape 265"/>
          <p:cNvSpPr txBox="1"/>
          <p:nvPr/>
        </p:nvSpPr>
        <p:spPr>
          <a:xfrm>
            <a:off x="4022350" y="1907925"/>
            <a:ext cx="1632600" cy="314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Ex. 2</a:t>
            </a:r>
            <a:endParaRPr/>
          </a:p>
        </p:txBody>
      </p:sp>
      <p:sp>
        <p:nvSpPr>
          <p:cNvPr id="266" name="Shape 266"/>
          <p:cNvSpPr txBox="1"/>
          <p:nvPr/>
        </p:nvSpPr>
        <p:spPr>
          <a:xfrm>
            <a:off x="7021900" y="1957075"/>
            <a:ext cx="1465500" cy="314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Ex. 3</a:t>
            </a:r>
            <a:endParaRPr/>
          </a:p>
        </p:txBody>
      </p:sp>
      <p:sp>
        <p:nvSpPr>
          <p:cNvPr id="267" name="Shape 267"/>
          <p:cNvSpPr txBox="1"/>
          <p:nvPr/>
        </p:nvSpPr>
        <p:spPr>
          <a:xfrm>
            <a:off x="688425" y="2557000"/>
            <a:ext cx="1770300" cy="481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a:latin typeface="Amatic SC"/>
                <a:ea typeface="Amatic SC"/>
                <a:cs typeface="Amatic SC"/>
                <a:sym typeface="Amatic SC"/>
              </a:rPr>
              <a:t>One thing you learned!</a:t>
            </a:r>
            <a:endParaRPr sz="1800" b="1">
              <a:latin typeface="Amatic SC"/>
              <a:ea typeface="Amatic SC"/>
              <a:cs typeface="Amatic SC"/>
              <a:sym typeface="Amatic SC"/>
            </a:endParaRPr>
          </a:p>
        </p:txBody>
      </p:sp>
      <p:sp>
        <p:nvSpPr>
          <p:cNvPr id="268" name="Shape 268"/>
          <p:cNvSpPr txBox="1"/>
          <p:nvPr/>
        </p:nvSpPr>
        <p:spPr>
          <a:xfrm>
            <a:off x="717975" y="2970050"/>
            <a:ext cx="1770300" cy="580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a:latin typeface="Amatic SC"/>
                <a:ea typeface="Amatic SC"/>
                <a:cs typeface="Amatic SC"/>
                <a:sym typeface="Amatic SC"/>
              </a:rPr>
              <a:t>One thing you noticed!</a:t>
            </a:r>
            <a:endParaRPr sz="1800" b="1">
              <a:latin typeface="Amatic SC"/>
              <a:ea typeface="Amatic SC"/>
              <a:cs typeface="Amatic SC"/>
              <a:sym typeface="Amatic SC"/>
            </a:endParaRPr>
          </a:p>
        </p:txBody>
      </p:sp>
      <p:sp>
        <p:nvSpPr>
          <p:cNvPr id="269" name="Shape 269"/>
          <p:cNvSpPr txBox="1"/>
          <p:nvPr/>
        </p:nvSpPr>
        <p:spPr>
          <a:xfrm>
            <a:off x="703250" y="3392950"/>
            <a:ext cx="1839000" cy="255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a:latin typeface="Amatic SC"/>
                <a:ea typeface="Amatic SC"/>
                <a:cs typeface="Amatic SC"/>
                <a:sym typeface="Amatic SC"/>
              </a:rPr>
              <a:t>One thing you liked!</a:t>
            </a:r>
            <a:endParaRPr sz="1800" b="1">
              <a:latin typeface="Amatic SC"/>
              <a:ea typeface="Amatic SC"/>
              <a:cs typeface="Amatic SC"/>
              <a:sym typeface="Amatic S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11700" y="464700"/>
            <a:ext cx="2137200" cy="931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Send a Postcard!</a:t>
            </a:r>
            <a:endParaRPr/>
          </a:p>
        </p:txBody>
      </p:sp>
      <p:pic>
        <p:nvPicPr>
          <p:cNvPr id="275" name="Shape 275" descr="Image result for send a postcard elementary worksheet"/>
          <p:cNvPicPr preferRelativeResize="0"/>
          <p:nvPr/>
        </p:nvPicPr>
        <p:blipFill>
          <a:blip r:embed="rId3">
            <a:alphaModFix/>
          </a:blip>
          <a:stretch>
            <a:fillRect/>
          </a:stretch>
        </p:blipFill>
        <p:spPr>
          <a:xfrm>
            <a:off x="2392525" y="668050"/>
            <a:ext cx="6751474" cy="4475450"/>
          </a:xfrm>
          <a:prstGeom prst="rect">
            <a:avLst/>
          </a:prstGeom>
          <a:noFill/>
          <a:ln>
            <a:noFill/>
          </a:ln>
        </p:spPr>
      </p:pic>
      <p:sp>
        <p:nvSpPr>
          <p:cNvPr id="276" name="Shape 276"/>
          <p:cNvSpPr txBox="1"/>
          <p:nvPr/>
        </p:nvSpPr>
        <p:spPr>
          <a:xfrm>
            <a:off x="3097900" y="953950"/>
            <a:ext cx="2016000" cy="1111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latin typeface="Comic Sans MS"/>
                <a:ea typeface="Comic Sans MS"/>
                <a:cs typeface="Comic Sans MS"/>
                <a:sym typeface="Comic Sans MS"/>
              </a:rPr>
              <a:t>Greetings from Melbourne, Australia!</a:t>
            </a:r>
            <a:endParaRPr>
              <a:latin typeface="Comic Sans MS"/>
              <a:ea typeface="Comic Sans MS"/>
              <a:cs typeface="Comic Sans MS"/>
              <a:sym typeface="Comic Sans MS"/>
            </a:endParaRPr>
          </a:p>
        </p:txBody>
      </p:sp>
      <p:pic>
        <p:nvPicPr>
          <p:cNvPr id="277" name="Shape 277" descr="Image result for melbourne stamps"/>
          <p:cNvPicPr preferRelativeResize="0"/>
          <p:nvPr/>
        </p:nvPicPr>
        <p:blipFill>
          <a:blip r:embed="rId4">
            <a:alphaModFix/>
          </a:blip>
          <a:stretch>
            <a:fillRect/>
          </a:stretch>
        </p:blipFill>
        <p:spPr>
          <a:xfrm>
            <a:off x="7695550" y="953950"/>
            <a:ext cx="1173025" cy="1111200"/>
          </a:xfrm>
          <a:prstGeom prst="rect">
            <a:avLst/>
          </a:prstGeom>
          <a:noFill/>
          <a:ln>
            <a:noFill/>
          </a:ln>
        </p:spPr>
      </p:pic>
      <p:sp>
        <p:nvSpPr>
          <p:cNvPr id="278" name="Shape 278"/>
          <p:cNvSpPr txBox="1"/>
          <p:nvPr/>
        </p:nvSpPr>
        <p:spPr>
          <a:xfrm>
            <a:off x="5969600" y="2016100"/>
            <a:ext cx="1642500" cy="324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To: Mom and Dad</a:t>
            </a:r>
            <a:endParaRPr/>
          </a:p>
        </p:txBody>
      </p:sp>
      <p:sp>
        <p:nvSpPr>
          <p:cNvPr id="279" name="Shape 279"/>
          <p:cNvSpPr txBox="1"/>
          <p:nvPr/>
        </p:nvSpPr>
        <p:spPr>
          <a:xfrm>
            <a:off x="2901100" y="1927575"/>
            <a:ext cx="2409600" cy="277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Comic Sans MS"/>
                <a:ea typeface="Comic Sans MS"/>
                <a:cs typeface="Comic Sans MS"/>
                <a:sym typeface="Comic Sans MS"/>
              </a:rPr>
              <a:t>I’m having so much fun in Melbourne! The weather is beautiful and I loved seeing all the buildings. My favorite part was walking through the web tunnel. Everyone is so happy here! Be home soon!</a:t>
            </a:r>
            <a:endParaRPr>
              <a:latin typeface="Comic Sans MS"/>
              <a:ea typeface="Comic Sans MS"/>
              <a:cs typeface="Comic Sans MS"/>
              <a:sym typeface="Comic Sans MS"/>
            </a:endParaRPr>
          </a:p>
          <a:p>
            <a:pPr marL="0" lvl="0" indent="0">
              <a:spcBef>
                <a:spcPts val="0"/>
              </a:spcBef>
              <a:spcAft>
                <a:spcPts val="0"/>
              </a:spcAft>
              <a:buNone/>
            </a:pPr>
            <a:endParaRPr>
              <a:latin typeface="Comic Sans MS"/>
              <a:ea typeface="Comic Sans MS"/>
              <a:cs typeface="Comic Sans MS"/>
              <a:sym typeface="Comic Sans MS"/>
            </a:endParaRPr>
          </a:p>
          <a:p>
            <a:pPr marL="0" lvl="0" indent="0">
              <a:spcBef>
                <a:spcPts val="0"/>
              </a:spcBef>
              <a:spcAft>
                <a:spcPts val="0"/>
              </a:spcAft>
              <a:buNone/>
            </a:pPr>
            <a:r>
              <a:rPr lang="en">
                <a:latin typeface="Comic Sans MS"/>
                <a:ea typeface="Comic Sans MS"/>
                <a:cs typeface="Comic Sans MS"/>
                <a:sym typeface="Comic Sans MS"/>
              </a:rPr>
              <a:t>Love, </a:t>
            </a:r>
            <a:endParaRPr>
              <a:latin typeface="Comic Sans MS"/>
              <a:ea typeface="Comic Sans MS"/>
              <a:cs typeface="Comic Sans MS"/>
              <a:sym typeface="Comic Sans MS"/>
            </a:endParaRPr>
          </a:p>
          <a:p>
            <a:pPr marL="0" lvl="0" indent="0">
              <a:spcBef>
                <a:spcPts val="0"/>
              </a:spcBef>
              <a:spcAft>
                <a:spcPts val="0"/>
              </a:spcAft>
              <a:buNone/>
            </a:pPr>
            <a:r>
              <a:rPr lang="en">
                <a:latin typeface="Comic Sans MS"/>
                <a:ea typeface="Comic Sans MS"/>
                <a:cs typeface="Comic Sans MS"/>
                <a:sym typeface="Comic Sans MS"/>
              </a:rPr>
              <a:t>Miss Dani</a:t>
            </a:r>
            <a:endParaRPr>
              <a:latin typeface="Comic Sans MS"/>
              <a:ea typeface="Comic Sans MS"/>
              <a:cs typeface="Comic Sans MS"/>
              <a:sym typeface="Comic Sans MS"/>
            </a:endParaRPr>
          </a:p>
          <a:p>
            <a:pPr marL="0" lvl="0" indent="0">
              <a:spcBef>
                <a:spcPts val="0"/>
              </a:spcBef>
              <a:spcAft>
                <a:spcPts val="0"/>
              </a:spcAft>
              <a:buNone/>
            </a:pPr>
            <a:endParaRPr>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4000"/>
              <a:t>CHAMPS</a:t>
            </a:r>
            <a:endParaRPr/>
          </a:p>
        </p:txBody>
      </p:sp>
      <p:sp>
        <p:nvSpPr>
          <p:cNvPr id="74" name="Shape 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400" b="1">
                <a:solidFill>
                  <a:schemeClr val="dk1"/>
                </a:solidFill>
              </a:rPr>
              <a:t>C</a:t>
            </a:r>
            <a:r>
              <a:rPr lang="en" sz="1400">
                <a:solidFill>
                  <a:schemeClr val="dk1"/>
                </a:solidFill>
              </a:rPr>
              <a:t>- </a:t>
            </a:r>
            <a:r>
              <a:rPr lang="en" sz="1400" u="sng">
                <a:solidFill>
                  <a:schemeClr val="dk1"/>
                </a:solidFill>
              </a:rPr>
              <a:t>Conversation:</a:t>
            </a:r>
            <a:r>
              <a:rPr lang="en" sz="1400">
                <a:solidFill>
                  <a:schemeClr val="dk1"/>
                </a:solidFill>
              </a:rPr>
              <a:t> You will discuss the book, </a:t>
            </a:r>
            <a:r>
              <a:rPr lang="en" sz="1400" u="sng">
                <a:solidFill>
                  <a:schemeClr val="dk1"/>
                </a:solidFill>
              </a:rPr>
              <a:t>It’s Okay to Make Mistakes</a:t>
            </a:r>
            <a:r>
              <a:rPr lang="en" sz="1400">
                <a:solidFill>
                  <a:schemeClr val="dk1"/>
                </a:solidFill>
              </a:rPr>
              <a:t>, with your peers. We will also discuss the idea of happiness and optimism with one another.</a:t>
            </a:r>
            <a:endParaRPr sz="14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400" b="1">
                <a:solidFill>
                  <a:schemeClr val="dk1"/>
                </a:solidFill>
              </a:rPr>
              <a:t>H</a:t>
            </a:r>
            <a:r>
              <a:rPr lang="en" sz="1400">
                <a:solidFill>
                  <a:schemeClr val="dk1"/>
                </a:solidFill>
              </a:rPr>
              <a:t>- </a:t>
            </a:r>
            <a:r>
              <a:rPr lang="en" sz="1400" u="sng">
                <a:solidFill>
                  <a:schemeClr val="dk1"/>
                </a:solidFill>
              </a:rPr>
              <a:t>Help:</a:t>
            </a:r>
            <a:r>
              <a:rPr lang="en" sz="1400">
                <a:solidFill>
                  <a:schemeClr val="dk1"/>
                </a:solidFill>
              </a:rPr>
              <a:t> If you needs assistance, please raise your hand quietly.</a:t>
            </a:r>
            <a:endParaRPr sz="14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400" b="1">
                <a:solidFill>
                  <a:schemeClr val="dk1"/>
                </a:solidFill>
              </a:rPr>
              <a:t>A</a:t>
            </a:r>
            <a:r>
              <a:rPr lang="en" sz="1400">
                <a:solidFill>
                  <a:schemeClr val="dk1"/>
                </a:solidFill>
              </a:rPr>
              <a:t>- </a:t>
            </a:r>
            <a:r>
              <a:rPr lang="en" sz="1400" u="sng">
                <a:solidFill>
                  <a:schemeClr val="dk1"/>
                </a:solidFill>
              </a:rPr>
              <a:t>Activity:</a:t>
            </a:r>
            <a:r>
              <a:rPr lang="en" sz="1400">
                <a:solidFill>
                  <a:schemeClr val="dk1"/>
                </a:solidFill>
              </a:rPr>
              <a:t> We are going to read the book, </a:t>
            </a:r>
            <a:r>
              <a:rPr lang="en" sz="1400" u="sng">
                <a:solidFill>
                  <a:schemeClr val="dk1"/>
                </a:solidFill>
              </a:rPr>
              <a:t>It’s Okay to Make Mistakes</a:t>
            </a:r>
            <a:r>
              <a:rPr lang="en" sz="1400">
                <a:solidFill>
                  <a:schemeClr val="dk1"/>
                </a:solidFill>
              </a:rPr>
              <a:t>, and complete a “Book, Head &amp; Heart” activity to reinforce what you learned. </a:t>
            </a:r>
            <a:endParaRPr sz="14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400" b="1">
                <a:solidFill>
                  <a:schemeClr val="dk1"/>
                </a:solidFill>
              </a:rPr>
              <a:t>M</a:t>
            </a:r>
            <a:r>
              <a:rPr lang="en" sz="1400">
                <a:solidFill>
                  <a:schemeClr val="dk1"/>
                </a:solidFill>
              </a:rPr>
              <a:t>- </a:t>
            </a:r>
            <a:r>
              <a:rPr lang="en" sz="1400" u="sng">
                <a:solidFill>
                  <a:schemeClr val="dk1"/>
                </a:solidFill>
              </a:rPr>
              <a:t>Movement:</a:t>
            </a:r>
            <a:r>
              <a:rPr lang="en" sz="1400">
                <a:solidFill>
                  <a:schemeClr val="dk1"/>
                </a:solidFill>
              </a:rPr>
              <a:t> Please be mindful of your classmates when you move from your desks to the carpet, as well as when you come up to the board to participate.</a:t>
            </a:r>
            <a:endParaRPr sz="14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400" b="1">
                <a:solidFill>
                  <a:schemeClr val="dk1"/>
                </a:solidFill>
              </a:rPr>
              <a:t>P</a:t>
            </a:r>
            <a:r>
              <a:rPr lang="en" sz="1400">
                <a:solidFill>
                  <a:schemeClr val="dk1"/>
                </a:solidFill>
              </a:rPr>
              <a:t>- </a:t>
            </a:r>
            <a:r>
              <a:rPr lang="en" sz="1400" u="sng">
                <a:solidFill>
                  <a:schemeClr val="dk1"/>
                </a:solidFill>
              </a:rPr>
              <a:t>Participation:</a:t>
            </a:r>
            <a:r>
              <a:rPr lang="en" sz="1400">
                <a:solidFill>
                  <a:schemeClr val="dk1"/>
                </a:solidFill>
              </a:rPr>
              <a:t> Everyone is expected to participate in all activities. Everyone should also be taking notes and/or answering questions. </a:t>
            </a:r>
            <a:endParaRPr sz="1400">
              <a:solidFill>
                <a:schemeClr val="dk1"/>
              </a:solidFill>
            </a:endParaRPr>
          </a:p>
          <a:p>
            <a:pPr marL="0" lvl="0" indent="0" rtl="0">
              <a:lnSpc>
                <a:spcPct val="115000"/>
              </a:lnSpc>
              <a:spcBef>
                <a:spcPts val="1600"/>
              </a:spcBef>
              <a:spcAft>
                <a:spcPts val="0"/>
              </a:spcAft>
              <a:buClr>
                <a:schemeClr val="dk1"/>
              </a:buClr>
              <a:buSzPts val="1100"/>
              <a:buFont typeface="Arial"/>
              <a:buNone/>
            </a:pPr>
            <a:r>
              <a:rPr lang="en" sz="1400" b="1">
                <a:solidFill>
                  <a:schemeClr val="dk1"/>
                </a:solidFill>
              </a:rPr>
              <a:t>S</a:t>
            </a:r>
            <a:r>
              <a:rPr lang="en" sz="1400">
                <a:solidFill>
                  <a:schemeClr val="dk1"/>
                </a:solidFill>
              </a:rPr>
              <a:t>- </a:t>
            </a:r>
            <a:r>
              <a:rPr lang="en" sz="1400" u="sng">
                <a:solidFill>
                  <a:schemeClr val="dk1"/>
                </a:solidFill>
              </a:rPr>
              <a:t>Success:</a:t>
            </a:r>
            <a:r>
              <a:rPr lang="en" sz="1400">
                <a:solidFill>
                  <a:schemeClr val="dk1"/>
                </a:solidFill>
              </a:rPr>
              <a:t> We will learn about what happiness is and discover what the key to happiness is. This will teach you how to flip problems around so that you can see what the positive side of these problems are.</a:t>
            </a:r>
            <a:endParaRPr sz="1400">
              <a:solidFill>
                <a:schemeClr val="dk1"/>
              </a:solidFill>
            </a:endParaRPr>
          </a:p>
          <a:p>
            <a:pPr marL="0" lvl="0" indent="0">
              <a:spcBef>
                <a:spcPts val="1600"/>
              </a:spcBef>
              <a:spcAft>
                <a:spcPts val="16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Shape 284"/>
          <p:cNvPicPr preferRelativeResize="0"/>
          <p:nvPr/>
        </p:nvPicPr>
        <p:blipFill rotWithShape="1">
          <a:blip r:embed="rId3">
            <a:alphaModFix/>
          </a:blip>
          <a:srcRect t="17175" r="4122" b="10959"/>
          <a:stretch/>
        </p:blipFill>
        <p:spPr>
          <a:xfrm>
            <a:off x="0" y="0"/>
            <a:ext cx="9144001" cy="5143499"/>
          </a:xfrm>
          <a:prstGeom prst="rect">
            <a:avLst/>
          </a:prstGeom>
          <a:noFill/>
          <a:ln>
            <a:noFill/>
          </a:ln>
        </p:spPr>
      </p:pic>
      <p:sp>
        <p:nvSpPr>
          <p:cNvPr id="285" name="Shape 285"/>
          <p:cNvSpPr txBox="1">
            <a:spLocks noGrp="1"/>
          </p:cNvSpPr>
          <p:nvPr>
            <p:ph type="title"/>
          </p:nvPr>
        </p:nvSpPr>
        <p:spPr>
          <a:xfrm>
            <a:off x="311700" y="0"/>
            <a:ext cx="8520600" cy="1875600"/>
          </a:xfrm>
          <a:prstGeom prst="rect">
            <a:avLst/>
          </a:prstGeom>
          <a:noFill/>
        </p:spPr>
        <p:txBody>
          <a:bodyPr spcFirstLastPara="1" wrap="square" lIns="91425" tIns="91425" rIns="91425" bIns="91425" anchor="t" anchorCtr="0">
            <a:noAutofit/>
          </a:bodyPr>
          <a:lstStyle/>
          <a:p>
            <a:pPr marL="0" lvl="0" indent="0" algn="ctr">
              <a:spcBef>
                <a:spcPts val="0"/>
              </a:spcBef>
              <a:spcAft>
                <a:spcPts val="0"/>
              </a:spcAft>
              <a:buNone/>
            </a:pPr>
            <a:r>
              <a:rPr lang="en" b="1">
                <a:solidFill>
                  <a:srgbClr val="000000"/>
                </a:solidFill>
                <a:latin typeface="Playfair Display"/>
                <a:ea typeface="Playfair Display"/>
                <a:cs typeface="Playfair Display"/>
                <a:sym typeface="Playfair Display"/>
              </a:rPr>
              <a:t>How did Melbourne, Australia come to be Melbourne, Australia?</a:t>
            </a:r>
            <a:endParaRPr b="1">
              <a:solidFill>
                <a:srgbClr val="000000"/>
              </a:solidFill>
              <a:latin typeface="Playfair Display"/>
              <a:ea typeface="Playfair Display"/>
              <a:cs typeface="Playfair Display"/>
              <a:sym typeface="Playfair Display"/>
            </a:endParaRPr>
          </a:p>
          <a:p>
            <a:pPr marL="0" lvl="0" indent="0" algn="ctr">
              <a:spcBef>
                <a:spcPts val="0"/>
              </a:spcBef>
              <a:spcAft>
                <a:spcPts val="0"/>
              </a:spcAft>
              <a:buNone/>
            </a:pPr>
            <a:r>
              <a:rPr lang="en" b="1">
                <a:solidFill>
                  <a:srgbClr val="000000"/>
                </a:solidFill>
                <a:latin typeface="Playfair Display"/>
                <a:ea typeface="Playfair Display"/>
                <a:cs typeface="Playfair Display"/>
                <a:sym typeface="Playfair Display"/>
              </a:rPr>
              <a:t>What historical events have shaped the country?</a:t>
            </a:r>
            <a:endParaRPr b="1">
              <a:solidFill>
                <a:srgbClr val="000000"/>
              </a:solidFill>
              <a:latin typeface="Playfair Display"/>
              <a:ea typeface="Playfair Display"/>
              <a:cs typeface="Playfair Display"/>
              <a:sym typeface="Playfair Display"/>
            </a:endParaRPr>
          </a:p>
          <a:p>
            <a:pPr marL="0" lvl="0" indent="0" algn="ctr">
              <a:spcBef>
                <a:spcPts val="0"/>
              </a:spcBef>
              <a:spcAft>
                <a:spcPts val="0"/>
              </a:spcAft>
              <a:buNone/>
            </a:pPr>
            <a:r>
              <a:rPr lang="en" b="1">
                <a:solidFill>
                  <a:srgbClr val="000000"/>
                </a:solidFill>
                <a:latin typeface="Playfair Display"/>
                <a:ea typeface="Playfair Display"/>
                <a:cs typeface="Playfair Display"/>
                <a:sym typeface="Playfair Display"/>
              </a:rPr>
              <a:t>Lesson 3</a:t>
            </a:r>
            <a:endParaRPr b="1">
              <a:solidFill>
                <a:srgbClr val="000000"/>
              </a:solidFill>
              <a:latin typeface="Playfair Display"/>
              <a:ea typeface="Playfair Display"/>
              <a:cs typeface="Playfair Display"/>
              <a:sym typeface="Playfair Displa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289"/>
        <p:cNvGrpSpPr/>
        <p:nvPr/>
      </p:nvGrpSpPr>
      <p:grpSpPr>
        <a:xfrm>
          <a:off x="0" y="0"/>
          <a:ext cx="0" cy="0"/>
          <a:chOff x="0" y="0"/>
          <a:chExt cx="0" cy="0"/>
        </a:xfrm>
      </p:grpSpPr>
      <p:pic>
        <p:nvPicPr>
          <p:cNvPr id="290" name="Shape 290"/>
          <p:cNvPicPr preferRelativeResize="0"/>
          <p:nvPr/>
        </p:nvPicPr>
        <p:blipFill>
          <a:blip r:embed="rId3">
            <a:alphaModFix/>
          </a:blip>
          <a:stretch>
            <a:fillRect/>
          </a:stretch>
        </p:blipFill>
        <p:spPr>
          <a:xfrm>
            <a:off x="0" y="0"/>
            <a:ext cx="9148525" cy="5143504"/>
          </a:xfrm>
          <a:prstGeom prst="rect">
            <a:avLst/>
          </a:prstGeom>
          <a:noFill/>
          <a:ln>
            <a:noFill/>
          </a:ln>
        </p:spPr>
      </p:pic>
      <p:pic>
        <p:nvPicPr>
          <p:cNvPr id="291" name="Shape 291"/>
          <p:cNvPicPr preferRelativeResize="0"/>
          <p:nvPr/>
        </p:nvPicPr>
        <p:blipFill rotWithShape="1">
          <a:blip r:embed="rId4">
            <a:alphaModFix/>
          </a:blip>
          <a:srcRect l="18467" r="8768"/>
          <a:stretch/>
        </p:blipFill>
        <p:spPr>
          <a:xfrm>
            <a:off x="2286000" y="653800"/>
            <a:ext cx="4740524" cy="4011750"/>
          </a:xfrm>
          <a:prstGeom prst="rect">
            <a:avLst/>
          </a:prstGeom>
          <a:noFill/>
          <a:ln w="76200" cap="flat" cmpd="sng">
            <a:solidFill>
              <a:srgbClr val="000000"/>
            </a:solidFill>
            <a:prstDash val="solid"/>
            <a:round/>
            <a:headEnd type="none" w="sm" len="sm"/>
            <a:tailEnd type="none" w="sm" len="sm"/>
          </a:ln>
        </p:spPr>
      </p:pic>
      <p:pic>
        <p:nvPicPr>
          <p:cNvPr id="292" name="Shape 292"/>
          <p:cNvPicPr preferRelativeResize="0"/>
          <p:nvPr/>
        </p:nvPicPr>
        <p:blipFill rotWithShape="1">
          <a:blip r:embed="rId5">
            <a:alphaModFix/>
          </a:blip>
          <a:srcRect l="11316" r="39222" b="10801"/>
          <a:stretch/>
        </p:blipFill>
        <p:spPr>
          <a:xfrm>
            <a:off x="181050" y="417625"/>
            <a:ext cx="1885126" cy="1912351"/>
          </a:xfrm>
          <a:prstGeom prst="rect">
            <a:avLst/>
          </a:prstGeom>
          <a:noFill/>
          <a:ln w="76200" cap="flat" cmpd="sng">
            <a:solidFill>
              <a:srgbClr val="000000"/>
            </a:solidFill>
            <a:prstDash val="solid"/>
            <a:round/>
            <a:headEnd type="none" w="sm" len="sm"/>
            <a:tailEnd type="none" w="sm" len="sm"/>
          </a:ln>
        </p:spPr>
      </p:pic>
      <p:pic>
        <p:nvPicPr>
          <p:cNvPr id="293" name="Shape 293"/>
          <p:cNvPicPr preferRelativeResize="0"/>
          <p:nvPr/>
        </p:nvPicPr>
        <p:blipFill rotWithShape="1">
          <a:blip r:embed="rId6">
            <a:alphaModFix/>
          </a:blip>
          <a:srcRect l="5521" t="2907" r="3668" b="16323"/>
          <a:stretch/>
        </p:blipFill>
        <p:spPr>
          <a:xfrm>
            <a:off x="0" y="3228650"/>
            <a:ext cx="2798875" cy="1555851"/>
          </a:xfrm>
          <a:prstGeom prst="rect">
            <a:avLst/>
          </a:prstGeom>
          <a:noFill/>
          <a:ln w="76200" cap="flat" cmpd="sng">
            <a:solidFill>
              <a:srgbClr val="000000"/>
            </a:solidFill>
            <a:prstDash val="solid"/>
            <a:round/>
            <a:headEnd type="none" w="sm" len="sm"/>
            <a:tailEnd type="none" w="sm" len="sm"/>
          </a:ln>
        </p:spPr>
      </p:pic>
      <p:pic>
        <p:nvPicPr>
          <p:cNvPr id="294" name="Shape 294"/>
          <p:cNvPicPr preferRelativeResize="0"/>
          <p:nvPr/>
        </p:nvPicPr>
        <p:blipFill rotWithShape="1">
          <a:blip r:embed="rId7">
            <a:alphaModFix/>
          </a:blip>
          <a:srcRect l="8935" t="6288" r="14891" b="12258"/>
          <a:stretch/>
        </p:blipFill>
        <p:spPr>
          <a:xfrm>
            <a:off x="6161950" y="36625"/>
            <a:ext cx="2858625" cy="2037925"/>
          </a:xfrm>
          <a:prstGeom prst="rect">
            <a:avLst/>
          </a:prstGeom>
          <a:noFill/>
          <a:ln w="76200" cap="flat" cmpd="sng">
            <a:solidFill>
              <a:srgbClr val="000000"/>
            </a:solidFill>
            <a:prstDash val="solid"/>
            <a:round/>
            <a:headEnd type="none" w="sm" len="sm"/>
            <a:tailEnd type="none" w="sm" len="sm"/>
          </a:ln>
        </p:spPr>
      </p:pic>
      <p:pic>
        <p:nvPicPr>
          <p:cNvPr id="295" name="Shape 295"/>
          <p:cNvPicPr preferRelativeResize="0"/>
          <p:nvPr/>
        </p:nvPicPr>
        <p:blipFill rotWithShape="1">
          <a:blip r:embed="rId8">
            <a:alphaModFix/>
          </a:blip>
          <a:srcRect l="10973" t="8782" r="30873" b="6118"/>
          <a:stretch/>
        </p:blipFill>
        <p:spPr>
          <a:xfrm>
            <a:off x="6997200" y="2571250"/>
            <a:ext cx="2146801" cy="2094300"/>
          </a:xfrm>
          <a:prstGeom prst="rect">
            <a:avLst/>
          </a:prstGeom>
          <a:noFill/>
          <a:ln w="76200" cap="flat" cmpd="sng">
            <a:solidFill>
              <a:srgbClr val="000000"/>
            </a:solidFill>
            <a:prstDash val="solid"/>
            <a:round/>
            <a:headEnd type="none" w="sm" len="sm"/>
            <a:tailEnd type="none" w="sm" len="sm"/>
          </a:ln>
        </p:spPr>
      </p:pic>
      <p:sp>
        <p:nvSpPr>
          <p:cNvPr id="296" name="Shape 296"/>
          <p:cNvSpPr txBox="1"/>
          <p:nvPr/>
        </p:nvSpPr>
        <p:spPr>
          <a:xfrm>
            <a:off x="2286000" y="36625"/>
            <a:ext cx="3524100" cy="5805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FFFFFF"/>
                </a:solidFill>
                <a:latin typeface="Permanent Marker"/>
                <a:ea typeface="Permanent Marker"/>
                <a:cs typeface="Permanent Marker"/>
                <a:sym typeface="Permanent Marker"/>
              </a:rPr>
              <a:t>Let’s visit melbourne’s history</a:t>
            </a:r>
            <a:endParaRPr>
              <a:solidFill>
                <a:srgbClr val="FFFFFF"/>
              </a:solidFill>
              <a:latin typeface="Permanent Marker"/>
              <a:ea typeface="Permanent Marker"/>
              <a:cs typeface="Permanent Marker"/>
              <a:sym typeface="Permanent Marker"/>
            </a:endParaRPr>
          </a:p>
          <a:p>
            <a:pPr marL="0" lvl="0" indent="0">
              <a:spcBef>
                <a:spcPts val="0"/>
              </a:spcBef>
              <a:spcAft>
                <a:spcPts val="0"/>
              </a:spcAft>
              <a:buNone/>
            </a:pPr>
            <a:r>
              <a:rPr lang="en" sz="1800">
                <a:solidFill>
                  <a:srgbClr val="FFFFFF"/>
                </a:solidFill>
                <a:latin typeface="Permanent Marker"/>
                <a:ea typeface="Permanent Marker"/>
                <a:cs typeface="Permanent Marker"/>
                <a:sym typeface="Permanent Marker"/>
              </a:rPr>
              <a:t>Choose Your Time Machine!!!!!</a:t>
            </a:r>
            <a:endParaRPr sz="1800">
              <a:solidFill>
                <a:srgbClr val="FFFFFF"/>
              </a:solidFill>
              <a:latin typeface="Permanent Marker"/>
              <a:ea typeface="Permanent Marker"/>
              <a:cs typeface="Permanent Marker"/>
              <a:sym typeface="Permanent Mark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pic>
        <p:nvPicPr>
          <p:cNvPr id="301" name="Shape 301"/>
          <p:cNvPicPr preferRelativeResize="0"/>
          <p:nvPr/>
        </p:nvPicPr>
        <p:blipFill>
          <a:blip r:embed="rId3">
            <a:alphaModFix/>
          </a:blip>
          <a:stretch>
            <a:fillRect/>
          </a:stretch>
        </p:blipFill>
        <p:spPr>
          <a:xfrm>
            <a:off x="161200" y="1109200"/>
            <a:ext cx="3901750" cy="2145294"/>
          </a:xfrm>
          <a:prstGeom prst="rect">
            <a:avLst/>
          </a:prstGeom>
          <a:noFill/>
          <a:ln w="28575" cap="flat" cmpd="sng">
            <a:solidFill>
              <a:schemeClr val="dk2"/>
            </a:solidFill>
            <a:prstDash val="solid"/>
            <a:round/>
            <a:headEnd type="none" w="sm" len="sm"/>
            <a:tailEnd type="none" w="sm" len="sm"/>
          </a:ln>
        </p:spPr>
      </p:pic>
      <p:sp>
        <p:nvSpPr>
          <p:cNvPr id="302" name="Shape 302"/>
          <p:cNvSpPr txBox="1">
            <a:spLocks noGrp="1"/>
          </p:cNvSpPr>
          <p:nvPr>
            <p:ph type="body" idx="1"/>
          </p:nvPr>
        </p:nvSpPr>
        <p:spPr>
          <a:xfrm>
            <a:off x="209125" y="185325"/>
            <a:ext cx="8275500" cy="752400"/>
          </a:xfrm>
          <a:prstGeom prst="rect">
            <a:avLst/>
          </a:prstGeom>
        </p:spPr>
        <p:txBody>
          <a:bodyPr spcFirstLastPara="1" wrap="square" lIns="91425" tIns="91425" rIns="91425" bIns="91425" anchor="t" anchorCtr="0">
            <a:noAutofit/>
          </a:bodyPr>
          <a:lstStyle/>
          <a:p>
            <a:pPr marL="0" lvl="0" indent="0" rtl="0">
              <a:spcBef>
                <a:spcPts val="1800"/>
              </a:spcBef>
              <a:spcAft>
                <a:spcPts val="0"/>
              </a:spcAft>
              <a:buClr>
                <a:schemeClr val="dk1"/>
              </a:buClr>
              <a:buSzPts val="1100"/>
              <a:buFont typeface="Arial"/>
              <a:buNone/>
            </a:pPr>
            <a:r>
              <a:rPr lang="en" sz="2400" b="1">
                <a:solidFill>
                  <a:schemeClr val="dk1"/>
                </a:solidFill>
              </a:rPr>
              <a:t>60,000 years ago - </a:t>
            </a:r>
            <a:r>
              <a:rPr lang="en" b="1">
                <a:solidFill>
                  <a:schemeClr val="dk1"/>
                </a:solidFill>
              </a:rPr>
              <a:t>Before contact with the rest of the world</a:t>
            </a:r>
            <a:endParaRPr b="1">
              <a:solidFill>
                <a:schemeClr val="dk1"/>
              </a:solidFill>
            </a:endParaRPr>
          </a:p>
          <a:p>
            <a:pPr marL="0" lvl="0" indent="0" rtl="0">
              <a:spcBef>
                <a:spcPts val="400"/>
              </a:spcBef>
              <a:spcAft>
                <a:spcPts val="0"/>
              </a:spcAft>
              <a:buClr>
                <a:schemeClr val="dk1"/>
              </a:buClr>
              <a:buSzPts val="1100"/>
              <a:buFont typeface="Arial"/>
              <a:buNone/>
            </a:pPr>
            <a:endParaRPr sz="1100">
              <a:solidFill>
                <a:schemeClr val="dk1"/>
              </a:solidFill>
            </a:endParaRPr>
          </a:p>
          <a:p>
            <a:pPr marL="0" lvl="0" indent="0">
              <a:spcBef>
                <a:spcPts val="0"/>
              </a:spcBef>
              <a:spcAft>
                <a:spcPts val="1600"/>
              </a:spcAft>
              <a:buNone/>
            </a:pPr>
            <a:endParaRPr/>
          </a:p>
        </p:txBody>
      </p:sp>
      <p:pic>
        <p:nvPicPr>
          <p:cNvPr id="303" name="Shape 303"/>
          <p:cNvPicPr preferRelativeResize="0"/>
          <p:nvPr/>
        </p:nvPicPr>
        <p:blipFill>
          <a:blip r:embed="rId4">
            <a:alphaModFix/>
          </a:blip>
          <a:stretch>
            <a:fillRect/>
          </a:stretch>
        </p:blipFill>
        <p:spPr>
          <a:xfrm>
            <a:off x="7999550" y="43948"/>
            <a:ext cx="1144450" cy="3377725"/>
          </a:xfrm>
          <a:prstGeom prst="rect">
            <a:avLst/>
          </a:prstGeom>
          <a:noFill/>
          <a:ln>
            <a:noFill/>
          </a:ln>
        </p:spPr>
      </p:pic>
      <p:sp>
        <p:nvSpPr>
          <p:cNvPr id="304" name="Shape 304"/>
          <p:cNvSpPr txBox="1"/>
          <p:nvPr/>
        </p:nvSpPr>
        <p:spPr>
          <a:xfrm>
            <a:off x="424950" y="1018450"/>
            <a:ext cx="6740700" cy="945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sz="1100">
              <a:solidFill>
                <a:schemeClr val="dk1"/>
              </a:solidFill>
            </a:endParaRPr>
          </a:p>
        </p:txBody>
      </p:sp>
      <p:pic>
        <p:nvPicPr>
          <p:cNvPr id="305" name="Shape 305"/>
          <p:cNvPicPr preferRelativeResize="0"/>
          <p:nvPr/>
        </p:nvPicPr>
        <p:blipFill>
          <a:blip r:embed="rId5">
            <a:alphaModFix/>
          </a:blip>
          <a:stretch>
            <a:fillRect/>
          </a:stretch>
        </p:blipFill>
        <p:spPr>
          <a:xfrm>
            <a:off x="3888450" y="2586400"/>
            <a:ext cx="4418849" cy="2438125"/>
          </a:xfrm>
          <a:prstGeom prst="rect">
            <a:avLst/>
          </a:prstGeom>
          <a:noFill/>
          <a:ln w="28575" cap="flat" cmpd="sng">
            <a:solidFill>
              <a:schemeClr val="dk2"/>
            </a:solidFill>
            <a:prstDash val="solid"/>
            <a:round/>
            <a:headEnd type="none" w="sm" len="sm"/>
            <a:tailEnd type="none" w="sm" len="sm"/>
          </a:ln>
        </p:spPr>
      </p:pic>
      <p:sp>
        <p:nvSpPr>
          <p:cNvPr id="306" name="Shape 306"/>
          <p:cNvSpPr txBox="1"/>
          <p:nvPr/>
        </p:nvSpPr>
        <p:spPr>
          <a:xfrm>
            <a:off x="783975" y="124550"/>
            <a:ext cx="4352100" cy="41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7" name="Shape 307"/>
          <p:cNvSpPr txBox="1"/>
          <p:nvPr/>
        </p:nvSpPr>
        <p:spPr>
          <a:xfrm>
            <a:off x="5583125" y="3912575"/>
            <a:ext cx="3443700" cy="1351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3000">
              <a:latin typeface="Permanent Marker"/>
              <a:ea typeface="Permanent Marker"/>
              <a:cs typeface="Permanent Marker"/>
              <a:sym typeface="Permanent Marker"/>
            </a:endParaRPr>
          </a:p>
        </p:txBody>
      </p:sp>
      <p:sp>
        <p:nvSpPr>
          <p:cNvPr id="308" name="Shape 308"/>
          <p:cNvSpPr txBox="1"/>
          <p:nvPr/>
        </p:nvSpPr>
        <p:spPr>
          <a:xfrm>
            <a:off x="322500" y="-1116850"/>
            <a:ext cx="8821500" cy="3000000"/>
          </a:xfrm>
          <a:prstGeom prst="rect">
            <a:avLst/>
          </a:prstGeom>
          <a:noFill/>
          <a:ln>
            <a:noFill/>
          </a:ln>
        </p:spPr>
        <p:txBody>
          <a:bodyPr spcFirstLastPara="1" wrap="square" lIns="91425" tIns="91425" rIns="91425" bIns="91425" anchor="ctr" anchorCtr="0">
            <a:noAutofit/>
          </a:bodyPr>
          <a:lstStyle/>
          <a:p>
            <a:pPr marL="0" lvl="0" indent="0" rtl="0">
              <a:lnSpc>
                <a:spcPct val="120000"/>
              </a:lnSpc>
              <a:spcBef>
                <a:spcPts val="0"/>
              </a:spcBef>
              <a:spcAft>
                <a:spcPts val="0"/>
              </a:spcAft>
              <a:buNone/>
            </a:pPr>
            <a:r>
              <a:rPr lang="en" sz="2400" b="1">
                <a:solidFill>
                  <a:schemeClr val="dk1"/>
                </a:solidFill>
                <a:latin typeface="Playfair Display"/>
                <a:ea typeface="Playfair Display"/>
                <a:cs typeface="Playfair Display"/>
                <a:sym typeface="Playfair Display"/>
              </a:rPr>
              <a:t>1st Stop:</a:t>
            </a:r>
            <a:r>
              <a:rPr lang="en" sz="2400">
                <a:solidFill>
                  <a:schemeClr val="dk1"/>
                </a:solidFill>
                <a:latin typeface="Playfair Display"/>
                <a:ea typeface="Playfair Display"/>
                <a:cs typeface="Playfair Display"/>
                <a:sym typeface="Playfair Display"/>
              </a:rPr>
              <a:t> The founding of Australia by Aborigines </a:t>
            </a:r>
            <a:endParaRPr/>
          </a:p>
        </p:txBody>
      </p:sp>
      <p:sp>
        <p:nvSpPr>
          <p:cNvPr id="309" name="Shape 309"/>
          <p:cNvSpPr/>
          <p:nvPr/>
        </p:nvSpPr>
        <p:spPr>
          <a:xfrm>
            <a:off x="161200" y="162225"/>
            <a:ext cx="7444200" cy="798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3"/>
        <p:cNvGrpSpPr/>
        <p:nvPr/>
      </p:nvGrpSpPr>
      <p:grpSpPr>
        <a:xfrm>
          <a:off x="0" y="0"/>
          <a:ext cx="0" cy="0"/>
          <a:chOff x="0" y="0"/>
          <a:chExt cx="0" cy="0"/>
        </a:xfrm>
      </p:grpSpPr>
      <p:pic>
        <p:nvPicPr>
          <p:cNvPr id="314" name="Shape 314"/>
          <p:cNvPicPr preferRelativeResize="0"/>
          <p:nvPr/>
        </p:nvPicPr>
        <p:blipFill rotWithShape="1">
          <a:blip r:embed="rId3">
            <a:alphaModFix/>
          </a:blip>
          <a:srcRect r="67537"/>
          <a:stretch/>
        </p:blipFill>
        <p:spPr>
          <a:xfrm>
            <a:off x="4903250" y="1786325"/>
            <a:ext cx="2702100" cy="3496400"/>
          </a:xfrm>
          <a:prstGeom prst="rect">
            <a:avLst/>
          </a:prstGeom>
          <a:noFill/>
          <a:ln>
            <a:noFill/>
          </a:ln>
        </p:spPr>
      </p:pic>
      <p:sp>
        <p:nvSpPr>
          <p:cNvPr id="315" name="Shape 315"/>
          <p:cNvSpPr txBox="1"/>
          <p:nvPr/>
        </p:nvSpPr>
        <p:spPr>
          <a:xfrm>
            <a:off x="4000500" y="-320300"/>
            <a:ext cx="5612400" cy="2393700"/>
          </a:xfrm>
          <a:prstGeom prst="rect">
            <a:avLst/>
          </a:prstGeom>
          <a:noFill/>
          <a:ln>
            <a:noFill/>
          </a:ln>
        </p:spPr>
        <p:txBody>
          <a:bodyPr spcFirstLastPara="1" wrap="square" lIns="91425" tIns="91425" rIns="91425" bIns="91425" anchor="ctr" anchorCtr="0">
            <a:noAutofit/>
          </a:bodyPr>
          <a:lstStyle/>
          <a:p>
            <a:pPr marL="0" lvl="0" indent="0" rtl="0">
              <a:lnSpc>
                <a:spcPct val="120000"/>
              </a:lnSpc>
              <a:spcBef>
                <a:spcPts val="0"/>
              </a:spcBef>
              <a:spcAft>
                <a:spcPts val="0"/>
              </a:spcAft>
              <a:buNone/>
            </a:pPr>
            <a:r>
              <a:rPr lang="en" sz="2400" b="1">
                <a:solidFill>
                  <a:schemeClr val="dk1"/>
                </a:solidFill>
                <a:latin typeface="Playfair Display"/>
                <a:ea typeface="Playfair Display"/>
                <a:cs typeface="Playfair Display"/>
                <a:sym typeface="Playfair Display"/>
              </a:rPr>
              <a:t>2nd Stop: </a:t>
            </a:r>
            <a:r>
              <a:rPr lang="en" sz="2400">
                <a:solidFill>
                  <a:schemeClr val="dk1"/>
                </a:solidFill>
                <a:latin typeface="Playfair Display"/>
                <a:ea typeface="Playfair Display"/>
                <a:cs typeface="Playfair Display"/>
                <a:sym typeface="Playfair Display"/>
              </a:rPr>
              <a:t>1770 Australia was made </a:t>
            </a:r>
            <a:endParaRPr sz="2400">
              <a:solidFill>
                <a:schemeClr val="dk1"/>
              </a:solidFill>
              <a:latin typeface="Playfair Display"/>
              <a:ea typeface="Playfair Display"/>
              <a:cs typeface="Playfair Display"/>
              <a:sym typeface="Playfair Display"/>
            </a:endParaRPr>
          </a:p>
          <a:p>
            <a:pPr marL="0" lvl="0" indent="0" rtl="0">
              <a:lnSpc>
                <a:spcPct val="120000"/>
              </a:lnSpc>
              <a:spcBef>
                <a:spcPts val="0"/>
              </a:spcBef>
              <a:spcAft>
                <a:spcPts val="0"/>
              </a:spcAft>
              <a:buNone/>
            </a:pPr>
            <a:r>
              <a:rPr lang="en" sz="2400">
                <a:solidFill>
                  <a:schemeClr val="dk1"/>
                </a:solidFill>
                <a:latin typeface="Playfair Display"/>
                <a:ea typeface="Playfair Display"/>
                <a:cs typeface="Playfair Display"/>
                <a:sym typeface="Playfair Display"/>
              </a:rPr>
              <a:t>part of the British Empire.</a:t>
            </a:r>
            <a:endParaRPr sz="1200">
              <a:solidFill>
                <a:schemeClr val="dk1"/>
              </a:solidFill>
              <a:highlight>
                <a:srgbClr val="FFFFFF"/>
              </a:highlight>
            </a:endParaRPr>
          </a:p>
        </p:txBody>
      </p:sp>
      <p:pic>
        <p:nvPicPr>
          <p:cNvPr id="316" name="Shape 316"/>
          <p:cNvPicPr preferRelativeResize="0"/>
          <p:nvPr/>
        </p:nvPicPr>
        <p:blipFill>
          <a:blip r:embed="rId4">
            <a:alphaModFix/>
          </a:blip>
          <a:stretch>
            <a:fillRect/>
          </a:stretch>
        </p:blipFill>
        <p:spPr>
          <a:xfrm>
            <a:off x="615450" y="2720125"/>
            <a:ext cx="3877402" cy="2423374"/>
          </a:xfrm>
          <a:prstGeom prst="rect">
            <a:avLst/>
          </a:prstGeom>
          <a:noFill/>
          <a:ln>
            <a:noFill/>
          </a:ln>
        </p:spPr>
      </p:pic>
      <p:pic>
        <p:nvPicPr>
          <p:cNvPr id="317" name="Shape 317"/>
          <p:cNvPicPr preferRelativeResize="0"/>
          <p:nvPr/>
        </p:nvPicPr>
        <p:blipFill rotWithShape="1">
          <a:blip r:embed="rId3">
            <a:alphaModFix/>
          </a:blip>
          <a:srcRect l="33858"/>
          <a:stretch/>
        </p:blipFill>
        <p:spPr>
          <a:xfrm>
            <a:off x="30738" y="296750"/>
            <a:ext cx="3815932" cy="2423375"/>
          </a:xfrm>
          <a:prstGeom prst="rect">
            <a:avLst/>
          </a:prstGeom>
          <a:noFill/>
          <a:ln>
            <a:noFill/>
          </a:ln>
        </p:spPr>
      </p:pic>
      <p:sp>
        <p:nvSpPr>
          <p:cNvPr id="318" name="Shape 318"/>
          <p:cNvSpPr/>
          <p:nvPr/>
        </p:nvSpPr>
        <p:spPr>
          <a:xfrm>
            <a:off x="4000500" y="400300"/>
            <a:ext cx="4901700" cy="952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highlight>
                <a:srgbClr val="000000"/>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2"/>
        <p:cNvGrpSpPr/>
        <p:nvPr/>
      </p:nvGrpSpPr>
      <p:grpSpPr>
        <a:xfrm>
          <a:off x="0" y="0"/>
          <a:ext cx="0" cy="0"/>
          <a:chOff x="0" y="0"/>
          <a:chExt cx="0" cy="0"/>
        </a:xfrm>
      </p:grpSpPr>
      <p:sp>
        <p:nvSpPr>
          <p:cNvPr id="323" name="Shape 323"/>
          <p:cNvSpPr txBox="1"/>
          <p:nvPr/>
        </p:nvSpPr>
        <p:spPr>
          <a:xfrm>
            <a:off x="1780450" y="2564425"/>
            <a:ext cx="5773500" cy="17178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a:solidFill>
                <a:schemeClr val="dk1"/>
              </a:solidFill>
            </a:endParaRPr>
          </a:p>
        </p:txBody>
      </p:sp>
      <p:sp>
        <p:nvSpPr>
          <p:cNvPr id="324" name="Shape 324"/>
          <p:cNvSpPr txBox="1"/>
          <p:nvPr/>
        </p:nvSpPr>
        <p:spPr>
          <a:xfrm>
            <a:off x="0" y="-1135650"/>
            <a:ext cx="9144000" cy="3000000"/>
          </a:xfrm>
          <a:prstGeom prst="rect">
            <a:avLst/>
          </a:prstGeom>
          <a:noFill/>
          <a:ln>
            <a:noFill/>
          </a:ln>
        </p:spPr>
        <p:txBody>
          <a:bodyPr spcFirstLastPara="1" wrap="square" lIns="91425" tIns="91425" rIns="91425" bIns="91425" anchor="ctr" anchorCtr="0">
            <a:noAutofit/>
          </a:bodyPr>
          <a:lstStyle/>
          <a:p>
            <a:pPr marL="0" lvl="0" indent="0" rtl="0">
              <a:lnSpc>
                <a:spcPct val="120000"/>
              </a:lnSpc>
              <a:spcBef>
                <a:spcPts val="0"/>
              </a:spcBef>
              <a:spcAft>
                <a:spcPts val="0"/>
              </a:spcAft>
              <a:buNone/>
            </a:pPr>
            <a:r>
              <a:rPr lang="en" sz="2400" b="1">
                <a:solidFill>
                  <a:schemeClr val="dk1"/>
                </a:solidFill>
                <a:latin typeface="Playfair Display"/>
                <a:ea typeface="Playfair Display"/>
                <a:cs typeface="Playfair Display"/>
                <a:sym typeface="Playfair Display"/>
              </a:rPr>
              <a:t>3rd Stop:</a:t>
            </a:r>
            <a:r>
              <a:rPr lang="en" sz="2400">
                <a:solidFill>
                  <a:schemeClr val="dk1"/>
                </a:solidFill>
                <a:latin typeface="Playfair Display"/>
                <a:ea typeface="Playfair Display"/>
                <a:cs typeface="Playfair Display"/>
                <a:sym typeface="Playfair Display"/>
              </a:rPr>
              <a:t> Establishing a Penal Colony by England in 1788</a:t>
            </a:r>
            <a:r>
              <a:rPr lang="en" sz="1200">
                <a:solidFill>
                  <a:schemeClr val="dk1"/>
                </a:solidFill>
                <a:highlight>
                  <a:srgbClr val="FFFFFF"/>
                </a:highlight>
              </a:rPr>
              <a:t> </a:t>
            </a:r>
            <a:endParaRPr sz="1200">
              <a:solidFill>
                <a:schemeClr val="dk1"/>
              </a:solidFill>
              <a:highlight>
                <a:srgbClr val="FFFFFF"/>
              </a:highlight>
            </a:endParaRPr>
          </a:p>
        </p:txBody>
      </p:sp>
      <p:pic>
        <p:nvPicPr>
          <p:cNvPr id="325" name="Shape 325"/>
          <p:cNvPicPr preferRelativeResize="0"/>
          <p:nvPr/>
        </p:nvPicPr>
        <p:blipFill>
          <a:blip r:embed="rId3">
            <a:alphaModFix/>
          </a:blip>
          <a:stretch>
            <a:fillRect/>
          </a:stretch>
        </p:blipFill>
        <p:spPr>
          <a:xfrm>
            <a:off x="980200" y="631525"/>
            <a:ext cx="6764350" cy="4511975"/>
          </a:xfrm>
          <a:prstGeom prst="rect">
            <a:avLst/>
          </a:prstGeom>
          <a:noFill/>
          <a:ln>
            <a:noFill/>
          </a:ln>
        </p:spPr>
      </p:pic>
      <p:sp>
        <p:nvSpPr>
          <p:cNvPr id="326" name="Shape 326"/>
          <p:cNvSpPr/>
          <p:nvPr/>
        </p:nvSpPr>
        <p:spPr>
          <a:xfrm>
            <a:off x="65950" y="124550"/>
            <a:ext cx="7956900" cy="447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Shape 331"/>
          <p:cNvPicPr preferRelativeResize="0"/>
          <p:nvPr/>
        </p:nvPicPr>
        <p:blipFill>
          <a:blip r:embed="rId3">
            <a:alphaModFix/>
          </a:blip>
          <a:stretch>
            <a:fillRect/>
          </a:stretch>
        </p:blipFill>
        <p:spPr>
          <a:xfrm>
            <a:off x="4166875" y="171100"/>
            <a:ext cx="3489200" cy="2327375"/>
          </a:xfrm>
          <a:prstGeom prst="rect">
            <a:avLst/>
          </a:prstGeom>
          <a:noFill/>
          <a:ln w="28575" cap="flat" cmpd="sng">
            <a:solidFill>
              <a:schemeClr val="dk2"/>
            </a:solidFill>
            <a:prstDash val="solid"/>
            <a:round/>
            <a:headEnd type="none" w="sm" len="sm"/>
            <a:tailEnd type="none" w="sm" len="sm"/>
          </a:ln>
        </p:spPr>
      </p:pic>
      <p:pic>
        <p:nvPicPr>
          <p:cNvPr id="332" name="Shape 332"/>
          <p:cNvPicPr preferRelativeResize="0"/>
          <p:nvPr/>
        </p:nvPicPr>
        <p:blipFill>
          <a:blip r:embed="rId4">
            <a:alphaModFix/>
          </a:blip>
          <a:stretch>
            <a:fillRect/>
          </a:stretch>
        </p:blipFill>
        <p:spPr>
          <a:xfrm>
            <a:off x="4166875" y="2498475"/>
            <a:ext cx="4418849" cy="2438125"/>
          </a:xfrm>
          <a:prstGeom prst="rect">
            <a:avLst/>
          </a:prstGeom>
          <a:noFill/>
          <a:ln w="28575" cap="flat" cmpd="sng">
            <a:solidFill>
              <a:schemeClr val="dk2"/>
            </a:solidFill>
            <a:prstDash val="solid"/>
            <a:round/>
            <a:headEnd type="none" w="sm" len="sm"/>
            <a:tailEnd type="none" w="sm" len="sm"/>
          </a:ln>
        </p:spPr>
      </p:pic>
      <p:pic>
        <p:nvPicPr>
          <p:cNvPr id="333" name="Shape 333"/>
          <p:cNvPicPr preferRelativeResize="0"/>
          <p:nvPr/>
        </p:nvPicPr>
        <p:blipFill>
          <a:blip r:embed="rId5">
            <a:alphaModFix/>
          </a:blip>
          <a:stretch>
            <a:fillRect/>
          </a:stretch>
        </p:blipFill>
        <p:spPr>
          <a:xfrm>
            <a:off x="289475" y="1569800"/>
            <a:ext cx="3877402" cy="2423374"/>
          </a:xfrm>
          <a:prstGeom prst="rect">
            <a:avLst/>
          </a:prstGeom>
          <a:noFill/>
          <a:ln w="28575" cap="flat" cmpd="sng">
            <a:solidFill>
              <a:schemeClr val="dk2"/>
            </a:solidFill>
            <a:prstDash val="solid"/>
            <a:round/>
            <a:headEnd type="none" w="sm" len="sm"/>
            <a:tailEnd type="none" w="sm" len="sm"/>
          </a:ln>
        </p:spPr>
      </p:pic>
      <p:sp>
        <p:nvSpPr>
          <p:cNvPr id="334" name="Shape 334"/>
          <p:cNvSpPr txBox="1"/>
          <p:nvPr/>
        </p:nvSpPr>
        <p:spPr>
          <a:xfrm>
            <a:off x="153875" y="571500"/>
            <a:ext cx="3877500" cy="681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 sz="3000" b="1">
                <a:latin typeface="Permanent Marker"/>
                <a:ea typeface="Permanent Marker"/>
                <a:cs typeface="Permanent Marker"/>
                <a:sym typeface="Permanent Marker"/>
              </a:rPr>
              <a:t>Now ACT IT OUT!</a:t>
            </a:r>
            <a:endParaRPr sz="3000" b="1">
              <a:latin typeface="Permanent Marker"/>
              <a:ea typeface="Permanent Marker"/>
              <a:cs typeface="Permanent Marker"/>
              <a:sym typeface="Permanent Marke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u="sng"/>
              <a:t>Lesson 3 - What History Shaped Melbourne Today?</a:t>
            </a:r>
            <a:endParaRPr sz="2400" u="sng"/>
          </a:p>
        </p:txBody>
      </p:sp>
      <p:sp>
        <p:nvSpPr>
          <p:cNvPr id="340" name="Shape 3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i="1">
                <a:solidFill>
                  <a:srgbClr val="000000"/>
                </a:solidFill>
              </a:rPr>
              <a:t>Three Step Approach</a:t>
            </a:r>
            <a:r>
              <a:rPr lang="en" sz="2400">
                <a:solidFill>
                  <a:srgbClr val="000000"/>
                </a:solidFill>
              </a:rPr>
              <a:t>: </a:t>
            </a:r>
            <a:endParaRPr sz="2400">
              <a:solidFill>
                <a:srgbClr val="000000"/>
              </a:solidFill>
            </a:endParaRPr>
          </a:p>
          <a:p>
            <a:pPr marL="457200" lvl="0" indent="-381000" rtl="0">
              <a:spcBef>
                <a:spcPts val="1600"/>
              </a:spcBef>
              <a:spcAft>
                <a:spcPts val="0"/>
              </a:spcAft>
              <a:buClr>
                <a:srgbClr val="000000"/>
              </a:buClr>
              <a:buSzPts val="2400"/>
              <a:buAutoNum type="arabicPeriod"/>
            </a:pPr>
            <a:r>
              <a:rPr lang="en" sz="2400" b="1">
                <a:solidFill>
                  <a:srgbClr val="000000"/>
                </a:solidFill>
              </a:rPr>
              <a:t>Time Machine / Visual Discovery</a:t>
            </a:r>
            <a:r>
              <a:rPr lang="en" sz="2400">
                <a:solidFill>
                  <a:srgbClr val="000000"/>
                </a:solidFill>
              </a:rPr>
              <a:t> (See, think, and feel)</a:t>
            </a:r>
            <a:endParaRPr sz="2400">
              <a:solidFill>
                <a:srgbClr val="000000"/>
              </a:solidFill>
            </a:endParaRPr>
          </a:p>
          <a:p>
            <a:pPr marL="457200" lvl="0" indent="-381000" rtl="0">
              <a:spcBef>
                <a:spcPts val="0"/>
              </a:spcBef>
              <a:spcAft>
                <a:spcPts val="0"/>
              </a:spcAft>
              <a:buClr>
                <a:srgbClr val="000000"/>
              </a:buClr>
              <a:buSzPts val="2400"/>
              <a:buAutoNum type="arabicPeriod"/>
            </a:pPr>
            <a:r>
              <a:rPr lang="en" sz="2400" b="1">
                <a:solidFill>
                  <a:srgbClr val="000000"/>
                </a:solidFill>
              </a:rPr>
              <a:t>Read and Retell</a:t>
            </a:r>
            <a:r>
              <a:rPr lang="en" sz="2400">
                <a:solidFill>
                  <a:srgbClr val="000000"/>
                </a:solidFill>
              </a:rPr>
              <a:t> (3 passages) Literacy Strategy</a:t>
            </a:r>
            <a:endParaRPr sz="2400">
              <a:solidFill>
                <a:srgbClr val="000000"/>
              </a:solidFill>
            </a:endParaRPr>
          </a:p>
          <a:p>
            <a:pPr marL="457200" lvl="0" indent="-381000" rtl="0">
              <a:spcBef>
                <a:spcPts val="0"/>
              </a:spcBef>
              <a:spcAft>
                <a:spcPts val="0"/>
              </a:spcAft>
              <a:buClr>
                <a:srgbClr val="000000"/>
              </a:buClr>
              <a:buSzPts val="2400"/>
              <a:buAutoNum type="arabicPeriod"/>
            </a:pPr>
            <a:r>
              <a:rPr lang="en" sz="2400" b="1">
                <a:solidFill>
                  <a:srgbClr val="000000"/>
                </a:solidFill>
              </a:rPr>
              <a:t>Journal Entry </a:t>
            </a:r>
            <a:r>
              <a:rPr lang="en" sz="2400">
                <a:solidFill>
                  <a:srgbClr val="000000"/>
                </a:solidFill>
              </a:rPr>
              <a:t>reflection</a:t>
            </a:r>
            <a:endParaRPr sz="2400">
              <a:solidFill>
                <a:srgbClr val="000000"/>
              </a:solidFill>
            </a:endParaRPr>
          </a:p>
          <a:p>
            <a:pPr marL="0" lvl="0" indent="0" rtl="0">
              <a:spcBef>
                <a:spcPts val="1600"/>
              </a:spcBef>
              <a:spcAft>
                <a:spcPts val="0"/>
              </a:spcAft>
              <a:buNone/>
            </a:pPr>
            <a:r>
              <a:rPr lang="en" sz="2400" i="1">
                <a:solidFill>
                  <a:srgbClr val="000000"/>
                </a:solidFill>
              </a:rPr>
              <a:t>Enrichment</a:t>
            </a:r>
            <a:r>
              <a:rPr lang="en" sz="2400">
                <a:solidFill>
                  <a:srgbClr val="000000"/>
                </a:solidFill>
              </a:rPr>
              <a:t>: </a:t>
            </a:r>
            <a:endParaRPr sz="2400">
              <a:solidFill>
                <a:srgbClr val="000000"/>
              </a:solidFill>
            </a:endParaRPr>
          </a:p>
          <a:p>
            <a:pPr marL="0" lvl="0" indent="0" rtl="0">
              <a:spcBef>
                <a:spcPts val="1600"/>
              </a:spcBef>
              <a:spcAft>
                <a:spcPts val="1600"/>
              </a:spcAft>
              <a:buNone/>
            </a:pPr>
            <a:r>
              <a:rPr lang="en" sz="2400">
                <a:solidFill>
                  <a:srgbClr val="000000"/>
                </a:solidFill>
              </a:rPr>
              <a:t>Agree or disagree to statements citing document based evidence</a:t>
            </a:r>
            <a:endParaRPr sz="240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395625" y="733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0"/>
              </a:spcBef>
              <a:spcAft>
                <a:spcPts val="0"/>
              </a:spcAft>
              <a:buNone/>
            </a:pPr>
            <a:endParaRPr/>
          </a:p>
        </p:txBody>
      </p:sp>
      <p:sp>
        <p:nvSpPr>
          <p:cNvPr id="346" name="Shape 346"/>
          <p:cNvSpPr txBox="1">
            <a:spLocks noGrp="1"/>
          </p:cNvSpPr>
          <p:nvPr>
            <p:ph type="body" idx="1"/>
          </p:nvPr>
        </p:nvSpPr>
        <p:spPr>
          <a:xfrm>
            <a:off x="311700" y="481050"/>
            <a:ext cx="8520600" cy="51435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u="sng">
                <a:solidFill>
                  <a:srgbClr val="000000"/>
                </a:solidFill>
              </a:rPr>
              <a:t>Remember Doc Brown from Back to the Future?</a:t>
            </a:r>
            <a:r>
              <a:rPr lang="en" sz="1200">
                <a:solidFill>
                  <a:schemeClr val="dk1"/>
                </a:solidFill>
                <a:highlight>
                  <a:srgbClr val="FFFFFF"/>
                </a:highlight>
              </a:rPr>
              <a:t> </a:t>
            </a:r>
            <a:endParaRPr sz="1200">
              <a:solidFill>
                <a:schemeClr val="dk1"/>
              </a:solidFill>
              <a:highlight>
                <a:srgbClr val="FFFFFF"/>
              </a:highlight>
            </a:endParaRPr>
          </a:p>
          <a:p>
            <a:pPr marL="0" lvl="0" indent="0">
              <a:lnSpc>
                <a:spcPct val="100000"/>
              </a:lnSpc>
              <a:spcBef>
                <a:spcPts val="1600"/>
              </a:spcBef>
              <a:spcAft>
                <a:spcPts val="0"/>
              </a:spcAft>
              <a:buNone/>
            </a:pPr>
            <a:r>
              <a:rPr lang="en">
                <a:solidFill>
                  <a:schemeClr val="dk1"/>
                </a:solidFill>
                <a:highlight>
                  <a:srgbClr val="FFFFFF"/>
                </a:highlight>
              </a:rPr>
              <a:t>Click here!: </a:t>
            </a:r>
            <a:r>
              <a:rPr lang="en" b="1" u="sng">
                <a:solidFill>
                  <a:srgbClr val="1155CC"/>
                </a:solidFill>
                <a:highlight>
                  <a:srgbClr val="FFFFFF"/>
                </a:highlight>
                <a:hlinkClick r:id="rId3"/>
              </a:rPr>
              <a:t>http://tinyurl.com/ycr9u7ug</a:t>
            </a:r>
            <a:endParaRPr u="sng">
              <a:solidFill>
                <a:srgbClr val="000000"/>
              </a:solidFill>
            </a:endParaRPr>
          </a:p>
          <a:p>
            <a:pPr marL="0" lvl="0" indent="0">
              <a:lnSpc>
                <a:spcPct val="100000"/>
              </a:lnSpc>
              <a:spcBef>
                <a:spcPts val="1600"/>
              </a:spcBef>
              <a:spcAft>
                <a:spcPts val="0"/>
              </a:spcAft>
              <a:buNone/>
            </a:pPr>
            <a:r>
              <a:rPr lang="en" u="sng">
                <a:solidFill>
                  <a:srgbClr val="000000"/>
                </a:solidFill>
              </a:rPr>
              <a:t>He’s our time travel guide!</a:t>
            </a:r>
            <a:endParaRPr u="sng">
              <a:solidFill>
                <a:srgbClr val="000000"/>
              </a:solidFill>
            </a:endParaRPr>
          </a:p>
          <a:p>
            <a:pPr marL="0" lvl="0" indent="0">
              <a:lnSpc>
                <a:spcPct val="100000"/>
              </a:lnSpc>
              <a:spcBef>
                <a:spcPts val="1600"/>
              </a:spcBef>
              <a:spcAft>
                <a:spcPts val="0"/>
              </a:spcAft>
              <a:buNone/>
            </a:pPr>
            <a:r>
              <a:rPr lang="en">
                <a:solidFill>
                  <a:srgbClr val="000000"/>
                </a:solidFill>
              </a:rPr>
              <a:t>Doc will be taking us to see 3 Stops:</a:t>
            </a:r>
            <a:endParaRPr>
              <a:solidFill>
                <a:srgbClr val="000000"/>
              </a:solidFill>
            </a:endParaRPr>
          </a:p>
          <a:p>
            <a:pPr marL="0" lvl="0" indent="0" rtl="0">
              <a:lnSpc>
                <a:spcPct val="100000"/>
              </a:lnSpc>
              <a:spcBef>
                <a:spcPts val="1600"/>
              </a:spcBef>
              <a:spcAft>
                <a:spcPts val="0"/>
              </a:spcAft>
              <a:buNone/>
            </a:pPr>
            <a:r>
              <a:rPr lang="en">
                <a:solidFill>
                  <a:srgbClr val="000000"/>
                </a:solidFill>
              </a:rPr>
              <a:t>1. Australia first settled by Aborigines</a:t>
            </a:r>
            <a:endParaRPr>
              <a:solidFill>
                <a:srgbClr val="000000"/>
              </a:solidFill>
            </a:endParaRPr>
          </a:p>
          <a:p>
            <a:pPr marL="0" lvl="0" indent="0" rtl="0">
              <a:lnSpc>
                <a:spcPct val="100000"/>
              </a:lnSpc>
              <a:spcBef>
                <a:spcPts val="1600"/>
              </a:spcBef>
              <a:spcAft>
                <a:spcPts val="0"/>
              </a:spcAft>
              <a:buNone/>
            </a:pPr>
            <a:r>
              <a:rPr lang="en">
                <a:solidFill>
                  <a:srgbClr val="000000"/>
                </a:solidFill>
              </a:rPr>
              <a:t>2. Establishment by England as a penal colony</a:t>
            </a:r>
            <a:endParaRPr>
              <a:solidFill>
                <a:srgbClr val="000000"/>
              </a:solidFill>
            </a:endParaRPr>
          </a:p>
          <a:p>
            <a:pPr marL="0" lvl="0" indent="0" rtl="0">
              <a:lnSpc>
                <a:spcPct val="100000"/>
              </a:lnSpc>
              <a:spcBef>
                <a:spcPts val="1600"/>
              </a:spcBef>
              <a:spcAft>
                <a:spcPts val="0"/>
              </a:spcAft>
              <a:buNone/>
            </a:pPr>
            <a:r>
              <a:rPr lang="en">
                <a:solidFill>
                  <a:srgbClr val="000000"/>
                </a:solidFill>
              </a:rPr>
              <a:t>3. Australia made part of British Empire</a:t>
            </a:r>
            <a:endParaRPr>
              <a:solidFill>
                <a:srgbClr val="000000"/>
              </a:solidFill>
            </a:endParaRPr>
          </a:p>
          <a:p>
            <a:pPr marL="0" lvl="0" indent="0">
              <a:spcBef>
                <a:spcPts val="1600"/>
              </a:spcBef>
              <a:spcAft>
                <a:spcPts val="0"/>
              </a:spcAft>
              <a:buNone/>
            </a:pPr>
            <a:r>
              <a:rPr lang="en">
                <a:solidFill>
                  <a:srgbClr val="000000"/>
                </a:solidFill>
              </a:rPr>
              <a:t>Check this out! : </a:t>
            </a:r>
            <a:r>
              <a:rPr lang="en" u="sng">
                <a:solidFill>
                  <a:schemeClr val="hlink"/>
                </a:solidFill>
                <a:hlinkClick r:id="rId4"/>
              </a:rPr>
              <a:t>https://prezi.com/view/xJ8xJd3m708Y3nXZ2yvq/</a:t>
            </a:r>
            <a:endParaRPr>
              <a:solidFill>
                <a:srgbClr val="000000"/>
              </a:solidFill>
            </a:endParaRPr>
          </a:p>
          <a:p>
            <a:pPr marL="0" lvl="0" indent="0" rtl="0">
              <a:spcBef>
                <a:spcPts val="1600"/>
              </a:spcBef>
              <a:spcAft>
                <a:spcPts val="0"/>
              </a:spcAft>
              <a:buNone/>
            </a:pPr>
            <a:r>
              <a:rPr lang="en">
                <a:solidFill>
                  <a:srgbClr val="000000"/>
                </a:solidFill>
              </a:rPr>
              <a:t>(See, Think, and Feel Exercise and use handouts)</a:t>
            </a:r>
            <a:endParaRPr>
              <a:solidFill>
                <a:srgbClr val="000000"/>
              </a:solidFill>
            </a:endParaRPr>
          </a:p>
          <a:p>
            <a:pPr marL="0" lvl="0" indent="0">
              <a:spcBef>
                <a:spcPts val="1600"/>
              </a:spcBef>
              <a:spcAft>
                <a:spcPts val="1600"/>
              </a:spcAft>
              <a:buNone/>
            </a:pPr>
            <a:endParaRPr/>
          </a:p>
        </p:txBody>
      </p:sp>
      <p:pic>
        <p:nvPicPr>
          <p:cNvPr id="347" name="Shape 347"/>
          <p:cNvPicPr preferRelativeResize="0"/>
          <p:nvPr/>
        </p:nvPicPr>
        <p:blipFill>
          <a:blip r:embed="rId5">
            <a:alphaModFix/>
          </a:blip>
          <a:stretch>
            <a:fillRect/>
          </a:stretch>
        </p:blipFill>
        <p:spPr>
          <a:xfrm>
            <a:off x="5136525" y="952500"/>
            <a:ext cx="3695774" cy="22846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Shape 352"/>
          <p:cNvPicPr preferRelativeResize="0"/>
          <p:nvPr/>
        </p:nvPicPr>
        <p:blipFill>
          <a:blip r:embed="rId3">
            <a:alphaModFix/>
          </a:blip>
          <a:stretch>
            <a:fillRect/>
          </a:stretch>
        </p:blipFill>
        <p:spPr>
          <a:xfrm>
            <a:off x="4436125" y="756800"/>
            <a:ext cx="4072475" cy="1800225"/>
          </a:xfrm>
          <a:prstGeom prst="rect">
            <a:avLst/>
          </a:prstGeom>
          <a:noFill/>
          <a:ln>
            <a:noFill/>
          </a:ln>
        </p:spPr>
      </p:pic>
      <p:sp>
        <p:nvSpPr>
          <p:cNvPr id="353" name="Shape 3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4" name="Shape 354"/>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0" lvl="0" indent="0" rtl="0">
              <a:lnSpc>
                <a:spcPct val="120000"/>
              </a:lnSpc>
              <a:spcBef>
                <a:spcPts val="0"/>
              </a:spcBef>
              <a:spcAft>
                <a:spcPts val="0"/>
              </a:spcAft>
              <a:buClr>
                <a:schemeClr val="dk1"/>
              </a:buClr>
              <a:buSzPts val="1100"/>
              <a:buFont typeface="Arial"/>
              <a:buNone/>
            </a:pPr>
            <a:r>
              <a:rPr lang="en" sz="1200" b="1">
                <a:solidFill>
                  <a:schemeClr val="dk1"/>
                </a:solidFill>
                <a:highlight>
                  <a:srgbClr val="FFFFFF"/>
                </a:highlight>
              </a:rPr>
              <a:t>Document 1: </a:t>
            </a:r>
            <a:r>
              <a:rPr lang="en" sz="1200">
                <a:solidFill>
                  <a:schemeClr val="dk1"/>
                </a:solidFill>
                <a:highlight>
                  <a:srgbClr val="FFFFFF"/>
                </a:highlight>
              </a:rPr>
              <a:t>The Founding of Australia by the Aborigines</a:t>
            </a:r>
            <a:endParaRPr sz="1200">
              <a:solidFill>
                <a:schemeClr val="dk1"/>
              </a:solidFill>
              <a:highlight>
                <a:srgbClr val="FFFFFF"/>
              </a:highlight>
            </a:endParaRPr>
          </a:p>
          <a:p>
            <a:pPr marL="0" lvl="0" indent="0" rtl="0">
              <a:lnSpc>
                <a:spcPct val="120000"/>
              </a:lnSpc>
              <a:spcBef>
                <a:spcPts val="0"/>
              </a:spcBef>
              <a:spcAft>
                <a:spcPts val="0"/>
              </a:spcAft>
              <a:buClr>
                <a:schemeClr val="dk1"/>
              </a:buClr>
              <a:buSzPts val="1100"/>
              <a:buFont typeface="Arial"/>
              <a:buNone/>
            </a:pPr>
            <a:r>
              <a:rPr lang="en" sz="1200" b="1">
                <a:solidFill>
                  <a:schemeClr val="dk1"/>
                </a:solidFill>
                <a:highlight>
                  <a:srgbClr val="FFFFFF"/>
                </a:highlight>
              </a:rPr>
              <a:t>Document 2: </a:t>
            </a:r>
            <a:r>
              <a:rPr lang="en" sz="1200">
                <a:solidFill>
                  <a:schemeClr val="dk1"/>
                </a:solidFill>
                <a:highlight>
                  <a:srgbClr val="FFFFFF"/>
                </a:highlight>
              </a:rPr>
              <a:t>Establishing a Penal Colony by England</a:t>
            </a:r>
            <a:endParaRPr sz="1200">
              <a:solidFill>
                <a:schemeClr val="dk1"/>
              </a:solidFill>
              <a:highlight>
                <a:srgbClr val="FFFFFF"/>
              </a:highlight>
            </a:endParaRPr>
          </a:p>
          <a:p>
            <a:pPr marL="0" lvl="0" indent="0" rtl="0">
              <a:lnSpc>
                <a:spcPct val="120000"/>
              </a:lnSpc>
              <a:spcBef>
                <a:spcPts val="0"/>
              </a:spcBef>
              <a:spcAft>
                <a:spcPts val="0"/>
              </a:spcAft>
              <a:buClr>
                <a:schemeClr val="dk1"/>
              </a:buClr>
              <a:buSzPts val="1100"/>
              <a:buFont typeface="Arial"/>
              <a:buNone/>
            </a:pPr>
            <a:r>
              <a:rPr lang="en" sz="1200" b="1">
                <a:solidFill>
                  <a:schemeClr val="dk1"/>
                </a:solidFill>
                <a:highlight>
                  <a:srgbClr val="FFFFFF"/>
                </a:highlight>
              </a:rPr>
              <a:t>Document 3: </a:t>
            </a:r>
            <a:r>
              <a:rPr lang="en" sz="1200">
                <a:solidFill>
                  <a:schemeClr val="dk1"/>
                </a:solidFill>
                <a:highlight>
                  <a:srgbClr val="FFFFFF"/>
                </a:highlight>
              </a:rPr>
              <a:t>Made Part of British Empire</a:t>
            </a:r>
            <a:endParaRPr sz="1200">
              <a:solidFill>
                <a:schemeClr val="dk1"/>
              </a:solidFill>
              <a:highlight>
                <a:srgbClr val="FFFFFF"/>
              </a:highlight>
            </a:endParaRPr>
          </a:p>
          <a:p>
            <a:pPr marL="0" lvl="0" indent="0" rtl="0">
              <a:lnSpc>
                <a:spcPct val="120000"/>
              </a:lnSpc>
              <a:spcBef>
                <a:spcPts val="0"/>
              </a:spcBef>
              <a:spcAft>
                <a:spcPts val="0"/>
              </a:spcAft>
              <a:buClr>
                <a:schemeClr val="dk1"/>
              </a:buClr>
              <a:buSzPts val="1100"/>
              <a:buFont typeface="Arial"/>
              <a:buNone/>
            </a:pPr>
            <a:endParaRPr sz="1200">
              <a:solidFill>
                <a:schemeClr val="dk1"/>
              </a:solidFill>
              <a:highlight>
                <a:srgbClr val="FFFFFF"/>
              </a:highlight>
            </a:endParaRPr>
          </a:p>
          <a:p>
            <a:pPr marL="0" lvl="0" indent="0" rtl="0">
              <a:lnSpc>
                <a:spcPct val="120000"/>
              </a:lnSpc>
              <a:spcBef>
                <a:spcPts val="0"/>
              </a:spcBef>
              <a:spcAft>
                <a:spcPts val="0"/>
              </a:spcAft>
              <a:buClr>
                <a:schemeClr val="dk1"/>
              </a:buClr>
              <a:buSzPts val="1100"/>
              <a:buFont typeface="Arial"/>
              <a:buNone/>
            </a:pPr>
            <a:r>
              <a:rPr lang="en" sz="1200">
                <a:solidFill>
                  <a:schemeClr val="dk1"/>
                </a:solidFill>
                <a:highlight>
                  <a:srgbClr val="FFFFFF"/>
                </a:highlight>
              </a:rPr>
              <a:t>What do I see, think, and feel exercise (handout) </a:t>
            </a:r>
            <a:endParaRPr sz="1200">
              <a:solidFill>
                <a:schemeClr val="dk1"/>
              </a:solidFill>
              <a:highlight>
                <a:srgbClr val="FFFFFF"/>
              </a:highlight>
            </a:endParaRPr>
          </a:p>
          <a:p>
            <a:pPr marL="0" lvl="0" indent="0" rtl="0">
              <a:lnSpc>
                <a:spcPct val="120000"/>
              </a:lnSpc>
              <a:spcBef>
                <a:spcPts val="0"/>
              </a:spcBef>
              <a:spcAft>
                <a:spcPts val="0"/>
              </a:spcAft>
              <a:buClr>
                <a:schemeClr val="dk1"/>
              </a:buClr>
              <a:buSzPts val="1100"/>
              <a:buFont typeface="Arial"/>
              <a:buNone/>
            </a:pPr>
            <a:r>
              <a:rPr lang="en" sz="1200">
                <a:solidFill>
                  <a:schemeClr val="dk1"/>
                </a:solidFill>
                <a:highlight>
                  <a:srgbClr val="FFFFFF"/>
                </a:highlight>
              </a:rPr>
              <a:t>Read and retell exercise with three passages (handout) </a:t>
            </a:r>
            <a:endParaRPr sz="1200">
              <a:solidFill>
                <a:schemeClr val="dk1"/>
              </a:solidFill>
              <a:highlight>
                <a:srgbClr val="FFFFFF"/>
              </a:highlight>
            </a:endParaRPr>
          </a:p>
          <a:p>
            <a:pPr marL="0" lvl="0" indent="0" rtl="0">
              <a:lnSpc>
                <a:spcPct val="120000"/>
              </a:lnSpc>
              <a:spcBef>
                <a:spcPts val="0"/>
              </a:spcBef>
              <a:spcAft>
                <a:spcPts val="0"/>
              </a:spcAft>
              <a:buClr>
                <a:schemeClr val="dk1"/>
              </a:buClr>
              <a:buSzPts val="1100"/>
              <a:buFont typeface="Arial"/>
              <a:buNone/>
            </a:pPr>
            <a:endParaRPr sz="1200">
              <a:solidFill>
                <a:schemeClr val="dk1"/>
              </a:solidFill>
              <a:highlight>
                <a:srgbClr val="FFFFFF"/>
              </a:highlight>
            </a:endParaRPr>
          </a:p>
          <a:p>
            <a:pPr marL="0" lvl="0" indent="0" rtl="0">
              <a:lnSpc>
                <a:spcPct val="120000"/>
              </a:lnSpc>
              <a:spcBef>
                <a:spcPts val="0"/>
              </a:spcBef>
              <a:spcAft>
                <a:spcPts val="0"/>
              </a:spcAft>
              <a:buClr>
                <a:schemeClr val="dk1"/>
              </a:buClr>
              <a:buSzPts val="1100"/>
              <a:buFont typeface="Arial"/>
              <a:buNone/>
            </a:pPr>
            <a:r>
              <a:rPr lang="en" sz="1200">
                <a:solidFill>
                  <a:schemeClr val="dk1"/>
                </a:solidFill>
                <a:highlight>
                  <a:srgbClr val="FFFFFF"/>
                </a:highlight>
              </a:rPr>
              <a:t>After doing the exercises, respond to these questions: </a:t>
            </a:r>
            <a:endParaRPr sz="1200">
              <a:solidFill>
                <a:schemeClr val="dk1"/>
              </a:solidFill>
            </a:endParaRPr>
          </a:p>
          <a:p>
            <a:pPr marL="0" lvl="0" indent="0" rtl="0">
              <a:lnSpc>
                <a:spcPct val="120000"/>
              </a:lnSpc>
              <a:spcBef>
                <a:spcPts val="0"/>
              </a:spcBef>
              <a:spcAft>
                <a:spcPts val="0"/>
              </a:spcAft>
              <a:buClr>
                <a:schemeClr val="dk1"/>
              </a:buClr>
              <a:buSzPts val="1100"/>
              <a:buFont typeface="Arial"/>
              <a:buNone/>
            </a:pPr>
            <a:endParaRPr sz="1200" u="sng">
              <a:solidFill>
                <a:schemeClr val="dk1"/>
              </a:solidFill>
            </a:endParaRPr>
          </a:p>
          <a:p>
            <a:pPr marL="0" lvl="0" indent="0" rtl="0">
              <a:lnSpc>
                <a:spcPct val="120000"/>
              </a:lnSpc>
              <a:spcBef>
                <a:spcPts val="0"/>
              </a:spcBef>
              <a:spcAft>
                <a:spcPts val="0"/>
              </a:spcAft>
              <a:buClr>
                <a:schemeClr val="dk1"/>
              </a:buClr>
              <a:buSzPts val="1100"/>
              <a:buFont typeface="Arial"/>
              <a:buNone/>
            </a:pPr>
            <a:r>
              <a:rPr lang="en" sz="1200" u="sng">
                <a:solidFill>
                  <a:schemeClr val="dk1"/>
                </a:solidFill>
              </a:rPr>
              <a:t>Statement</a:t>
            </a:r>
            <a:r>
              <a:rPr lang="en" sz="1200">
                <a:solidFill>
                  <a:schemeClr val="dk1"/>
                </a:solidFill>
              </a:rPr>
              <a:t>: The Aborigines of Australia are very different from Native Americans in the United States and kept their land when the white colonists came. 		Agree _______		Disagree _______</a:t>
            </a:r>
            <a:endParaRPr sz="1200">
              <a:solidFill>
                <a:schemeClr val="dk1"/>
              </a:solidFill>
            </a:endParaRPr>
          </a:p>
          <a:p>
            <a:pPr marL="0" lvl="0" indent="0" rtl="0">
              <a:lnSpc>
                <a:spcPct val="120000"/>
              </a:lnSpc>
              <a:spcBef>
                <a:spcPts val="0"/>
              </a:spcBef>
              <a:spcAft>
                <a:spcPts val="0"/>
              </a:spcAft>
              <a:buClr>
                <a:schemeClr val="dk1"/>
              </a:buClr>
              <a:buSzPts val="1100"/>
              <a:buFont typeface="Arial"/>
              <a:buNone/>
            </a:pPr>
            <a:endParaRPr sz="1200">
              <a:solidFill>
                <a:schemeClr val="dk1"/>
              </a:solidFill>
              <a:highlight>
                <a:srgbClr val="FFFFFF"/>
              </a:highlight>
            </a:endParaRPr>
          </a:p>
          <a:p>
            <a:pPr marL="0" lvl="0" indent="0" rtl="0">
              <a:spcBef>
                <a:spcPts val="0"/>
              </a:spcBef>
              <a:spcAft>
                <a:spcPts val="0"/>
              </a:spcAft>
              <a:buNone/>
            </a:pPr>
            <a:r>
              <a:rPr lang="en" sz="1200" u="sng">
                <a:solidFill>
                  <a:srgbClr val="000000"/>
                </a:solidFill>
              </a:rPr>
              <a:t>Statement</a:t>
            </a:r>
            <a:r>
              <a:rPr lang="en" sz="1200">
                <a:solidFill>
                  <a:srgbClr val="000000"/>
                </a:solidFill>
              </a:rPr>
              <a:t>: </a:t>
            </a:r>
            <a:r>
              <a:rPr lang="en" sz="1200">
                <a:solidFill>
                  <a:srgbClr val="101010"/>
                </a:solidFill>
                <a:highlight>
                  <a:srgbClr val="FFFFFF"/>
                </a:highlight>
              </a:rPr>
              <a:t>England established a colony in Australia as a vacation spot. They liked Australia for its warm climate and nice beaches. 		Agree ___________		Disagree _____________</a:t>
            </a:r>
            <a:endParaRPr sz="1200">
              <a:solidFill>
                <a:srgbClr val="101010"/>
              </a:solidFill>
              <a:highlight>
                <a:srgbClr val="FFFFFF"/>
              </a:highlight>
            </a:endParaRPr>
          </a:p>
          <a:p>
            <a:pPr marL="0" lvl="0" indent="0">
              <a:spcBef>
                <a:spcPts val="1600"/>
              </a:spcBef>
              <a:spcAft>
                <a:spcPts val="0"/>
              </a:spcAft>
              <a:buNone/>
            </a:pPr>
            <a:r>
              <a:rPr lang="en" sz="1200" u="sng">
                <a:solidFill>
                  <a:srgbClr val="000000"/>
                </a:solidFill>
              </a:rPr>
              <a:t>Statement:</a:t>
            </a:r>
            <a:r>
              <a:rPr lang="en" sz="1200">
                <a:solidFill>
                  <a:srgbClr val="000000"/>
                </a:solidFill>
              </a:rPr>
              <a:t> </a:t>
            </a:r>
            <a:r>
              <a:rPr lang="en" sz="1200">
                <a:solidFill>
                  <a:schemeClr val="dk1"/>
                </a:solidFill>
                <a:highlight>
                  <a:srgbClr val="FFFFFF"/>
                </a:highlight>
              </a:rPr>
              <a:t>The British faced intense opposition when they landed at Australia. The Dutch, Spanish, and French explorers all claimed ownership of the land. </a:t>
            </a:r>
            <a:endParaRPr sz="1200">
              <a:solidFill>
                <a:srgbClr val="000000"/>
              </a:solidFill>
            </a:endParaRPr>
          </a:p>
          <a:p>
            <a:pPr marL="914400" lvl="0" indent="457200">
              <a:spcBef>
                <a:spcPts val="1600"/>
              </a:spcBef>
              <a:spcAft>
                <a:spcPts val="1600"/>
              </a:spcAft>
              <a:buNone/>
            </a:pPr>
            <a:r>
              <a:rPr lang="en" sz="1200">
                <a:solidFill>
                  <a:srgbClr val="000000"/>
                </a:solidFill>
              </a:rPr>
              <a:t>Agree _________			Disagree ____________</a:t>
            </a:r>
            <a:endParaRPr sz="120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Journal Entry - Summing it All Up</a:t>
            </a:r>
            <a:endParaRPr/>
          </a:p>
        </p:txBody>
      </p:sp>
      <p:sp>
        <p:nvSpPr>
          <p:cNvPr id="360" name="Shape 3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0000FF"/>
                </a:solidFill>
              </a:rPr>
              <a:t>In your own words, how did each historical event shape Australia today? Which historical event do you feel most shaped Australia to be what it is today and why? Be sure to include 3 key details. Use information discussed in class during visual discovery and read and retell! </a:t>
            </a:r>
            <a:endParaRPr>
              <a:solidFill>
                <a:srgbClr val="0000FF"/>
              </a:solidFill>
            </a:endParaRPr>
          </a:p>
          <a:p>
            <a:pPr marL="0" lvl="0" indent="0">
              <a:spcBef>
                <a:spcPts val="1600"/>
              </a:spcBef>
              <a:spcAft>
                <a:spcPts val="0"/>
              </a:spcAft>
              <a:buNone/>
            </a:pPr>
            <a:endParaRPr>
              <a:solidFill>
                <a:srgbClr val="0000FF"/>
              </a:solidFill>
            </a:endParaRPr>
          </a:p>
          <a:p>
            <a:pPr marL="0" lvl="0" indent="0">
              <a:spcBef>
                <a:spcPts val="1600"/>
              </a:spcBef>
              <a:spcAft>
                <a:spcPts val="1600"/>
              </a:spcAft>
              <a:buNone/>
            </a:pPr>
            <a:endParaRPr>
              <a:solidFill>
                <a:srgbClr val="0000FF"/>
              </a:solidFill>
            </a:endParaRPr>
          </a:p>
        </p:txBody>
      </p:sp>
      <p:pic>
        <p:nvPicPr>
          <p:cNvPr id="361" name="Shape 361"/>
          <p:cNvPicPr preferRelativeResize="0"/>
          <p:nvPr/>
        </p:nvPicPr>
        <p:blipFill>
          <a:blip r:embed="rId3">
            <a:alphaModFix/>
          </a:blip>
          <a:stretch>
            <a:fillRect/>
          </a:stretch>
        </p:blipFill>
        <p:spPr>
          <a:xfrm>
            <a:off x="1507200" y="2613725"/>
            <a:ext cx="5943600" cy="2184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263625" y="52740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What determines happiness? </a:t>
            </a:r>
            <a:endParaRPr/>
          </a:p>
        </p:txBody>
      </p:sp>
      <p:sp>
        <p:nvSpPr>
          <p:cNvPr id="80" name="Shape 8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solidFill>
                  <a:srgbClr val="000000"/>
                </a:solidFill>
              </a:rPr>
              <a:t>TED Talk on Happiness. </a:t>
            </a:r>
            <a:endParaRPr>
              <a:solidFill>
                <a:srgbClr val="000000"/>
              </a:solidFill>
            </a:endParaRPr>
          </a:p>
        </p:txBody>
      </p:sp>
      <p:pic>
        <p:nvPicPr>
          <p:cNvPr id="81" name="Shape 81" descr="http://www.ted.com Dan Gilbert, author of Stumbling on Happiness, challenges the idea that we'll be miserable if we don't get what we want. Our &quot;psychological immune system&quot; lets us feel truly happy even when things don't go as planned.&#10;&#10;TEDTalks is a daily video podcast of the best talks and performances from the TED Conference, where the world's leading thinkers and doers give the talk of their lives in 18 minutes. Featured speakers have included Al Gore on climate change, Philippe Starck on design, Jill Bolte Taylor on observing her own stroke, Nicholas Negroponte on One Laptop per Child, Jane Goodall on chimpanzees, Bill Gates on malaria and mosquitoes, Pattie Maes on the &quot;Sixth Sense&quot; wearable tech, and &quot;Lost&quot; producer JJ Abrams on the allure of mystery. TED stands for Technology, Entertainment, Design, and TEDTalks cover these topics as well as science, business, development and the arts. Closed captions and translated subtitles in a variety of languages are now available on TED.com, at http://www.ted.com/translate&#10;&#10;If you have questions or comments about this or other TED videos, please go to http://support.ted.com" title="The surprising science of happiness | Dan Gilbert">
            <a:hlinkClick r:id="rId3"/>
          </p:cNvPr>
          <p:cNvPicPr preferRelativeResize="0"/>
          <p:nvPr/>
        </p:nvPicPr>
        <p:blipFill>
          <a:blip r:embed="rId4">
            <a:alphaModFix/>
          </a:blip>
          <a:stretch>
            <a:fillRect/>
          </a:stretch>
        </p:blipFill>
        <p:spPr>
          <a:xfrm>
            <a:off x="3371000" y="1372300"/>
            <a:ext cx="3784576" cy="28384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Shape 366" descr="Image result for magnifying glass clipart"/>
          <p:cNvPicPr preferRelativeResize="0"/>
          <p:nvPr/>
        </p:nvPicPr>
        <p:blipFill>
          <a:blip r:embed="rId3">
            <a:alphaModFix/>
          </a:blip>
          <a:stretch>
            <a:fillRect/>
          </a:stretch>
        </p:blipFill>
        <p:spPr>
          <a:xfrm rot="-1439248">
            <a:off x="624223" y="1083052"/>
            <a:ext cx="4954428" cy="3072995"/>
          </a:xfrm>
          <a:prstGeom prst="rect">
            <a:avLst/>
          </a:prstGeom>
          <a:noFill/>
          <a:ln>
            <a:noFill/>
          </a:ln>
        </p:spPr>
      </p:pic>
      <p:sp>
        <p:nvSpPr>
          <p:cNvPr id="367" name="Shape 367"/>
          <p:cNvSpPr txBox="1">
            <a:spLocks noGrp="1"/>
          </p:cNvSpPr>
          <p:nvPr>
            <p:ph type="title"/>
          </p:nvPr>
        </p:nvSpPr>
        <p:spPr>
          <a:xfrm>
            <a:off x="311700" y="445025"/>
            <a:ext cx="8520600" cy="457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00FF"/>
                </a:solidFill>
                <a:latin typeface="Caveat"/>
                <a:ea typeface="Caveat"/>
                <a:cs typeface="Caveat"/>
                <a:sym typeface="Caveat"/>
              </a:rPr>
              <a:t>Lesson 4: Document Analysis</a:t>
            </a:r>
            <a:endParaRPr b="1">
              <a:solidFill>
                <a:srgbClr val="FF00FF"/>
              </a:solidFill>
              <a:latin typeface="Caveat"/>
              <a:ea typeface="Caveat"/>
              <a:cs typeface="Caveat"/>
              <a:sym typeface="Caveat"/>
            </a:endParaRPr>
          </a:p>
          <a:p>
            <a:pPr marL="1371600" lvl="0" indent="457200" algn="l" rtl="0">
              <a:spcBef>
                <a:spcPts val="0"/>
              </a:spcBef>
              <a:spcAft>
                <a:spcPts val="0"/>
              </a:spcAft>
              <a:buNone/>
            </a:pPr>
            <a:r>
              <a:rPr lang="en" b="1">
                <a:solidFill>
                  <a:srgbClr val="FF00FF"/>
                </a:solidFill>
                <a:latin typeface="Caveat"/>
                <a:ea typeface="Caveat"/>
                <a:cs typeface="Caveat"/>
                <a:sym typeface="Caveat"/>
              </a:rPr>
              <a:t>  	  Let’s Think Like a Historian!</a:t>
            </a:r>
            <a:endParaRPr b="1">
              <a:solidFill>
                <a:srgbClr val="FF00FF"/>
              </a:solidFill>
              <a:latin typeface="Caveat"/>
              <a:ea typeface="Caveat"/>
              <a:cs typeface="Caveat"/>
              <a:sym typeface="Cavea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a:spcBef>
                <a:spcPts val="0"/>
              </a:spcBef>
              <a:spcAft>
                <a:spcPts val="0"/>
              </a:spcAft>
              <a:buNone/>
            </a:pPr>
            <a:r>
              <a:rPr lang="en">
                <a:solidFill>
                  <a:srgbClr val="FF00FF"/>
                </a:solidFill>
                <a:latin typeface="Caveat"/>
                <a:ea typeface="Caveat"/>
                <a:cs typeface="Caveat"/>
                <a:sym typeface="Caveat"/>
              </a:rPr>
              <a:t>How do we know what we know what we have learned about Melbourne, Australia is true?</a:t>
            </a:r>
            <a:endParaRPr>
              <a:solidFill>
                <a:srgbClr val="FF00FF"/>
              </a:solidFill>
              <a:latin typeface="Caveat"/>
              <a:ea typeface="Caveat"/>
              <a:cs typeface="Caveat"/>
              <a:sym typeface="Caveat"/>
            </a:endParaRPr>
          </a:p>
          <a:p>
            <a:pPr marL="0" lvl="0" indent="0" algn="ctr">
              <a:spcBef>
                <a:spcPts val="0"/>
              </a:spcBef>
              <a:spcAft>
                <a:spcPts val="0"/>
              </a:spcAft>
              <a:buNone/>
            </a:pPr>
            <a:endParaRPr/>
          </a:p>
          <a:p>
            <a:pPr marL="0" lvl="0" indent="0" algn="ctr">
              <a:spcBef>
                <a:spcPts val="0"/>
              </a:spcBef>
              <a:spcAft>
                <a:spcPts val="0"/>
              </a:spcAft>
              <a:buNone/>
            </a:pPr>
            <a:endParaRPr/>
          </a:p>
          <a:p>
            <a:pPr marL="0" lvl="0" indent="0">
              <a:spcBef>
                <a:spcPts val="0"/>
              </a:spcBef>
              <a:spcAft>
                <a:spcPts val="0"/>
              </a:spcAft>
              <a:buNone/>
            </a:pPr>
            <a:endParaRPr/>
          </a:p>
        </p:txBody>
      </p:sp>
      <p:sp>
        <p:nvSpPr>
          <p:cNvPr id="368" name="Shape 368"/>
          <p:cNvSpPr txBox="1"/>
          <p:nvPr/>
        </p:nvSpPr>
        <p:spPr>
          <a:xfrm rot="1608929">
            <a:off x="3787704" y="1961182"/>
            <a:ext cx="1565441" cy="117743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solidFill>
                  <a:srgbClr val="980000"/>
                </a:solidFill>
                <a:latin typeface="Caveat"/>
                <a:ea typeface="Caveat"/>
                <a:cs typeface="Caveat"/>
                <a:sym typeface="Caveat"/>
              </a:rPr>
              <a:t>S</a:t>
            </a:r>
            <a:r>
              <a:rPr lang="en" sz="3000" b="1">
                <a:solidFill>
                  <a:srgbClr val="351C75"/>
                </a:solidFill>
                <a:latin typeface="Caveat"/>
                <a:ea typeface="Caveat"/>
                <a:cs typeface="Caveat"/>
                <a:sym typeface="Caveat"/>
              </a:rPr>
              <a:t>C</a:t>
            </a:r>
            <a:r>
              <a:rPr lang="en" sz="3000" b="1">
                <a:solidFill>
                  <a:srgbClr val="0000FF"/>
                </a:solidFill>
                <a:latin typeface="Caveat"/>
                <a:ea typeface="Caveat"/>
                <a:cs typeface="Caveat"/>
                <a:sym typeface="Caveat"/>
              </a:rPr>
              <a:t>I</a:t>
            </a:r>
            <a:r>
              <a:rPr lang="en" sz="3000" b="1">
                <a:solidFill>
                  <a:srgbClr val="00FF00"/>
                </a:solidFill>
                <a:latin typeface="Caveat"/>
                <a:ea typeface="Caveat"/>
                <a:cs typeface="Caveat"/>
                <a:sym typeface="Caveat"/>
              </a:rPr>
              <a:t>M</a:t>
            </a:r>
            <a:r>
              <a:rPr lang="en" sz="3000" b="1">
                <a:solidFill>
                  <a:srgbClr val="3D85C6"/>
                </a:solidFill>
                <a:latin typeface="Caveat"/>
                <a:ea typeface="Caveat"/>
                <a:cs typeface="Caveat"/>
                <a:sym typeface="Caveat"/>
              </a:rPr>
              <a:t>-</a:t>
            </a:r>
            <a:r>
              <a:rPr lang="en" sz="3000" b="1">
                <a:solidFill>
                  <a:srgbClr val="FF9900"/>
                </a:solidFill>
                <a:latin typeface="Caveat"/>
                <a:ea typeface="Caveat"/>
                <a:cs typeface="Caveat"/>
                <a:sym typeface="Caveat"/>
              </a:rPr>
              <a:t>C</a:t>
            </a:r>
            <a:endParaRPr sz="3000" b="1">
              <a:solidFill>
                <a:srgbClr val="FF9900"/>
              </a:solidFill>
              <a:latin typeface="Caveat"/>
              <a:ea typeface="Caveat"/>
              <a:cs typeface="Caveat"/>
              <a:sym typeface="Cave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74" name="Shape 374"/>
          <p:cNvSpPr txBox="1">
            <a:spLocks noGrp="1"/>
          </p:cNvSpPr>
          <p:nvPr>
            <p:ph type="body" idx="1"/>
          </p:nvPr>
        </p:nvSpPr>
        <p:spPr>
          <a:xfrm>
            <a:off x="311700" y="949450"/>
            <a:ext cx="8520600" cy="39234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b="1">
                <a:solidFill>
                  <a:srgbClr val="0000FF"/>
                </a:solidFill>
                <a:latin typeface="Caveat"/>
                <a:ea typeface="Caveat"/>
                <a:cs typeface="Caveat"/>
                <a:sym typeface="Caveat"/>
              </a:rPr>
              <a:t>C - </a:t>
            </a:r>
            <a:r>
              <a:rPr lang="en" b="1">
                <a:solidFill>
                  <a:srgbClr val="FF0000"/>
                </a:solidFill>
                <a:latin typeface="Caveat"/>
                <a:ea typeface="Caveat"/>
                <a:cs typeface="Caveat"/>
                <a:sym typeface="Caveat"/>
              </a:rPr>
              <a:t>Conversation: Let’s talk about this lesson! We need to be respectful of everyone, so if someone else is talking, listen and then raise your hand to add to the conversation!</a:t>
            </a:r>
            <a:endParaRPr b="1">
              <a:solidFill>
                <a:srgbClr val="FF0000"/>
              </a:solidFill>
              <a:latin typeface="Caveat"/>
              <a:ea typeface="Caveat"/>
              <a:cs typeface="Caveat"/>
              <a:sym typeface="Caveat"/>
            </a:endParaRPr>
          </a:p>
          <a:p>
            <a:pPr marL="0" lvl="0" indent="0" rtl="0">
              <a:spcBef>
                <a:spcPts val="0"/>
              </a:spcBef>
              <a:spcAft>
                <a:spcPts val="0"/>
              </a:spcAft>
              <a:buClr>
                <a:schemeClr val="dk1"/>
              </a:buClr>
              <a:buSzPts val="1100"/>
              <a:buFont typeface="Arial"/>
              <a:buNone/>
            </a:pPr>
            <a:r>
              <a:rPr lang="en" b="1">
                <a:solidFill>
                  <a:srgbClr val="0000FF"/>
                </a:solidFill>
                <a:latin typeface="Caveat"/>
                <a:ea typeface="Caveat"/>
                <a:cs typeface="Caveat"/>
                <a:sym typeface="Caveat"/>
              </a:rPr>
              <a:t>H - </a:t>
            </a:r>
            <a:r>
              <a:rPr lang="en" b="1">
                <a:solidFill>
                  <a:srgbClr val="FF0000"/>
                </a:solidFill>
                <a:latin typeface="Caveat"/>
                <a:ea typeface="Caveat"/>
                <a:cs typeface="Caveat"/>
                <a:sym typeface="Caveat"/>
              </a:rPr>
              <a:t>Help: Please do not hesitate to ask me any questions! I am here to help. Please raise your hand, and I will either call on you during our discussion or come to you during our activity.</a:t>
            </a:r>
            <a:endParaRPr b="1">
              <a:solidFill>
                <a:srgbClr val="FF0000"/>
              </a:solidFill>
              <a:latin typeface="Caveat"/>
              <a:ea typeface="Caveat"/>
              <a:cs typeface="Caveat"/>
              <a:sym typeface="Caveat"/>
            </a:endParaRPr>
          </a:p>
          <a:p>
            <a:pPr marL="0" lvl="0" indent="0" rtl="0">
              <a:spcBef>
                <a:spcPts val="0"/>
              </a:spcBef>
              <a:spcAft>
                <a:spcPts val="0"/>
              </a:spcAft>
              <a:buClr>
                <a:schemeClr val="dk1"/>
              </a:buClr>
              <a:buSzPts val="1100"/>
              <a:buFont typeface="Arial"/>
              <a:buNone/>
            </a:pPr>
            <a:r>
              <a:rPr lang="en" b="1">
                <a:solidFill>
                  <a:srgbClr val="0000FF"/>
                </a:solidFill>
                <a:latin typeface="Caveat"/>
                <a:ea typeface="Caveat"/>
                <a:cs typeface="Caveat"/>
                <a:sym typeface="Caveat"/>
              </a:rPr>
              <a:t>A - </a:t>
            </a:r>
            <a:r>
              <a:rPr lang="en" b="1">
                <a:solidFill>
                  <a:srgbClr val="FF0000"/>
                </a:solidFill>
                <a:latin typeface="Caveat"/>
                <a:ea typeface="Caveat"/>
                <a:cs typeface="Caveat"/>
                <a:sym typeface="Caveat"/>
              </a:rPr>
              <a:t>Activity: Our activity today is called Thinking Like a Historian. We will be making a decision on whether we think the history we learned yesterday was valid or not.</a:t>
            </a:r>
            <a:endParaRPr b="1">
              <a:solidFill>
                <a:srgbClr val="FF0000"/>
              </a:solidFill>
              <a:latin typeface="Caveat"/>
              <a:ea typeface="Caveat"/>
              <a:cs typeface="Caveat"/>
              <a:sym typeface="Caveat"/>
            </a:endParaRPr>
          </a:p>
          <a:p>
            <a:pPr marL="0" lvl="0" indent="0" rtl="0">
              <a:spcBef>
                <a:spcPts val="0"/>
              </a:spcBef>
              <a:spcAft>
                <a:spcPts val="0"/>
              </a:spcAft>
              <a:buClr>
                <a:schemeClr val="dk1"/>
              </a:buClr>
              <a:buSzPts val="1100"/>
              <a:buFont typeface="Arial"/>
              <a:buNone/>
            </a:pPr>
            <a:r>
              <a:rPr lang="en" b="1">
                <a:solidFill>
                  <a:srgbClr val="0000FF"/>
                </a:solidFill>
                <a:latin typeface="Caveat"/>
                <a:ea typeface="Caveat"/>
                <a:cs typeface="Caveat"/>
                <a:sym typeface="Caveat"/>
              </a:rPr>
              <a:t>M - </a:t>
            </a:r>
            <a:r>
              <a:rPr lang="en" b="1">
                <a:solidFill>
                  <a:srgbClr val="FF0000"/>
                </a:solidFill>
                <a:latin typeface="Caveat"/>
                <a:ea typeface="Caveat"/>
                <a:cs typeface="Caveat"/>
                <a:sym typeface="Caveat"/>
              </a:rPr>
              <a:t>Movement: We will be moving around the room! When we move we will go quietly, and we need to be careful and watch out for others and things on the floor.</a:t>
            </a:r>
            <a:endParaRPr b="1">
              <a:solidFill>
                <a:srgbClr val="FF0000"/>
              </a:solidFill>
              <a:latin typeface="Caveat"/>
              <a:ea typeface="Caveat"/>
              <a:cs typeface="Caveat"/>
              <a:sym typeface="Caveat"/>
            </a:endParaRPr>
          </a:p>
          <a:p>
            <a:pPr marL="0" lvl="0" indent="0" rtl="0">
              <a:spcBef>
                <a:spcPts val="0"/>
              </a:spcBef>
              <a:spcAft>
                <a:spcPts val="0"/>
              </a:spcAft>
              <a:buClr>
                <a:schemeClr val="dk1"/>
              </a:buClr>
              <a:buSzPts val="1100"/>
              <a:buFont typeface="Arial"/>
              <a:buNone/>
            </a:pPr>
            <a:r>
              <a:rPr lang="en" b="1">
                <a:solidFill>
                  <a:srgbClr val="0000FF"/>
                </a:solidFill>
                <a:latin typeface="Caveat"/>
                <a:ea typeface="Caveat"/>
                <a:cs typeface="Caveat"/>
                <a:sym typeface="Caveat"/>
              </a:rPr>
              <a:t>P - </a:t>
            </a:r>
            <a:r>
              <a:rPr lang="en" b="1">
                <a:solidFill>
                  <a:srgbClr val="FF0000"/>
                </a:solidFill>
                <a:latin typeface="Caveat"/>
                <a:ea typeface="Caveat"/>
                <a:cs typeface="Caveat"/>
                <a:sym typeface="Caveat"/>
              </a:rPr>
              <a:t>Participation: Please participate as much as possible! We are here to have fun and the more you participate, the more fun we are going to have.</a:t>
            </a:r>
            <a:endParaRPr b="1">
              <a:solidFill>
                <a:srgbClr val="FF0000"/>
              </a:solidFill>
              <a:latin typeface="Caveat"/>
              <a:ea typeface="Caveat"/>
              <a:cs typeface="Caveat"/>
              <a:sym typeface="Caveat"/>
            </a:endParaRPr>
          </a:p>
          <a:p>
            <a:pPr marL="0" lvl="0" indent="0" rtl="0">
              <a:spcBef>
                <a:spcPts val="0"/>
              </a:spcBef>
              <a:spcAft>
                <a:spcPts val="0"/>
              </a:spcAft>
              <a:buClr>
                <a:schemeClr val="dk1"/>
              </a:buClr>
              <a:buSzPts val="1100"/>
              <a:buFont typeface="Arial"/>
              <a:buNone/>
            </a:pPr>
            <a:r>
              <a:rPr lang="en" b="1">
                <a:solidFill>
                  <a:srgbClr val="0000FF"/>
                </a:solidFill>
                <a:latin typeface="Caveat"/>
                <a:ea typeface="Caveat"/>
                <a:cs typeface="Caveat"/>
                <a:sym typeface="Caveat"/>
              </a:rPr>
              <a:t>S - </a:t>
            </a:r>
            <a:r>
              <a:rPr lang="en" b="1">
                <a:solidFill>
                  <a:srgbClr val="FF0000"/>
                </a:solidFill>
                <a:latin typeface="Caveat"/>
                <a:ea typeface="Caveat"/>
                <a:cs typeface="Caveat"/>
                <a:sym typeface="Caveat"/>
              </a:rPr>
              <a:t>Success: Once you learn about SCIM-C and the documents you will be Thinking Like a Historian, and therefore you will be successful!</a:t>
            </a:r>
            <a:endParaRPr b="1">
              <a:solidFill>
                <a:srgbClr val="FF0000"/>
              </a:solidFill>
              <a:latin typeface="Caveat"/>
              <a:ea typeface="Caveat"/>
              <a:cs typeface="Caveat"/>
              <a:sym typeface="Caveat"/>
            </a:endParaRPr>
          </a:p>
          <a:p>
            <a:pPr marL="0" lvl="0" indent="0">
              <a:spcBef>
                <a:spcPts val="0"/>
              </a:spcBef>
              <a:spcAft>
                <a:spcPts val="1600"/>
              </a:spcAft>
              <a:buNone/>
            </a:pPr>
            <a:endParaRPr/>
          </a:p>
        </p:txBody>
      </p:sp>
      <p:pic>
        <p:nvPicPr>
          <p:cNvPr id="375" name="Shape 375" descr="Image result for champs"/>
          <p:cNvPicPr preferRelativeResize="0"/>
          <p:nvPr/>
        </p:nvPicPr>
        <p:blipFill>
          <a:blip r:embed="rId3">
            <a:alphaModFix/>
          </a:blip>
          <a:stretch>
            <a:fillRect/>
          </a:stretch>
        </p:blipFill>
        <p:spPr>
          <a:xfrm>
            <a:off x="152400" y="152400"/>
            <a:ext cx="1255299" cy="940800"/>
          </a:xfrm>
          <a:prstGeom prst="rect">
            <a:avLst/>
          </a:prstGeom>
          <a:noFill/>
          <a:ln>
            <a:noFill/>
          </a:ln>
        </p:spPr>
      </p:pic>
      <p:pic>
        <p:nvPicPr>
          <p:cNvPr id="376" name="Shape 376" descr="Image result for champs"/>
          <p:cNvPicPr preferRelativeResize="0"/>
          <p:nvPr/>
        </p:nvPicPr>
        <p:blipFill>
          <a:blip r:embed="rId3">
            <a:alphaModFix/>
          </a:blip>
          <a:stretch>
            <a:fillRect/>
          </a:stretch>
        </p:blipFill>
        <p:spPr>
          <a:xfrm>
            <a:off x="7756350" y="152400"/>
            <a:ext cx="1255299" cy="940800"/>
          </a:xfrm>
          <a:prstGeom prst="rect">
            <a:avLst/>
          </a:prstGeom>
          <a:noFill/>
          <a:ln>
            <a:noFill/>
          </a:ln>
        </p:spPr>
      </p:pic>
      <p:pic>
        <p:nvPicPr>
          <p:cNvPr id="377" name="Shape 377" descr="Image result for australia flag"/>
          <p:cNvPicPr preferRelativeResize="0"/>
          <p:nvPr/>
        </p:nvPicPr>
        <p:blipFill>
          <a:blip r:embed="rId4">
            <a:alphaModFix/>
          </a:blip>
          <a:stretch>
            <a:fillRect/>
          </a:stretch>
        </p:blipFill>
        <p:spPr>
          <a:xfrm>
            <a:off x="3542138" y="152398"/>
            <a:ext cx="2079776" cy="940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81"/>
        <p:cNvGrpSpPr/>
        <p:nvPr/>
      </p:nvGrpSpPr>
      <p:grpSpPr>
        <a:xfrm>
          <a:off x="0" y="0"/>
          <a:ext cx="0" cy="0"/>
          <a:chOff x="0" y="0"/>
          <a:chExt cx="0" cy="0"/>
        </a:xfrm>
      </p:grpSpPr>
      <p:pic>
        <p:nvPicPr>
          <p:cNvPr id="382" name="Shape 382" descr="Image result for notebook borders"/>
          <p:cNvPicPr preferRelativeResize="0"/>
          <p:nvPr/>
        </p:nvPicPr>
        <p:blipFill>
          <a:blip r:embed="rId3">
            <a:alphaModFix/>
          </a:blip>
          <a:stretch>
            <a:fillRect/>
          </a:stretch>
        </p:blipFill>
        <p:spPr>
          <a:xfrm>
            <a:off x="0" y="0"/>
            <a:ext cx="9144000" cy="5211175"/>
          </a:xfrm>
          <a:prstGeom prst="rect">
            <a:avLst/>
          </a:prstGeom>
          <a:noFill/>
          <a:ln>
            <a:noFill/>
          </a:ln>
        </p:spPr>
      </p:pic>
      <p:sp>
        <p:nvSpPr>
          <p:cNvPr id="383" name="Shape 383"/>
          <p:cNvSpPr txBox="1">
            <a:spLocks noGrp="1"/>
          </p:cNvSpPr>
          <p:nvPr>
            <p:ph type="body" idx="1"/>
          </p:nvPr>
        </p:nvSpPr>
        <p:spPr>
          <a:xfrm>
            <a:off x="974925" y="1186800"/>
            <a:ext cx="7857300" cy="35235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sz="2400" b="1">
                <a:solidFill>
                  <a:srgbClr val="980000"/>
                </a:solidFill>
                <a:latin typeface="Caveat"/>
                <a:ea typeface="Caveat"/>
                <a:cs typeface="Caveat"/>
                <a:sym typeface="Caveat"/>
              </a:rPr>
              <a:t>S- Summarizing</a:t>
            </a:r>
            <a:endParaRPr sz="2400" b="1">
              <a:solidFill>
                <a:srgbClr val="980000"/>
              </a:solidFill>
              <a:latin typeface="Caveat"/>
              <a:ea typeface="Caveat"/>
              <a:cs typeface="Caveat"/>
              <a:sym typeface="Caveat"/>
            </a:endParaRPr>
          </a:p>
          <a:p>
            <a:pPr marL="0" lvl="0" indent="457200" algn="l">
              <a:spcBef>
                <a:spcPts val="1600"/>
              </a:spcBef>
              <a:spcAft>
                <a:spcPts val="0"/>
              </a:spcAft>
              <a:buNone/>
            </a:pPr>
            <a:r>
              <a:rPr lang="en" sz="2400" b="1">
                <a:solidFill>
                  <a:srgbClr val="351C75"/>
                </a:solidFill>
                <a:latin typeface="Caveat"/>
                <a:ea typeface="Caveat"/>
                <a:cs typeface="Caveat"/>
                <a:sym typeface="Caveat"/>
              </a:rPr>
              <a:t>C- Contextualizing</a:t>
            </a:r>
            <a:endParaRPr sz="2400" b="1">
              <a:solidFill>
                <a:srgbClr val="351C75"/>
              </a:solidFill>
              <a:latin typeface="Caveat"/>
              <a:ea typeface="Caveat"/>
              <a:cs typeface="Caveat"/>
              <a:sym typeface="Caveat"/>
            </a:endParaRPr>
          </a:p>
          <a:p>
            <a:pPr marL="457200" lvl="0" indent="457200" algn="l">
              <a:spcBef>
                <a:spcPts val="1600"/>
              </a:spcBef>
              <a:spcAft>
                <a:spcPts val="0"/>
              </a:spcAft>
              <a:buNone/>
            </a:pPr>
            <a:r>
              <a:rPr lang="en" sz="2400" b="1">
                <a:solidFill>
                  <a:srgbClr val="0000FF"/>
                </a:solidFill>
                <a:latin typeface="Caveat"/>
                <a:ea typeface="Caveat"/>
                <a:cs typeface="Caveat"/>
                <a:sym typeface="Caveat"/>
              </a:rPr>
              <a:t>I- Inferring</a:t>
            </a:r>
            <a:endParaRPr sz="2400" b="1">
              <a:solidFill>
                <a:srgbClr val="0000FF"/>
              </a:solidFill>
              <a:latin typeface="Caveat"/>
              <a:ea typeface="Caveat"/>
              <a:cs typeface="Caveat"/>
              <a:sym typeface="Caveat"/>
            </a:endParaRPr>
          </a:p>
          <a:p>
            <a:pPr marL="914400" lvl="0" indent="457200" algn="l">
              <a:spcBef>
                <a:spcPts val="1600"/>
              </a:spcBef>
              <a:spcAft>
                <a:spcPts val="0"/>
              </a:spcAft>
              <a:buNone/>
            </a:pPr>
            <a:r>
              <a:rPr lang="en" sz="2400" b="1">
                <a:solidFill>
                  <a:srgbClr val="00FF00"/>
                </a:solidFill>
                <a:latin typeface="Caveat"/>
                <a:ea typeface="Caveat"/>
                <a:cs typeface="Caveat"/>
                <a:sym typeface="Caveat"/>
              </a:rPr>
              <a:t>M- Monitoring</a:t>
            </a:r>
            <a:endParaRPr sz="2400" b="1">
              <a:solidFill>
                <a:srgbClr val="00FF00"/>
              </a:solidFill>
              <a:latin typeface="Caveat"/>
              <a:ea typeface="Caveat"/>
              <a:cs typeface="Caveat"/>
              <a:sym typeface="Caveat"/>
            </a:endParaRPr>
          </a:p>
          <a:p>
            <a:pPr marL="1371600" lvl="0" indent="457200" algn="l">
              <a:spcBef>
                <a:spcPts val="1600"/>
              </a:spcBef>
              <a:spcAft>
                <a:spcPts val="1600"/>
              </a:spcAft>
              <a:buNone/>
            </a:pPr>
            <a:r>
              <a:rPr lang="en" sz="2400" b="1">
                <a:solidFill>
                  <a:srgbClr val="FF9900"/>
                </a:solidFill>
                <a:latin typeface="Caveat"/>
                <a:ea typeface="Caveat"/>
                <a:cs typeface="Caveat"/>
                <a:sym typeface="Caveat"/>
              </a:rPr>
              <a:t>C- Corroborating</a:t>
            </a:r>
            <a:endParaRPr sz="2400" b="1">
              <a:solidFill>
                <a:srgbClr val="FF9900"/>
              </a:solidFill>
              <a:latin typeface="Caveat"/>
              <a:ea typeface="Caveat"/>
              <a:cs typeface="Caveat"/>
              <a:sym typeface="Caveat"/>
            </a:endParaRPr>
          </a:p>
        </p:txBody>
      </p:sp>
      <p:sp>
        <p:nvSpPr>
          <p:cNvPr id="384" name="Shape 3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b="1">
                <a:latin typeface="Caveat"/>
                <a:ea typeface="Caveat"/>
                <a:cs typeface="Caveat"/>
                <a:sym typeface="Caveat"/>
              </a:rPr>
              <a:t>What is </a:t>
            </a:r>
            <a:r>
              <a:rPr lang="en" sz="3600" b="1">
                <a:solidFill>
                  <a:srgbClr val="980000"/>
                </a:solidFill>
                <a:latin typeface="Caveat"/>
                <a:ea typeface="Caveat"/>
                <a:cs typeface="Caveat"/>
                <a:sym typeface="Caveat"/>
              </a:rPr>
              <a:t>S</a:t>
            </a:r>
            <a:r>
              <a:rPr lang="en" sz="3600" b="1">
                <a:solidFill>
                  <a:srgbClr val="351C75"/>
                </a:solidFill>
                <a:latin typeface="Caveat"/>
                <a:ea typeface="Caveat"/>
                <a:cs typeface="Caveat"/>
                <a:sym typeface="Caveat"/>
              </a:rPr>
              <a:t>C</a:t>
            </a:r>
            <a:r>
              <a:rPr lang="en" sz="3600" b="1">
                <a:solidFill>
                  <a:srgbClr val="0000FF"/>
                </a:solidFill>
                <a:latin typeface="Caveat"/>
                <a:ea typeface="Caveat"/>
                <a:cs typeface="Caveat"/>
                <a:sym typeface="Caveat"/>
              </a:rPr>
              <a:t>I</a:t>
            </a:r>
            <a:r>
              <a:rPr lang="en" sz="3600" b="1">
                <a:solidFill>
                  <a:schemeClr val="accent6"/>
                </a:solidFill>
                <a:latin typeface="Caveat"/>
                <a:ea typeface="Caveat"/>
                <a:cs typeface="Caveat"/>
                <a:sym typeface="Caveat"/>
              </a:rPr>
              <a:t>M</a:t>
            </a:r>
            <a:r>
              <a:rPr lang="en" sz="3600" b="1">
                <a:solidFill>
                  <a:srgbClr val="0B5394"/>
                </a:solidFill>
                <a:latin typeface="Caveat"/>
                <a:ea typeface="Caveat"/>
                <a:cs typeface="Caveat"/>
                <a:sym typeface="Caveat"/>
              </a:rPr>
              <a:t>-</a:t>
            </a:r>
            <a:r>
              <a:rPr lang="en" sz="3600" b="1">
                <a:solidFill>
                  <a:srgbClr val="FF9900"/>
                </a:solidFill>
                <a:latin typeface="Caveat"/>
                <a:ea typeface="Caveat"/>
                <a:cs typeface="Caveat"/>
                <a:sym typeface="Caveat"/>
              </a:rPr>
              <a:t>C</a:t>
            </a:r>
            <a:r>
              <a:rPr lang="en" sz="3600" b="1">
                <a:latin typeface="Caveat"/>
                <a:ea typeface="Caveat"/>
                <a:cs typeface="Caveat"/>
                <a:sym typeface="Caveat"/>
              </a:rPr>
              <a:t>?</a:t>
            </a:r>
            <a:endParaRPr sz="3600" b="1">
              <a:latin typeface="Caveat"/>
              <a:ea typeface="Caveat"/>
              <a:cs typeface="Caveat"/>
              <a:sym typeface="Caveat"/>
            </a:endParaRPr>
          </a:p>
        </p:txBody>
      </p:sp>
      <p:pic>
        <p:nvPicPr>
          <p:cNvPr id="385" name="Shape 385" descr="Image result for investigator cartoon"/>
          <p:cNvPicPr preferRelativeResize="0"/>
          <p:nvPr/>
        </p:nvPicPr>
        <p:blipFill>
          <a:blip r:embed="rId4">
            <a:alphaModFix/>
          </a:blip>
          <a:stretch>
            <a:fillRect/>
          </a:stretch>
        </p:blipFill>
        <p:spPr>
          <a:xfrm>
            <a:off x="4838250" y="1475450"/>
            <a:ext cx="2558124" cy="25581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311700" y="207602"/>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b="1" u="sng">
                <a:solidFill>
                  <a:srgbClr val="980000"/>
                </a:solidFill>
                <a:latin typeface="Caveat"/>
                <a:ea typeface="Caveat"/>
                <a:cs typeface="Caveat"/>
                <a:sym typeface="Caveat"/>
              </a:rPr>
              <a:t>Summarizing</a:t>
            </a:r>
            <a:endParaRPr sz="3000" b="1" u="sng">
              <a:solidFill>
                <a:srgbClr val="980000"/>
              </a:solidFill>
              <a:latin typeface="Caveat"/>
              <a:ea typeface="Caveat"/>
              <a:cs typeface="Caveat"/>
              <a:sym typeface="Caveat"/>
            </a:endParaRPr>
          </a:p>
        </p:txBody>
      </p:sp>
      <p:sp>
        <p:nvSpPr>
          <p:cNvPr id="391" name="Shape 391"/>
          <p:cNvSpPr txBox="1">
            <a:spLocks noGrp="1"/>
          </p:cNvSpPr>
          <p:nvPr>
            <p:ph type="body" idx="1"/>
          </p:nvPr>
        </p:nvSpPr>
        <p:spPr>
          <a:xfrm>
            <a:off x="311700" y="515264"/>
            <a:ext cx="8520600" cy="3124800"/>
          </a:xfrm>
          <a:prstGeom prst="rect">
            <a:avLst/>
          </a:prstGeom>
        </p:spPr>
        <p:txBody>
          <a:bodyPr spcFirstLastPara="1" wrap="square" lIns="91425" tIns="91425" rIns="91425" bIns="91425" anchor="t" anchorCtr="0">
            <a:noAutofit/>
          </a:bodyPr>
          <a:lstStyle/>
          <a:p>
            <a:pPr marL="0" lvl="0" indent="0" rtl="0">
              <a:lnSpc>
                <a:spcPct val="115000"/>
              </a:lnSpc>
              <a:spcBef>
                <a:spcPts val="900"/>
              </a:spcBef>
              <a:spcAft>
                <a:spcPts val="0"/>
              </a:spcAft>
              <a:buClr>
                <a:schemeClr val="dk1"/>
              </a:buClr>
              <a:buSzPts val="1100"/>
              <a:buFont typeface="Arial"/>
              <a:buNone/>
            </a:pPr>
            <a:r>
              <a:rPr lang="en" sz="3000" b="1">
                <a:solidFill>
                  <a:srgbClr val="980000"/>
                </a:solidFill>
                <a:latin typeface="Caveat"/>
                <a:ea typeface="Caveat"/>
                <a:cs typeface="Caveat"/>
                <a:sym typeface="Caveat"/>
              </a:rPr>
              <a:t>1. What type of historical document is the source?</a:t>
            </a:r>
            <a:endParaRPr sz="3000" b="1">
              <a:solidFill>
                <a:srgbClr val="980000"/>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1500" b="1">
                <a:solidFill>
                  <a:srgbClr val="E06666"/>
                </a:solidFill>
                <a:latin typeface="Caveat"/>
                <a:ea typeface="Caveat"/>
                <a:cs typeface="Caveat"/>
                <a:sym typeface="Caveat"/>
              </a:rPr>
              <a:t>-Primary(original document, artifact, diary etc. created by the person themself)</a:t>
            </a:r>
            <a:endParaRPr sz="1500" b="1">
              <a:solidFill>
                <a:srgbClr val="E06666"/>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1500" b="1">
                <a:solidFill>
                  <a:srgbClr val="E06666"/>
                </a:solidFill>
                <a:latin typeface="Caveat"/>
                <a:ea typeface="Caveat"/>
                <a:cs typeface="Caveat"/>
                <a:sym typeface="Caveat"/>
              </a:rPr>
              <a:t>-Secondary(articles, journals etc. created later by someone who did not experience the event first-hand)</a:t>
            </a:r>
            <a:endParaRPr sz="1500" b="1">
              <a:solidFill>
                <a:srgbClr val="E06666"/>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3000" b="1">
                <a:solidFill>
                  <a:srgbClr val="980000"/>
                </a:solidFill>
                <a:latin typeface="Caveat"/>
                <a:ea typeface="Caveat"/>
                <a:cs typeface="Caveat"/>
                <a:sym typeface="Caveat"/>
              </a:rPr>
              <a:t>2. What specific information, details, and/or perspectives does the source provide?</a:t>
            </a:r>
            <a:endParaRPr sz="3000" b="1">
              <a:solidFill>
                <a:srgbClr val="980000"/>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3000" b="1">
                <a:solidFill>
                  <a:srgbClr val="980000"/>
                </a:solidFill>
                <a:latin typeface="Caveat"/>
                <a:ea typeface="Caveat"/>
                <a:cs typeface="Caveat"/>
                <a:sym typeface="Caveat"/>
              </a:rPr>
              <a:t>3. What are the subject, audience, and/or purpose of the source?</a:t>
            </a:r>
            <a:endParaRPr sz="3000" b="1">
              <a:solidFill>
                <a:srgbClr val="980000"/>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3000" b="1">
                <a:solidFill>
                  <a:srgbClr val="980000"/>
                </a:solidFill>
                <a:latin typeface="Caveat"/>
                <a:ea typeface="Caveat"/>
                <a:cs typeface="Caveat"/>
                <a:sym typeface="Caveat"/>
              </a:rPr>
              <a:t>4. What does the source directly tell us?</a:t>
            </a:r>
            <a:endParaRPr sz="3000" b="1">
              <a:solidFill>
                <a:srgbClr val="980000"/>
              </a:solidFill>
              <a:latin typeface="Caveat"/>
              <a:ea typeface="Caveat"/>
              <a:cs typeface="Caveat"/>
              <a:sym typeface="Caveat"/>
            </a:endParaRPr>
          </a:p>
          <a:p>
            <a:pPr marL="0" lvl="0" indent="0">
              <a:spcBef>
                <a:spcPts val="0"/>
              </a:spcBef>
              <a:spcAft>
                <a:spcPts val="160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b="1" u="sng">
                <a:solidFill>
                  <a:srgbClr val="351C75"/>
                </a:solidFill>
                <a:latin typeface="Caveat"/>
                <a:ea typeface="Caveat"/>
                <a:cs typeface="Caveat"/>
                <a:sym typeface="Caveat"/>
              </a:rPr>
              <a:t>Contextualizing</a:t>
            </a:r>
            <a:endParaRPr sz="3000" b="1" u="sng">
              <a:solidFill>
                <a:srgbClr val="351C75"/>
              </a:solidFill>
              <a:latin typeface="Caveat"/>
              <a:ea typeface="Caveat"/>
              <a:cs typeface="Caveat"/>
              <a:sym typeface="Caveat"/>
            </a:endParaRPr>
          </a:p>
        </p:txBody>
      </p:sp>
      <p:sp>
        <p:nvSpPr>
          <p:cNvPr id="397" name="Shape 397"/>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0" lvl="0" indent="0" rtl="0">
              <a:lnSpc>
                <a:spcPct val="115000"/>
              </a:lnSpc>
              <a:spcBef>
                <a:spcPts val="900"/>
              </a:spcBef>
              <a:spcAft>
                <a:spcPts val="0"/>
              </a:spcAft>
              <a:buClr>
                <a:schemeClr val="dk1"/>
              </a:buClr>
              <a:buSzPts val="1100"/>
              <a:buFont typeface="Arial"/>
              <a:buNone/>
            </a:pPr>
            <a:r>
              <a:rPr lang="en" sz="3000" b="1">
                <a:solidFill>
                  <a:srgbClr val="351C75"/>
                </a:solidFill>
                <a:latin typeface="Caveat"/>
                <a:ea typeface="Caveat"/>
                <a:cs typeface="Caveat"/>
                <a:sym typeface="Caveat"/>
              </a:rPr>
              <a:t>1. Who produced the source?</a:t>
            </a:r>
            <a:endParaRPr sz="3000" b="1">
              <a:solidFill>
                <a:srgbClr val="351C75"/>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3000" b="1">
                <a:solidFill>
                  <a:srgbClr val="351C75"/>
                </a:solidFill>
                <a:latin typeface="Caveat"/>
                <a:ea typeface="Caveat"/>
                <a:cs typeface="Caveat"/>
                <a:sym typeface="Caveat"/>
              </a:rPr>
              <a:t>2. When, why, and where was the source produced?</a:t>
            </a:r>
            <a:endParaRPr sz="3000" b="1">
              <a:solidFill>
                <a:srgbClr val="351C75"/>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3000" b="1">
                <a:solidFill>
                  <a:srgbClr val="351C75"/>
                </a:solidFill>
                <a:latin typeface="Caveat"/>
                <a:ea typeface="Caveat"/>
                <a:cs typeface="Caveat"/>
                <a:sym typeface="Caveat"/>
              </a:rPr>
              <a:t>3. What was happening locally and globally at the time the source was produced?</a:t>
            </a:r>
            <a:endParaRPr sz="3000" b="1">
              <a:solidFill>
                <a:srgbClr val="351C75"/>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3000" b="1">
                <a:solidFill>
                  <a:srgbClr val="351C75"/>
                </a:solidFill>
                <a:latin typeface="Caveat"/>
                <a:ea typeface="Caveat"/>
                <a:cs typeface="Caveat"/>
                <a:sym typeface="Caveat"/>
              </a:rPr>
              <a:t>4. What summarizing information can place the source in time, space, and place?</a:t>
            </a:r>
            <a:endParaRPr sz="3000" b="1">
              <a:solidFill>
                <a:srgbClr val="351C75"/>
              </a:solidFill>
              <a:latin typeface="Caveat"/>
              <a:ea typeface="Caveat"/>
              <a:cs typeface="Caveat"/>
              <a:sym typeface="Caveat"/>
            </a:endParaRPr>
          </a:p>
          <a:p>
            <a:pPr marL="0" lvl="0" indent="0">
              <a:spcBef>
                <a:spcPts val="0"/>
              </a:spcBef>
              <a:spcAft>
                <a:spcPts val="160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b="1" u="sng">
                <a:solidFill>
                  <a:srgbClr val="0000FF"/>
                </a:solidFill>
                <a:latin typeface="Caveat"/>
                <a:ea typeface="Caveat"/>
                <a:cs typeface="Caveat"/>
                <a:sym typeface="Caveat"/>
              </a:rPr>
              <a:t>Inferring</a:t>
            </a:r>
            <a:endParaRPr sz="3000" b="1" u="sng">
              <a:solidFill>
                <a:srgbClr val="0000FF"/>
              </a:solidFill>
              <a:latin typeface="Caveat"/>
              <a:ea typeface="Caveat"/>
              <a:cs typeface="Caveat"/>
              <a:sym typeface="Caveat"/>
            </a:endParaRPr>
          </a:p>
        </p:txBody>
      </p:sp>
      <p:sp>
        <p:nvSpPr>
          <p:cNvPr id="403" name="Shape 40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lnSpc>
                <a:spcPct val="115000"/>
              </a:lnSpc>
              <a:spcBef>
                <a:spcPts val="900"/>
              </a:spcBef>
              <a:spcAft>
                <a:spcPts val="0"/>
              </a:spcAft>
              <a:buClr>
                <a:schemeClr val="dk1"/>
              </a:buClr>
              <a:buSzPts val="1100"/>
              <a:buFont typeface="Arial"/>
              <a:buNone/>
            </a:pPr>
            <a:r>
              <a:rPr lang="en" sz="3000" b="1">
                <a:solidFill>
                  <a:srgbClr val="0000FF"/>
                </a:solidFill>
                <a:latin typeface="Caveat"/>
                <a:ea typeface="Caveat"/>
                <a:cs typeface="Caveat"/>
                <a:sym typeface="Caveat"/>
              </a:rPr>
              <a:t>1. What is suggested by the source?</a:t>
            </a:r>
            <a:endParaRPr sz="3000" b="1">
              <a:solidFill>
                <a:srgbClr val="0000FF"/>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3000" b="1">
                <a:solidFill>
                  <a:srgbClr val="0000FF"/>
                </a:solidFill>
                <a:latin typeface="Caveat"/>
                <a:ea typeface="Caveat"/>
                <a:cs typeface="Caveat"/>
                <a:sym typeface="Caveat"/>
              </a:rPr>
              <a:t>2. What conclusions may be drawn from the source?</a:t>
            </a:r>
            <a:endParaRPr sz="3000" b="1">
              <a:solidFill>
                <a:srgbClr val="0000FF"/>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3000" b="1">
                <a:solidFill>
                  <a:srgbClr val="0000FF"/>
                </a:solidFill>
                <a:latin typeface="Caveat"/>
                <a:ea typeface="Caveat"/>
                <a:cs typeface="Caveat"/>
                <a:sym typeface="Caveat"/>
              </a:rPr>
              <a:t>3. What biases are indicated in the source?</a:t>
            </a:r>
            <a:endParaRPr sz="3000" b="1">
              <a:solidFill>
                <a:srgbClr val="0000FF"/>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3000" b="1">
                <a:solidFill>
                  <a:srgbClr val="0000FF"/>
                </a:solidFill>
                <a:latin typeface="Caveat"/>
                <a:ea typeface="Caveat"/>
                <a:cs typeface="Caveat"/>
                <a:sym typeface="Caveat"/>
              </a:rPr>
              <a:t>4. What contextualizing information, while not directly evident, may be suggested from the source?</a:t>
            </a:r>
            <a:endParaRPr sz="3000" b="1">
              <a:solidFill>
                <a:srgbClr val="0000FF"/>
              </a:solidFill>
              <a:latin typeface="Caveat"/>
              <a:ea typeface="Caveat"/>
              <a:cs typeface="Caveat"/>
              <a:sym typeface="Caveat"/>
            </a:endParaRPr>
          </a:p>
          <a:p>
            <a:pPr marL="0" lvl="0" indent="0">
              <a:spcBef>
                <a:spcPts val="0"/>
              </a:spcBef>
              <a:spcAft>
                <a:spcPts val="160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311700" y="352230"/>
            <a:ext cx="8520600" cy="708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b="1" u="sng">
                <a:solidFill>
                  <a:srgbClr val="6AA84F"/>
                </a:solidFill>
                <a:latin typeface="Caveat"/>
                <a:ea typeface="Caveat"/>
                <a:cs typeface="Caveat"/>
                <a:sym typeface="Caveat"/>
              </a:rPr>
              <a:t>Monitoring</a:t>
            </a:r>
            <a:r>
              <a:rPr lang="en" sz="3000" b="1" u="sng">
                <a:solidFill>
                  <a:srgbClr val="00FF00"/>
                </a:solidFill>
                <a:latin typeface="Caveat"/>
                <a:ea typeface="Caveat"/>
                <a:cs typeface="Caveat"/>
                <a:sym typeface="Caveat"/>
              </a:rPr>
              <a:t> </a:t>
            </a:r>
            <a:endParaRPr sz="3000" b="1" u="sng">
              <a:solidFill>
                <a:srgbClr val="6AA84F"/>
              </a:solidFill>
              <a:latin typeface="Caveat"/>
              <a:ea typeface="Caveat"/>
              <a:cs typeface="Caveat"/>
              <a:sym typeface="Caveat"/>
            </a:endParaRPr>
          </a:p>
        </p:txBody>
      </p:sp>
      <p:sp>
        <p:nvSpPr>
          <p:cNvPr id="409" name="Shape 409"/>
          <p:cNvSpPr txBox="1">
            <a:spLocks noGrp="1"/>
          </p:cNvSpPr>
          <p:nvPr>
            <p:ph type="body" idx="1"/>
          </p:nvPr>
        </p:nvSpPr>
        <p:spPr>
          <a:xfrm>
            <a:off x="311700" y="808428"/>
            <a:ext cx="8520600" cy="4147800"/>
          </a:xfrm>
          <a:prstGeom prst="rect">
            <a:avLst/>
          </a:prstGeom>
        </p:spPr>
        <p:txBody>
          <a:bodyPr spcFirstLastPara="1" wrap="square" lIns="91425" tIns="91425" rIns="91425" bIns="91425" anchor="t" anchorCtr="0">
            <a:noAutofit/>
          </a:bodyPr>
          <a:lstStyle/>
          <a:p>
            <a:pPr marL="0" lvl="0" indent="0" rtl="0">
              <a:lnSpc>
                <a:spcPct val="115000"/>
              </a:lnSpc>
              <a:spcBef>
                <a:spcPts val="900"/>
              </a:spcBef>
              <a:spcAft>
                <a:spcPts val="0"/>
              </a:spcAft>
              <a:buClr>
                <a:schemeClr val="dk1"/>
              </a:buClr>
              <a:buSzPts val="1100"/>
              <a:buFont typeface="Arial"/>
              <a:buNone/>
            </a:pPr>
            <a:r>
              <a:rPr lang="en" sz="2400" b="1">
                <a:solidFill>
                  <a:srgbClr val="6AA84F"/>
                </a:solidFill>
                <a:latin typeface="Caveat"/>
                <a:ea typeface="Caveat"/>
                <a:cs typeface="Caveat"/>
                <a:sym typeface="Caveat"/>
              </a:rPr>
              <a:t>1. What is missing from the source in terms of evidence that is needed to answer the guiding historical question?</a:t>
            </a:r>
            <a:endParaRPr sz="2400" b="1">
              <a:solidFill>
                <a:srgbClr val="6AA84F"/>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2400" b="1">
                <a:solidFill>
                  <a:srgbClr val="6AA84F"/>
                </a:solidFill>
                <a:latin typeface="Caveat"/>
                <a:ea typeface="Caveat"/>
                <a:cs typeface="Caveat"/>
                <a:sym typeface="Caveat"/>
              </a:rPr>
              <a:t>2. What ideas, images, or terms need further defining from the source in order to understand the context or period in which the source was created?</a:t>
            </a:r>
            <a:endParaRPr sz="2400" b="1">
              <a:solidFill>
                <a:srgbClr val="6AA84F"/>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2400" b="1">
                <a:solidFill>
                  <a:srgbClr val="6AA84F"/>
                </a:solidFill>
                <a:latin typeface="Caveat"/>
                <a:ea typeface="Caveat"/>
                <a:cs typeface="Caveat"/>
                <a:sym typeface="Caveat"/>
              </a:rPr>
              <a:t>3. How reliable is the source for its intended purpose in answering the historical question?</a:t>
            </a:r>
            <a:endParaRPr sz="2400" b="1">
              <a:solidFill>
                <a:srgbClr val="6AA84F"/>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2400" b="1">
                <a:solidFill>
                  <a:srgbClr val="6AA84F"/>
                </a:solidFill>
                <a:latin typeface="Caveat"/>
                <a:ea typeface="Caveat"/>
                <a:cs typeface="Caveat"/>
                <a:sym typeface="Caveat"/>
              </a:rPr>
              <a:t>4. What questions from the previous stages need to be revisited in order to analyze thesource satisfactorily?</a:t>
            </a:r>
            <a:endParaRPr sz="2400" b="1">
              <a:solidFill>
                <a:srgbClr val="6AA84F"/>
              </a:solidFill>
              <a:latin typeface="Caveat"/>
              <a:ea typeface="Caveat"/>
              <a:cs typeface="Caveat"/>
              <a:sym typeface="Caveat"/>
            </a:endParaRPr>
          </a:p>
          <a:p>
            <a:pPr marL="0" lvl="0" indent="0">
              <a:spcBef>
                <a:spcPts val="0"/>
              </a:spcBef>
              <a:spcAft>
                <a:spcPts val="1600"/>
              </a:spcAft>
              <a:buNone/>
            </a:pPr>
            <a:endParaRPr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b="1" u="sng">
                <a:solidFill>
                  <a:srgbClr val="FF9900"/>
                </a:solidFill>
                <a:latin typeface="Caveat"/>
                <a:ea typeface="Caveat"/>
                <a:cs typeface="Caveat"/>
                <a:sym typeface="Caveat"/>
              </a:rPr>
              <a:t>Corroborating</a:t>
            </a:r>
            <a:endParaRPr sz="3000" b="1" u="sng">
              <a:solidFill>
                <a:srgbClr val="FF9900"/>
              </a:solidFill>
              <a:latin typeface="Caveat"/>
              <a:ea typeface="Caveat"/>
              <a:cs typeface="Caveat"/>
              <a:sym typeface="Caveat"/>
            </a:endParaRPr>
          </a:p>
        </p:txBody>
      </p:sp>
      <p:sp>
        <p:nvSpPr>
          <p:cNvPr id="415" name="Shape 4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lnSpc>
                <a:spcPct val="115000"/>
              </a:lnSpc>
              <a:spcBef>
                <a:spcPts val="900"/>
              </a:spcBef>
              <a:spcAft>
                <a:spcPts val="0"/>
              </a:spcAft>
              <a:buClr>
                <a:schemeClr val="dk1"/>
              </a:buClr>
              <a:buSzPts val="1100"/>
              <a:buFont typeface="Arial"/>
              <a:buNone/>
            </a:pPr>
            <a:r>
              <a:rPr lang="en" sz="2400" b="1">
                <a:solidFill>
                  <a:srgbClr val="FF9900"/>
                </a:solidFill>
                <a:latin typeface="Caveat"/>
                <a:ea typeface="Caveat"/>
                <a:cs typeface="Caveat"/>
                <a:sym typeface="Caveat"/>
              </a:rPr>
              <a:t>1. What similarities and differences exist between the sources?</a:t>
            </a:r>
            <a:endParaRPr sz="2400" b="1">
              <a:solidFill>
                <a:srgbClr val="FF9900"/>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2400" b="1">
                <a:solidFill>
                  <a:srgbClr val="FF9900"/>
                </a:solidFill>
                <a:latin typeface="Caveat"/>
                <a:ea typeface="Caveat"/>
                <a:cs typeface="Caveat"/>
                <a:sym typeface="Caveat"/>
              </a:rPr>
              <a:t>2. What factors could account for the similarities and differences?</a:t>
            </a:r>
            <a:endParaRPr sz="2400" b="1">
              <a:solidFill>
                <a:srgbClr val="FF9900"/>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2400" b="1">
                <a:solidFill>
                  <a:srgbClr val="FF9900"/>
                </a:solidFill>
                <a:latin typeface="Caveat"/>
                <a:ea typeface="Caveat"/>
                <a:cs typeface="Caveat"/>
                <a:sym typeface="Caveat"/>
              </a:rPr>
              <a:t>3. What gaps appear to exist that hinder the final interpretation of the source?</a:t>
            </a:r>
            <a:endParaRPr sz="2400" b="1">
              <a:solidFill>
                <a:srgbClr val="FF9900"/>
              </a:solidFill>
              <a:latin typeface="Caveat"/>
              <a:ea typeface="Caveat"/>
              <a:cs typeface="Caveat"/>
              <a:sym typeface="Caveat"/>
            </a:endParaRPr>
          </a:p>
          <a:p>
            <a:pPr marL="0" lvl="0" indent="0" rtl="0">
              <a:lnSpc>
                <a:spcPct val="115000"/>
              </a:lnSpc>
              <a:spcBef>
                <a:spcPts val="900"/>
              </a:spcBef>
              <a:spcAft>
                <a:spcPts val="0"/>
              </a:spcAft>
              <a:buClr>
                <a:schemeClr val="dk1"/>
              </a:buClr>
              <a:buSzPts val="1100"/>
              <a:buFont typeface="Arial"/>
              <a:buNone/>
            </a:pPr>
            <a:r>
              <a:rPr lang="en" sz="2400" b="1">
                <a:solidFill>
                  <a:srgbClr val="FF9900"/>
                </a:solidFill>
                <a:latin typeface="Caveat"/>
                <a:ea typeface="Caveat"/>
                <a:cs typeface="Caveat"/>
                <a:sym typeface="Caveat"/>
              </a:rPr>
              <a:t>4. What other sources are available that could check, confirm, or oppose the evidence currently marshaled?</a:t>
            </a:r>
            <a:endParaRPr sz="2400" b="1">
              <a:solidFill>
                <a:srgbClr val="FF9900"/>
              </a:solidFill>
              <a:latin typeface="Caveat"/>
              <a:ea typeface="Caveat"/>
              <a:cs typeface="Caveat"/>
              <a:sym typeface="Caveat"/>
            </a:endParaRPr>
          </a:p>
          <a:p>
            <a:pPr marL="0" lvl="0" indent="0">
              <a:spcBef>
                <a:spcPts val="0"/>
              </a:spcBef>
              <a:spcAft>
                <a:spcPts val="160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0" y="249575"/>
            <a:ext cx="35868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b="1" u="sng">
                <a:solidFill>
                  <a:srgbClr val="EA9999"/>
                </a:solidFill>
                <a:latin typeface="Caveat"/>
                <a:ea typeface="Caveat"/>
                <a:cs typeface="Caveat"/>
                <a:sym typeface="Caveat"/>
              </a:rPr>
              <a:t>Shrine of Remembrance</a:t>
            </a:r>
            <a:endParaRPr sz="3000" b="1" u="sng">
              <a:solidFill>
                <a:srgbClr val="EA9999"/>
              </a:solidFill>
              <a:latin typeface="Caveat"/>
              <a:ea typeface="Caveat"/>
              <a:cs typeface="Caveat"/>
              <a:sym typeface="Caveat"/>
            </a:endParaRPr>
          </a:p>
        </p:txBody>
      </p:sp>
      <p:sp>
        <p:nvSpPr>
          <p:cNvPr id="421" name="Shape 421"/>
          <p:cNvSpPr txBox="1">
            <a:spLocks noGrp="1"/>
          </p:cNvSpPr>
          <p:nvPr>
            <p:ph type="body" idx="1"/>
          </p:nvPr>
        </p:nvSpPr>
        <p:spPr>
          <a:xfrm>
            <a:off x="135750" y="822275"/>
            <a:ext cx="3018000" cy="41181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b="1">
                <a:solidFill>
                  <a:schemeClr val="dk1"/>
                </a:solidFill>
                <a:latin typeface="Comic Sans MS"/>
                <a:ea typeface="Comic Sans MS"/>
                <a:cs typeface="Comic Sans MS"/>
                <a:sym typeface="Comic Sans MS"/>
              </a:rPr>
              <a:t>“The Shrine of Remembrance served to honor those who went off to fight for their country in World War I, and for those families to have a place to grieve.” </a:t>
            </a:r>
            <a:br>
              <a:rPr lang="en" b="1">
                <a:solidFill>
                  <a:schemeClr val="dk1"/>
                </a:solidFill>
                <a:latin typeface="Comic Sans MS"/>
                <a:ea typeface="Comic Sans MS"/>
                <a:cs typeface="Comic Sans MS"/>
                <a:sym typeface="Comic Sans MS"/>
              </a:rPr>
            </a:br>
            <a:r>
              <a:rPr lang="en" b="1">
                <a:solidFill>
                  <a:schemeClr val="dk1"/>
                </a:solidFill>
                <a:latin typeface="Comic Sans MS"/>
                <a:ea typeface="Comic Sans MS"/>
                <a:cs typeface="Comic Sans MS"/>
                <a:sym typeface="Comic Sans MS"/>
              </a:rPr>
              <a:t/>
            </a:r>
            <a:br>
              <a:rPr lang="en" b="1">
                <a:solidFill>
                  <a:schemeClr val="dk1"/>
                </a:solidFill>
                <a:latin typeface="Comic Sans MS"/>
                <a:ea typeface="Comic Sans MS"/>
                <a:cs typeface="Comic Sans MS"/>
                <a:sym typeface="Comic Sans MS"/>
              </a:rPr>
            </a:br>
            <a:r>
              <a:rPr lang="en" b="1">
                <a:solidFill>
                  <a:schemeClr val="dk1"/>
                </a:solidFill>
                <a:latin typeface="Comic Sans MS"/>
                <a:ea typeface="Comic Sans MS"/>
                <a:cs typeface="Comic Sans MS"/>
                <a:sym typeface="Comic Sans MS"/>
              </a:rPr>
              <a:t/>
            </a:r>
            <a:br>
              <a:rPr lang="en" b="1">
                <a:solidFill>
                  <a:schemeClr val="dk1"/>
                </a:solidFill>
                <a:latin typeface="Comic Sans MS"/>
                <a:ea typeface="Comic Sans MS"/>
                <a:cs typeface="Comic Sans MS"/>
                <a:sym typeface="Comic Sans MS"/>
              </a:rPr>
            </a:br>
            <a:r>
              <a:rPr lang="en" b="1">
                <a:solidFill>
                  <a:schemeClr val="dk1"/>
                </a:solidFill>
                <a:latin typeface="Comic Sans MS"/>
                <a:ea typeface="Comic Sans MS"/>
                <a:cs typeface="Comic Sans MS"/>
                <a:sym typeface="Comic Sans MS"/>
              </a:rPr>
              <a:t/>
            </a:r>
            <a:br>
              <a:rPr lang="en" b="1">
                <a:solidFill>
                  <a:schemeClr val="dk1"/>
                </a:solidFill>
                <a:latin typeface="Comic Sans MS"/>
                <a:ea typeface="Comic Sans MS"/>
                <a:cs typeface="Comic Sans MS"/>
                <a:sym typeface="Comic Sans MS"/>
              </a:rPr>
            </a:br>
            <a:r>
              <a:rPr lang="en" b="1">
                <a:solidFill>
                  <a:schemeClr val="dk1"/>
                </a:solidFill>
                <a:latin typeface="Comic Sans MS"/>
                <a:ea typeface="Comic Sans MS"/>
                <a:cs typeface="Comic Sans MS"/>
                <a:sym typeface="Comic Sans MS"/>
              </a:rPr>
              <a:t/>
            </a:r>
            <a:br>
              <a:rPr lang="en" b="1">
                <a:solidFill>
                  <a:schemeClr val="dk1"/>
                </a:solidFill>
                <a:latin typeface="Comic Sans MS"/>
                <a:ea typeface="Comic Sans MS"/>
                <a:cs typeface="Comic Sans MS"/>
                <a:sym typeface="Comic Sans MS"/>
              </a:rPr>
            </a:br>
            <a:r>
              <a:rPr lang="en" b="1">
                <a:solidFill>
                  <a:schemeClr val="dk1"/>
                </a:solidFill>
                <a:latin typeface="Comic Sans MS"/>
                <a:ea typeface="Comic Sans MS"/>
                <a:cs typeface="Comic Sans MS"/>
                <a:sym typeface="Comic Sans MS"/>
              </a:rPr>
              <a:t/>
            </a:r>
            <a:br>
              <a:rPr lang="en" b="1">
                <a:solidFill>
                  <a:schemeClr val="dk1"/>
                </a:solidFill>
                <a:latin typeface="Comic Sans MS"/>
                <a:ea typeface="Comic Sans MS"/>
                <a:cs typeface="Comic Sans MS"/>
                <a:sym typeface="Comic Sans MS"/>
              </a:rPr>
            </a:br>
            <a:r>
              <a:rPr lang="en" sz="1100" b="1">
                <a:solidFill>
                  <a:schemeClr val="dk1"/>
                </a:solidFill>
                <a:latin typeface="Comic Sans MS"/>
                <a:ea typeface="Comic Sans MS"/>
                <a:cs typeface="Comic Sans MS"/>
                <a:sym typeface="Comic Sans MS"/>
              </a:rPr>
              <a:t>(The Shrine of Remembrance, 2011). </a:t>
            </a:r>
            <a:endParaRPr sz="1100" b="1">
              <a:latin typeface="Comic Sans MS"/>
              <a:ea typeface="Comic Sans MS"/>
              <a:cs typeface="Comic Sans MS"/>
              <a:sym typeface="Comic Sans MS"/>
            </a:endParaRPr>
          </a:p>
        </p:txBody>
      </p:sp>
      <p:pic>
        <p:nvPicPr>
          <p:cNvPr id="422" name="Shape 422" descr="Related image"/>
          <p:cNvPicPr preferRelativeResize="0"/>
          <p:nvPr/>
        </p:nvPicPr>
        <p:blipFill>
          <a:blip r:embed="rId3">
            <a:alphaModFix/>
          </a:blip>
          <a:stretch>
            <a:fillRect/>
          </a:stretch>
        </p:blipFill>
        <p:spPr>
          <a:xfrm>
            <a:off x="3397400" y="249575"/>
            <a:ext cx="5634525" cy="46909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311700" y="1624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3000" b="1" u="sng">
                <a:solidFill>
                  <a:srgbClr val="EA9999"/>
                </a:solidFill>
                <a:latin typeface="Caveat"/>
                <a:ea typeface="Caveat"/>
                <a:cs typeface="Caveat"/>
                <a:sym typeface="Caveat"/>
              </a:rPr>
              <a:t>Block Arcade</a:t>
            </a:r>
            <a:endParaRPr sz="3000" b="1" u="sng">
              <a:solidFill>
                <a:srgbClr val="EA9999"/>
              </a:solidFill>
              <a:latin typeface="Caveat"/>
              <a:ea typeface="Caveat"/>
              <a:cs typeface="Caveat"/>
              <a:sym typeface="Caveat"/>
            </a:endParaRPr>
          </a:p>
          <a:p>
            <a:pPr marL="0" lvl="0" indent="0">
              <a:spcBef>
                <a:spcPts val="0"/>
              </a:spcBef>
              <a:spcAft>
                <a:spcPts val="0"/>
              </a:spcAft>
              <a:buNone/>
            </a:pPr>
            <a:endParaRPr/>
          </a:p>
        </p:txBody>
      </p:sp>
      <p:sp>
        <p:nvSpPr>
          <p:cNvPr id="428" name="Shape 428"/>
          <p:cNvSpPr txBox="1">
            <a:spLocks noGrp="1"/>
          </p:cNvSpPr>
          <p:nvPr>
            <p:ph type="body" idx="1"/>
          </p:nvPr>
        </p:nvSpPr>
        <p:spPr>
          <a:xfrm>
            <a:off x="257550" y="863550"/>
            <a:ext cx="3383400" cy="40092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100"/>
              <a:buFont typeface="Arial"/>
              <a:buNone/>
            </a:pPr>
            <a:r>
              <a:rPr lang="en" b="1">
                <a:solidFill>
                  <a:schemeClr val="dk1"/>
                </a:solidFill>
                <a:latin typeface="Comic Sans MS"/>
                <a:ea typeface="Comic Sans MS"/>
                <a:cs typeface="Comic Sans MS"/>
                <a:sym typeface="Comic Sans MS"/>
              </a:rPr>
              <a:t>The Block Arcade is a popular hangout area in town, that was built between 1891-1893. </a:t>
            </a:r>
            <a:br>
              <a:rPr lang="en" b="1">
                <a:solidFill>
                  <a:schemeClr val="dk1"/>
                </a:solidFill>
                <a:latin typeface="Comic Sans MS"/>
                <a:ea typeface="Comic Sans MS"/>
                <a:cs typeface="Comic Sans MS"/>
                <a:sym typeface="Comic Sans MS"/>
              </a:rPr>
            </a:br>
            <a:r>
              <a:rPr lang="en" b="1">
                <a:solidFill>
                  <a:schemeClr val="dk1"/>
                </a:solidFill>
                <a:latin typeface="Comic Sans MS"/>
                <a:ea typeface="Comic Sans MS"/>
                <a:cs typeface="Comic Sans MS"/>
                <a:sym typeface="Comic Sans MS"/>
              </a:rPr>
              <a:t/>
            </a:r>
            <a:br>
              <a:rPr lang="en" b="1">
                <a:solidFill>
                  <a:schemeClr val="dk1"/>
                </a:solidFill>
                <a:latin typeface="Comic Sans MS"/>
                <a:ea typeface="Comic Sans MS"/>
                <a:cs typeface="Comic Sans MS"/>
                <a:sym typeface="Comic Sans MS"/>
              </a:rPr>
            </a:br>
            <a:r>
              <a:rPr lang="en" b="1">
                <a:solidFill>
                  <a:schemeClr val="dk1"/>
                </a:solidFill>
                <a:latin typeface="Comic Sans MS"/>
                <a:ea typeface="Comic Sans MS"/>
                <a:cs typeface="Comic Sans MS"/>
                <a:sym typeface="Comic Sans MS"/>
              </a:rPr>
              <a:t/>
            </a:r>
            <a:br>
              <a:rPr lang="en" b="1">
                <a:solidFill>
                  <a:schemeClr val="dk1"/>
                </a:solidFill>
                <a:latin typeface="Comic Sans MS"/>
                <a:ea typeface="Comic Sans MS"/>
                <a:cs typeface="Comic Sans MS"/>
                <a:sym typeface="Comic Sans MS"/>
              </a:rPr>
            </a:br>
            <a:r>
              <a:rPr lang="en" b="1">
                <a:solidFill>
                  <a:schemeClr val="dk1"/>
                </a:solidFill>
                <a:latin typeface="Comic Sans MS"/>
                <a:ea typeface="Comic Sans MS"/>
                <a:cs typeface="Comic Sans MS"/>
                <a:sym typeface="Comic Sans MS"/>
              </a:rPr>
              <a:t/>
            </a:r>
            <a:br>
              <a:rPr lang="en" b="1">
                <a:solidFill>
                  <a:schemeClr val="dk1"/>
                </a:solidFill>
                <a:latin typeface="Comic Sans MS"/>
                <a:ea typeface="Comic Sans MS"/>
                <a:cs typeface="Comic Sans MS"/>
                <a:sym typeface="Comic Sans MS"/>
              </a:rPr>
            </a:br>
            <a:r>
              <a:rPr lang="en" b="1">
                <a:solidFill>
                  <a:schemeClr val="dk1"/>
                </a:solidFill>
                <a:latin typeface="Comic Sans MS"/>
                <a:ea typeface="Comic Sans MS"/>
                <a:cs typeface="Comic Sans MS"/>
                <a:sym typeface="Comic Sans MS"/>
              </a:rPr>
              <a:t/>
            </a:r>
            <a:br>
              <a:rPr lang="en" b="1">
                <a:solidFill>
                  <a:schemeClr val="dk1"/>
                </a:solidFill>
                <a:latin typeface="Comic Sans MS"/>
                <a:ea typeface="Comic Sans MS"/>
                <a:cs typeface="Comic Sans MS"/>
                <a:sym typeface="Comic Sans MS"/>
              </a:rPr>
            </a:br>
            <a:r>
              <a:rPr lang="en" b="1">
                <a:solidFill>
                  <a:schemeClr val="dk1"/>
                </a:solidFill>
                <a:latin typeface="Comic Sans MS"/>
                <a:ea typeface="Comic Sans MS"/>
                <a:cs typeface="Comic Sans MS"/>
                <a:sym typeface="Comic Sans MS"/>
              </a:rPr>
              <a:t/>
            </a:r>
            <a:br>
              <a:rPr lang="en" b="1">
                <a:solidFill>
                  <a:schemeClr val="dk1"/>
                </a:solidFill>
                <a:latin typeface="Comic Sans MS"/>
                <a:ea typeface="Comic Sans MS"/>
                <a:cs typeface="Comic Sans MS"/>
                <a:sym typeface="Comic Sans MS"/>
              </a:rPr>
            </a:br>
            <a:r>
              <a:rPr lang="en" sz="1100" b="1">
                <a:solidFill>
                  <a:schemeClr val="dk1"/>
                </a:solidFill>
                <a:latin typeface="Comic Sans MS"/>
                <a:ea typeface="Comic Sans MS"/>
                <a:cs typeface="Comic Sans MS"/>
                <a:sym typeface="Comic Sans MS"/>
              </a:rPr>
              <a:t>(Block Arcade, 2018). </a:t>
            </a:r>
            <a:endParaRPr sz="1100" b="1">
              <a:solidFill>
                <a:schemeClr val="dk1"/>
              </a:solidFill>
              <a:latin typeface="Comic Sans MS"/>
              <a:ea typeface="Comic Sans MS"/>
              <a:cs typeface="Comic Sans MS"/>
              <a:sym typeface="Comic Sans MS"/>
            </a:endParaRPr>
          </a:p>
          <a:p>
            <a:pPr marL="0" lvl="0" indent="0">
              <a:spcBef>
                <a:spcPts val="0"/>
              </a:spcBef>
              <a:spcAft>
                <a:spcPts val="1600"/>
              </a:spcAft>
              <a:buNone/>
            </a:pPr>
            <a:endParaRPr/>
          </a:p>
        </p:txBody>
      </p:sp>
      <p:pic>
        <p:nvPicPr>
          <p:cNvPr id="429" name="Shape 429" descr="Image result for block arcade"/>
          <p:cNvPicPr preferRelativeResize="0"/>
          <p:nvPr/>
        </p:nvPicPr>
        <p:blipFill>
          <a:blip r:embed="rId3">
            <a:alphaModFix/>
          </a:blip>
          <a:stretch>
            <a:fillRect/>
          </a:stretch>
        </p:blipFill>
        <p:spPr>
          <a:xfrm>
            <a:off x="3911675" y="162425"/>
            <a:ext cx="5144101" cy="4710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284225" y="451900"/>
            <a:ext cx="8520600" cy="572700"/>
          </a:xfrm>
          <a:prstGeom prst="rect">
            <a:avLst/>
          </a:prstGeom>
          <a:ln>
            <a:noFill/>
          </a:ln>
        </p:spPr>
        <p:txBody>
          <a:bodyPr spcFirstLastPara="1" wrap="square" lIns="91425" tIns="91425" rIns="91425" bIns="91425" anchor="t" anchorCtr="0">
            <a:noAutofit/>
          </a:bodyPr>
          <a:lstStyle/>
          <a:p>
            <a:pPr marL="0" lvl="0" indent="0" algn="ctr">
              <a:spcBef>
                <a:spcPts val="0"/>
              </a:spcBef>
              <a:spcAft>
                <a:spcPts val="0"/>
              </a:spcAft>
              <a:buNone/>
            </a:pPr>
            <a:r>
              <a:rPr lang="en"/>
              <a:t>It’s Okay To Make Mistakes! </a:t>
            </a:r>
            <a:endParaRPr/>
          </a:p>
        </p:txBody>
      </p:sp>
      <p:sp>
        <p:nvSpPr>
          <p:cNvPr id="87" name="Shape 8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000000"/>
                </a:solidFill>
              </a:rPr>
              <a:t>Why do you think it’s okay to make mistakes?</a:t>
            </a:r>
            <a:endParaRPr>
              <a:solidFill>
                <a:srgbClr val="000000"/>
              </a:solidFill>
            </a:endParaRPr>
          </a:p>
          <a:p>
            <a:pPr marL="0" lvl="0" indent="0">
              <a:spcBef>
                <a:spcPts val="1600"/>
              </a:spcBef>
              <a:spcAft>
                <a:spcPts val="1600"/>
              </a:spcAft>
              <a:buNone/>
            </a:pPr>
            <a:r>
              <a:rPr lang="en"/>
              <a:t> </a:t>
            </a:r>
            <a:endParaRPr/>
          </a:p>
        </p:txBody>
      </p:sp>
      <p:pic>
        <p:nvPicPr>
          <p:cNvPr id="88" name="Shape 88"/>
          <p:cNvPicPr preferRelativeResize="0"/>
          <p:nvPr/>
        </p:nvPicPr>
        <p:blipFill>
          <a:blip r:embed="rId3">
            <a:alphaModFix/>
          </a:blip>
          <a:stretch>
            <a:fillRect/>
          </a:stretch>
        </p:blipFill>
        <p:spPr>
          <a:xfrm>
            <a:off x="4971800" y="1555300"/>
            <a:ext cx="3406100" cy="2610750"/>
          </a:xfrm>
          <a:prstGeom prst="rect">
            <a:avLst/>
          </a:prstGeom>
          <a:noFill/>
          <a:ln>
            <a:noFill/>
          </a:ln>
        </p:spPr>
      </p:pic>
      <p:pic>
        <p:nvPicPr>
          <p:cNvPr id="89" name="Shape 89"/>
          <p:cNvPicPr preferRelativeResize="0"/>
          <p:nvPr/>
        </p:nvPicPr>
        <p:blipFill>
          <a:blip r:embed="rId4">
            <a:alphaModFix/>
          </a:blip>
          <a:stretch>
            <a:fillRect/>
          </a:stretch>
        </p:blipFill>
        <p:spPr>
          <a:xfrm>
            <a:off x="1445325" y="2073900"/>
            <a:ext cx="2228600" cy="22286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162800" y="230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3000" b="1" u="sng">
                <a:solidFill>
                  <a:srgbClr val="EA9999"/>
                </a:solidFill>
                <a:latin typeface="Caveat"/>
                <a:ea typeface="Caveat"/>
                <a:cs typeface="Caveat"/>
                <a:sym typeface="Caveat"/>
              </a:rPr>
              <a:t>The Old Melbourne Gaol</a:t>
            </a:r>
            <a:endParaRPr>
              <a:solidFill>
                <a:srgbClr val="EA9999"/>
              </a:solidFill>
            </a:endParaRPr>
          </a:p>
        </p:txBody>
      </p:sp>
      <p:sp>
        <p:nvSpPr>
          <p:cNvPr id="435" name="Shape 435"/>
          <p:cNvSpPr txBox="1">
            <a:spLocks noGrp="1"/>
          </p:cNvSpPr>
          <p:nvPr>
            <p:ph type="body" idx="1"/>
          </p:nvPr>
        </p:nvSpPr>
        <p:spPr>
          <a:xfrm>
            <a:off x="257550" y="863550"/>
            <a:ext cx="3248100" cy="40092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b="1">
                <a:solidFill>
                  <a:schemeClr val="dk1"/>
                </a:solidFill>
                <a:latin typeface="Comic Sans MS"/>
                <a:ea typeface="Comic Sans MS"/>
                <a:cs typeface="Comic Sans MS"/>
                <a:sym typeface="Comic Sans MS"/>
              </a:rPr>
              <a:t>The Old Melbourne Gaol was built in the mid-1800’s where dangerous criminals, petty offenders, the homeless, and the mental ill stayed for many years.</a:t>
            </a:r>
            <a:br>
              <a:rPr lang="en" b="1">
                <a:solidFill>
                  <a:schemeClr val="dk1"/>
                </a:solidFill>
                <a:latin typeface="Comic Sans MS"/>
                <a:ea typeface="Comic Sans MS"/>
                <a:cs typeface="Comic Sans MS"/>
                <a:sym typeface="Comic Sans MS"/>
              </a:rPr>
            </a:br>
            <a:r>
              <a:rPr lang="en" b="1">
                <a:solidFill>
                  <a:schemeClr val="dk1"/>
                </a:solidFill>
                <a:latin typeface="Comic Sans MS"/>
                <a:ea typeface="Comic Sans MS"/>
                <a:cs typeface="Comic Sans MS"/>
                <a:sym typeface="Comic Sans MS"/>
              </a:rPr>
              <a:t/>
            </a:r>
            <a:br>
              <a:rPr lang="en" b="1">
                <a:solidFill>
                  <a:schemeClr val="dk1"/>
                </a:solidFill>
                <a:latin typeface="Comic Sans MS"/>
                <a:ea typeface="Comic Sans MS"/>
                <a:cs typeface="Comic Sans MS"/>
                <a:sym typeface="Comic Sans MS"/>
              </a:rPr>
            </a:br>
            <a:endParaRPr b="1">
              <a:solidFill>
                <a:schemeClr val="dk1"/>
              </a:solidFill>
              <a:latin typeface="Comic Sans MS"/>
              <a:ea typeface="Comic Sans MS"/>
              <a:cs typeface="Comic Sans MS"/>
              <a:sym typeface="Comic Sans MS"/>
            </a:endParaRPr>
          </a:p>
          <a:p>
            <a:pPr marL="0" lvl="0" indent="0" rtl="0">
              <a:lnSpc>
                <a:spcPct val="150000"/>
              </a:lnSpc>
              <a:spcBef>
                <a:spcPts val="0"/>
              </a:spcBef>
              <a:spcAft>
                <a:spcPts val="0"/>
              </a:spcAft>
              <a:buClr>
                <a:schemeClr val="dk1"/>
              </a:buClr>
              <a:buSzPts val="1100"/>
              <a:buFont typeface="Arial"/>
              <a:buNone/>
            </a:pPr>
            <a:r>
              <a:rPr lang="en" sz="1100" b="1">
                <a:solidFill>
                  <a:schemeClr val="dk1"/>
                </a:solidFill>
                <a:latin typeface="Comic Sans MS"/>
                <a:ea typeface="Comic Sans MS"/>
                <a:cs typeface="Comic Sans MS"/>
                <a:sym typeface="Comic Sans MS"/>
              </a:rPr>
              <a:t>(The Old Melbourne Gaol, 2018). </a:t>
            </a:r>
            <a:endParaRPr sz="1100" b="1">
              <a:solidFill>
                <a:schemeClr val="dk1"/>
              </a:solidFill>
              <a:latin typeface="Comic Sans MS"/>
              <a:ea typeface="Comic Sans MS"/>
              <a:cs typeface="Comic Sans MS"/>
              <a:sym typeface="Comic Sans MS"/>
            </a:endParaRPr>
          </a:p>
          <a:p>
            <a:pPr marL="0" lvl="0" indent="0">
              <a:spcBef>
                <a:spcPts val="0"/>
              </a:spcBef>
              <a:spcAft>
                <a:spcPts val="1600"/>
              </a:spcAft>
              <a:buNone/>
            </a:pPr>
            <a:endParaRPr/>
          </a:p>
        </p:txBody>
      </p:sp>
      <p:pic>
        <p:nvPicPr>
          <p:cNvPr id="436" name="Shape 436" descr="Image result for the old melbourne gaol"/>
          <p:cNvPicPr preferRelativeResize="0"/>
          <p:nvPr/>
        </p:nvPicPr>
        <p:blipFill>
          <a:blip r:embed="rId3">
            <a:alphaModFix/>
          </a:blip>
          <a:stretch>
            <a:fillRect/>
          </a:stretch>
        </p:blipFill>
        <p:spPr>
          <a:xfrm>
            <a:off x="3712200" y="230125"/>
            <a:ext cx="5279400" cy="464267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216950" y="2961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3000" b="1" u="sng">
                <a:solidFill>
                  <a:srgbClr val="6FA8DC"/>
                </a:solidFill>
                <a:latin typeface="Caveat"/>
                <a:ea typeface="Caveat"/>
                <a:cs typeface="Caveat"/>
                <a:sym typeface="Caveat"/>
              </a:rPr>
              <a:t>Five Pennies Creamery</a:t>
            </a:r>
            <a:endParaRPr>
              <a:solidFill>
                <a:srgbClr val="6FA8DC"/>
              </a:solidFill>
            </a:endParaRPr>
          </a:p>
          <a:p>
            <a:pPr marL="0" lvl="0" indent="0">
              <a:spcBef>
                <a:spcPts val="0"/>
              </a:spcBef>
              <a:spcAft>
                <a:spcPts val="0"/>
              </a:spcAft>
              <a:buNone/>
            </a:pPr>
            <a:endParaRPr/>
          </a:p>
        </p:txBody>
      </p:sp>
      <p:sp>
        <p:nvSpPr>
          <p:cNvPr id="442" name="Shape 442"/>
          <p:cNvSpPr txBox="1">
            <a:spLocks noGrp="1"/>
          </p:cNvSpPr>
          <p:nvPr>
            <p:ph type="body" idx="1"/>
          </p:nvPr>
        </p:nvSpPr>
        <p:spPr>
          <a:xfrm>
            <a:off x="216950" y="868850"/>
            <a:ext cx="3640800" cy="4120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b="1">
                <a:solidFill>
                  <a:schemeClr val="dk1"/>
                </a:solidFill>
                <a:latin typeface="Comic Sans MS"/>
                <a:ea typeface="Comic Sans MS"/>
                <a:cs typeface="Comic Sans MS"/>
                <a:sym typeface="Comic Sans MS"/>
              </a:rPr>
              <a:t>Dan Levine, the creator of Five Pennies Creamery has owned this storefront ice cream parlor for more than 40 years. </a:t>
            </a:r>
            <a:br>
              <a:rPr lang="en"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100" b="1">
                <a:solidFill>
                  <a:schemeClr val="dk1"/>
                </a:solidFill>
                <a:latin typeface="Comic Sans MS"/>
                <a:ea typeface="Comic Sans MS"/>
                <a:cs typeface="Comic Sans MS"/>
                <a:sym typeface="Comic Sans MS"/>
              </a:rPr>
              <a:t/>
            </a:r>
            <a:br>
              <a:rPr lang="en" sz="1100" b="1">
                <a:solidFill>
                  <a:schemeClr val="dk1"/>
                </a:solidFill>
                <a:latin typeface="Comic Sans MS"/>
                <a:ea typeface="Comic Sans MS"/>
                <a:cs typeface="Comic Sans MS"/>
                <a:sym typeface="Comic Sans MS"/>
              </a:rPr>
            </a:br>
            <a:r>
              <a:rPr lang="en" sz="1100" b="1">
                <a:solidFill>
                  <a:schemeClr val="dk1"/>
                </a:solidFill>
                <a:latin typeface="Comic Sans MS"/>
                <a:ea typeface="Comic Sans MS"/>
                <a:cs typeface="Comic Sans MS"/>
                <a:sym typeface="Comic Sans MS"/>
              </a:rPr>
              <a:t>(Five Pennies Creamery, 2018). </a:t>
            </a:r>
            <a:endParaRPr sz="1100" b="1">
              <a:latin typeface="Comic Sans MS"/>
              <a:ea typeface="Comic Sans MS"/>
              <a:cs typeface="Comic Sans MS"/>
              <a:sym typeface="Comic Sans MS"/>
            </a:endParaRPr>
          </a:p>
        </p:txBody>
      </p:sp>
      <p:pic>
        <p:nvPicPr>
          <p:cNvPr id="443" name="Shape 443" descr="Image result for five pennies creamery"/>
          <p:cNvPicPr preferRelativeResize="0"/>
          <p:nvPr/>
        </p:nvPicPr>
        <p:blipFill>
          <a:blip r:embed="rId3">
            <a:alphaModFix/>
          </a:blip>
          <a:stretch>
            <a:fillRect/>
          </a:stretch>
        </p:blipFill>
        <p:spPr>
          <a:xfrm>
            <a:off x="3952500" y="296150"/>
            <a:ext cx="5021550" cy="45661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b="1" u="sng">
                <a:solidFill>
                  <a:srgbClr val="6FA8DC"/>
                </a:solidFill>
                <a:latin typeface="Caveat"/>
                <a:ea typeface="Caveat"/>
                <a:cs typeface="Caveat"/>
                <a:sym typeface="Caveat"/>
              </a:rPr>
              <a:t>St. Agnes Cathedral</a:t>
            </a:r>
            <a:endParaRPr sz="3000" b="1" u="sng">
              <a:solidFill>
                <a:srgbClr val="6FA8DC"/>
              </a:solidFill>
              <a:latin typeface="Caveat"/>
              <a:ea typeface="Caveat"/>
              <a:cs typeface="Caveat"/>
              <a:sym typeface="Caveat"/>
            </a:endParaRPr>
          </a:p>
        </p:txBody>
      </p:sp>
      <p:sp>
        <p:nvSpPr>
          <p:cNvPr id="449" name="Shape 449"/>
          <p:cNvSpPr txBox="1">
            <a:spLocks noGrp="1"/>
          </p:cNvSpPr>
          <p:nvPr>
            <p:ph type="body" idx="1"/>
          </p:nvPr>
        </p:nvSpPr>
        <p:spPr>
          <a:xfrm>
            <a:off x="311700" y="1084800"/>
            <a:ext cx="3492300" cy="3987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b="1">
                <a:solidFill>
                  <a:schemeClr val="dk1"/>
                </a:solidFill>
                <a:latin typeface="Comic Sans MS"/>
                <a:ea typeface="Comic Sans MS"/>
                <a:cs typeface="Comic Sans MS"/>
                <a:sym typeface="Comic Sans MS"/>
              </a:rPr>
              <a:t>St. Agnes Cathedral is popular in town. It is remained Catholic, and still has offerings for many masses, religious instruction, and gatherings.</a:t>
            </a: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200" b="1">
                <a:solidFill>
                  <a:schemeClr val="dk1"/>
                </a:solidFill>
                <a:latin typeface="Comic Sans MS"/>
                <a:ea typeface="Comic Sans MS"/>
                <a:cs typeface="Comic Sans MS"/>
                <a:sym typeface="Comic Sans MS"/>
              </a:rPr>
              <a:t/>
            </a:r>
            <a:br>
              <a:rPr lang="en" sz="1200" b="1">
                <a:solidFill>
                  <a:schemeClr val="dk1"/>
                </a:solidFill>
                <a:latin typeface="Comic Sans MS"/>
                <a:ea typeface="Comic Sans MS"/>
                <a:cs typeface="Comic Sans MS"/>
                <a:sym typeface="Comic Sans MS"/>
              </a:rPr>
            </a:br>
            <a:r>
              <a:rPr lang="en" sz="1100" b="1">
                <a:solidFill>
                  <a:schemeClr val="dk1"/>
                </a:solidFill>
                <a:latin typeface="Comic Sans MS"/>
                <a:ea typeface="Comic Sans MS"/>
                <a:cs typeface="Comic Sans MS"/>
                <a:sym typeface="Comic Sans MS"/>
              </a:rPr>
              <a:t/>
            </a:r>
            <a:br>
              <a:rPr lang="en" sz="1100" b="1">
                <a:solidFill>
                  <a:schemeClr val="dk1"/>
                </a:solidFill>
                <a:latin typeface="Comic Sans MS"/>
                <a:ea typeface="Comic Sans MS"/>
                <a:cs typeface="Comic Sans MS"/>
                <a:sym typeface="Comic Sans MS"/>
              </a:rPr>
            </a:br>
            <a:r>
              <a:rPr lang="en" sz="1100" b="1">
                <a:solidFill>
                  <a:schemeClr val="dk1"/>
                </a:solidFill>
                <a:latin typeface="Comic Sans MS"/>
                <a:ea typeface="Comic Sans MS"/>
                <a:cs typeface="Comic Sans MS"/>
                <a:sym typeface="Comic Sans MS"/>
              </a:rPr>
              <a:t>(St. Agnes Cathedral, 2018). </a:t>
            </a:r>
            <a:endParaRPr sz="1100" b="1">
              <a:latin typeface="Comic Sans MS"/>
              <a:ea typeface="Comic Sans MS"/>
              <a:cs typeface="Comic Sans MS"/>
              <a:sym typeface="Comic Sans MS"/>
            </a:endParaRPr>
          </a:p>
        </p:txBody>
      </p:sp>
      <p:pic>
        <p:nvPicPr>
          <p:cNvPr id="450" name="Shape 450" descr="Image result for st agnes cathedral rvc"/>
          <p:cNvPicPr preferRelativeResize="0"/>
          <p:nvPr/>
        </p:nvPicPr>
        <p:blipFill>
          <a:blip r:embed="rId3">
            <a:alphaModFix/>
          </a:blip>
          <a:stretch>
            <a:fillRect/>
          </a:stretch>
        </p:blipFill>
        <p:spPr>
          <a:xfrm>
            <a:off x="4250100" y="334875"/>
            <a:ext cx="4741501" cy="45272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3000" b="1" u="sng">
                <a:solidFill>
                  <a:srgbClr val="6FA8DC"/>
                </a:solidFill>
                <a:latin typeface="Caveat"/>
                <a:ea typeface="Caveat"/>
                <a:cs typeface="Caveat"/>
                <a:sym typeface="Caveat"/>
              </a:rPr>
              <a:t>George Martin, The Original</a:t>
            </a:r>
            <a:endParaRPr sz="3000" b="1" u="sng">
              <a:solidFill>
                <a:srgbClr val="6FA8DC"/>
              </a:solidFill>
              <a:latin typeface="Caveat"/>
              <a:ea typeface="Caveat"/>
              <a:cs typeface="Caveat"/>
              <a:sym typeface="Caveat"/>
            </a:endParaRPr>
          </a:p>
          <a:p>
            <a:pPr marL="0" lvl="0" indent="0">
              <a:spcBef>
                <a:spcPts val="0"/>
              </a:spcBef>
              <a:spcAft>
                <a:spcPts val="0"/>
              </a:spcAft>
              <a:buNone/>
            </a:pPr>
            <a:endParaRPr/>
          </a:p>
        </p:txBody>
      </p:sp>
      <p:sp>
        <p:nvSpPr>
          <p:cNvPr id="456" name="Shape 456"/>
          <p:cNvSpPr txBox="1">
            <a:spLocks noGrp="1"/>
          </p:cNvSpPr>
          <p:nvPr>
            <p:ph type="body" idx="1"/>
          </p:nvPr>
        </p:nvSpPr>
        <p:spPr>
          <a:xfrm>
            <a:off x="311700" y="1152475"/>
            <a:ext cx="3720000" cy="3723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chemeClr val="dk1"/>
                </a:solidFill>
                <a:latin typeface="Comic Sans MS"/>
                <a:ea typeface="Comic Sans MS"/>
                <a:cs typeface="Comic Sans MS"/>
                <a:sym typeface="Comic Sans MS"/>
              </a:rPr>
              <a:t>George Martin, RVC’s genuine American Bistro has been around since 1989.</a:t>
            </a:r>
            <a:endParaRPr b="1">
              <a:solidFill>
                <a:schemeClr val="dk1"/>
              </a:solidFill>
              <a:latin typeface="Comic Sans MS"/>
              <a:ea typeface="Comic Sans MS"/>
              <a:cs typeface="Comic Sans MS"/>
              <a:sym typeface="Comic Sans MS"/>
            </a:endParaRPr>
          </a:p>
          <a:p>
            <a:pPr marL="0" lvl="0" indent="0">
              <a:spcBef>
                <a:spcPts val="1600"/>
              </a:spcBef>
              <a:spcAft>
                <a:spcPts val="0"/>
              </a:spcAft>
              <a:buNone/>
            </a:pPr>
            <a:endParaRPr b="1">
              <a:solidFill>
                <a:schemeClr val="dk1"/>
              </a:solidFill>
              <a:latin typeface="Comic Sans MS"/>
              <a:ea typeface="Comic Sans MS"/>
              <a:cs typeface="Comic Sans MS"/>
              <a:sym typeface="Comic Sans MS"/>
            </a:endParaRPr>
          </a:p>
          <a:p>
            <a:pPr marL="0" lvl="0" indent="0">
              <a:spcBef>
                <a:spcPts val="1600"/>
              </a:spcBef>
              <a:spcAft>
                <a:spcPts val="0"/>
              </a:spcAft>
              <a:buNone/>
            </a:pPr>
            <a:endParaRPr b="1">
              <a:solidFill>
                <a:schemeClr val="dk1"/>
              </a:solidFill>
              <a:latin typeface="Comic Sans MS"/>
              <a:ea typeface="Comic Sans MS"/>
              <a:cs typeface="Comic Sans MS"/>
              <a:sym typeface="Comic Sans MS"/>
            </a:endParaRPr>
          </a:p>
          <a:p>
            <a:pPr marL="0" lvl="0" indent="0">
              <a:spcBef>
                <a:spcPts val="1600"/>
              </a:spcBef>
              <a:spcAft>
                <a:spcPts val="0"/>
              </a:spcAft>
              <a:buNone/>
            </a:pPr>
            <a:endParaRPr b="1">
              <a:solidFill>
                <a:schemeClr val="dk1"/>
              </a:solidFill>
              <a:latin typeface="Comic Sans MS"/>
              <a:ea typeface="Comic Sans MS"/>
              <a:cs typeface="Comic Sans MS"/>
              <a:sym typeface="Comic Sans MS"/>
            </a:endParaRPr>
          </a:p>
          <a:p>
            <a:pPr marL="0" lvl="0" indent="0">
              <a:spcBef>
                <a:spcPts val="1600"/>
              </a:spcBef>
              <a:spcAft>
                <a:spcPts val="0"/>
              </a:spcAft>
              <a:buNone/>
            </a:pPr>
            <a:endParaRPr b="1">
              <a:solidFill>
                <a:schemeClr val="dk1"/>
              </a:solidFill>
              <a:latin typeface="Comic Sans MS"/>
              <a:ea typeface="Comic Sans MS"/>
              <a:cs typeface="Comic Sans MS"/>
              <a:sym typeface="Comic Sans MS"/>
            </a:endParaRPr>
          </a:p>
          <a:p>
            <a:pPr marL="0" lvl="0" indent="0">
              <a:spcBef>
                <a:spcPts val="1600"/>
              </a:spcBef>
              <a:spcAft>
                <a:spcPts val="1600"/>
              </a:spcAft>
              <a:buNone/>
            </a:pPr>
            <a:r>
              <a:rPr lang="en" sz="1100" b="1">
                <a:solidFill>
                  <a:schemeClr val="dk1"/>
                </a:solidFill>
                <a:latin typeface="Comic Sans MS"/>
                <a:ea typeface="Comic Sans MS"/>
                <a:cs typeface="Comic Sans MS"/>
                <a:sym typeface="Comic Sans MS"/>
              </a:rPr>
              <a:t>(George Martin, 2018).  </a:t>
            </a:r>
            <a:endParaRPr sz="1100" b="1">
              <a:latin typeface="Comic Sans MS"/>
              <a:ea typeface="Comic Sans MS"/>
              <a:cs typeface="Comic Sans MS"/>
              <a:sym typeface="Comic Sans MS"/>
            </a:endParaRPr>
          </a:p>
        </p:txBody>
      </p:sp>
      <p:pic>
        <p:nvPicPr>
          <p:cNvPr id="457" name="Shape 457" descr="Image result for george martin rvc"/>
          <p:cNvPicPr preferRelativeResize="0"/>
          <p:nvPr/>
        </p:nvPicPr>
        <p:blipFill>
          <a:blip r:embed="rId3">
            <a:alphaModFix/>
          </a:blip>
          <a:stretch>
            <a:fillRect/>
          </a:stretch>
        </p:blipFill>
        <p:spPr>
          <a:xfrm>
            <a:off x="4463525" y="445025"/>
            <a:ext cx="4430450" cy="44304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311700" y="445025"/>
            <a:ext cx="8520600" cy="1274100"/>
          </a:xfrm>
          <a:prstGeom prst="rect">
            <a:avLst/>
          </a:prstGeom>
        </p:spPr>
        <p:txBody>
          <a:bodyPr spcFirstLastPara="1" wrap="square" lIns="91425" tIns="91425" rIns="91425" bIns="91425" anchor="t" anchorCtr="0">
            <a:noAutofit/>
          </a:bodyPr>
          <a:lstStyle/>
          <a:p>
            <a:pPr marL="1371600" lvl="0" indent="457200" algn="l" rtl="0">
              <a:spcBef>
                <a:spcPts val="0"/>
              </a:spcBef>
              <a:spcAft>
                <a:spcPts val="0"/>
              </a:spcAft>
              <a:buNone/>
            </a:pPr>
            <a:r>
              <a:rPr lang="en" b="1">
                <a:latin typeface="Amatic SC"/>
                <a:ea typeface="Amatic SC"/>
                <a:cs typeface="Amatic SC"/>
                <a:sym typeface="Amatic SC"/>
              </a:rPr>
              <a:t>      </a:t>
            </a:r>
            <a:r>
              <a:rPr lang="en" sz="3600" b="1">
                <a:latin typeface="Amatic SC"/>
                <a:ea typeface="Amatic SC"/>
                <a:cs typeface="Amatic SC"/>
                <a:sym typeface="Amatic SC"/>
              </a:rPr>
              <a:t>Now it’s your turn! Exit ticket</a:t>
            </a:r>
            <a:br>
              <a:rPr lang="en" sz="3600" b="1">
                <a:latin typeface="Amatic SC"/>
                <a:ea typeface="Amatic SC"/>
                <a:cs typeface="Amatic SC"/>
                <a:sym typeface="Amatic SC"/>
              </a:rPr>
            </a:br>
            <a:r>
              <a:rPr lang="en" sz="3600" b="1">
                <a:latin typeface="Amatic SC"/>
                <a:ea typeface="Amatic SC"/>
                <a:cs typeface="Amatic SC"/>
                <a:sym typeface="Amatic SC"/>
              </a:rPr>
              <a:t>	                 </a:t>
            </a:r>
            <a:r>
              <a:rPr lang="en" sz="3600" b="1">
                <a:solidFill>
                  <a:srgbClr val="538135"/>
                </a:solidFill>
                <a:latin typeface="Amatic SC"/>
                <a:ea typeface="Amatic SC"/>
                <a:cs typeface="Amatic SC"/>
                <a:sym typeface="Amatic SC"/>
              </a:rPr>
              <a:t>Valid? Or Not?</a:t>
            </a:r>
            <a:endParaRPr sz="3600" b="1">
              <a:solidFill>
                <a:srgbClr val="538135"/>
              </a:solidFill>
              <a:latin typeface="Amatic SC"/>
              <a:ea typeface="Amatic SC"/>
              <a:cs typeface="Amatic SC"/>
              <a:sym typeface="Amatic SC"/>
            </a:endParaRPr>
          </a:p>
          <a:p>
            <a:pPr marL="2286000" lvl="0" indent="457200">
              <a:spcBef>
                <a:spcPts val="0"/>
              </a:spcBef>
              <a:spcAft>
                <a:spcPts val="0"/>
              </a:spcAft>
              <a:buNone/>
            </a:pPr>
            <a:endParaRPr/>
          </a:p>
        </p:txBody>
      </p:sp>
      <p:sp>
        <p:nvSpPr>
          <p:cNvPr id="463" name="Shape 463"/>
          <p:cNvSpPr txBox="1">
            <a:spLocks noGrp="1"/>
          </p:cNvSpPr>
          <p:nvPr>
            <p:ph type="body" idx="1"/>
          </p:nvPr>
        </p:nvSpPr>
        <p:spPr>
          <a:xfrm>
            <a:off x="0" y="1719125"/>
            <a:ext cx="8798100" cy="326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Comic Sans MS"/>
              <a:buChar char="❏"/>
            </a:pPr>
            <a:r>
              <a:rPr lang="en">
                <a:solidFill>
                  <a:srgbClr val="000000"/>
                </a:solidFill>
                <a:latin typeface="Comic Sans MS"/>
                <a:ea typeface="Comic Sans MS"/>
                <a:cs typeface="Comic Sans MS"/>
                <a:sym typeface="Comic Sans MS"/>
              </a:rPr>
              <a:t>Historians, please use the ‘Document Review’ sheet of the photographs and statements we discussed as a class to determine which document you think is most valid, or not valid. Use the SCIM-C method to help you answer the choice you made for the photograph and statement that you chose. This should be about 3-4 sentences along with two facts explaining why you feel this way. </a:t>
            </a:r>
            <a:br>
              <a:rPr lang="en">
                <a:solidFill>
                  <a:srgbClr val="000000"/>
                </a:solidFill>
                <a:latin typeface="Comic Sans MS"/>
                <a:ea typeface="Comic Sans MS"/>
                <a:cs typeface="Comic Sans MS"/>
                <a:sym typeface="Comic Sans MS"/>
              </a:rPr>
            </a:br>
            <a:endParaRPr>
              <a:solidFill>
                <a:srgbClr val="000000"/>
              </a:solidFill>
              <a:latin typeface="Comic Sans MS"/>
              <a:ea typeface="Comic Sans MS"/>
              <a:cs typeface="Comic Sans MS"/>
              <a:sym typeface="Comic Sans MS"/>
            </a:endParaRPr>
          </a:p>
          <a:p>
            <a:pPr marL="457200" lvl="0" indent="-342900" rtl="0">
              <a:spcBef>
                <a:spcPts val="0"/>
              </a:spcBef>
              <a:spcAft>
                <a:spcPts val="0"/>
              </a:spcAft>
              <a:buClr>
                <a:srgbClr val="000000"/>
              </a:buClr>
              <a:buSzPts val="1800"/>
              <a:buFont typeface="Comic Sans MS"/>
              <a:buChar char="❏"/>
            </a:pPr>
            <a:r>
              <a:rPr lang="en">
                <a:solidFill>
                  <a:srgbClr val="000000"/>
                </a:solidFill>
                <a:latin typeface="Comic Sans MS"/>
                <a:ea typeface="Comic Sans MS"/>
                <a:cs typeface="Comic Sans MS"/>
                <a:sym typeface="Comic Sans MS"/>
              </a:rPr>
              <a:t>Good luck!!</a:t>
            </a:r>
            <a:endParaRPr>
              <a:solidFill>
                <a:srgbClr val="000000"/>
              </a:solidFill>
              <a:latin typeface="Comic Sans MS"/>
              <a:ea typeface="Comic Sans MS"/>
              <a:cs typeface="Comic Sans MS"/>
              <a:sym typeface="Comic Sans MS"/>
            </a:endParaRPr>
          </a:p>
          <a:p>
            <a:pPr marL="0" lvl="0" indent="0">
              <a:spcBef>
                <a:spcPts val="1600"/>
              </a:spcBef>
              <a:spcAft>
                <a:spcPts val="1600"/>
              </a:spcAft>
              <a:buNone/>
            </a:pPr>
            <a:endParaRPr>
              <a:latin typeface="Comic Sans MS"/>
              <a:ea typeface="Comic Sans MS"/>
              <a:cs typeface="Comic Sans MS"/>
              <a:sym typeface="Comic Sans MS"/>
            </a:endParaRPr>
          </a:p>
        </p:txBody>
      </p:sp>
      <p:pic>
        <p:nvPicPr>
          <p:cNvPr id="464" name="Shape 464" descr="Image result for investigator cartoon"/>
          <p:cNvPicPr preferRelativeResize="0"/>
          <p:nvPr/>
        </p:nvPicPr>
        <p:blipFill>
          <a:blip r:embed="rId3">
            <a:alphaModFix/>
          </a:blip>
          <a:stretch>
            <a:fillRect/>
          </a:stretch>
        </p:blipFill>
        <p:spPr>
          <a:xfrm>
            <a:off x="7117125" y="3428325"/>
            <a:ext cx="1715175" cy="17151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2743200" lvl="0" indent="0">
              <a:spcBef>
                <a:spcPts val="0"/>
              </a:spcBef>
              <a:spcAft>
                <a:spcPts val="0"/>
              </a:spcAft>
              <a:buNone/>
            </a:pPr>
            <a:r>
              <a:rPr lang="en" sz="3600" b="1">
                <a:solidFill>
                  <a:srgbClr val="A64D79"/>
                </a:solidFill>
                <a:latin typeface="Amatic SC"/>
                <a:ea typeface="Amatic SC"/>
                <a:cs typeface="Amatic SC"/>
                <a:sym typeface="Amatic SC"/>
              </a:rPr>
              <a:t>Historian HOMEWORK!! </a:t>
            </a:r>
            <a:endParaRPr sz="3600" b="1">
              <a:solidFill>
                <a:srgbClr val="A64D79"/>
              </a:solidFill>
              <a:latin typeface="Amatic SC"/>
              <a:ea typeface="Amatic SC"/>
              <a:cs typeface="Amatic SC"/>
              <a:sym typeface="Amatic SC"/>
            </a:endParaRPr>
          </a:p>
        </p:txBody>
      </p:sp>
      <p:sp>
        <p:nvSpPr>
          <p:cNvPr id="470" name="Shape 470"/>
          <p:cNvSpPr txBox="1">
            <a:spLocks noGrp="1"/>
          </p:cNvSpPr>
          <p:nvPr>
            <p:ph type="body" idx="1"/>
          </p:nvPr>
        </p:nvSpPr>
        <p:spPr>
          <a:xfrm>
            <a:off x="311700" y="1017725"/>
            <a:ext cx="8520600" cy="3911400"/>
          </a:xfrm>
          <a:prstGeom prst="rect">
            <a:avLst/>
          </a:prstGeom>
          <a:noFill/>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Comic Sans MS"/>
              <a:buChar char="-"/>
            </a:pPr>
            <a:r>
              <a:rPr lang="en" sz="1400">
                <a:solidFill>
                  <a:srgbClr val="000000"/>
                </a:solidFill>
                <a:latin typeface="Comic Sans MS"/>
                <a:ea typeface="Comic Sans MS"/>
                <a:cs typeface="Comic Sans MS"/>
                <a:sym typeface="Comic Sans MS"/>
              </a:rPr>
              <a:t>Historians, now that you have all decoded these pictures for both Melbourne and Rockville Centre, your next job is to figure out if this quote/document is valid? Based upon what we have learned today, use the SCIM-C method to help you. Good luck historian!!</a:t>
            </a:r>
            <a:endParaRPr sz="1400">
              <a:solidFill>
                <a:srgbClr val="000000"/>
              </a:solidFill>
              <a:latin typeface="Comic Sans MS"/>
              <a:ea typeface="Comic Sans MS"/>
              <a:cs typeface="Comic Sans MS"/>
              <a:sym typeface="Comic Sans MS"/>
            </a:endParaRPr>
          </a:p>
          <a:p>
            <a:pPr marL="0" lvl="0" indent="0" rtl="0">
              <a:spcBef>
                <a:spcPts val="1600"/>
              </a:spcBef>
              <a:spcAft>
                <a:spcPts val="0"/>
              </a:spcAft>
              <a:buNone/>
            </a:pPr>
            <a:r>
              <a:rPr lang="en" sz="2400" b="1">
                <a:solidFill>
                  <a:srgbClr val="4A86E8"/>
                </a:solidFill>
                <a:latin typeface="Amatic SC"/>
                <a:ea typeface="Amatic SC"/>
                <a:cs typeface="Amatic SC"/>
                <a:sym typeface="Amatic SC"/>
              </a:rPr>
              <a:t>“We’re definitely urbanized...I believe in people living in the downtown and being able to walk to places.”</a:t>
            </a:r>
            <a:r>
              <a:rPr lang="en" sz="2400" b="1">
                <a:solidFill>
                  <a:srgbClr val="B7B7B7"/>
                </a:solidFill>
                <a:latin typeface="Amatic SC"/>
                <a:ea typeface="Amatic SC"/>
                <a:cs typeface="Amatic SC"/>
                <a:sym typeface="Amatic SC"/>
              </a:rPr>
              <a:t>- said by Francis X. Murray (Mayor of Rockville Centre) during an interview for the Wall Street Journal, April 1st, 2016. </a:t>
            </a:r>
            <a:endParaRPr sz="2400" b="1">
              <a:solidFill>
                <a:srgbClr val="B7B7B7"/>
              </a:solidFill>
              <a:latin typeface="Amatic SC"/>
              <a:ea typeface="Amatic SC"/>
              <a:cs typeface="Amatic SC"/>
              <a:sym typeface="Amatic SC"/>
            </a:endParaRPr>
          </a:p>
          <a:p>
            <a:pPr marL="457200" lvl="0" indent="-317500" rtl="0">
              <a:spcBef>
                <a:spcPts val="1600"/>
              </a:spcBef>
              <a:spcAft>
                <a:spcPts val="0"/>
              </a:spcAft>
              <a:buSzPts val="1400"/>
              <a:buFont typeface="Comic Sans MS"/>
              <a:buChar char="-"/>
            </a:pPr>
            <a:r>
              <a:rPr lang="en" sz="1400">
                <a:solidFill>
                  <a:schemeClr val="dk1"/>
                </a:solidFill>
                <a:latin typeface="Comic Sans MS"/>
                <a:ea typeface="Comic Sans MS"/>
                <a:cs typeface="Comic Sans MS"/>
                <a:sym typeface="Comic Sans MS"/>
              </a:rPr>
              <a:t>Summarizing: </a:t>
            </a:r>
            <a:r>
              <a:rPr lang="en" sz="1400">
                <a:solidFill>
                  <a:srgbClr val="980000"/>
                </a:solidFill>
                <a:latin typeface="Comic Sans MS"/>
                <a:ea typeface="Comic Sans MS"/>
                <a:cs typeface="Comic Sans MS"/>
                <a:sym typeface="Comic Sans MS"/>
              </a:rPr>
              <a:t>What does the source directly tell us?</a:t>
            </a:r>
            <a:endParaRPr sz="1400">
              <a:solidFill>
                <a:srgbClr val="980000"/>
              </a:solidFill>
              <a:latin typeface="Comic Sans MS"/>
              <a:ea typeface="Comic Sans MS"/>
              <a:cs typeface="Comic Sans MS"/>
              <a:sym typeface="Comic Sans MS"/>
            </a:endParaRPr>
          </a:p>
          <a:p>
            <a:pPr marL="457200" lvl="0" indent="-342900" rtl="0">
              <a:lnSpc>
                <a:spcPct val="108000"/>
              </a:lnSpc>
              <a:spcBef>
                <a:spcPts val="0"/>
              </a:spcBef>
              <a:spcAft>
                <a:spcPts val="0"/>
              </a:spcAft>
              <a:buClr>
                <a:srgbClr val="000000"/>
              </a:buClr>
              <a:buSzPts val="1800"/>
              <a:buChar char="-"/>
            </a:pPr>
            <a:r>
              <a:rPr lang="en" sz="1400">
                <a:solidFill>
                  <a:schemeClr val="dk1"/>
                </a:solidFill>
                <a:latin typeface="Comic Sans MS"/>
                <a:ea typeface="Comic Sans MS"/>
                <a:cs typeface="Comic Sans MS"/>
                <a:sym typeface="Comic Sans MS"/>
              </a:rPr>
              <a:t>Contextualizing: </a:t>
            </a:r>
            <a:r>
              <a:rPr lang="en" sz="1400">
                <a:solidFill>
                  <a:srgbClr val="674EA7"/>
                </a:solidFill>
                <a:latin typeface="Comic Sans MS"/>
                <a:ea typeface="Comic Sans MS"/>
                <a:cs typeface="Comic Sans MS"/>
                <a:sym typeface="Comic Sans MS"/>
              </a:rPr>
              <a:t>Who produced the source?</a:t>
            </a:r>
            <a:endParaRPr sz="1400">
              <a:solidFill>
                <a:srgbClr val="674EA7"/>
              </a:solidFill>
              <a:latin typeface="Comic Sans MS"/>
              <a:ea typeface="Comic Sans MS"/>
              <a:cs typeface="Comic Sans MS"/>
              <a:sym typeface="Comic Sans MS"/>
            </a:endParaRPr>
          </a:p>
          <a:p>
            <a:pPr marL="457200" lvl="0" indent="-342900" rtl="0">
              <a:lnSpc>
                <a:spcPct val="108000"/>
              </a:lnSpc>
              <a:spcBef>
                <a:spcPts val="0"/>
              </a:spcBef>
              <a:spcAft>
                <a:spcPts val="0"/>
              </a:spcAft>
              <a:buClr>
                <a:srgbClr val="000000"/>
              </a:buClr>
              <a:buSzPts val="1800"/>
              <a:buChar char="-"/>
            </a:pPr>
            <a:r>
              <a:rPr lang="en" sz="1400">
                <a:solidFill>
                  <a:schemeClr val="dk1"/>
                </a:solidFill>
                <a:latin typeface="Comic Sans MS"/>
                <a:ea typeface="Comic Sans MS"/>
                <a:cs typeface="Comic Sans MS"/>
                <a:sym typeface="Comic Sans MS"/>
              </a:rPr>
              <a:t>Inferring: </a:t>
            </a:r>
            <a:r>
              <a:rPr lang="en" sz="1400">
                <a:solidFill>
                  <a:srgbClr val="0000FF"/>
                </a:solidFill>
                <a:latin typeface="Comic Sans MS"/>
                <a:ea typeface="Comic Sans MS"/>
                <a:cs typeface="Comic Sans MS"/>
                <a:sym typeface="Comic Sans MS"/>
              </a:rPr>
              <a:t>What conclusions may be drawn from the source?</a:t>
            </a:r>
            <a:endParaRPr sz="1400">
              <a:solidFill>
                <a:srgbClr val="0000FF"/>
              </a:solidFill>
              <a:latin typeface="Comic Sans MS"/>
              <a:ea typeface="Comic Sans MS"/>
              <a:cs typeface="Comic Sans MS"/>
              <a:sym typeface="Comic Sans MS"/>
            </a:endParaRPr>
          </a:p>
          <a:p>
            <a:pPr marL="457200" lvl="0" indent="-342900" rtl="0">
              <a:lnSpc>
                <a:spcPct val="108000"/>
              </a:lnSpc>
              <a:spcBef>
                <a:spcPts val="0"/>
              </a:spcBef>
              <a:spcAft>
                <a:spcPts val="0"/>
              </a:spcAft>
              <a:buClr>
                <a:srgbClr val="000000"/>
              </a:buClr>
              <a:buSzPts val="1800"/>
              <a:buChar char="-"/>
            </a:pPr>
            <a:r>
              <a:rPr lang="en" sz="1400">
                <a:solidFill>
                  <a:schemeClr val="dk1"/>
                </a:solidFill>
                <a:latin typeface="Comic Sans MS"/>
                <a:ea typeface="Comic Sans MS"/>
                <a:cs typeface="Comic Sans MS"/>
                <a:sym typeface="Comic Sans MS"/>
              </a:rPr>
              <a:t>Monitoring: </a:t>
            </a:r>
            <a:r>
              <a:rPr lang="en" sz="1400">
                <a:solidFill>
                  <a:srgbClr val="00FF00"/>
                </a:solidFill>
                <a:latin typeface="Comic Sans MS"/>
                <a:ea typeface="Comic Sans MS"/>
                <a:cs typeface="Comic Sans MS"/>
                <a:sym typeface="Comic Sans MS"/>
              </a:rPr>
              <a:t>What additional evidence beyond the source is necessary?</a:t>
            </a:r>
            <a:endParaRPr sz="1400">
              <a:solidFill>
                <a:srgbClr val="00FF00"/>
              </a:solidFill>
              <a:latin typeface="Comic Sans MS"/>
              <a:ea typeface="Comic Sans MS"/>
              <a:cs typeface="Comic Sans MS"/>
              <a:sym typeface="Comic Sans MS"/>
            </a:endParaRPr>
          </a:p>
          <a:p>
            <a:pPr marL="0" lvl="0" indent="0" rtl="0">
              <a:spcBef>
                <a:spcPts val="0"/>
              </a:spcBef>
              <a:spcAft>
                <a:spcPts val="0"/>
              </a:spcAft>
              <a:buNone/>
            </a:pPr>
            <a:endParaRPr b="1">
              <a:solidFill>
                <a:srgbClr val="4A86E8"/>
              </a:solidFill>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160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631350" y="445025"/>
            <a:ext cx="7881300" cy="11865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    </a:t>
            </a:r>
            <a:r>
              <a:rPr lang="en" sz="3000"/>
              <a:t>Lesson 5: History Mystery</a:t>
            </a:r>
            <a:endParaRPr sz="3000"/>
          </a:p>
        </p:txBody>
      </p:sp>
      <p:pic>
        <p:nvPicPr>
          <p:cNvPr id="476" name="Shape 476" descr="Image result for history mystery"/>
          <p:cNvPicPr preferRelativeResize="0"/>
          <p:nvPr/>
        </p:nvPicPr>
        <p:blipFill>
          <a:blip r:embed="rId3">
            <a:alphaModFix/>
          </a:blip>
          <a:stretch>
            <a:fillRect/>
          </a:stretch>
        </p:blipFill>
        <p:spPr>
          <a:xfrm rot="-638781">
            <a:off x="139475" y="368525"/>
            <a:ext cx="2297575" cy="1091350"/>
          </a:xfrm>
          <a:prstGeom prst="rect">
            <a:avLst/>
          </a:prstGeom>
          <a:noFill/>
          <a:ln>
            <a:noFill/>
          </a:ln>
        </p:spPr>
      </p:pic>
      <p:pic>
        <p:nvPicPr>
          <p:cNvPr id="477" name="Shape 477" descr="Image result for scooby doo" title="https://www.wbkidsgo.com/scoobydoo"/>
          <p:cNvPicPr preferRelativeResize="0"/>
          <p:nvPr/>
        </p:nvPicPr>
        <p:blipFill>
          <a:blip r:embed="rId4">
            <a:alphaModFix/>
          </a:blip>
          <a:stretch>
            <a:fillRect/>
          </a:stretch>
        </p:blipFill>
        <p:spPr>
          <a:xfrm>
            <a:off x="58439" y="2701550"/>
            <a:ext cx="1459136" cy="1750950"/>
          </a:xfrm>
          <a:prstGeom prst="rect">
            <a:avLst/>
          </a:prstGeom>
          <a:noFill/>
          <a:ln>
            <a:noFill/>
          </a:ln>
        </p:spPr>
      </p:pic>
      <p:sp>
        <p:nvSpPr>
          <p:cNvPr id="478" name="Shape 478"/>
          <p:cNvSpPr txBox="1"/>
          <p:nvPr/>
        </p:nvSpPr>
        <p:spPr>
          <a:xfrm>
            <a:off x="769625" y="1540325"/>
            <a:ext cx="7881300" cy="318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t>Calling all detectives! Grab your magnifying </a:t>
            </a:r>
            <a:endParaRPr sz="3000"/>
          </a:p>
          <a:p>
            <a:pPr marL="0" lvl="0" indent="0" algn="ctr" rtl="0">
              <a:spcBef>
                <a:spcPts val="0"/>
              </a:spcBef>
              <a:spcAft>
                <a:spcPts val="0"/>
              </a:spcAft>
              <a:buNone/>
            </a:pPr>
            <a:r>
              <a:rPr lang="en" sz="3000"/>
              <a:t>glasses, put on your trench coats, and get </a:t>
            </a:r>
            <a:endParaRPr sz="3000"/>
          </a:p>
          <a:p>
            <a:pPr marL="0" lvl="0" indent="0" algn="ctr" rtl="0">
              <a:spcBef>
                <a:spcPts val="0"/>
              </a:spcBef>
              <a:spcAft>
                <a:spcPts val="0"/>
              </a:spcAft>
              <a:buNone/>
            </a:pPr>
            <a:r>
              <a:rPr lang="en" sz="3000"/>
              <a:t>ready to find some clues because….</a:t>
            </a:r>
            <a:endParaRPr sz="3000"/>
          </a:p>
          <a:p>
            <a:pPr marL="0" lvl="0" indent="0" algn="ctr" rtl="0">
              <a:spcBef>
                <a:spcPts val="0"/>
              </a:spcBef>
              <a:spcAft>
                <a:spcPts val="0"/>
              </a:spcAft>
              <a:buNone/>
            </a:pPr>
            <a:endParaRPr sz="3000"/>
          </a:p>
          <a:p>
            <a:pPr marL="0" lvl="0" indent="0" algn="ctr" rtl="0">
              <a:spcBef>
                <a:spcPts val="0"/>
              </a:spcBef>
              <a:spcAft>
                <a:spcPts val="0"/>
              </a:spcAft>
              <a:buNone/>
            </a:pPr>
            <a:r>
              <a:rPr lang="en" sz="3000"/>
              <a:t>It’s time to SOLVE A MYSTERY!!!</a:t>
            </a:r>
            <a:endParaRPr sz="3000"/>
          </a:p>
        </p:txBody>
      </p:sp>
      <p:pic>
        <p:nvPicPr>
          <p:cNvPr id="479" name="Shape 479"/>
          <p:cNvPicPr preferRelativeResize="0"/>
          <p:nvPr/>
        </p:nvPicPr>
        <p:blipFill>
          <a:blip r:embed="rId5">
            <a:alphaModFix/>
          </a:blip>
          <a:stretch>
            <a:fillRect/>
          </a:stretch>
        </p:blipFill>
        <p:spPr>
          <a:xfrm>
            <a:off x="7588075" y="3439333"/>
            <a:ext cx="1459125" cy="160234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483"/>
        <p:cNvGrpSpPr/>
        <p:nvPr/>
      </p:nvGrpSpPr>
      <p:grpSpPr>
        <a:xfrm>
          <a:off x="0" y="0"/>
          <a:ext cx="0" cy="0"/>
          <a:chOff x="0" y="0"/>
          <a:chExt cx="0" cy="0"/>
        </a:xfrm>
      </p:grpSpPr>
      <p:sp>
        <p:nvSpPr>
          <p:cNvPr id="484" name="Shape 484"/>
          <p:cNvSpPr txBox="1"/>
          <p:nvPr/>
        </p:nvSpPr>
        <p:spPr>
          <a:xfrm rot="-574744">
            <a:off x="194483" y="1382968"/>
            <a:ext cx="2154338" cy="680318"/>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t>What is a mystery?</a:t>
            </a:r>
            <a:endParaRPr sz="1800"/>
          </a:p>
        </p:txBody>
      </p:sp>
      <p:sp>
        <p:nvSpPr>
          <p:cNvPr id="485" name="Shape 485"/>
          <p:cNvSpPr txBox="1"/>
          <p:nvPr/>
        </p:nvSpPr>
        <p:spPr>
          <a:xfrm rot="765318">
            <a:off x="6674886" y="1335659"/>
            <a:ext cx="2271865" cy="442281"/>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t>What do detectives do?</a:t>
            </a:r>
            <a:endParaRPr sz="1800"/>
          </a:p>
        </p:txBody>
      </p:sp>
      <p:sp>
        <p:nvSpPr>
          <p:cNvPr id="486" name="Shape 486"/>
          <p:cNvSpPr txBox="1"/>
          <p:nvPr/>
        </p:nvSpPr>
        <p:spPr>
          <a:xfrm rot="-464992">
            <a:off x="543355" y="4121127"/>
            <a:ext cx="3087904" cy="43509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t>What makes evidence  </a:t>
            </a:r>
            <a:endParaRPr sz="1800"/>
          </a:p>
          <a:p>
            <a:pPr marL="0" lvl="0" indent="0">
              <a:spcBef>
                <a:spcPts val="0"/>
              </a:spcBef>
              <a:spcAft>
                <a:spcPts val="0"/>
              </a:spcAft>
              <a:buNone/>
            </a:pPr>
            <a:r>
              <a:rPr lang="en" sz="1800"/>
              <a:t>a good “clue”</a:t>
            </a:r>
            <a:endParaRPr sz="1800"/>
          </a:p>
        </p:txBody>
      </p:sp>
      <p:sp>
        <p:nvSpPr>
          <p:cNvPr id="487" name="Shape 487"/>
          <p:cNvSpPr txBox="1"/>
          <p:nvPr/>
        </p:nvSpPr>
        <p:spPr>
          <a:xfrm>
            <a:off x="2238050" y="293850"/>
            <a:ext cx="4505100" cy="457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b="1"/>
              <a:t>Filling Our Detective Tool Kit </a:t>
            </a:r>
            <a:endParaRPr sz="2400" b="1"/>
          </a:p>
        </p:txBody>
      </p:sp>
      <p:sp>
        <p:nvSpPr>
          <p:cNvPr id="488" name="Shape 488"/>
          <p:cNvSpPr txBox="1"/>
          <p:nvPr/>
        </p:nvSpPr>
        <p:spPr>
          <a:xfrm rot="491380">
            <a:off x="6367418" y="2615671"/>
            <a:ext cx="2571423" cy="54378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t>What tools do detectives use?</a:t>
            </a:r>
            <a:endParaRPr sz="1800"/>
          </a:p>
        </p:txBody>
      </p:sp>
      <p:sp>
        <p:nvSpPr>
          <p:cNvPr id="489" name="Shape 489"/>
          <p:cNvSpPr txBox="1"/>
          <p:nvPr/>
        </p:nvSpPr>
        <p:spPr>
          <a:xfrm rot="597903">
            <a:off x="5683430" y="3986415"/>
            <a:ext cx="3316433" cy="704509"/>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t>Can you think of anyone you know that solves mysteries? </a:t>
            </a:r>
            <a:endParaRPr sz="1800"/>
          </a:p>
        </p:txBody>
      </p:sp>
      <p:pic>
        <p:nvPicPr>
          <p:cNvPr id="490" name="Shape 490"/>
          <p:cNvPicPr preferRelativeResize="0"/>
          <p:nvPr/>
        </p:nvPicPr>
        <p:blipFill rotWithShape="1">
          <a:blip r:embed="rId3">
            <a:alphaModFix/>
          </a:blip>
          <a:srcRect l="7201" t="9122" r="4762" b="6253"/>
          <a:stretch/>
        </p:blipFill>
        <p:spPr>
          <a:xfrm>
            <a:off x="2620775" y="1208475"/>
            <a:ext cx="3547801" cy="2557575"/>
          </a:xfrm>
          <a:prstGeom prst="rect">
            <a:avLst/>
          </a:prstGeom>
          <a:noFill/>
          <a:ln>
            <a:noFill/>
          </a:ln>
        </p:spPr>
      </p:pic>
      <p:sp>
        <p:nvSpPr>
          <p:cNvPr id="491" name="Shape 491"/>
          <p:cNvSpPr txBox="1"/>
          <p:nvPr/>
        </p:nvSpPr>
        <p:spPr>
          <a:xfrm rot="-759390">
            <a:off x="873404" y="2658807"/>
            <a:ext cx="1649890" cy="457507"/>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t>What is evidence?</a:t>
            </a:r>
            <a:endParaRPr sz="18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311700" y="165675"/>
            <a:ext cx="8520600" cy="5595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Let’s Solve the Mystery Like CHAMPS Today !</a:t>
            </a:r>
            <a:endParaRPr/>
          </a:p>
        </p:txBody>
      </p:sp>
      <p:sp>
        <p:nvSpPr>
          <p:cNvPr id="497" name="Shape 497"/>
          <p:cNvSpPr txBox="1"/>
          <p:nvPr/>
        </p:nvSpPr>
        <p:spPr>
          <a:xfrm>
            <a:off x="439650" y="733350"/>
            <a:ext cx="8264700" cy="367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t>C- </a:t>
            </a:r>
            <a:r>
              <a:rPr lang="en" b="1" u="sng"/>
              <a:t>CONVERSATION</a:t>
            </a:r>
            <a:r>
              <a:rPr lang="en"/>
              <a:t>: Please talk only if you raised your hand and have been called on.  You will have the opportunity to talk with your group when it comes time to solve the mystery.</a:t>
            </a:r>
            <a:endParaRPr/>
          </a:p>
          <a:p>
            <a:pPr marL="0" lvl="0" indent="0">
              <a:spcBef>
                <a:spcPts val="0"/>
              </a:spcBef>
              <a:spcAft>
                <a:spcPts val="0"/>
              </a:spcAft>
              <a:buNone/>
            </a:pPr>
            <a:endParaRPr/>
          </a:p>
          <a:p>
            <a:pPr marL="0" lvl="0" indent="0">
              <a:spcBef>
                <a:spcPts val="0"/>
              </a:spcBef>
              <a:spcAft>
                <a:spcPts val="0"/>
              </a:spcAft>
              <a:buNone/>
            </a:pPr>
            <a:r>
              <a:rPr lang="en" sz="1800"/>
              <a:t>H- </a:t>
            </a:r>
            <a:r>
              <a:rPr lang="en" b="1" u="sng"/>
              <a:t>HELP</a:t>
            </a:r>
            <a:r>
              <a:rPr lang="en"/>
              <a:t>: If you need assistance raise your hand and I will be right over. While working in your groups ask the other members of your group your questions and see if you can answer it before calling me over.</a:t>
            </a:r>
            <a:endParaRPr/>
          </a:p>
          <a:p>
            <a:pPr marL="0" lvl="0" indent="0">
              <a:spcBef>
                <a:spcPts val="0"/>
              </a:spcBef>
              <a:spcAft>
                <a:spcPts val="0"/>
              </a:spcAft>
              <a:buNone/>
            </a:pPr>
            <a:endParaRPr/>
          </a:p>
          <a:p>
            <a:pPr marL="0" lvl="0" indent="0">
              <a:spcBef>
                <a:spcPts val="0"/>
              </a:spcBef>
              <a:spcAft>
                <a:spcPts val="0"/>
              </a:spcAft>
              <a:buNone/>
            </a:pPr>
            <a:r>
              <a:rPr lang="en" sz="1800"/>
              <a:t>A- </a:t>
            </a:r>
            <a:r>
              <a:rPr lang="en" b="1" u="sng"/>
              <a:t>ACTIVITY</a:t>
            </a:r>
            <a:r>
              <a:rPr lang="en"/>
              <a:t>: Our goal today is to solve the mystery “Are the people of Melbourne Australia happier than the people of your own community in America?” and write a claim to support our answer</a:t>
            </a:r>
            <a:endParaRPr/>
          </a:p>
          <a:p>
            <a:pPr marL="0" lvl="0" indent="0">
              <a:spcBef>
                <a:spcPts val="0"/>
              </a:spcBef>
              <a:spcAft>
                <a:spcPts val="0"/>
              </a:spcAft>
              <a:buNone/>
            </a:pPr>
            <a:endParaRPr/>
          </a:p>
          <a:p>
            <a:pPr marL="0" lvl="0" indent="0">
              <a:spcBef>
                <a:spcPts val="0"/>
              </a:spcBef>
              <a:spcAft>
                <a:spcPts val="0"/>
              </a:spcAft>
              <a:buNone/>
            </a:pPr>
            <a:r>
              <a:rPr lang="en" sz="1800"/>
              <a:t>M- </a:t>
            </a:r>
            <a:r>
              <a:rPr lang="en" b="1" u="sng"/>
              <a:t>MOVEMENT</a:t>
            </a:r>
            <a:r>
              <a:rPr lang="en"/>
              <a:t>: Please remain in your seas at all time unless given direction or permission otherwise. You will be given the opportunity to move around when solving the mystery.</a:t>
            </a:r>
            <a:endParaRPr/>
          </a:p>
          <a:p>
            <a:pPr marL="0" lvl="0" indent="0">
              <a:spcBef>
                <a:spcPts val="0"/>
              </a:spcBef>
              <a:spcAft>
                <a:spcPts val="0"/>
              </a:spcAft>
              <a:buNone/>
            </a:pPr>
            <a:endParaRPr/>
          </a:p>
          <a:p>
            <a:pPr marL="0" lvl="0" indent="0">
              <a:spcBef>
                <a:spcPts val="0"/>
              </a:spcBef>
              <a:spcAft>
                <a:spcPts val="0"/>
              </a:spcAft>
              <a:buNone/>
            </a:pPr>
            <a:r>
              <a:rPr lang="en" sz="1800"/>
              <a:t>P- </a:t>
            </a:r>
            <a:r>
              <a:rPr lang="en" b="1" u="sng"/>
              <a:t>PARTICIPATION</a:t>
            </a:r>
            <a:r>
              <a:rPr lang="en"/>
              <a:t>: You are expected to participate in class discussion. While working in groups you should offer help to your group. Be sure to fulfill your responsibility. </a:t>
            </a:r>
            <a:endParaRPr/>
          </a:p>
          <a:p>
            <a:pPr marL="0" lvl="0" indent="0">
              <a:spcBef>
                <a:spcPts val="0"/>
              </a:spcBef>
              <a:spcAft>
                <a:spcPts val="0"/>
              </a:spcAft>
              <a:buNone/>
            </a:pPr>
            <a:endParaRPr/>
          </a:p>
          <a:p>
            <a:pPr marL="0" lvl="0" indent="0">
              <a:spcBef>
                <a:spcPts val="0"/>
              </a:spcBef>
              <a:spcAft>
                <a:spcPts val="0"/>
              </a:spcAft>
              <a:buNone/>
            </a:pPr>
            <a:r>
              <a:rPr lang="en" sz="1800"/>
              <a:t>S-</a:t>
            </a:r>
            <a:r>
              <a:rPr lang="en" b="1" u="sng"/>
              <a:t> SUCCESS</a:t>
            </a:r>
            <a:r>
              <a:rPr lang="en"/>
              <a:t>: Once the mystery is solved, be sure to write your supporting claim to support your successful finding!</a:t>
            </a:r>
            <a:endParaRPr/>
          </a:p>
          <a:p>
            <a:pPr marL="0" lvl="0" indent="0">
              <a:spcBef>
                <a:spcPts val="0"/>
              </a:spcBef>
              <a:spcAft>
                <a:spcPts val="0"/>
              </a:spcAft>
              <a:buNone/>
            </a:pPr>
            <a:endParaRPr/>
          </a:p>
          <a:p>
            <a:pPr marL="0" lvl="0" indent="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1"/>
        <p:cNvGrpSpPr/>
        <p:nvPr/>
      </p:nvGrpSpPr>
      <p:grpSpPr>
        <a:xfrm>
          <a:off x="0" y="0"/>
          <a:ext cx="0" cy="0"/>
          <a:chOff x="0" y="0"/>
          <a:chExt cx="0" cy="0"/>
        </a:xfrm>
      </p:grpSpPr>
      <p:sp>
        <p:nvSpPr>
          <p:cNvPr id="502" name="Shape 502"/>
          <p:cNvSpPr txBox="1"/>
          <p:nvPr/>
        </p:nvSpPr>
        <p:spPr>
          <a:xfrm>
            <a:off x="355050" y="95025"/>
            <a:ext cx="7373400" cy="787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b="1">
                <a:latin typeface="Courier New"/>
                <a:ea typeface="Courier New"/>
                <a:cs typeface="Courier New"/>
                <a:sym typeface="Courier New"/>
              </a:rPr>
              <a:t>Dear 3rd Graders, </a:t>
            </a:r>
            <a:endParaRPr sz="2400" b="1">
              <a:latin typeface="Courier New"/>
              <a:ea typeface="Courier New"/>
              <a:cs typeface="Courier New"/>
              <a:sym typeface="Courier New"/>
            </a:endParaRPr>
          </a:p>
        </p:txBody>
      </p:sp>
      <p:sp>
        <p:nvSpPr>
          <p:cNvPr id="503" name="Shape 503"/>
          <p:cNvSpPr txBox="1"/>
          <p:nvPr/>
        </p:nvSpPr>
        <p:spPr>
          <a:xfrm>
            <a:off x="355050" y="294300"/>
            <a:ext cx="8789100" cy="4554900"/>
          </a:xfrm>
          <a:prstGeom prst="rect">
            <a:avLst/>
          </a:prstGeom>
          <a:noFill/>
          <a:ln>
            <a:noFill/>
          </a:ln>
        </p:spPr>
        <p:txBody>
          <a:bodyPr spcFirstLastPara="1" wrap="square" lIns="91425" tIns="91425" rIns="91425" bIns="91425" anchor="t" anchorCtr="0">
            <a:noAutofit/>
          </a:bodyPr>
          <a:lstStyle/>
          <a:p>
            <a:pPr marL="0" lvl="0" indent="457200" rtl="0">
              <a:spcBef>
                <a:spcPts val="0"/>
              </a:spcBef>
              <a:spcAft>
                <a:spcPts val="0"/>
              </a:spcAft>
              <a:buNone/>
            </a:pPr>
            <a:endParaRPr sz="2000" b="1">
              <a:latin typeface="Courier New"/>
              <a:ea typeface="Courier New"/>
              <a:cs typeface="Courier New"/>
              <a:sym typeface="Courier New"/>
            </a:endParaRPr>
          </a:p>
          <a:p>
            <a:pPr marL="0" lvl="0" indent="457200">
              <a:spcBef>
                <a:spcPts val="0"/>
              </a:spcBef>
              <a:spcAft>
                <a:spcPts val="0"/>
              </a:spcAft>
              <a:buNone/>
            </a:pPr>
            <a:r>
              <a:rPr lang="en" sz="2000" b="1">
                <a:latin typeface="Courier New"/>
                <a:ea typeface="Courier New"/>
                <a:cs typeface="Courier New"/>
                <a:sym typeface="Courier New"/>
              </a:rPr>
              <a:t>We have been searching for the best detectives to solve an important mystery about the happiness of two communities. The first, is your very own community of Rockville Centre, NY, and the second is the community of Melbourne, Australia.  </a:t>
            </a:r>
            <a:endParaRPr sz="2000" b="1">
              <a:latin typeface="Courier New"/>
              <a:ea typeface="Courier New"/>
              <a:cs typeface="Courier New"/>
              <a:sym typeface="Courier New"/>
            </a:endParaRPr>
          </a:p>
          <a:p>
            <a:pPr marL="0" lvl="0" indent="457200">
              <a:spcBef>
                <a:spcPts val="0"/>
              </a:spcBef>
              <a:spcAft>
                <a:spcPts val="0"/>
              </a:spcAft>
              <a:buNone/>
            </a:pPr>
            <a:r>
              <a:rPr lang="en" sz="2000" b="1">
                <a:latin typeface="Courier New"/>
                <a:ea typeface="Courier New"/>
                <a:cs typeface="Courier New"/>
                <a:sym typeface="Courier New"/>
              </a:rPr>
              <a:t>As a special detective, you will be given clues to help you solve this important mystery. This job will require you to look at the evidence given to you and decide as a group which community is happier.  </a:t>
            </a:r>
            <a:endParaRPr sz="2000" b="1">
              <a:latin typeface="Courier New"/>
              <a:ea typeface="Courier New"/>
              <a:cs typeface="Courier New"/>
              <a:sym typeface="Courier New"/>
            </a:endParaRPr>
          </a:p>
          <a:p>
            <a:pPr marL="0" lvl="0" indent="457200" rtl="0">
              <a:spcBef>
                <a:spcPts val="0"/>
              </a:spcBef>
              <a:spcAft>
                <a:spcPts val="0"/>
              </a:spcAft>
              <a:buNone/>
            </a:pPr>
            <a:r>
              <a:rPr lang="en" sz="2000" b="1">
                <a:latin typeface="Courier New"/>
                <a:ea typeface="Courier New"/>
                <a:cs typeface="Courier New"/>
                <a:sym typeface="Courier New"/>
              </a:rPr>
              <a:t>This mission will ask you to determine “what is happiness” to you. It is important to remeber that there is no right or wrong answer. This is a difficult task so you must work together to solve this mystery!</a:t>
            </a:r>
            <a:endParaRPr sz="2000" b="1">
              <a:latin typeface="Courier New"/>
              <a:ea typeface="Courier New"/>
              <a:cs typeface="Courier New"/>
              <a:sym typeface="Courier New"/>
            </a:endParaRPr>
          </a:p>
          <a:p>
            <a:pPr marL="0" lvl="0" indent="457200" rtl="0">
              <a:spcBef>
                <a:spcPts val="0"/>
              </a:spcBef>
              <a:spcAft>
                <a:spcPts val="0"/>
              </a:spcAft>
              <a:buNone/>
            </a:pPr>
            <a:endParaRPr sz="2000" b="1">
              <a:latin typeface="Courier New"/>
              <a:ea typeface="Courier New"/>
              <a:cs typeface="Courier New"/>
              <a:sym typeface="Courier New"/>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4656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Tweet about it!!!! </a:t>
            </a:r>
            <a:endParaRPr/>
          </a:p>
        </p:txBody>
      </p:sp>
      <p:sp>
        <p:nvSpPr>
          <p:cNvPr id="95" name="Shape 95"/>
          <p:cNvSpPr txBox="1">
            <a:spLocks noGrp="1"/>
          </p:cNvSpPr>
          <p:nvPr>
            <p:ph type="body" idx="1"/>
          </p:nvPr>
        </p:nvSpPr>
        <p:spPr>
          <a:xfrm>
            <a:off x="311700" y="1221125"/>
            <a:ext cx="8520600" cy="37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#Happiness</a:t>
            </a:r>
            <a:endParaRPr sz="3000">
              <a:solidFill>
                <a:srgbClr val="000000"/>
              </a:solidFill>
            </a:endParaRPr>
          </a:p>
          <a:p>
            <a:pPr marL="457200" lvl="0" indent="-342900" algn="ctr" rtl="0">
              <a:spcBef>
                <a:spcPts val="1600"/>
              </a:spcBef>
              <a:spcAft>
                <a:spcPts val="0"/>
              </a:spcAft>
              <a:buClr>
                <a:srgbClr val="000000"/>
              </a:buClr>
              <a:buSzPts val="1800"/>
              <a:buChar char="●"/>
            </a:pPr>
            <a:r>
              <a:rPr lang="en">
                <a:solidFill>
                  <a:srgbClr val="000000"/>
                </a:solidFill>
              </a:rPr>
              <a:t>Using the book, head and heart method, students will divided into three groups.</a:t>
            </a:r>
            <a:endParaRPr>
              <a:solidFill>
                <a:srgbClr val="000000"/>
              </a:solidFill>
            </a:endParaRPr>
          </a:p>
          <a:p>
            <a:pPr marL="457200" lvl="0" indent="-342900" algn="ctr">
              <a:spcBef>
                <a:spcPts val="0"/>
              </a:spcBef>
              <a:spcAft>
                <a:spcPts val="0"/>
              </a:spcAft>
              <a:buClr>
                <a:srgbClr val="000000"/>
              </a:buClr>
              <a:buSzPts val="1800"/>
              <a:buChar char="●"/>
            </a:pPr>
            <a:r>
              <a:rPr lang="en">
                <a:solidFill>
                  <a:srgbClr val="000000"/>
                </a:solidFill>
              </a:rPr>
              <a:t>Each group will get a different question (either a book, head or heart question.) Students will have to answer the question on a post-it and “tweet” their response on the correct poster paper. </a:t>
            </a:r>
            <a:endParaRPr>
              <a:solidFill>
                <a:srgbClr val="000000"/>
              </a:solidFill>
            </a:endParaRPr>
          </a:p>
          <a:p>
            <a:pPr marL="0" lvl="0" indent="0">
              <a:spcBef>
                <a:spcPts val="1600"/>
              </a:spcBef>
              <a:spcAft>
                <a:spcPts val="0"/>
              </a:spcAft>
              <a:buNone/>
            </a:pPr>
            <a:r>
              <a:rPr lang="en" sz="1200" u="sng">
                <a:solidFill>
                  <a:srgbClr val="000000"/>
                </a:solidFill>
              </a:rPr>
              <a:t>Book:</a:t>
            </a:r>
            <a:r>
              <a:rPr lang="en" sz="1200">
                <a:solidFill>
                  <a:srgbClr val="000000"/>
                </a:solidFill>
              </a:rPr>
              <a:t> 								</a:t>
            </a:r>
            <a:r>
              <a:rPr lang="en" sz="1200" u="sng">
                <a:solidFill>
                  <a:srgbClr val="000000"/>
                </a:solidFill>
              </a:rPr>
              <a:t>Head: 							Heart:</a:t>
            </a:r>
            <a:endParaRPr sz="1200" u="sng">
              <a:solidFill>
                <a:srgbClr val="000000"/>
              </a:solidFill>
            </a:endParaRPr>
          </a:p>
          <a:p>
            <a:pPr marL="0" lvl="0" indent="0">
              <a:spcBef>
                <a:spcPts val="1600"/>
              </a:spcBef>
              <a:spcAft>
                <a:spcPts val="0"/>
              </a:spcAft>
              <a:buNone/>
            </a:pPr>
            <a:r>
              <a:rPr lang="en" sz="1200">
                <a:solidFill>
                  <a:srgbClr val="000000"/>
                </a:solidFill>
              </a:rPr>
              <a:t>What is the story about? 	What changed, challenged or confirmed my thinking? 	      What did I learn about me and how                  													</a:t>
            </a:r>
            <a:r>
              <a:rPr lang="en" sz="1200">
                <a:solidFill>
                  <a:schemeClr val="dk1"/>
                </a:solidFill>
              </a:rPr>
              <a:t>will this help me to be better?</a:t>
            </a:r>
            <a:endParaRPr sz="1200">
              <a:solidFill>
                <a:srgbClr val="000000"/>
              </a:solidFill>
            </a:endParaRPr>
          </a:p>
          <a:p>
            <a:pPr marL="0" lvl="0" indent="0">
              <a:spcBef>
                <a:spcPts val="1600"/>
              </a:spcBef>
              <a:spcAft>
                <a:spcPts val="1600"/>
              </a:spcAft>
              <a:buNone/>
            </a:pPr>
            <a:endParaRPr>
              <a:solidFill>
                <a:srgbClr val="000000"/>
              </a:solidFill>
            </a:endParaRPr>
          </a:p>
        </p:txBody>
      </p:sp>
      <p:pic>
        <p:nvPicPr>
          <p:cNvPr id="96" name="Shape 96"/>
          <p:cNvPicPr preferRelativeResize="0"/>
          <p:nvPr/>
        </p:nvPicPr>
        <p:blipFill>
          <a:blip r:embed="rId3">
            <a:alphaModFix/>
          </a:blip>
          <a:stretch>
            <a:fillRect/>
          </a:stretch>
        </p:blipFill>
        <p:spPr>
          <a:xfrm>
            <a:off x="1795025" y="895800"/>
            <a:ext cx="1087600" cy="1087600"/>
          </a:xfrm>
          <a:prstGeom prst="rect">
            <a:avLst/>
          </a:prstGeom>
          <a:noFill/>
          <a:ln>
            <a:noFill/>
          </a:ln>
        </p:spPr>
      </p:pic>
      <p:pic>
        <p:nvPicPr>
          <p:cNvPr id="97" name="Shape 97"/>
          <p:cNvPicPr preferRelativeResize="0"/>
          <p:nvPr/>
        </p:nvPicPr>
        <p:blipFill>
          <a:blip r:embed="rId4">
            <a:alphaModFix/>
          </a:blip>
          <a:stretch>
            <a:fillRect/>
          </a:stretch>
        </p:blipFill>
        <p:spPr>
          <a:xfrm>
            <a:off x="7780473" y="68676"/>
            <a:ext cx="1278300" cy="1829125"/>
          </a:xfrm>
          <a:prstGeom prst="rect">
            <a:avLst/>
          </a:prstGeom>
          <a:noFill/>
          <a:ln>
            <a:noFill/>
          </a:ln>
        </p:spPr>
      </p:pic>
      <p:pic>
        <p:nvPicPr>
          <p:cNvPr id="98" name="Shape 98"/>
          <p:cNvPicPr preferRelativeResize="0"/>
          <p:nvPr/>
        </p:nvPicPr>
        <p:blipFill>
          <a:blip r:embed="rId5">
            <a:alphaModFix/>
          </a:blip>
          <a:stretch>
            <a:fillRect/>
          </a:stretch>
        </p:blipFill>
        <p:spPr>
          <a:xfrm flipH="1">
            <a:off x="883101" y="3827899"/>
            <a:ext cx="427050" cy="281998"/>
          </a:xfrm>
          <a:prstGeom prst="rect">
            <a:avLst/>
          </a:prstGeom>
          <a:noFill/>
          <a:ln>
            <a:noFill/>
          </a:ln>
        </p:spPr>
      </p:pic>
      <p:pic>
        <p:nvPicPr>
          <p:cNvPr id="99" name="Shape 99"/>
          <p:cNvPicPr preferRelativeResize="0"/>
          <p:nvPr/>
        </p:nvPicPr>
        <p:blipFill>
          <a:blip r:embed="rId6">
            <a:alphaModFix/>
          </a:blip>
          <a:stretch>
            <a:fillRect/>
          </a:stretch>
        </p:blipFill>
        <p:spPr>
          <a:xfrm>
            <a:off x="4528100" y="3789775"/>
            <a:ext cx="569098" cy="320125"/>
          </a:xfrm>
          <a:prstGeom prst="rect">
            <a:avLst/>
          </a:prstGeom>
          <a:noFill/>
          <a:ln>
            <a:noFill/>
          </a:ln>
        </p:spPr>
      </p:pic>
      <p:pic>
        <p:nvPicPr>
          <p:cNvPr id="100" name="Shape 100"/>
          <p:cNvPicPr preferRelativeResize="0"/>
          <p:nvPr/>
        </p:nvPicPr>
        <p:blipFill>
          <a:blip r:embed="rId7">
            <a:alphaModFix/>
          </a:blip>
          <a:stretch>
            <a:fillRect/>
          </a:stretch>
        </p:blipFill>
        <p:spPr>
          <a:xfrm>
            <a:off x="7780475" y="3663664"/>
            <a:ext cx="427047" cy="4462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507"/>
        <p:cNvGrpSpPr/>
        <p:nvPr/>
      </p:nvGrpSpPr>
      <p:grpSpPr>
        <a:xfrm>
          <a:off x="0" y="0"/>
          <a:ext cx="0" cy="0"/>
          <a:chOff x="0" y="0"/>
          <a:chExt cx="0" cy="0"/>
        </a:xfrm>
      </p:grpSpPr>
      <p:sp>
        <p:nvSpPr>
          <p:cNvPr id="508" name="Shape 508"/>
          <p:cNvSpPr txBox="1">
            <a:spLocks noGrp="1"/>
          </p:cNvSpPr>
          <p:nvPr>
            <p:ph type="title"/>
          </p:nvPr>
        </p:nvSpPr>
        <p:spPr>
          <a:xfrm>
            <a:off x="311700" y="126200"/>
            <a:ext cx="8048100" cy="4005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sz="1400"/>
              <a:t>                                                              </a:t>
            </a:r>
            <a:r>
              <a:rPr lang="en" sz="1800" b="1"/>
              <a:t>Jobs Responsibilities </a:t>
            </a:r>
            <a:endParaRPr sz="1800" b="1"/>
          </a:p>
        </p:txBody>
      </p:sp>
      <p:sp>
        <p:nvSpPr>
          <p:cNvPr id="509" name="Shape 509"/>
          <p:cNvSpPr txBox="1"/>
          <p:nvPr/>
        </p:nvSpPr>
        <p:spPr>
          <a:xfrm>
            <a:off x="9261075" y="4270075"/>
            <a:ext cx="1081500" cy="776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graphicFrame>
        <p:nvGraphicFramePr>
          <p:cNvPr id="510" name="Shape 510"/>
          <p:cNvGraphicFramePr/>
          <p:nvPr/>
        </p:nvGraphicFramePr>
        <p:xfrm>
          <a:off x="1144325" y="712350"/>
          <a:ext cx="3000000" cy="3000000"/>
        </p:xfrm>
        <a:graphic>
          <a:graphicData uri="http://schemas.openxmlformats.org/drawingml/2006/table">
            <a:tbl>
              <a:tblPr>
                <a:noFill/>
                <a:tableStyleId>{2013D8AB-5B84-4596-926D-FD616C5ED3BC}</a:tableStyleId>
              </a:tblPr>
              <a:tblGrid>
                <a:gridCol w="2980150">
                  <a:extLst>
                    <a:ext uri="{9D8B030D-6E8A-4147-A177-3AD203B41FA5}">
                      <a16:colId xmlns:a16="http://schemas.microsoft.com/office/drawing/2014/main" val="20000"/>
                    </a:ext>
                  </a:extLst>
                </a:gridCol>
                <a:gridCol w="3875200">
                  <a:extLst>
                    <a:ext uri="{9D8B030D-6E8A-4147-A177-3AD203B41FA5}">
                      <a16:colId xmlns:a16="http://schemas.microsoft.com/office/drawing/2014/main" val="20001"/>
                    </a:ext>
                  </a:extLst>
                </a:gridCol>
              </a:tblGrid>
              <a:tr h="437175">
                <a:tc>
                  <a:txBody>
                    <a:bodyPr/>
                    <a:lstStyle/>
                    <a:p>
                      <a:pPr marL="88900" marR="88900" lvl="0" indent="0" algn="ctr" rtl="0">
                        <a:lnSpc>
                          <a:spcPct val="115000"/>
                        </a:lnSpc>
                        <a:spcBef>
                          <a:spcPts val="0"/>
                        </a:spcBef>
                        <a:spcAft>
                          <a:spcPts val="0"/>
                        </a:spcAft>
                        <a:buNone/>
                      </a:pPr>
                      <a:r>
                        <a:rPr lang="en" b="1"/>
                        <a:t>JOB NAME</a:t>
                      </a:r>
                      <a:endParaRPr b="1"/>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n" b="1"/>
                        <a:t>RESPONSIBILITY</a:t>
                      </a:r>
                      <a:endParaRPr b="1"/>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extLst>
                  <a:ext uri="{0D108BD9-81ED-4DB2-BD59-A6C34878D82A}">
                    <a16:rowId xmlns:a16="http://schemas.microsoft.com/office/drawing/2014/main" val="10000"/>
                  </a:ext>
                </a:extLst>
              </a:tr>
              <a:tr h="600650">
                <a:tc>
                  <a:txBody>
                    <a:bodyPr/>
                    <a:lstStyle/>
                    <a:p>
                      <a:pPr marL="0" marR="88900" lvl="0" indent="0" algn="ctr" rtl="0">
                        <a:lnSpc>
                          <a:spcPct val="115000"/>
                        </a:lnSpc>
                        <a:spcBef>
                          <a:spcPts val="0"/>
                        </a:spcBef>
                        <a:spcAft>
                          <a:spcPts val="0"/>
                        </a:spcAft>
                        <a:buNone/>
                      </a:pPr>
                      <a:r>
                        <a:rPr lang="en"/>
                        <a:t>Scooby-Doo</a:t>
                      </a:r>
                      <a:endParaRPr/>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n"/>
                        <a:t>Give out information and make sure everyone understands what happiness means</a:t>
                      </a:r>
                      <a:endParaRPr/>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extLst>
                  <a:ext uri="{0D108BD9-81ED-4DB2-BD59-A6C34878D82A}">
                    <a16:rowId xmlns:a16="http://schemas.microsoft.com/office/drawing/2014/main" val="10001"/>
                  </a:ext>
                </a:extLst>
              </a:tr>
              <a:tr h="688675">
                <a:tc>
                  <a:txBody>
                    <a:bodyPr/>
                    <a:lstStyle/>
                    <a:p>
                      <a:pPr marL="88900" marR="88900" lvl="0" indent="0" algn="ctr" rtl="0">
                        <a:lnSpc>
                          <a:spcPct val="115000"/>
                        </a:lnSpc>
                        <a:spcBef>
                          <a:spcPts val="0"/>
                        </a:spcBef>
                        <a:spcAft>
                          <a:spcPts val="0"/>
                        </a:spcAft>
                        <a:buNone/>
                      </a:pPr>
                      <a:r>
                        <a:rPr lang="en"/>
                        <a:t>Shaggy (everyone)</a:t>
                      </a:r>
                      <a:endParaRPr/>
                    </a:p>
                    <a:p>
                      <a:pPr marL="88900" marR="88900" lvl="0" indent="0" algn="ctr" rtl="0">
                        <a:lnSpc>
                          <a:spcPct val="115000"/>
                        </a:lnSpc>
                        <a:spcBef>
                          <a:spcPts val="0"/>
                        </a:spcBef>
                        <a:spcAft>
                          <a:spcPts val="0"/>
                        </a:spcAft>
                        <a:buNone/>
                      </a:pPr>
                      <a:r>
                        <a:rPr lang="en"/>
                        <a:t> </a:t>
                      </a:r>
                      <a:endParaRPr/>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n"/>
                        <a:t>This is everyone’s responsibility. Share your thoughts!</a:t>
                      </a:r>
                      <a:endParaRPr/>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extLst>
                  <a:ext uri="{0D108BD9-81ED-4DB2-BD59-A6C34878D82A}">
                    <a16:rowId xmlns:a16="http://schemas.microsoft.com/office/drawing/2014/main" val="10002"/>
                  </a:ext>
                </a:extLst>
              </a:tr>
              <a:tr h="688675">
                <a:tc>
                  <a:txBody>
                    <a:bodyPr/>
                    <a:lstStyle/>
                    <a:p>
                      <a:pPr marL="88900" marR="88900" lvl="0" indent="0" algn="ctr" rtl="0">
                        <a:lnSpc>
                          <a:spcPct val="115000"/>
                        </a:lnSpc>
                        <a:spcBef>
                          <a:spcPts val="0"/>
                        </a:spcBef>
                        <a:spcAft>
                          <a:spcPts val="0"/>
                        </a:spcAft>
                        <a:buNone/>
                      </a:pPr>
                      <a:r>
                        <a:rPr lang="en"/>
                        <a:t>Fred</a:t>
                      </a:r>
                      <a:endParaRPr/>
                    </a:p>
                    <a:p>
                      <a:pPr marL="88900" marR="88900" lvl="0" indent="0" algn="ctr" rtl="0">
                        <a:lnSpc>
                          <a:spcPct val="115000"/>
                        </a:lnSpc>
                        <a:spcBef>
                          <a:spcPts val="0"/>
                        </a:spcBef>
                        <a:spcAft>
                          <a:spcPts val="0"/>
                        </a:spcAft>
                        <a:buNone/>
                      </a:pPr>
                      <a:r>
                        <a:rPr lang="en"/>
                        <a:t> </a:t>
                      </a:r>
                      <a:endParaRPr/>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n"/>
                        <a:t>Manage group (time, jobs, etc.)</a:t>
                      </a:r>
                      <a:endParaRPr/>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extLst>
                  <a:ext uri="{0D108BD9-81ED-4DB2-BD59-A6C34878D82A}">
                    <a16:rowId xmlns:a16="http://schemas.microsoft.com/office/drawing/2014/main" val="10003"/>
                  </a:ext>
                </a:extLst>
              </a:tr>
              <a:tr h="688675">
                <a:tc>
                  <a:txBody>
                    <a:bodyPr/>
                    <a:lstStyle/>
                    <a:p>
                      <a:pPr marL="88900" marR="88900" lvl="0" indent="0" algn="ctr" rtl="0">
                        <a:lnSpc>
                          <a:spcPct val="115000"/>
                        </a:lnSpc>
                        <a:spcBef>
                          <a:spcPts val="0"/>
                        </a:spcBef>
                        <a:spcAft>
                          <a:spcPts val="0"/>
                        </a:spcAft>
                        <a:buNone/>
                      </a:pPr>
                      <a:r>
                        <a:rPr lang="en"/>
                        <a:t>Daphne</a:t>
                      </a:r>
                      <a:endParaRPr/>
                    </a:p>
                    <a:p>
                      <a:pPr marL="88900" marR="88900" lvl="0" indent="0" algn="ctr" rtl="0">
                        <a:lnSpc>
                          <a:spcPct val="115000"/>
                        </a:lnSpc>
                        <a:spcBef>
                          <a:spcPts val="0"/>
                        </a:spcBef>
                        <a:spcAft>
                          <a:spcPts val="0"/>
                        </a:spcAft>
                        <a:buNone/>
                      </a:pPr>
                      <a:r>
                        <a:rPr lang="en"/>
                        <a:t> </a:t>
                      </a:r>
                      <a:endParaRPr/>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n"/>
                        <a:t>Make sure your chart is ready to present to the class.  </a:t>
                      </a:r>
                      <a:endParaRPr/>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extLst>
                  <a:ext uri="{0D108BD9-81ED-4DB2-BD59-A6C34878D82A}">
                    <a16:rowId xmlns:a16="http://schemas.microsoft.com/office/drawing/2014/main" val="10004"/>
                  </a:ext>
                </a:extLst>
              </a:tr>
              <a:tr h="688675">
                <a:tc>
                  <a:txBody>
                    <a:bodyPr/>
                    <a:lstStyle/>
                    <a:p>
                      <a:pPr marL="88900" marR="88900" lvl="0" indent="0" algn="ctr" rtl="0">
                        <a:lnSpc>
                          <a:spcPct val="115000"/>
                        </a:lnSpc>
                        <a:spcBef>
                          <a:spcPts val="0"/>
                        </a:spcBef>
                        <a:spcAft>
                          <a:spcPts val="0"/>
                        </a:spcAft>
                        <a:buNone/>
                      </a:pPr>
                      <a:r>
                        <a:rPr lang="en"/>
                        <a:t>Velma</a:t>
                      </a:r>
                      <a:endParaRPr/>
                    </a:p>
                    <a:p>
                      <a:pPr marL="88900" marR="88900" lvl="0" indent="0" algn="ctr" rtl="0">
                        <a:lnSpc>
                          <a:spcPct val="115000"/>
                        </a:lnSpc>
                        <a:spcBef>
                          <a:spcPts val="0"/>
                        </a:spcBef>
                        <a:spcAft>
                          <a:spcPts val="0"/>
                        </a:spcAft>
                        <a:buNone/>
                      </a:pPr>
                      <a:r>
                        <a:rPr lang="en"/>
                        <a:t> </a:t>
                      </a:r>
                      <a:endParaRPr/>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n"/>
                        <a:t>Share your  group’s findings with the class</a:t>
                      </a:r>
                      <a:endParaRPr/>
                    </a:p>
                  </a:txBody>
                  <a:tcPr marL="68575" marR="6857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lin ang="5400012" scaled="0"/>
        </a:gradFill>
        <a:effectLst/>
      </p:bgPr>
    </p:bg>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311700" y="36015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Remember To Use Your </a:t>
            </a:r>
            <a:r>
              <a:rPr lang="en">
                <a:solidFill>
                  <a:srgbClr val="980000"/>
                </a:solidFill>
              </a:rPr>
              <a:t>C.L.U.E.S.</a:t>
            </a:r>
            <a:endParaRPr>
              <a:solidFill>
                <a:srgbClr val="980000"/>
              </a:solidFill>
            </a:endParaRPr>
          </a:p>
        </p:txBody>
      </p:sp>
      <p:sp>
        <p:nvSpPr>
          <p:cNvPr id="516" name="Shape 516"/>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200" b="1">
                <a:solidFill>
                  <a:srgbClr val="980000"/>
                </a:solidFill>
              </a:rPr>
              <a:t>C</a:t>
            </a:r>
            <a:r>
              <a:rPr lang="en" sz="3000" b="1">
                <a:solidFill>
                  <a:srgbClr val="980000"/>
                </a:solidFill>
              </a:rPr>
              <a:t> </a:t>
            </a:r>
            <a:r>
              <a:rPr lang="en" sz="2600" b="1">
                <a:solidFill>
                  <a:srgbClr val="980000"/>
                </a:solidFill>
              </a:rPr>
              <a:t>onsider</a:t>
            </a:r>
            <a:r>
              <a:rPr lang="en" sz="2600">
                <a:solidFill>
                  <a:srgbClr val="980000"/>
                </a:solidFill>
              </a:rPr>
              <a:t> all of the evidence given to you.</a:t>
            </a:r>
            <a:endParaRPr sz="2600">
              <a:solidFill>
                <a:srgbClr val="980000"/>
              </a:solidFill>
            </a:endParaRPr>
          </a:p>
          <a:p>
            <a:pPr marL="0" lvl="0" indent="0">
              <a:spcBef>
                <a:spcPts val="1600"/>
              </a:spcBef>
              <a:spcAft>
                <a:spcPts val="0"/>
              </a:spcAft>
              <a:buNone/>
            </a:pPr>
            <a:r>
              <a:rPr lang="en" sz="3000" b="1">
                <a:solidFill>
                  <a:srgbClr val="980000"/>
                </a:solidFill>
              </a:rPr>
              <a:t>L</a:t>
            </a:r>
            <a:r>
              <a:rPr lang="en" sz="2600" b="1">
                <a:solidFill>
                  <a:srgbClr val="980000"/>
                </a:solidFill>
              </a:rPr>
              <a:t> ook</a:t>
            </a:r>
            <a:r>
              <a:rPr lang="en" sz="2600">
                <a:solidFill>
                  <a:srgbClr val="980000"/>
                </a:solidFill>
              </a:rPr>
              <a:t> for important information on each piece of evidence </a:t>
            </a:r>
            <a:endParaRPr sz="2600">
              <a:solidFill>
                <a:srgbClr val="980000"/>
              </a:solidFill>
            </a:endParaRPr>
          </a:p>
          <a:p>
            <a:pPr marL="0" lvl="0" indent="0">
              <a:spcBef>
                <a:spcPts val="1600"/>
              </a:spcBef>
              <a:spcAft>
                <a:spcPts val="0"/>
              </a:spcAft>
              <a:buNone/>
            </a:pPr>
            <a:r>
              <a:rPr lang="en" sz="3000" b="1">
                <a:solidFill>
                  <a:srgbClr val="980000"/>
                </a:solidFill>
              </a:rPr>
              <a:t>U</a:t>
            </a:r>
            <a:r>
              <a:rPr lang="en" sz="2600" b="1">
                <a:solidFill>
                  <a:srgbClr val="980000"/>
                </a:solidFill>
              </a:rPr>
              <a:t> tilize</a:t>
            </a:r>
            <a:r>
              <a:rPr lang="en" sz="2600">
                <a:solidFill>
                  <a:srgbClr val="980000"/>
                </a:solidFill>
              </a:rPr>
              <a:t> everyone’s thoughts and skills</a:t>
            </a:r>
            <a:endParaRPr sz="2600">
              <a:solidFill>
                <a:srgbClr val="980000"/>
              </a:solidFill>
            </a:endParaRPr>
          </a:p>
          <a:p>
            <a:pPr marL="0" lvl="0" indent="0">
              <a:spcBef>
                <a:spcPts val="1600"/>
              </a:spcBef>
              <a:spcAft>
                <a:spcPts val="0"/>
              </a:spcAft>
              <a:buNone/>
            </a:pPr>
            <a:r>
              <a:rPr lang="en" sz="3000" b="1">
                <a:solidFill>
                  <a:srgbClr val="980000"/>
                </a:solidFill>
              </a:rPr>
              <a:t>E </a:t>
            </a:r>
            <a:r>
              <a:rPr lang="en" sz="2600" b="1">
                <a:solidFill>
                  <a:srgbClr val="980000"/>
                </a:solidFill>
              </a:rPr>
              <a:t>valuate </a:t>
            </a:r>
            <a:r>
              <a:rPr lang="en" sz="2600">
                <a:solidFill>
                  <a:srgbClr val="980000"/>
                </a:solidFill>
              </a:rPr>
              <a:t>the evidence about each of the communities</a:t>
            </a:r>
            <a:endParaRPr sz="2600">
              <a:solidFill>
                <a:srgbClr val="980000"/>
              </a:solidFill>
            </a:endParaRPr>
          </a:p>
          <a:p>
            <a:pPr marL="0" lvl="0" indent="0">
              <a:spcBef>
                <a:spcPts val="1600"/>
              </a:spcBef>
              <a:spcAft>
                <a:spcPts val="1600"/>
              </a:spcAft>
              <a:buNone/>
            </a:pPr>
            <a:r>
              <a:rPr lang="en" sz="3000" b="1">
                <a:solidFill>
                  <a:srgbClr val="980000"/>
                </a:solidFill>
              </a:rPr>
              <a:t>S</a:t>
            </a:r>
            <a:r>
              <a:rPr lang="en" sz="2600" b="1">
                <a:solidFill>
                  <a:srgbClr val="980000"/>
                </a:solidFill>
              </a:rPr>
              <a:t> olve</a:t>
            </a:r>
            <a:r>
              <a:rPr lang="en" sz="2600">
                <a:solidFill>
                  <a:srgbClr val="980000"/>
                </a:solidFill>
              </a:rPr>
              <a:t> the mystery!</a:t>
            </a:r>
            <a:endParaRPr sz="2600">
              <a:solidFill>
                <a:srgbClr val="98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lin ang="5400012" scaled="0"/>
        </a:gradFill>
        <a:effectLst/>
      </p:bgPr>
    </p:bg>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994225" y="542963"/>
            <a:ext cx="4114800" cy="1182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1800"/>
              <a:t>Some of the first images that come up on Google image search of  “Melbourne, Australia” </a:t>
            </a:r>
            <a:endParaRPr sz="1800"/>
          </a:p>
        </p:txBody>
      </p:sp>
      <p:pic>
        <p:nvPicPr>
          <p:cNvPr id="522" name="Shape 522"/>
          <p:cNvPicPr preferRelativeResize="0"/>
          <p:nvPr/>
        </p:nvPicPr>
        <p:blipFill>
          <a:blip r:embed="rId3">
            <a:alphaModFix/>
          </a:blip>
          <a:stretch>
            <a:fillRect/>
          </a:stretch>
        </p:blipFill>
        <p:spPr>
          <a:xfrm>
            <a:off x="148725" y="1572725"/>
            <a:ext cx="3808326" cy="1884650"/>
          </a:xfrm>
          <a:prstGeom prst="rect">
            <a:avLst/>
          </a:prstGeom>
          <a:noFill/>
          <a:ln>
            <a:noFill/>
          </a:ln>
        </p:spPr>
      </p:pic>
      <p:pic>
        <p:nvPicPr>
          <p:cNvPr id="523" name="Shape 523"/>
          <p:cNvPicPr preferRelativeResize="0"/>
          <p:nvPr/>
        </p:nvPicPr>
        <p:blipFill>
          <a:blip r:embed="rId4">
            <a:alphaModFix/>
          </a:blip>
          <a:stretch>
            <a:fillRect/>
          </a:stretch>
        </p:blipFill>
        <p:spPr>
          <a:xfrm>
            <a:off x="4334625" y="2383563"/>
            <a:ext cx="4492535" cy="2381025"/>
          </a:xfrm>
          <a:prstGeom prst="rect">
            <a:avLst/>
          </a:prstGeom>
          <a:noFill/>
          <a:ln>
            <a:noFill/>
          </a:ln>
        </p:spPr>
      </p:pic>
      <p:pic>
        <p:nvPicPr>
          <p:cNvPr id="524" name="Shape 524"/>
          <p:cNvPicPr preferRelativeResize="0"/>
          <p:nvPr/>
        </p:nvPicPr>
        <p:blipFill>
          <a:blip r:embed="rId5">
            <a:alphaModFix/>
          </a:blip>
          <a:stretch>
            <a:fillRect/>
          </a:stretch>
        </p:blipFill>
        <p:spPr>
          <a:xfrm>
            <a:off x="5315089" y="142877"/>
            <a:ext cx="3099761" cy="2062750"/>
          </a:xfrm>
          <a:prstGeom prst="rect">
            <a:avLst/>
          </a:prstGeom>
          <a:noFill/>
          <a:ln>
            <a:noFill/>
          </a:ln>
        </p:spPr>
      </p:pic>
      <p:sp>
        <p:nvSpPr>
          <p:cNvPr id="525" name="Shape 525"/>
          <p:cNvSpPr txBox="1"/>
          <p:nvPr/>
        </p:nvSpPr>
        <p:spPr>
          <a:xfrm>
            <a:off x="451025" y="42575"/>
            <a:ext cx="4351200" cy="714300"/>
          </a:xfrm>
          <a:prstGeom prst="rect">
            <a:avLst/>
          </a:prstGeom>
          <a:noFill/>
          <a:ln>
            <a:noFill/>
          </a:ln>
        </p:spPr>
        <p:txBody>
          <a:bodyPr spcFirstLastPara="1" wrap="square" lIns="91425" tIns="91425" rIns="91425" bIns="91425" anchor="t" anchorCtr="0">
            <a:noAutofit/>
          </a:bodyPr>
          <a:lstStyle/>
          <a:p>
            <a:pPr marL="457200" lvl="0" indent="-381000">
              <a:spcBef>
                <a:spcPts val="0"/>
              </a:spcBef>
              <a:spcAft>
                <a:spcPts val="0"/>
              </a:spcAft>
              <a:buSzPts val="2400"/>
              <a:buAutoNum type="arabicPeriod"/>
            </a:pPr>
            <a:r>
              <a:rPr lang="en" sz="2400"/>
              <a:t>Picture This!</a:t>
            </a:r>
            <a:endParaRPr sz="2400"/>
          </a:p>
        </p:txBody>
      </p:sp>
      <p:sp>
        <p:nvSpPr>
          <p:cNvPr id="526" name="Shape 526"/>
          <p:cNvSpPr txBox="1"/>
          <p:nvPr/>
        </p:nvSpPr>
        <p:spPr>
          <a:xfrm>
            <a:off x="415375" y="3555425"/>
            <a:ext cx="3656700" cy="714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What do you think of these images?</a:t>
            </a:r>
            <a:endParaRPr/>
          </a:p>
          <a:p>
            <a:pPr marL="0" lvl="0" indent="0">
              <a:spcBef>
                <a:spcPts val="0"/>
              </a:spcBef>
              <a:spcAft>
                <a:spcPts val="0"/>
              </a:spcAft>
              <a:buNone/>
            </a:pPr>
            <a:endParaRPr/>
          </a:p>
          <a:p>
            <a:pPr marL="0" lvl="0" indent="0">
              <a:spcBef>
                <a:spcPts val="0"/>
              </a:spcBef>
              <a:spcAft>
                <a:spcPts val="0"/>
              </a:spcAft>
              <a:buNone/>
            </a:pPr>
            <a:r>
              <a:rPr lang="en"/>
              <a:t>Would you like to live in a place that looked like this?</a:t>
            </a:r>
            <a:endParaRPr/>
          </a:p>
          <a:p>
            <a:pPr marL="0" lvl="0" indent="0">
              <a:spcBef>
                <a:spcPts val="0"/>
              </a:spcBef>
              <a:spcAft>
                <a:spcPts val="0"/>
              </a:spcAft>
              <a:buNone/>
            </a:pPr>
            <a:endParaRPr/>
          </a:p>
          <a:p>
            <a:pPr marL="0" lvl="0" indent="0">
              <a:spcBef>
                <a:spcPts val="0"/>
              </a:spcBef>
              <a:spcAft>
                <a:spcPts val="0"/>
              </a:spcAft>
              <a:buNone/>
            </a:pPr>
            <a:r>
              <a:rPr lang="en"/>
              <a:t>Is this different from how your community looks?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2. And Now a Word From Our Mayor….</a:t>
            </a:r>
            <a:endParaRPr/>
          </a:p>
        </p:txBody>
      </p:sp>
      <p:sp>
        <p:nvSpPr>
          <p:cNvPr id="532" name="Shape 532"/>
          <p:cNvSpPr txBox="1">
            <a:spLocks noGrp="1"/>
          </p:cNvSpPr>
          <p:nvPr>
            <p:ph type="body" idx="1"/>
          </p:nvPr>
        </p:nvSpPr>
        <p:spPr>
          <a:xfrm>
            <a:off x="276050" y="1286325"/>
            <a:ext cx="8449200" cy="1872000"/>
          </a:xfrm>
          <a:prstGeom prst="rect">
            <a:avLst/>
          </a:prstGeom>
          <a:solidFill>
            <a:srgbClr val="F3F3F3"/>
          </a:solidFill>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a:t> </a:t>
            </a:r>
            <a:r>
              <a:rPr lang="en" sz="2000">
                <a:solidFill>
                  <a:srgbClr val="000000"/>
                </a:solidFill>
              </a:rPr>
              <a:t>In a yearly letter sent out to the community of Rockville Centre, the town’s mayor said:</a:t>
            </a:r>
            <a:endParaRPr sz="2000">
              <a:solidFill>
                <a:srgbClr val="000000"/>
              </a:solidFill>
            </a:endParaRPr>
          </a:p>
          <a:p>
            <a:pPr marL="0" marR="0" lvl="0" indent="0" algn="l" rtl="0">
              <a:lnSpc>
                <a:spcPct val="115000"/>
              </a:lnSpc>
              <a:spcBef>
                <a:spcPts val="1600"/>
              </a:spcBef>
              <a:spcAft>
                <a:spcPts val="0"/>
              </a:spcAft>
              <a:buNone/>
            </a:pPr>
            <a:r>
              <a:rPr lang="en" sz="2000">
                <a:solidFill>
                  <a:srgbClr val="000000"/>
                </a:solidFill>
              </a:rPr>
              <a:t>“Rockville Centre remains one of the most desirable communities to live in and raise a family on Long Island.”</a:t>
            </a:r>
            <a:endParaRPr sz="2000">
              <a:solidFill>
                <a:srgbClr val="000000"/>
              </a:solidFill>
            </a:endParaRPr>
          </a:p>
          <a:p>
            <a:pPr marL="0" marR="0" lvl="0" indent="0" algn="l" rtl="0">
              <a:lnSpc>
                <a:spcPct val="115000"/>
              </a:lnSpc>
              <a:spcBef>
                <a:spcPts val="1600"/>
              </a:spcBef>
              <a:spcAft>
                <a:spcPts val="1600"/>
              </a:spcAft>
              <a:buNone/>
            </a:pPr>
            <a:endParaRPr>
              <a:solidFill>
                <a:srgbClr val="000000"/>
              </a:solidFill>
            </a:endParaRPr>
          </a:p>
        </p:txBody>
      </p:sp>
      <p:sp>
        <p:nvSpPr>
          <p:cNvPr id="533" name="Shape 533"/>
          <p:cNvSpPr txBox="1"/>
          <p:nvPr/>
        </p:nvSpPr>
        <p:spPr>
          <a:xfrm>
            <a:off x="205100" y="3484725"/>
            <a:ext cx="3627300" cy="1425900"/>
          </a:xfrm>
          <a:prstGeom prst="rect">
            <a:avLst/>
          </a:prstGeom>
          <a:solidFill>
            <a:srgbClr val="F3F3F3"/>
          </a:solid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a:t>What does the mayor think of his town?</a:t>
            </a:r>
            <a:endParaRPr/>
          </a:p>
          <a:p>
            <a:pPr marL="0" lvl="0" indent="0" rtl="0">
              <a:lnSpc>
                <a:spcPct val="115000"/>
              </a:lnSpc>
              <a:spcBef>
                <a:spcPts val="1600"/>
              </a:spcBef>
              <a:spcAft>
                <a:spcPts val="0"/>
              </a:spcAft>
              <a:buClr>
                <a:schemeClr val="dk1"/>
              </a:buClr>
              <a:buSzPts val="1100"/>
              <a:buFont typeface="Arial"/>
              <a:buNone/>
            </a:pPr>
            <a:r>
              <a:rPr lang="en"/>
              <a:t>What does he say the town has to offer? </a:t>
            </a:r>
            <a:endParaRPr/>
          </a:p>
          <a:p>
            <a:pPr marL="0" lvl="0" indent="0" rtl="0">
              <a:lnSpc>
                <a:spcPct val="115000"/>
              </a:lnSpc>
              <a:spcBef>
                <a:spcPts val="1600"/>
              </a:spcBef>
              <a:spcAft>
                <a:spcPts val="1600"/>
              </a:spcAft>
              <a:buClr>
                <a:schemeClr val="dk1"/>
              </a:buClr>
              <a:buSzPts val="1100"/>
              <a:buFont typeface="Arial"/>
              <a:buNone/>
            </a:pPr>
            <a:r>
              <a:rPr lang="en"/>
              <a:t>Do these things impact the happiness of a community?</a:t>
            </a:r>
            <a:endParaRPr/>
          </a:p>
        </p:txBody>
      </p:sp>
      <p:pic>
        <p:nvPicPr>
          <p:cNvPr id="534" name="Shape 534"/>
          <p:cNvPicPr preferRelativeResize="0"/>
          <p:nvPr/>
        </p:nvPicPr>
        <p:blipFill>
          <a:blip r:embed="rId3">
            <a:alphaModFix/>
          </a:blip>
          <a:stretch>
            <a:fillRect/>
          </a:stretch>
        </p:blipFill>
        <p:spPr>
          <a:xfrm>
            <a:off x="6212324" y="3247325"/>
            <a:ext cx="2059225" cy="1699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DBD4EB"/>
            </a:gs>
            <a:gs pos="100000">
              <a:srgbClr val="9180BB"/>
            </a:gs>
          </a:gsLst>
          <a:path path="circle">
            <a:fillToRect l="50000" t="50000" r="50000" b="50000"/>
          </a:path>
          <a:tileRect/>
        </a:gradFill>
        <a:effectLst/>
      </p:bgPr>
    </p:bg>
    <p:spTree>
      <p:nvGrpSpPr>
        <p:cNvPr id="1" name="Shape 538"/>
        <p:cNvGrpSpPr/>
        <p:nvPr/>
      </p:nvGrpSpPr>
      <p:grpSpPr>
        <a:xfrm>
          <a:off x="0" y="0"/>
          <a:ext cx="0" cy="0"/>
          <a:chOff x="0" y="0"/>
          <a:chExt cx="0" cy="0"/>
        </a:xfrm>
      </p:grpSpPr>
      <p:sp>
        <p:nvSpPr>
          <p:cNvPr id="539" name="Shape 539"/>
          <p:cNvSpPr txBox="1">
            <a:spLocks noGrp="1"/>
          </p:cNvSpPr>
          <p:nvPr>
            <p:ph type="title"/>
          </p:nvPr>
        </p:nvSpPr>
        <p:spPr>
          <a:xfrm>
            <a:off x="194525" y="184600"/>
            <a:ext cx="8725200" cy="609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3a. But What Do They Really Think? (Rockville Centre)</a:t>
            </a:r>
            <a:endParaRPr/>
          </a:p>
        </p:txBody>
      </p:sp>
      <p:sp>
        <p:nvSpPr>
          <p:cNvPr id="540" name="Shape 540"/>
          <p:cNvSpPr txBox="1">
            <a:spLocks noGrp="1"/>
          </p:cNvSpPr>
          <p:nvPr>
            <p:ph type="body" idx="1"/>
          </p:nvPr>
        </p:nvSpPr>
        <p:spPr>
          <a:xfrm>
            <a:off x="320725" y="740725"/>
            <a:ext cx="8360400" cy="3385500"/>
          </a:xfrm>
          <a:prstGeom prst="rect">
            <a:avLst/>
          </a:prstGeom>
          <a:solidFill>
            <a:srgbClr val="D9D9D9"/>
          </a:solidFill>
        </p:spPr>
        <p:txBody>
          <a:bodyPr spcFirstLastPara="1" wrap="square" lIns="91425" tIns="91425" rIns="91425" bIns="91425" anchor="t" anchorCtr="0">
            <a:noAutofit/>
          </a:bodyPr>
          <a:lstStyle/>
          <a:p>
            <a:pPr marL="0" lvl="0" indent="0">
              <a:spcBef>
                <a:spcPts val="0"/>
              </a:spcBef>
              <a:spcAft>
                <a:spcPts val="0"/>
              </a:spcAft>
              <a:buNone/>
            </a:pPr>
            <a:r>
              <a:rPr lang="en" sz="2000">
                <a:solidFill>
                  <a:srgbClr val="000000"/>
                </a:solidFill>
              </a:rPr>
              <a:t>Daniella from Rockville Centre says….</a:t>
            </a:r>
            <a:endParaRPr sz="2000">
              <a:solidFill>
                <a:srgbClr val="000000"/>
              </a:solidFill>
            </a:endParaRPr>
          </a:p>
          <a:p>
            <a:pPr marL="0" lvl="0" indent="0">
              <a:spcBef>
                <a:spcPts val="1600"/>
              </a:spcBef>
              <a:spcAft>
                <a:spcPts val="0"/>
              </a:spcAft>
              <a:buNone/>
            </a:pPr>
            <a:r>
              <a:rPr lang="en" sz="2000">
                <a:solidFill>
                  <a:srgbClr val="000000"/>
                </a:solidFill>
              </a:rPr>
              <a:t>“I like living here because there is so much to do here are so many ways to get involved, whether it be with the church or sports. I like the stores, the restaurants, and the schools. I like going out to lunch with my friends, going shopping, getting my nails done and also playing soccer in RVC. I'm typically busy with sports and school. I go to a school that Is not in RVC now, but that has given me the chance to meet so many people. There is so much to love about RVC and I'm so grateful to live in such a great town.”</a:t>
            </a:r>
            <a:endParaRPr sz="2000">
              <a:solidFill>
                <a:srgbClr val="000000"/>
              </a:solidFill>
            </a:endParaRPr>
          </a:p>
          <a:p>
            <a:pPr marL="0" lvl="0" indent="0">
              <a:spcBef>
                <a:spcPts val="1600"/>
              </a:spcBef>
              <a:spcAft>
                <a:spcPts val="1600"/>
              </a:spcAft>
              <a:buNone/>
            </a:pPr>
            <a:endParaRPr sz="2000">
              <a:solidFill>
                <a:srgbClr val="000000"/>
              </a:solidFill>
            </a:endParaRPr>
          </a:p>
        </p:txBody>
      </p:sp>
      <p:sp>
        <p:nvSpPr>
          <p:cNvPr id="541" name="Shape 541"/>
          <p:cNvSpPr txBox="1"/>
          <p:nvPr/>
        </p:nvSpPr>
        <p:spPr>
          <a:xfrm>
            <a:off x="5115625" y="4179700"/>
            <a:ext cx="3912600" cy="918000"/>
          </a:xfrm>
          <a:prstGeom prst="rect">
            <a:avLst/>
          </a:prstGeom>
          <a:solidFill>
            <a:srgbClr val="D9D9D9"/>
          </a:solidFill>
          <a:ln>
            <a:noFill/>
          </a:ln>
        </p:spPr>
        <p:txBody>
          <a:bodyPr spcFirstLastPara="1" wrap="square" lIns="91425" tIns="91425" rIns="91425" bIns="91425" anchor="t" anchorCtr="0">
            <a:noAutofit/>
          </a:bodyPr>
          <a:lstStyle/>
          <a:p>
            <a:pPr marL="0" lvl="0" indent="0">
              <a:spcBef>
                <a:spcPts val="0"/>
              </a:spcBef>
              <a:spcAft>
                <a:spcPts val="0"/>
              </a:spcAft>
              <a:buNone/>
            </a:pPr>
            <a:r>
              <a:rPr lang="en"/>
              <a:t>What does Daniella think about her community?</a:t>
            </a:r>
            <a:endParaRPr/>
          </a:p>
          <a:p>
            <a:pPr marL="0" lvl="0" indent="0">
              <a:spcBef>
                <a:spcPts val="0"/>
              </a:spcBef>
              <a:spcAft>
                <a:spcPts val="0"/>
              </a:spcAft>
              <a:buNone/>
            </a:pPr>
            <a:endParaRPr/>
          </a:p>
          <a:p>
            <a:pPr marL="0" lvl="0" indent="0">
              <a:spcBef>
                <a:spcPts val="0"/>
              </a:spcBef>
              <a:spcAft>
                <a:spcPts val="0"/>
              </a:spcAft>
              <a:buNone/>
            </a:pPr>
            <a:r>
              <a:rPr lang="en"/>
              <a:t>Is she happy where she lives?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DBD4EB"/>
            </a:gs>
            <a:gs pos="100000">
              <a:srgbClr val="9180BB"/>
            </a:gs>
          </a:gsLst>
          <a:path path="circle">
            <a:fillToRect l="50000" t="50000" r="50000" b="50000"/>
          </a:path>
          <a:tileRect/>
        </a:gradFill>
        <a:effectLst/>
      </p:bgPr>
    </p:bg>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276050" y="2222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3b. But What Do They Really Think? (Melbourne)</a:t>
            </a:r>
            <a:endParaRPr/>
          </a:p>
        </p:txBody>
      </p:sp>
      <p:sp>
        <p:nvSpPr>
          <p:cNvPr id="547" name="Shape 547"/>
          <p:cNvSpPr txBox="1">
            <a:spLocks noGrp="1"/>
          </p:cNvSpPr>
          <p:nvPr>
            <p:ph type="body" idx="1"/>
          </p:nvPr>
        </p:nvSpPr>
        <p:spPr>
          <a:xfrm>
            <a:off x="311700" y="794925"/>
            <a:ext cx="8520600" cy="3206700"/>
          </a:xfrm>
          <a:prstGeom prst="rect">
            <a:avLst/>
          </a:prstGeom>
          <a:solidFill>
            <a:srgbClr val="D9D9D9"/>
          </a:solidFill>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 sz="2000">
                <a:solidFill>
                  <a:srgbClr val="000000"/>
                </a:solidFill>
              </a:rPr>
              <a:t>Dean from Melbourne says……</a:t>
            </a:r>
            <a:endParaRPr sz="2000">
              <a:solidFill>
                <a:srgbClr val="000000"/>
              </a:solidFill>
            </a:endParaRPr>
          </a:p>
          <a:p>
            <a:pPr marL="0" lvl="0" indent="0" rtl="0">
              <a:lnSpc>
                <a:spcPct val="100000"/>
              </a:lnSpc>
              <a:spcBef>
                <a:spcPts val="0"/>
              </a:spcBef>
              <a:spcAft>
                <a:spcPts val="0"/>
              </a:spcAft>
              <a:buClr>
                <a:schemeClr val="dk1"/>
              </a:buClr>
              <a:buSzPts val="1100"/>
              <a:buFont typeface="Arial"/>
              <a:buNone/>
            </a:pPr>
            <a:endParaRPr>
              <a:solidFill>
                <a:srgbClr val="000000"/>
              </a:solidFill>
              <a:latin typeface="Times New Roman"/>
              <a:ea typeface="Times New Roman"/>
              <a:cs typeface="Times New Roman"/>
              <a:sym typeface="Times New Roman"/>
            </a:endParaRPr>
          </a:p>
          <a:p>
            <a:pPr marL="0" lvl="0" indent="0" rtl="0">
              <a:lnSpc>
                <a:spcPct val="100000"/>
              </a:lnSpc>
              <a:spcBef>
                <a:spcPts val="0"/>
              </a:spcBef>
              <a:spcAft>
                <a:spcPts val="0"/>
              </a:spcAft>
              <a:buClr>
                <a:schemeClr val="dk1"/>
              </a:buClr>
              <a:buSzPts val="1100"/>
              <a:buFont typeface="Arial"/>
              <a:buNone/>
            </a:pPr>
            <a:r>
              <a:rPr lang="en" sz="2000">
                <a:solidFill>
                  <a:srgbClr val="000000"/>
                </a:solidFill>
                <a:latin typeface="Times New Roman"/>
                <a:ea typeface="Times New Roman"/>
                <a:cs typeface="Times New Roman"/>
                <a:sym typeface="Times New Roman"/>
              </a:rPr>
              <a:t>Melbourne has 4 seasons but even though it gets really hot in the summer, in the winter it doesn’t get that cold and it doesn’t really snow. Melbourne is the sports center of Australia.  The grand final for Australian football (different than American football), the Australian Open (tennis tournament), and The Melbourne Cup (greatest horse race in the world) happen here! There’s also so many great places to eat. One of my favorite places in Melbourne in Port Phillip Bay where you can go see penguins coming out of the water. We also have an awesome zoo here. I love living here and I can’t imagine living anywhere else!</a:t>
            </a:r>
            <a:endParaRPr sz="2000">
              <a:solidFill>
                <a:srgbClr val="000000"/>
              </a:solidFill>
              <a:latin typeface="Times New Roman"/>
              <a:ea typeface="Times New Roman"/>
              <a:cs typeface="Times New Roman"/>
              <a:sym typeface="Times New Roman"/>
            </a:endParaRPr>
          </a:p>
          <a:p>
            <a:pPr marL="0" lvl="0" indent="0" rtl="0">
              <a:lnSpc>
                <a:spcPct val="100000"/>
              </a:lnSpc>
              <a:spcBef>
                <a:spcPts val="0"/>
              </a:spcBef>
              <a:spcAft>
                <a:spcPts val="0"/>
              </a:spcAft>
              <a:buClr>
                <a:schemeClr val="dk1"/>
              </a:buClr>
              <a:buSzPts val="1100"/>
              <a:buFont typeface="Arial"/>
              <a:buNone/>
            </a:pPr>
            <a:endParaRPr sz="2000">
              <a:solidFill>
                <a:schemeClr val="dk1"/>
              </a:solidFill>
            </a:endParaRPr>
          </a:p>
          <a:p>
            <a:pPr marL="0" lvl="0" indent="0">
              <a:spcBef>
                <a:spcPts val="0"/>
              </a:spcBef>
              <a:spcAft>
                <a:spcPts val="1600"/>
              </a:spcAft>
              <a:buNone/>
            </a:pPr>
            <a:endParaRPr sz="2000"/>
          </a:p>
        </p:txBody>
      </p:sp>
      <p:sp>
        <p:nvSpPr>
          <p:cNvPr id="548" name="Shape 548"/>
          <p:cNvSpPr txBox="1"/>
          <p:nvPr/>
        </p:nvSpPr>
        <p:spPr>
          <a:xfrm>
            <a:off x="5213700" y="4072900"/>
            <a:ext cx="3163800" cy="980400"/>
          </a:xfrm>
          <a:prstGeom prst="rect">
            <a:avLst/>
          </a:prstGeom>
          <a:solidFill>
            <a:srgbClr val="D9D9D9"/>
          </a:solid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What does Dean think about his community?</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Is he happy where he lives?</a:t>
            </a:r>
            <a:endParaRPr>
              <a:solidFill>
                <a:schemeClr val="dk1"/>
              </a:solidFill>
            </a:endParaRPr>
          </a:p>
          <a:p>
            <a:pPr marL="0" lvl="0" indent="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4. How’s The Weather?</a:t>
            </a:r>
            <a:endParaRPr/>
          </a:p>
        </p:txBody>
      </p:sp>
      <p:sp>
        <p:nvSpPr>
          <p:cNvPr id="554" name="Shape 554"/>
          <p:cNvSpPr txBox="1">
            <a:spLocks noGrp="1"/>
          </p:cNvSpPr>
          <p:nvPr>
            <p:ph type="body" idx="1"/>
          </p:nvPr>
        </p:nvSpPr>
        <p:spPr>
          <a:xfrm>
            <a:off x="311700" y="1152475"/>
            <a:ext cx="8520600" cy="3232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1600"/>
              </a:spcAft>
              <a:buNone/>
            </a:pPr>
            <a:r>
              <a:rPr lang="en"/>
              <a:t> </a:t>
            </a:r>
            <a:endParaRPr/>
          </a:p>
        </p:txBody>
      </p:sp>
      <p:pic>
        <p:nvPicPr>
          <p:cNvPr id="555" name="Shape 555"/>
          <p:cNvPicPr preferRelativeResize="0"/>
          <p:nvPr/>
        </p:nvPicPr>
        <p:blipFill>
          <a:blip r:embed="rId3">
            <a:alphaModFix/>
          </a:blip>
          <a:stretch>
            <a:fillRect/>
          </a:stretch>
        </p:blipFill>
        <p:spPr>
          <a:xfrm>
            <a:off x="5873175" y="1017725"/>
            <a:ext cx="2281375" cy="1289465"/>
          </a:xfrm>
          <a:prstGeom prst="rect">
            <a:avLst/>
          </a:prstGeom>
          <a:noFill/>
          <a:ln>
            <a:noFill/>
          </a:ln>
        </p:spPr>
      </p:pic>
      <p:sp>
        <p:nvSpPr>
          <p:cNvPr id="556" name="Shape 556"/>
          <p:cNvSpPr txBox="1"/>
          <p:nvPr/>
        </p:nvSpPr>
        <p:spPr>
          <a:xfrm>
            <a:off x="794675" y="1220975"/>
            <a:ext cx="4294200" cy="1035300"/>
          </a:xfrm>
          <a:prstGeom prst="rect">
            <a:avLst/>
          </a:prstGeom>
          <a:solidFill>
            <a:srgbClr val="D9D9D9"/>
          </a:solid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2400"/>
              <a:t>The sun shines about 185 days a year in Melbourne</a:t>
            </a:r>
            <a:endParaRPr sz="2400"/>
          </a:p>
          <a:p>
            <a:pPr marL="0" lvl="0" indent="0">
              <a:spcBef>
                <a:spcPts val="1600"/>
              </a:spcBef>
              <a:spcAft>
                <a:spcPts val="0"/>
              </a:spcAft>
              <a:buNone/>
            </a:pPr>
            <a:endParaRPr/>
          </a:p>
        </p:txBody>
      </p:sp>
      <p:pic>
        <p:nvPicPr>
          <p:cNvPr id="557" name="Shape 557"/>
          <p:cNvPicPr preferRelativeResize="0"/>
          <p:nvPr/>
        </p:nvPicPr>
        <p:blipFill>
          <a:blip r:embed="rId4">
            <a:alphaModFix/>
          </a:blip>
          <a:stretch>
            <a:fillRect/>
          </a:stretch>
        </p:blipFill>
        <p:spPr>
          <a:xfrm>
            <a:off x="5873175" y="2753900"/>
            <a:ext cx="2358550" cy="1426625"/>
          </a:xfrm>
          <a:prstGeom prst="rect">
            <a:avLst/>
          </a:prstGeom>
          <a:noFill/>
          <a:ln>
            <a:noFill/>
          </a:ln>
        </p:spPr>
      </p:pic>
      <p:sp>
        <p:nvSpPr>
          <p:cNvPr id="558" name="Shape 558"/>
          <p:cNvSpPr txBox="1"/>
          <p:nvPr/>
        </p:nvSpPr>
        <p:spPr>
          <a:xfrm>
            <a:off x="745625" y="2966575"/>
            <a:ext cx="4392300" cy="901200"/>
          </a:xfrm>
          <a:prstGeom prst="rect">
            <a:avLst/>
          </a:prstGeom>
          <a:solidFill>
            <a:srgbClr val="D9D9D9"/>
          </a:solid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Clr>
                <a:schemeClr val="dk1"/>
              </a:buClr>
              <a:buSzPts val="1100"/>
              <a:buFont typeface="Arial"/>
              <a:buNone/>
            </a:pPr>
            <a:r>
              <a:rPr lang="en" sz="2400"/>
              <a:t>The sun shines about 170 days a year in Rockville Centre</a:t>
            </a:r>
            <a:endParaRPr sz="2400"/>
          </a:p>
        </p:txBody>
      </p:sp>
      <p:sp>
        <p:nvSpPr>
          <p:cNvPr id="559" name="Shape 559"/>
          <p:cNvSpPr txBox="1"/>
          <p:nvPr/>
        </p:nvSpPr>
        <p:spPr>
          <a:xfrm>
            <a:off x="311700" y="4064000"/>
            <a:ext cx="3351300" cy="971400"/>
          </a:xfrm>
          <a:prstGeom prst="rect">
            <a:avLst/>
          </a:prstGeom>
          <a:solidFill>
            <a:srgbClr val="D9D9D9"/>
          </a:solidFill>
          <a:ln>
            <a:noFill/>
          </a:ln>
        </p:spPr>
        <p:txBody>
          <a:bodyPr spcFirstLastPara="1" wrap="square" lIns="91425" tIns="91425" rIns="91425" bIns="91425" anchor="t" anchorCtr="0">
            <a:noAutofit/>
          </a:bodyPr>
          <a:lstStyle/>
          <a:p>
            <a:pPr marL="0" lvl="0" indent="0">
              <a:spcBef>
                <a:spcPts val="0"/>
              </a:spcBef>
              <a:spcAft>
                <a:spcPts val="0"/>
              </a:spcAft>
              <a:buNone/>
            </a:pPr>
            <a:r>
              <a:rPr lang="en"/>
              <a:t>Do things like the weather change our happiness?</a:t>
            </a:r>
            <a:endParaRPr/>
          </a:p>
          <a:p>
            <a:pPr marL="0" lvl="0" indent="0">
              <a:spcBef>
                <a:spcPts val="0"/>
              </a:spcBef>
              <a:spcAft>
                <a:spcPts val="0"/>
              </a:spcAft>
              <a:buNone/>
            </a:pPr>
            <a:endParaRPr/>
          </a:p>
          <a:p>
            <a:pPr marL="0" lvl="0" indent="0">
              <a:spcBef>
                <a:spcPts val="0"/>
              </a:spcBef>
              <a:spcAft>
                <a:spcPts val="0"/>
              </a:spcAft>
              <a:buNone/>
            </a:pPr>
            <a:r>
              <a:rPr lang="en"/>
              <a:t>Are the amount of sunny days similar?</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311700" y="1212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5. Population </a:t>
            </a:r>
            <a:endParaRPr/>
          </a:p>
        </p:txBody>
      </p:sp>
      <p:sp>
        <p:nvSpPr>
          <p:cNvPr id="565" name="Shape 565"/>
          <p:cNvSpPr txBox="1">
            <a:spLocks noGrp="1"/>
          </p:cNvSpPr>
          <p:nvPr>
            <p:ph type="body" idx="1"/>
          </p:nvPr>
        </p:nvSpPr>
        <p:spPr>
          <a:xfrm>
            <a:off x="311700" y="753350"/>
            <a:ext cx="8520600" cy="3126300"/>
          </a:xfrm>
          <a:prstGeom prst="rect">
            <a:avLst/>
          </a:prstGeom>
          <a:solidFill>
            <a:srgbClr val="D9D9D9"/>
          </a:solidFill>
        </p:spPr>
        <p:txBody>
          <a:bodyPr spcFirstLastPara="1" wrap="square" lIns="91425" tIns="91425" rIns="91425" bIns="91425" anchor="t" anchorCtr="0">
            <a:noAutofit/>
          </a:bodyPr>
          <a:lstStyle/>
          <a:p>
            <a:pPr marL="0" lvl="0" indent="0">
              <a:spcBef>
                <a:spcPts val="0"/>
              </a:spcBef>
              <a:spcAft>
                <a:spcPts val="0"/>
              </a:spcAft>
              <a:buNone/>
            </a:pPr>
            <a:r>
              <a:rPr lang="en" sz="2250">
                <a:solidFill>
                  <a:srgbClr val="222222"/>
                </a:solidFill>
                <a:highlight>
                  <a:srgbClr val="FFFFFF"/>
                </a:highlight>
                <a:latin typeface="Times New Roman"/>
                <a:ea typeface="Times New Roman"/>
                <a:cs typeface="Times New Roman"/>
                <a:sym typeface="Times New Roman"/>
              </a:rPr>
              <a:t>In 2016 there were 24,571 people living in Rockville Centre</a:t>
            </a:r>
            <a:endParaRPr sz="2250">
              <a:solidFill>
                <a:srgbClr val="222222"/>
              </a:solidFill>
              <a:highlight>
                <a:srgbClr val="FFFFFF"/>
              </a:highlight>
              <a:latin typeface="Times New Roman"/>
              <a:ea typeface="Times New Roman"/>
              <a:cs typeface="Times New Roman"/>
              <a:sym typeface="Times New Roman"/>
            </a:endParaRPr>
          </a:p>
          <a:p>
            <a:pPr marL="0" lvl="0" indent="0">
              <a:spcBef>
                <a:spcPts val="1600"/>
              </a:spcBef>
              <a:spcAft>
                <a:spcPts val="0"/>
              </a:spcAft>
              <a:buNone/>
            </a:pPr>
            <a:r>
              <a:rPr lang="en" sz="2250">
                <a:solidFill>
                  <a:srgbClr val="222222"/>
                </a:solidFill>
                <a:highlight>
                  <a:srgbClr val="FFFFFF"/>
                </a:highlight>
                <a:latin typeface="Times New Roman"/>
                <a:ea typeface="Times New Roman"/>
                <a:cs typeface="Times New Roman"/>
                <a:sym typeface="Times New Roman"/>
              </a:rPr>
              <a:t>In 2016 there w</a:t>
            </a:r>
            <a:r>
              <a:rPr lang="en" sz="2400">
                <a:solidFill>
                  <a:srgbClr val="222222"/>
                </a:solidFill>
                <a:highlight>
                  <a:srgbClr val="FFFFFF"/>
                </a:highlight>
                <a:latin typeface="Times New Roman"/>
                <a:ea typeface="Times New Roman"/>
                <a:cs typeface="Times New Roman"/>
                <a:sym typeface="Times New Roman"/>
              </a:rPr>
              <a:t>ere 4,353,514 people living in Melbourne</a:t>
            </a:r>
            <a:endParaRPr sz="2400">
              <a:solidFill>
                <a:srgbClr val="222222"/>
              </a:solidFill>
              <a:highlight>
                <a:srgbClr val="FFFFFF"/>
              </a:highlight>
              <a:latin typeface="Times New Roman"/>
              <a:ea typeface="Times New Roman"/>
              <a:cs typeface="Times New Roman"/>
              <a:sym typeface="Times New Roman"/>
            </a:endParaRPr>
          </a:p>
          <a:p>
            <a:pPr marL="0" lvl="0" indent="0">
              <a:spcBef>
                <a:spcPts val="1600"/>
              </a:spcBef>
              <a:spcAft>
                <a:spcPts val="1600"/>
              </a:spcAft>
              <a:buNone/>
            </a:pPr>
            <a:endParaRPr sz="2250">
              <a:solidFill>
                <a:srgbClr val="222222"/>
              </a:solidFill>
              <a:highlight>
                <a:srgbClr val="FFFFFF"/>
              </a:highlight>
              <a:latin typeface="Roboto"/>
              <a:ea typeface="Roboto"/>
              <a:cs typeface="Roboto"/>
              <a:sym typeface="Roboto"/>
            </a:endParaRPr>
          </a:p>
        </p:txBody>
      </p:sp>
      <p:pic>
        <p:nvPicPr>
          <p:cNvPr id="566" name="Shape 566"/>
          <p:cNvPicPr preferRelativeResize="0"/>
          <p:nvPr/>
        </p:nvPicPr>
        <p:blipFill>
          <a:blip r:embed="rId3">
            <a:alphaModFix/>
          </a:blip>
          <a:stretch>
            <a:fillRect/>
          </a:stretch>
        </p:blipFill>
        <p:spPr>
          <a:xfrm>
            <a:off x="365175" y="1829150"/>
            <a:ext cx="8413650" cy="2050475"/>
          </a:xfrm>
          <a:prstGeom prst="rect">
            <a:avLst/>
          </a:prstGeom>
          <a:noFill/>
          <a:ln>
            <a:noFill/>
          </a:ln>
        </p:spPr>
      </p:pic>
      <p:sp>
        <p:nvSpPr>
          <p:cNvPr id="567" name="Shape 567"/>
          <p:cNvSpPr txBox="1"/>
          <p:nvPr/>
        </p:nvSpPr>
        <p:spPr>
          <a:xfrm>
            <a:off x="2580025" y="3939075"/>
            <a:ext cx="6063000" cy="1000800"/>
          </a:xfrm>
          <a:prstGeom prst="rect">
            <a:avLst/>
          </a:prstGeom>
          <a:solidFill>
            <a:srgbClr val="F3F3F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a:t>Which community has more people?</a:t>
            </a:r>
            <a:endParaRPr sz="1800"/>
          </a:p>
          <a:p>
            <a:pPr marL="0" marR="0" lvl="0" indent="0" algn="l" rtl="0">
              <a:lnSpc>
                <a:spcPct val="100000"/>
              </a:lnSpc>
              <a:spcBef>
                <a:spcPts val="0"/>
              </a:spcBef>
              <a:spcAft>
                <a:spcPts val="0"/>
              </a:spcAft>
              <a:buNone/>
            </a:pPr>
            <a:endParaRPr sz="1800"/>
          </a:p>
          <a:p>
            <a:pPr marL="0" marR="0" lvl="0" indent="0" algn="l" rtl="0">
              <a:lnSpc>
                <a:spcPct val="100000"/>
              </a:lnSpc>
              <a:spcBef>
                <a:spcPts val="0"/>
              </a:spcBef>
              <a:spcAft>
                <a:spcPts val="0"/>
              </a:spcAft>
              <a:buNone/>
            </a:pPr>
            <a:r>
              <a:rPr lang="en" sz="1800"/>
              <a:t>Would you like living in a community with a lot of people?</a:t>
            </a:r>
            <a:endParaRPr sz="1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FDECDB"/>
            </a:gs>
            <a:gs pos="100000">
              <a:srgbClr val="F0A963"/>
            </a:gs>
          </a:gsLst>
          <a:path path="circle">
            <a:fillToRect l="50000" t="50000" r="50000" b="50000"/>
          </a:path>
          <a:tileRect/>
        </a:gradFill>
        <a:effectLst/>
      </p:bgPr>
    </p:bg>
    <p:spTree>
      <p:nvGrpSpPr>
        <p:cNvPr id="1" name="Shape 571"/>
        <p:cNvGrpSpPr/>
        <p:nvPr/>
      </p:nvGrpSpPr>
      <p:grpSpPr>
        <a:xfrm>
          <a:off x="0" y="0"/>
          <a:ext cx="0" cy="0"/>
          <a:chOff x="0" y="0"/>
          <a:chExt cx="0" cy="0"/>
        </a:xfrm>
      </p:grpSpPr>
      <p:sp>
        <p:nvSpPr>
          <p:cNvPr id="572" name="Shape 572"/>
          <p:cNvSpPr txBox="1">
            <a:spLocks noGrp="1"/>
          </p:cNvSpPr>
          <p:nvPr>
            <p:ph type="title"/>
          </p:nvPr>
        </p:nvSpPr>
        <p:spPr>
          <a:xfrm>
            <a:off x="311700" y="445025"/>
            <a:ext cx="8520600" cy="572700"/>
          </a:xfrm>
          <a:prstGeom prst="rect">
            <a:avLst/>
          </a:prstGeom>
          <a:solidFill>
            <a:srgbClr val="D9D9D9"/>
          </a:solidFill>
        </p:spPr>
        <p:txBody>
          <a:bodyPr spcFirstLastPara="1" wrap="square" lIns="91425" tIns="91425" rIns="91425" bIns="91425" anchor="t" anchorCtr="0">
            <a:noAutofit/>
          </a:bodyPr>
          <a:lstStyle/>
          <a:p>
            <a:pPr marL="0" lvl="0" indent="0" algn="ctr">
              <a:spcBef>
                <a:spcPts val="0"/>
              </a:spcBef>
              <a:spcAft>
                <a:spcPts val="0"/>
              </a:spcAft>
              <a:buNone/>
            </a:pPr>
            <a:r>
              <a:rPr lang="en"/>
              <a:t>Homework</a:t>
            </a:r>
            <a:endParaRPr/>
          </a:p>
        </p:txBody>
      </p:sp>
      <p:sp>
        <p:nvSpPr>
          <p:cNvPr id="573" name="Shape 573"/>
          <p:cNvSpPr txBox="1">
            <a:spLocks noGrp="1"/>
          </p:cNvSpPr>
          <p:nvPr>
            <p:ph type="body" idx="1"/>
          </p:nvPr>
        </p:nvSpPr>
        <p:spPr>
          <a:xfrm>
            <a:off x="311700" y="1152475"/>
            <a:ext cx="8520600" cy="3416400"/>
          </a:xfrm>
          <a:prstGeom prst="rect">
            <a:avLst/>
          </a:prstGeom>
          <a:solidFill>
            <a:srgbClr val="D9D9D9"/>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000000"/>
                </a:solidFill>
              </a:rPr>
              <a:t>Now that you have solved the mystery, let’s make our own piece of evidence to show the things that make us happy in our community. </a:t>
            </a:r>
            <a:endParaRPr sz="2400">
              <a:solidFill>
                <a:srgbClr val="000000"/>
              </a:solidFill>
            </a:endParaRPr>
          </a:p>
          <a:p>
            <a:pPr marL="0" lvl="0" indent="0" algn="ctr">
              <a:spcBef>
                <a:spcPts val="1600"/>
              </a:spcBef>
              <a:spcAft>
                <a:spcPts val="1600"/>
              </a:spcAft>
              <a:buNone/>
            </a:pPr>
            <a:r>
              <a:rPr lang="en" sz="2400">
                <a:solidFill>
                  <a:srgbClr val="000000"/>
                </a:solidFill>
              </a:rPr>
              <a:t>Create a “Happiness Collage” of pictures and words that remind you of your community! Write 1-3 sentences describing your community and the pictures you chose. </a:t>
            </a:r>
            <a:endParaRPr sz="2400">
              <a:solidFill>
                <a:srgbClr val="00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77"/>
        <p:cNvGrpSpPr/>
        <p:nvPr/>
      </p:nvGrpSpPr>
      <p:grpSpPr>
        <a:xfrm>
          <a:off x="0" y="0"/>
          <a:ext cx="0" cy="0"/>
          <a:chOff x="0" y="0"/>
          <a:chExt cx="0" cy="0"/>
        </a:xfrm>
      </p:grpSpPr>
      <p:sp>
        <p:nvSpPr>
          <p:cNvPr id="578" name="Shape 578"/>
          <p:cNvSpPr txBox="1">
            <a:spLocks noGrp="1"/>
          </p:cNvSpPr>
          <p:nvPr>
            <p:ph type="title"/>
          </p:nvPr>
        </p:nvSpPr>
        <p:spPr>
          <a:xfrm>
            <a:off x="1240675" y="436550"/>
            <a:ext cx="6492300" cy="4468500"/>
          </a:xfrm>
          <a:prstGeom prst="rect">
            <a:avLst/>
          </a:prstGeom>
          <a:solidFill>
            <a:srgbClr val="6FA8DC"/>
          </a:solidFill>
        </p:spPr>
        <p:txBody>
          <a:bodyPr spcFirstLastPara="1" wrap="square" lIns="91425" tIns="91425" rIns="91425" bIns="91425" anchor="t" anchorCtr="0">
            <a:noAutofit/>
          </a:bodyPr>
          <a:lstStyle/>
          <a:p>
            <a:pPr marL="0" lvl="0" indent="0" algn="ctr" rtl="0">
              <a:spcBef>
                <a:spcPts val="0"/>
              </a:spcBef>
              <a:spcAft>
                <a:spcPts val="0"/>
              </a:spcAft>
              <a:buNone/>
            </a:pPr>
            <a:endParaRPr b="1" i="1">
              <a:solidFill>
                <a:srgbClr val="000000"/>
              </a:solidFill>
              <a:latin typeface="Verdana"/>
              <a:ea typeface="Verdana"/>
              <a:cs typeface="Verdana"/>
              <a:sym typeface="Verdana"/>
            </a:endParaRPr>
          </a:p>
          <a:p>
            <a:pPr marL="0" lvl="0" indent="0" algn="ctr" rtl="0">
              <a:spcBef>
                <a:spcPts val="0"/>
              </a:spcBef>
              <a:spcAft>
                <a:spcPts val="0"/>
              </a:spcAft>
              <a:buNone/>
            </a:pPr>
            <a:endParaRPr b="1" i="1">
              <a:solidFill>
                <a:srgbClr val="000000"/>
              </a:solidFill>
              <a:latin typeface="Verdana"/>
              <a:ea typeface="Verdana"/>
              <a:cs typeface="Verdana"/>
              <a:sym typeface="Verdana"/>
            </a:endParaRPr>
          </a:p>
          <a:p>
            <a:pPr marL="0" lvl="0" indent="0" algn="ctr" rtl="0">
              <a:spcBef>
                <a:spcPts val="0"/>
              </a:spcBef>
              <a:spcAft>
                <a:spcPts val="0"/>
              </a:spcAft>
              <a:buNone/>
            </a:pPr>
            <a:r>
              <a:rPr lang="en" b="1" i="1">
                <a:solidFill>
                  <a:srgbClr val="000000"/>
                </a:solidFill>
                <a:latin typeface="Verdana"/>
                <a:ea typeface="Verdana"/>
                <a:cs typeface="Verdana"/>
                <a:sym typeface="Verdana"/>
              </a:rPr>
              <a:t>Taking Informed Action: How can we help our school and community?</a:t>
            </a:r>
            <a:endParaRPr b="1" i="1">
              <a:solidFill>
                <a:srgbClr val="000000"/>
              </a:solidFill>
              <a:latin typeface="Verdana"/>
              <a:ea typeface="Verdana"/>
              <a:cs typeface="Verdana"/>
              <a:sym typeface="Verdana"/>
            </a:endParaRPr>
          </a:p>
          <a:p>
            <a:pPr marL="0" lvl="0" indent="0" algn="ctr" rtl="0">
              <a:spcBef>
                <a:spcPts val="0"/>
              </a:spcBef>
              <a:spcAft>
                <a:spcPts val="0"/>
              </a:spcAft>
              <a:buNone/>
            </a:pPr>
            <a:endParaRPr b="1" i="1">
              <a:solidFill>
                <a:srgbClr val="000000"/>
              </a:solidFill>
              <a:latin typeface="Verdana"/>
              <a:ea typeface="Verdana"/>
              <a:cs typeface="Verdana"/>
              <a:sym typeface="Verdana"/>
            </a:endParaRPr>
          </a:p>
          <a:p>
            <a:pPr marL="0" lvl="0" indent="0" algn="ctr" rtl="0">
              <a:spcBef>
                <a:spcPts val="0"/>
              </a:spcBef>
              <a:spcAft>
                <a:spcPts val="0"/>
              </a:spcAft>
              <a:buNone/>
            </a:pPr>
            <a:endParaRPr sz="1800">
              <a:solidFill>
                <a:srgbClr val="000000"/>
              </a:solidFill>
              <a:latin typeface="Verdana"/>
              <a:ea typeface="Verdana"/>
              <a:cs typeface="Verdana"/>
              <a:sym typeface="Verdana"/>
            </a:endParaRPr>
          </a:p>
          <a:p>
            <a:pPr marL="0" lvl="0" indent="0" algn="ctr" rtl="0">
              <a:spcBef>
                <a:spcPts val="0"/>
              </a:spcBef>
              <a:spcAft>
                <a:spcPts val="0"/>
              </a:spcAft>
              <a:buNone/>
            </a:pPr>
            <a:r>
              <a:rPr lang="en" sz="1800">
                <a:solidFill>
                  <a:srgbClr val="000000"/>
                </a:solidFill>
                <a:latin typeface="Verdana"/>
                <a:ea typeface="Verdana"/>
                <a:cs typeface="Verdana"/>
                <a:sym typeface="Verdana"/>
              </a:rPr>
              <a:t>Third Grade</a:t>
            </a:r>
            <a:endParaRPr sz="1800">
              <a:solidFill>
                <a:srgbClr val="000000"/>
              </a:solidFill>
              <a:latin typeface="Verdana"/>
              <a:ea typeface="Verdana"/>
              <a:cs typeface="Verdana"/>
              <a:sym typeface="Verdana"/>
            </a:endParaRPr>
          </a:p>
          <a:p>
            <a:pPr marL="0" lvl="0" indent="0" algn="ctr" rtl="0">
              <a:spcBef>
                <a:spcPts val="0"/>
              </a:spcBef>
              <a:spcAft>
                <a:spcPts val="0"/>
              </a:spcAft>
              <a:buNone/>
            </a:pPr>
            <a:r>
              <a:rPr lang="en" sz="1800" b="1" i="1">
                <a:solidFill>
                  <a:srgbClr val="000000"/>
                </a:solidFill>
                <a:latin typeface="Verdana"/>
                <a:ea typeface="Verdana"/>
                <a:cs typeface="Verdana"/>
                <a:sym typeface="Verdana"/>
              </a:rPr>
              <a:t>Can we make a difference?</a:t>
            </a:r>
            <a:endParaRPr sz="1800" b="1" i="1">
              <a:solidFill>
                <a:srgbClr val="000000"/>
              </a:solidFill>
              <a:latin typeface="Verdana"/>
              <a:ea typeface="Verdana"/>
              <a:cs typeface="Verdana"/>
              <a:sym typeface="Verdana"/>
            </a:endParaRPr>
          </a:p>
          <a:p>
            <a:pPr marL="0" lvl="0" indent="0" algn="ctr" rtl="0">
              <a:spcBef>
                <a:spcPts val="0"/>
              </a:spcBef>
              <a:spcAft>
                <a:spcPts val="0"/>
              </a:spcAft>
              <a:buNone/>
            </a:pPr>
            <a:endParaRPr sz="1800" b="1" i="1">
              <a:solidFill>
                <a:srgbClr val="000000"/>
              </a:solidFill>
              <a:latin typeface="Verdana"/>
              <a:ea typeface="Verdana"/>
              <a:cs typeface="Verdana"/>
              <a:sym typeface="Verdana"/>
            </a:endParaRPr>
          </a:p>
          <a:p>
            <a:pPr marL="0" lvl="0" indent="0" algn="ctr">
              <a:spcBef>
                <a:spcPts val="0"/>
              </a:spcBef>
              <a:spcAft>
                <a:spcPts val="0"/>
              </a:spcAft>
              <a:buNone/>
            </a:pPr>
            <a:r>
              <a:rPr lang="en" sz="1800" b="1" i="1">
                <a:solidFill>
                  <a:srgbClr val="000000"/>
                </a:solidFill>
                <a:latin typeface="Verdana"/>
                <a:ea typeface="Verdana"/>
                <a:cs typeface="Verdana"/>
                <a:sym typeface="Verdana"/>
              </a:rPr>
              <a:t>YES!</a:t>
            </a:r>
            <a:endParaRPr sz="1800" b="1" i="1">
              <a:solidFill>
                <a:srgbClr val="000000"/>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4656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Let’s talk!!!</a:t>
            </a:r>
            <a:endParaRPr/>
          </a:p>
        </p:txBody>
      </p:sp>
      <p:sp>
        <p:nvSpPr>
          <p:cNvPr id="106" name="Shape 10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spcBef>
                <a:spcPts val="0"/>
              </a:spcBef>
              <a:spcAft>
                <a:spcPts val="0"/>
              </a:spcAft>
              <a:buClr>
                <a:srgbClr val="000000"/>
              </a:buClr>
              <a:buSzPts val="1800"/>
              <a:buChar char="●"/>
            </a:pPr>
            <a:r>
              <a:rPr lang="en">
                <a:solidFill>
                  <a:srgbClr val="000000"/>
                </a:solidFill>
              </a:rPr>
              <a:t>According to the book, what are some examples of mistakes the characters made?</a:t>
            </a:r>
            <a:endParaRPr>
              <a:solidFill>
                <a:srgbClr val="000000"/>
              </a:solidFill>
            </a:endParaRPr>
          </a:p>
          <a:p>
            <a:pPr marL="457200" lvl="0" indent="-342900">
              <a:spcBef>
                <a:spcPts val="0"/>
              </a:spcBef>
              <a:spcAft>
                <a:spcPts val="0"/>
              </a:spcAft>
              <a:buClr>
                <a:srgbClr val="000000"/>
              </a:buClr>
              <a:buSzPts val="1800"/>
              <a:buChar char="●"/>
            </a:pPr>
            <a:r>
              <a:rPr lang="en">
                <a:solidFill>
                  <a:srgbClr val="000000"/>
                </a:solidFill>
              </a:rPr>
              <a:t>How did they handle the situation?</a:t>
            </a:r>
            <a:endParaRPr>
              <a:solidFill>
                <a:srgbClr val="000000"/>
              </a:solidFill>
            </a:endParaRPr>
          </a:p>
          <a:p>
            <a:pPr marL="457200" lvl="0" indent="-342900">
              <a:spcBef>
                <a:spcPts val="0"/>
              </a:spcBef>
              <a:spcAft>
                <a:spcPts val="0"/>
              </a:spcAft>
              <a:buClr>
                <a:srgbClr val="000000"/>
              </a:buClr>
              <a:buSzPts val="1800"/>
              <a:buChar char="●"/>
            </a:pPr>
            <a:r>
              <a:rPr lang="en">
                <a:solidFill>
                  <a:srgbClr val="000000"/>
                </a:solidFill>
              </a:rPr>
              <a:t>Can you think of a time you made a mistake and what did you learn from it? </a:t>
            </a:r>
            <a:endParaRPr>
              <a:solidFill>
                <a:srgbClr val="000000"/>
              </a:solidFill>
            </a:endParaRPr>
          </a:p>
          <a:p>
            <a:pPr marL="457200" lvl="0" indent="-342900">
              <a:spcBef>
                <a:spcPts val="0"/>
              </a:spcBef>
              <a:spcAft>
                <a:spcPts val="0"/>
              </a:spcAft>
              <a:buClr>
                <a:srgbClr val="000000"/>
              </a:buClr>
              <a:buSzPts val="1800"/>
              <a:buChar char="●"/>
            </a:pPr>
            <a:r>
              <a:rPr lang="en">
                <a:solidFill>
                  <a:srgbClr val="000000"/>
                </a:solidFill>
              </a:rPr>
              <a:t>Why do you think our happiness is shaped by our thoughts? </a:t>
            </a:r>
            <a:endParaRPr>
              <a:solidFill>
                <a:srgbClr val="000000"/>
              </a:solidFill>
            </a:endParaRPr>
          </a:p>
          <a:p>
            <a:pPr marL="457200" lvl="0" indent="-342900">
              <a:spcBef>
                <a:spcPts val="0"/>
              </a:spcBef>
              <a:spcAft>
                <a:spcPts val="0"/>
              </a:spcAft>
              <a:buClr>
                <a:srgbClr val="000000"/>
              </a:buClr>
              <a:buSzPts val="1800"/>
              <a:buChar char="●"/>
            </a:pPr>
            <a:r>
              <a:rPr lang="en">
                <a:solidFill>
                  <a:srgbClr val="000000"/>
                </a:solidFill>
              </a:rPr>
              <a:t>Can you think of a word that can relate with happiness?</a:t>
            </a:r>
            <a:endParaRPr>
              <a:solidFill>
                <a:srgbClr val="000000"/>
              </a:solidFill>
            </a:endParaRPr>
          </a:p>
          <a:p>
            <a:pPr marL="457200" lvl="0" indent="-342900">
              <a:spcBef>
                <a:spcPts val="0"/>
              </a:spcBef>
              <a:spcAft>
                <a:spcPts val="0"/>
              </a:spcAft>
              <a:buClr>
                <a:srgbClr val="000000"/>
              </a:buClr>
              <a:buSzPts val="1800"/>
              <a:buChar char="●"/>
            </a:pPr>
            <a:r>
              <a:rPr lang="en">
                <a:solidFill>
                  <a:srgbClr val="000000"/>
                </a:solidFill>
              </a:rPr>
              <a:t>Why do you think optimism is the key ingredient to to living a happy life?  </a:t>
            </a:r>
            <a:endParaRPr>
              <a:solidFill>
                <a:srgbClr val="000000"/>
              </a:solidFill>
            </a:endParaRPr>
          </a:p>
          <a:p>
            <a:pPr marL="0" lvl="0" indent="0">
              <a:spcBef>
                <a:spcPts val="1600"/>
              </a:spcBef>
              <a:spcAft>
                <a:spcPts val="1600"/>
              </a:spcAft>
              <a:buNone/>
            </a:pPr>
            <a:endParaRPr>
              <a:solidFill>
                <a:srgbClr val="000000"/>
              </a:solidFill>
            </a:endParaRPr>
          </a:p>
        </p:txBody>
      </p:sp>
      <p:pic>
        <p:nvPicPr>
          <p:cNvPr id="107" name="Shape 107"/>
          <p:cNvPicPr preferRelativeResize="0"/>
          <p:nvPr/>
        </p:nvPicPr>
        <p:blipFill>
          <a:blip r:embed="rId3">
            <a:alphaModFix/>
          </a:blip>
          <a:stretch>
            <a:fillRect/>
          </a:stretch>
        </p:blipFill>
        <p:spPr>
          <a:xfrm>
            <a:off x="7299775" y="120597"/>
            <a:ext cx="1638346" cy="917724"/>
          </a:xfrm>
          <a:prstGeom prst="rect">
            <a:avLst/>
          </a:prstGeom>
          <a:noFill/>
          <a:ln>
            <a:noFill/>
          </a:ln>
        </p:spPr>
      </p:pic>
      <p:pic>
        <p:nvPicPr>
          <p:cNvPr id="108" name="Shape 108"/>
          <p:cNvPicPr preferRelativeResize="0"/>
          <p:nvPr/>
        </p:nvPicPr>
        <p:blipFill>
          <a:blip r:embed="rId4">
            <a:alphaModFix/>
          </a:blip>
          <a:stretch>
            <a:fillRect/>
          </a:stretch>
        </p:blipFill>
        <p:spPr>
          <a:xfrm>
            <a:off x="2989550" y="3410525"/>
            <a:ext cx="2275074" cy="16574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311700" y="25105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CHAMPS</a:t>
            </a:r>
            <a:endParaRPr/>
          </a:p>
        </p:txBody>
      </p:sp>
      <p:sp>
        <p:nvSpPr>
          <p:cNvPr id="584" name="Shape 584"/>
          <p:cNvSpPr txBox="1">
            <a:spLocks noGrp="1"/>
          </p:cNvSpPr>
          <p:nvPr>
            <p:ph type="body" idx="1"/>
          </p:nvPr>
        </p:nvSpPr>
        <p:spPr>
          <a:xfrm>
            <a:off x="311700" y="823750"/>
            <a:ext cx="8520600" cy="40383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sz="1400">
                <a:solidFill>
                  <a:schemeClr val="dk1"/>
                </a:solidFill>
              </a:rPr>
              <a:t>C- </a:t>
            </a:r>
            <a:r>
              <a:rPr lang="en" sz="1400" b="1" u="sng">
                <a:solidFill>
                  <a:schemeClr val="dk1"/>
                </a:solidFill>
              </a:rPr>
              <a:t>CONVERSATION</a:t>
            </a:r>
            <a:r>
              <a:rPr lang="en" sz="1400">
                <a:solidFill>
                  <a:schemeClr val="dk1"/>
                </a:solidFill>
              </a:rPr>
              <a:t>: Please talk only if you have your hand raised and you have been called on.  Be respectful of other classmates as they are talking. You will have the opportunity to talk with your team when it is time to plan your informed action projects. </a:t>
            </a:r>
            <a:endParaRPr sz="1400">
              <a:solidFill>
                <a:schemeClr val="dk1"/>
              </a:solidFill>
            </a:endParaRPr>
          </a:p>
          <a:p>
            <a:pPr marL="0" lvl="0" indent="0"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rtl="0">
              <a:lnSpc>
                <a:spcPct val="100000"/>
              </a:lnSpc>
              <a:spcBef>
                <a:spcPts val="0"/>
              </a:spcBef>
              <a:spcAft>
                <a:spcPts val="0"/>
              </a:spcAft>
              <a:buClr>
                <a:schemeClr val="dk1"/>
              </a:buClr>
              <a:buSzPts val="1100"/>
              <a:buFont typeface="Arial"/>
              <a:buNone/>
            </a:pPr>
            <a:r>
              <a:rPr lang="en" sz="1400">
                <a:solidFill>
                  <a:schemeClr val="dk1"/>
                </a:solidFill>
              </a:rPr>
              <a:t>H- </a:t>
            </a:r>
            <a:r>
              <a:rPr lang="en" sz="1400" b="1" u="sng">
                <a:solidFill>
                  <a:schemeClr val="dk1"/>
                </a:solidFill>
              </a:rPr>
              <a:t>HELP</a:t>
            </a:r>
            <a:r>
              <a:rPr lang="en" sz="1400">
                <a:solidFill>
                  <a:schemeClr val="dk1"/>
                </a:solidFill>
              </a:rPr>
              <a:t>: If you need help raise your hand and I will call on you or come over to your desk. While working in your teams ask the other members your questions and see if you can answer it before calling me over.</a:t>
            </a:r>
            <a:endParaRPr sz="1400">
              <a:solidFill>
                <a:schemeClr val="dk1"/>
              </a:solidFill>
            </a:endParaRPr>
          </a:p>
          <a:p>
            <a:pPr marL="0" lvl="0" indent="0"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rtl="0">
              <a:lnSpc>
                <a:spcPct val="100000"/>
              </a:lnSpc>
              <a:spcBef>
                <a:spcPts val="0"/>
              </a:spcBef>
              <a:spcAft>
                <a:spcPts val="0"/>
              </a:spcAft>
              <a:buNone/>
            </a:pPr>
            <a:r>
              <a:rPr lang="en" sz="1400">
                <a:solidFill>
                  <a:schemeClr val="dk1"/>
                </a:solidFill>
              </a:rPr>
              <a:t>A- </a:t>
            </a:r>
            <a:r>
              <a:rPr lang="en" sz="1400" b="1" u="sng">
                <a:solidFill>
                  <a:schemeClr val="dk1"/>
                </a:solidFill>
              </a:rPr>
              <a:t>ACTIVITY</a:t>
            </a:r>
            <a:r>
              <a:rPr lang="en" sz="1400">
                <a:solidFill>
                  <a:schemeClr val="dk1"/>
                </a:solidFill>
              </a:rPr>
              <a:t>: Today we are going to look at issues that we face in our school and community. You will work in small teams to brainstorm school and community problems or concerns, you will choose one of your ideas as a team, and come up with a plan to take action. </a:t>
            </a:r>
            <a:endParaRPr sz="1400">
              <a:solidFill>
                <a:schemeClr val="dk1"/>
              </a:solidFill>
            </a:endParaRPr>
          </a:p>
          <a:p>
            <a:pPr marL="0" lvl="0" indent="0"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rtl="0">
              <a:lnSpc>
                <a:spcPct val="100000"/>
              </a:lnSpc>
              <a:spcBef>
                <a:spcPts val="0"/>
              </a:spcBef>
              <a:spcAft>
                <a:spcPts val="0"/>
              </a:spcAft>
              <a:buClr>
                <a:schemeClr val="dk1"/>
              </a:buClr>
              <a:buSzPts val="1100"/>
              <a:buFont typeface="Arial"/>
              <a:buNone/>
            </a:pPr>
            <a:r>
              <a:rPr lang="en" sz="1400">
                <a:solidFill>
                  <a:schemeClr val="dk1"/>
                </a:solidFill>
              </a:rPr>
              <a:t>M- </a:t>
            </a:r>
            <a:r>
              <a:rPr lang="en" sz="1400" b="1" u="sng">
                <a:solidFill>
                  <a:schemeClr val="dk1"/>
                </a:solidFill>
              </a:rPr>
              <a:t>MOVEMENT</a:t>
            </a:r>
            <a:r>
              <a:rPr lang="en" sz="1400">
                <a:solidFill>
                  <a:schemeClr val="dk1"/>
                </a:solidFill>
              </a:rPr>
              <a:t>: Please remain sitting during class discussion and also when working with your team. If you need to get up and move please ask for permission. Absolutely no running in the classroom or </a:t>
            </a:r>
            <a:endParaRPr sz="1400">
              <a:solidFill>
                <a:schemeClr val="dk1"/>
              </a:solidFill>
            </a:endParaRPr>
          </a:p>
          <a:p>
            <a:pPr marL="0" lvl="0" indent="0"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rtl="0">
              <a:lnSpc>
                <a:spcPct val="100000"/>
              </a:lnSpc>
              <a:spcBef>
                <a:spcPts val="0"/>
              </a:spcBef>
              <a:spcAft>
                <a:spcPts val="0"/>
              </a:spcAft>
              <a:buClr>
                <a:schemeClr val="dk1"/>
              </a:buClr>
              <a:buSzPts val="1100"/>
              <a:buFont typeface="Arial"/>
              <a:buNone/>
            </a:pPr>
            <a:r>
              <a:rPr lang="en" sz="1400">
                <a:solidFill>
                  <a:schemeClr val="dk1"/>
                </a:solidFill>
              </a:rPr>
              <a:t>P- </a:t>
            </a:r>
            <a:r>
              <a:rPr lang="en" sz="1400" b="1" u="sng">
                <a:solidFill>
                  <a:schemeClr val="dk1"/>
                </a:solidFill>
              </a:rPr>
              <a:t>PARTICIPATION</a:t>
            </a:r>
            <a:r>
              <a:rPr lang="en" sz="1400">
                <a:solidFill>
                  <a:schemeClr val="dk1"/>
                </a:solidFill>
              </a:rPr>
              <a:t>: You are expected to share your thoughts and be an active member of the class during class discussion as well as when working with your team. </a:t>
            </a:r>
            <a:endParaRPr sz="1400">
              <a:solidFill>
                <a:schemeClr val="dk1"/>
              </a:solidFill>
            </a:endParaRPr>
          </a:p>
          <a:p>
            <a:pPr marL="0" lvl="0" indent="0"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rtl="0">
              <a:lnSpc>
                <a:spcPct val="100000"/>
              </a:lnSpc>
              <a:spcBef>
                <a:spcPts val="0"/>
              </a:spcBef>
              <a:spcAft>
                <a:spcPts val="0"/>
              </a:spcAft>
              <a:buClr>
                <a:schemeClr val="dk1"/>
              </a:buClr>
              <a:buSzPts val="1100"/>
              <a:buFont typeface="Arial"/>
              <a:buNone/>
            </a:pPr>
            <a:r>
              <a:rPr lang="en" sz="1400">
                <a:solidFill>
                  <a:schemeClr val="dk1"/>
                </a:solidFill>
              </a:rPr>
              <a:t>S-</a:t>
            </a:r>
            <a:r>
              <a:rPr lang="en" sz="1400" b="1" u="sng">
                <a:solidFill>
                  <a:schemeClr val="dk1"/>
                </a:solidFill>
              </a:rPr>
              <a:t> SUCCESS</a:t>
            </a:r>
            <a:r>
              <a:rPr lang="en" sz="1400">
                <a:solidFill>
                  <a:schemeClr val="dk1"/>
                </a:solidFill>
              </a:rPr>
              <a:t>: After choosing and planning your informed action project, be sure to fill out the exit slip questions. </a:t>
            </a:r>
            <a:endParaRPr sz="14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588"/>
        <p:cNvGrpSpPr/>
        <p:nvPr/>
      </p:nvGrpSpPr>
      <p:grpSpPr>
        <a:xfrm>
          <a:off x="0" y="0"/>
          <a:ext cx="0" cy="0"/>
          <a:chOff x="0" y="0"/>
          <a:chExt cx="0" cy="0"/>
        </a:xfrm>
      </p:grpSpPr>
      <p:sp>
        <p:nvSpPr>
          <p:cNvPr id="589" name="Shape 589"/>
          <p:cNvSpPr txBox="1"/>
          <p:nvPr/>
        </p:nvSpPr>
        <p:spPr>
          <a:xfrm>
            <a:off x="36950" y="923625"/>
            <a:ext cx="5163000" cy="4147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1800"/>
          </a:p>
          <a:p>
            <a:pPr marL="0" lvl="0" indent="0">
              <a:spcBef>
                <a:spcPts val="0"/>
              </a:spcBef>
              <a:spcAft>
                <a:spcPts val="0"/>
              </a:spcAft>
              <a:buNone/>
            </a:pPr>
            <a:endParaRPr sz="1800"/>
          </a:p>
          <a:p>
            <a:pPr marL="0" lvl="0" indent="0">
              <a:spcBef>
                <a:spcPts val="0"/>
              </a:spcBef>
              <a:spcAft>
                <a:spcPts val="0"/>
              </a:spcAft>
              <a:buNone/>
            </a:pPr>
            <a:r>
              <a:rPr lang="en" sz="1800" b="1"/>
              <a:t>What does taking informed action mean?</a:t>
            </a:r>
            <a:endParaRPr sz="1800" b="1"/>
          </a:p>
          <a:p>
            <a:pPr marL="0" lvl="0" indent="0">
              <a:spcBef>
                <a:spcPts val="0"/>
              </a:spcBef>
              <a:spcAft>
                <a:spcPts val="0"/>
              </a:spcAft>
              <a:buNone/>
            </a:pPr>
            <a:endParaRPr sz="1800"/>
          </a:p>
          <a:p>
            <a:pPr marL="0" lvl="0" indent="0">
              <a:spcBef>
                <a:spcPts val="0"/>
              </a:spcBef>
              <a:spcAft>
                <a:spcPts val="0"/>
              </a:spcAft>
              <a:buNone/>
            </a:pPr>
            <a:r>
              <a:rPr lang="en" sz="1800" i="1"/>
              <a:t>Informed action means having or showing understanding of a subject or situation and doing something about it. </a:t>
            </a:r>
            <a:endParaRPr sz="1800" i="1"/>
          </a:p>
          <a:p>
            <a:pPr marL="0" lvl="0" indent="0">
              <a:spcBef>
                <a:spcPts val="0"/>
              </a:spcBef>
              <a:spcAft>
                <a:spcPts val="0"/>
              </a:spcAft>
              <a:buNone/>
            </a:pPr>
            <a:endParaRPr sz="1800" b="1"/>
          </a:p>
          <a:p>
            <a:pPr marL="0" lvl="0" indent="0">
              <a:spcBef>
                <a:spcPts val="0"/>
              </a:spcBef>
              <a:spcAft>
                <a:spcPts val="0"/>
              </a:spcAft>
              <a:buNone/>
            </a:pPr>
            <a:r>
              <a:rPr lang="en" sz="1800" b="1"/>
              <a:t>                                          </a:t>
            </a:r>
            <a:endParaRPr sz="1800" b="1"/>
          </a:p>
          <a:p>
            <a:pPr marL="0" lvl="0" indent="0">
              <a:spcBef>
                <a:spcPts val="0"/>
              </a:spcBef>
              <a:spcAft>
                <a:spcPts val="0"/>
              </a:spcAft>
              <a:buNone/>
            </a:pPr>
            <a:endParaRPr sz="1800" b="1"/>
          </a:p>
          <a:p>
            <a:pPr marL="1371600" lvl="0" indent="0">
              <a:spcBef>
                <a:spcPts val="0"/>
              </a:spcBef>
              <a:spcAft>
                <a:spcPts val="0"/>
              </a:spcAft>
              <a:buNone/>
            </a:pPr>
            <a:endParaRPr sz="2400" b="1"/>
          </a:p>
          <a:p>
            <a:pPr marL="0" lvl="0" indent="0" rtl="0">
              <a:lnSpc>
                <a:spcPct val="200000"/>
              </a:lnSpc>
              <a:spcBef>
                <a:spcPts val="0"/>
              </a:spcBef>
              <a:spcAft>
                <a:spcPts val="0"/>
              </a:spcAft>
              <a:buClr>
                <a:schemeClr val="dk1"/>
              </a:buClr>
              <a:buSzPts val="1100"/>
              <a:buFont typeface="Arial"/>
              <a:buNone/>
            </a:pPr>
            <a:endParaRPr sz="1100">
              <a:solidFill>
                <a:schemeClr val="dk1"/>
              </a:solidFill>
            </a:endParaRPr>
          </a:p>
          <a:p>
            <a:pPr marL="0" lvl="0" indent="0">
              <a:spcBef>
                <a:spcPts val="0"/>
              </a:spcBef>
              <a:spcAft>
                <a:spcPts val="0"/>
              </a:spcAft>
              <a:buNone/>
            </a:pPr>
            <a:r>
              <a:rPr lang="en" sz="1800"/>
              <a:t> </a:t>
            </a:r>
            <a:endParaRPr sz="1800"/>
          </a:p>
        </p:txBody>
      </p:sp>
      <p:sp>
        <p:nvSpPr>
          <p:cNvPr id="590" name="Shape 590"/>
          <p:cNvSpPr txBox="1"/>
          <p:nvPr/>
        </p:nvSpPr>
        <p:spPr>
          <a:xfrm>
            <a:off x="4257975" y="2854025"/>
            <a:ext cx="4765800" cy="2142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400" b="1">
                <a:solidFill>
                  <a:schemeClr val="dk1"/>
                </a:solidFill>
              </a:rPr>
              <a:t>Let’s take informed action to help our school and community!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u="sng">
                <a:solidFill>
                  <a:schemeClr val="hlink"/>
                </a:solidFill>
                <a:hlinkClick r:id="rId3"/>
              </a:rPr>
              <a:t>Change the World in 5 Minutes </a:t>
            </a:r>
            <a:endParaRPr/>
          </a:p>
        </p:txBody>
      </p:sp>
      <p:sp>
        <p:nvSpPr>
          <p:cNvPr id="596" name="Shape 59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Watch what other students are doing to take action in their school and communities! </a:t>
            </a:r>
            <a:endParaRPr>
              <a:solidFill>
                <a:schemeClr val="dk1"/>
              </a:solidFill>
            </a:endParaRPr>
          </a:p>
          <a:p>
            <a:pPr marL="0" lvl="0" indent="0">
              <a:spcBef>
                <a:spcPts val="1600"/>
              </a:spcBef>
              <a:spcAft>
                <a:spcPts val="1600"/>
              </a:spcAft>
              <a:buNone/>
            </a:pPr>
            <a:r>
              <a:rPr lang="en">
                <a:solidFill>
                  <a:schemeClr val="dk1"/>
                </a:solidFill>
              </a:rPr>
              <a:t>Begin to brainstorm ideas how you would like to take action to help your school and community. </a:t>
            </a:r>
            <a:endParaRPr>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311700" y="1152475"/>
            <a:ext cx="4537500" cy="3825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1400" b="1"/>
          </a:p>
          <a:p>
            <a:pPr marL="0" lvl="0" indent="0">
              <a:spcBef>
                <a:spcPts val="1600"/>
              </a:spcBef>
              <a:spcAft>
                <a:spcPts val="0"/>
              </a:spcAft>
              <a:buNone/>
            </a:pPr>
            <a:r>
              <a:rPr lang="en" sz="1400" b="1"/>
              <a:t>Brainstorm with your peers how you would like to take informed action your school and community.</a:t>
            </a:r>
            <a:endParaRPr sz="1400" b="1"/>
          </a:p>
          <a:p>
            <a:pPr marL="0" lvl="0" indent="0">
              <a:spcBef>
                <a:spcPts val="1600"/>
              </a:spcBef>
              <a:spcAft>
                <a:spcPts val="0"/>
              </a:spcAft>
              <a:buNone/>
            </a:pPr>
            <a:r>
              <a:rPr lang="en" sz="1400" b="1"/>
              <a:t>Fill in the graphic organizer as you brainstorming and discuss your ideas with your team! </a:t>
            </a:r>
            <a:endParaRPr sz="1400" b="1"/>
          </a:p>
          <a:p>
            <a:pPr marL="0" lvl="0" indent="0">
              <a:spcBef>
                <a:spcPts val="1600"/>
              </a:spcBef>
              <a:spcAft>
                <a:spcPts val="1600"/>
              </a:spcAft>
              <a:buNone/>
            </a:pPr>
            <a:r>
              <a:rPr lang="en" sz="1400" b="1"/>
              <a:t>After you are finished one member from each group will come up to the white board and list their groups ideas. </a:t>
            </a:r>
            <a:endParaRPr sz="1400" b="1"/>
          </a:p>
        </p:txBody>
      </p:sp>
      <p:pic>
        <p:nvPicPr>
          <p:cNvPr id="602" name="Shape 602"/>
          <p:cNvPicPr preferRelativeResize="0"/>
          <p:nvPr/>
        </p:nvPicPr>
        <p:blipFill>
          <a:blip r:embed="rId3">
            <a:alphaModFix/>
          </a:blip>
          <a:stretch>
            <a:fillRect/>
          </a:stretch>
        </p:blipFill>
        <p:spPr>
          <a:xfrm>
            <a:off x="2503100" y="0"/>
            <a:ext cx="3850650" cy="1219201"/>
          </a:xfrm>
          <a:prstGeom prst="rect">
            <a:avLst/>
          </a:prstGeom>
          <a:noFill/>
          <a:ln>
            <a:noFill/>
          </a:ln>
        </p:spPr>
      </p:pic>
      <p:pic>
        <p:nvPicPr>
          <p:cNvPr id="603" name="Shape 603"/>
          <p:cNvPicPr preferRelativeResize="0"/>
          <p:nvPr/>
        </p:nvPicPr>
        <p:blipFill>
          <a:blip r:embed="rId4">
            <a:alphaModFix/>
          </a:blip>
          <a:stretch>
            <a:fillRect/>
          </a:stretch>
        </p:blipFill>
        <p:spPr>
          <a:xfrm>
            <a:off x="5001600" y="1455852"/>
            <a:ext cx="3989999" cy="2660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607"/>
        <p:cNvGrpSpPr/>
        <p:nvPr/>
      </p:nvGrpSpPr>
      <p:grpSpPr>
        <a:xfrm>
          <a:off x="0" y="0"/>
          <a:ext cx="0" cy="0"/>
          <a:chOff x="0" y="0"/>
          <a:chExt cx="0" cy="0"/>
        </a:xfrm>
      </p:grpSpPr>
      <p:sp>
        <p:nvSpPr>
          <p:cNvPr id="608" name="Shape 6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latin typeface="Verdana"/>
                <a:ea typeface="Verdana"/>
                <a:cs typeface="Verdana"/>
                <a:sym typeface="Verdana"/>
              </a:rPr>
              <a:t>Planning and Taking Action</a:t>
            </a:r>
            <a:endParaRPr>
              <a:latin typeface="Verdana"/>
              <a:ea typeface="Verdana"/>
              <a:cs typeface="Verdana"/>
              <a:sym typeface="Verdana"/>
            </a:endParaRPr>
          </a:p>
        </p:txBody>
      </p:sp>
      <p:sp>
        <p:nvSpPr>
          <p:cNvPr id="609" name="Shape 609"/>
          <p:cNvSpPr txBox="1">
            <a:spLocks noGrp="1"/>
          </p:cNvSpPr>
          <p:nvPr>
            <p:ph type="body" idx="1"/>
          </p:nvPr>
        </p:nvSpPr>
        <p:spPr>
          <a:xfrm>
            <a:off x="311700" y="1152475"/>
            <a:ext cx="8520600" cy="3416400"/>
          </a:xfrm>
          <a:prstGeom prst="rect">
            <a:avLst/>
          </a:prstGeom>
          <a:solidFill>
            <a:srgbClr val="6FA8DC"/>
          </a:solidFill>
        </p:spPr>
        <p:txBody>
          <a:bodyPr spcFirstLastPara="1" wrap="square" lIns="91425" tIns="91425" rIns="91425" bIns="91425" anchor="t" anchorCtr="0">
            <a:noAutofit/>
          </a:bodyPr>
          <a:lstStyle/>
          <a:p>
            <a:pPr marL="0" lvl="0" indent="0">
              <a:spcBef>
                <a:spcPts val="0"/>
              </a:spcBef>
              <a:spcAft>
                <a:spcPts val="0"/>
              </a:spcAft>
              <a:buNone/>
            </a:pPr>
            <a:r>
              <a:rPr lang="en"/>
              <a:t>As a team choose one school or community informed action idea and plan how your team is going to take action. Be sure to write down your plans in the journal!</a:t>
            </a:r>
            <a:endParaRPr/>
          </a:p>
          <a:p>
            <a:pPr marL="0" lvl="0" indent="0">
              <a:spcBef>
                <a:spcPts val="1600"/>
              </a:spcBef>
              <a:spcAft>
                <a:spcPts val="1600"/>
              </a:spcAft>
              <a:buNone/>
            </a:pPr>
            <a:r>
              <a:rPr lang="en"/>
              <a:t>You will be given 40 minutes once a week for 3 weeks to take action. As you are taking action make sure to write in your journal your teams progress and your thoughts about the project!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613"/>
        <p:cNvGrpSpPr/>
        <p:nvPr/>
      </p:nvGrpSpPr>
      <p:grpSpPr>
        <a:xfrm>
          <a:off x="0" y="0"/>
          <a:ext cx="0" cy="0"/>
          <a:chOff x="0" y="0"/>
          <a:chExt cx="0" cy="0"/>
        </a:xfrm>
      </p:grpSpPr>
      <p:sp>
        <p:nvSpPr>
          <p:cNvPr id="614" name="Shape 6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Exit Ticket and Homework</a:t>
            </a:r>
            <a:endParaRPr/>
          </a:p>
        </p:txBody>
      </p:sp>
      <p:pic>
        <p:nvPicPr>
          <p:cNvPr id="615" name="Shape 615"/>
          <p:cNvPicPr preferRelativeResize="0"/>
          <p:nvPr/>
        </p:nvPicPr>
        <p:blipFill>
          <a:blip r:embed="rId3">
            <a:alphaModFix/>
          </a:blip>
          <a:stretch>
            <a:fillRect/>
          </a:stretch>
        </p:blipFill>
        <p:spPr>
          <a:xfrm>
            <a:off x="356775" y="1017725"/>
            <a:ext cx="3374700" cy="4132600"/>
          </a:xfrm>
          <a:prstGeom prst="rect">
            <a:avLst/>
          </a:prstGeom>
          <a:noFill/>
          <a:ln>
            <a:noFill/>
          </a:ln>
        </p:spPr>
      </p:pic>
      <p:sp>
        <p:nvSpPr>
          <p:cNvPr id="616" name="Shape 616"/>
          <p:cNvSpPr txBox="1"/>
          <p:nvPr/>
        </p:nvSpPr>
        <p:spPr>
          <a:xfrm>
            <a:off x="4082475" y="1560950"/>
            <a:ext cx="3472800" cy="2909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t>Homework: draw an illustration how you think you informed action project will turn out. Make sure to put detail in your illustrations </a:t>
            </a:r>
            <a:endParaRPr sz="18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Shape 621"/>
          <p:cNvPicPr preferRelativeResize="0"/>
          <p:nvPr/>
        </p:nvPicPr>
        <p:blipFill rotWithShape="1">
          <a:blip r:embed="rId3">
            <a:alphaModFix/>
          </a:blip>
          <a:srcRect b="5042"/>
          <a:stretch/>
        </p:blipFill>
        <p:spPr>
          <a:xfrm>
            <a:off x="3552250" y="174450"/>
            <a:ext cx="2039500" cy="1790525"/>
          </a:xfrm>
          <a:prstGeom prst="rect">
            <a:avLst/>
          </a:prstGeom>
          <a:noFill/>
          <a:ln>
            <a:noFill/>
          </a:ln>
        </p:spPr>
      </p:pic>
      <p:sp>
        <p:nvSpPr>
          <p:cNvPr id="622" name="Shape 622"/>
          <p:cNvSpPr/>
          <p:nvPr/>
        </p:nvSpPr>
        <p:spPr>
          <a:xfrm>
            <a:off x="0" y="1888775"/>
            <a:ext cx="9144000" cy="1065300"/>
          </a:xfrm>
          <a:prstGeom prst="rect">
            <a:avLst/>
          </a:prstGeom>
          <a:solidFill>
            <a:srgbClr val="9FC5E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3" name="Shape 623"/>
          <p:cNvSpPr txBox="1">
            <a:spLocks noGrp="1"/>
          </p:cNvSpPr>
          <p:nvPr>
            <p:ph type="ctrTitle"/>
          </p:nvPr>
        </p:nvSpPr>
        <p:spPr>
          <a:xfrm>
            <a:off x="311708" y="901600"/>
            <a:ext cx="8520600" cy="205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latin typeface="Amatic SC"/>
                <a:ea typeface="Amatic SC"/>
                <a:cs typeface="Amatic SC"/>
                <a:sym typeface="Amatic SC"/>
              </a:rPr>
              <a:t>Essay in the air </a:t>
            </a:r>
            <a:endParaRPr>
              <a:latin typeface="Amatic SC"/>
              <a:ea typeface="Amatic SC"/>
              <a:cs typeface="Amatic SC"/>
              <a:sym typeface="Amatic SC"/>
            </a:endParaRPr>
          </a:p>
        </p:txBody>
      </p:sp>
      <p:sp>
        <p:nvSpPr>
          <p:cNvPr id="624" name="Shape 624"/>
          <p:cNvSpPr txBox="1">
            <a:spLocks noGrp="1"/>
          </p:cNvSpPr>
          <p:nvPr>
            <p:ph type="subTitle" idx="1"/>
          </p:nvPr>
        </p:nvSpPr>
        <p:spPr>
          <a:xfrm>
            <a:off x="311700" y="3093675"/>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b="1">
                <a:latin typeface="Courier New"/>
                <a:ea typeface="Courier New"/>
                <a:cs typeface="Courier New"/>
                <a:sym typeface="Courier New"/>
              </a:rPr>
              <a:t>Fishbowl Lesson 7</a:t>
            </a:r>
            <a:endParaRPr sz="1400" b="1">
              <a:latin typeface="Courier New"/>
              <a:ea typeface="Courier New"/>
              <a:cs typeface="Courier New"/>
              <a:sym typeface="Courier New"/>
            </a:endParaRPr>
          </a:p>
          <a:p>
            <a:pPr marL="0" lvl="0" indent="0" rtl="0">
              <a:spcBef>
                <a:spcPts val="0"/>
              </a:spcBef>
              <a:spcAft>
                <a:spcPts val="0"/>
              </a:spcAft>
              <a:buNone/>
            </a:pPr>
            <a:r>
              <a:rPr lang="en" sz="1400">
                <a:latin typeface="Courier New"/>
                <a:ea typeface="Courier New"/>
                <a:cs typeface="Courier New"/>
                <a:sym typeface="Courier New"/>
              </a:rPr>
              <a:t>Third Grade</a:t>
            </a:r>
            <a:endParaRPr sz="1400">
              <a:latin typeface="Courier New"/>
              <a:ea typeface="Courier New"/>
              <a:cs typeface="Courier New"/>
              <a:sym typeface="Courier New"/>
            </a:endParaRPr>
          </a:p>
          <a:p>
            <a:pPr marL="0" lvl="0" indent="0">
              <a:spcBef>
                <a:spcPts val="0"/>
              </a:spcBef>
              <a:spcAft>
                <a:spcPts val="0"/>
              </a:spcAft>
              <a:buNone/>
            </a:pPr>
            <a:r>
              <a:rPr lang="en" sz="1400" i="1">
                <a:solidFill>
                  <a:schemeClr val="dk1"/>
                </a:solidFill>
                <a:latin typeface="Courier New"/>
                <a:ea typeface="Courier New"/>
                <a:cs typeface="Courier New"/>
                <a:sym typeface="Courier New"/>
              </a:rPr>
              <a:t>Can we express what we have learned in writing?</a:t>
            </a:r>
            <a:endParaRPr sz="1400" i="1">
              <a:solidFill>
                <a:schemeClr val="dk1"/>
              </a:solidFill>
              <a:latin typeface="Courier New"/>
              <a:ea typeface="Courier New"/>
              <a:cs typeface="Courier New"/>
              <a:sym typeface="Courier New"/>
            </a:endParaRPr>
          </a:p>
          <a:p>
            <a:pPr marL="0" lvl="0" indent="0">
              <a:spcBef>
                <a:spcPts val="0"/>
              </a:spcBef>
              <a:spcAft>
                <a:spcPts val="0"/>
              </a:spcAft>
              <a:buClr>
                <a:schemeClr val="dk1"/>
              </a:buClr>
              <a:buSzPts val="1100"/>
              <a:buFont typeface="Arial"/>
              <a:buNone/>
            </a:pPr>
            <a:r>
              <a:rPr lang="en" sz="1400" b="1">
                <a:solidFill>
                  <a:schemeClr val="dk1"/>
                </a:solidFill>
                <a:latin typeface="Courier New"/>
                <a:ea typeface="Courier New"/>
                <a:cs typeface="Courier New"/>
                <a:sym typeface="Courier New"/>
              </a:rPr>
              <a:t>Yes, we can!</a:t>
            </a:r>
            <a:endParaRPr sz="1400" b="1">
              <a:solidFill>
                <a:schemeClr val="dk1"/>
              </a:solidFill>
              <a:latin typeface="Courier New"/>
              <a:ea typeface="Courier New"/>
              <a:cs typeface="Courier New"/>
              <a:sym typeface="Courier New"/>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Shape 629"/>
          <p:cNvSpPr txBox="1">
            <a:spLocks noGrp="1"/>
          </p:cNvSpPr>
          <p:nvPr>
            <p:ph type="title"/>
          </p:nvPr>
        </p:nvSpPr>
        <p:spPr>
          <a:xfrm>
            <a:off x="311700" y="445025"/>
            <a:ext cx="8520600" cy="572700"/>
          </a:xfrm>
          <a:prstGeom prst="rect">
            <a:avLst/>
          </a:prstGeom>
          <a:solidFill>
            <a:srgbClr val="9FC5E8"/>
          </a:solidFill>
        </p:spPr>
        <p:txBody>
          <a:bodyPr spcFirstLastPara="1" wrap="square" lIns="91425" tIns="91425" rIns="91425" bIns="91425" anchor="t" anchorCtr="0">
            <a:noAutofit/>
          </a:bodyPr>
          <a:lstStyle/>
          <a:p>
            <a:pPr marL="0" lvl="0" indent="0">
              <a:spcBef>
                <a:spcPts val="0"/>
              </a:spcBef>
              <a:spcAft>
                <a:spcPts val="0"/>
              </a:spcAft>
              <a:buNone/>
            </a:pPr>
            <a:r>
              <a:rPr lang="en" b="1">
                <a:latin typeface="Amatic SC"/>
                <a:ea typeface="Amatic SC"/>
                <a:cs typeface="Amatic SC"/>
                <a:sym typeface="Amatic SC"/>
              </a:rPr>
              <a:t>champs</a:t>
            </a:r>
            <a:endParaRPr b="1">
              <a:latin typeface="Amatic SC"/>
              <a:ea typeface="Amatic SC"/>
              <a:cs typeface="Amatic SC"/>
              <a:sym typeface="Amatic SC"/>
            </a:endParaRPr>
          </a:p>
        </p:txBody>
      </p:sp>
      <p:sp>
        <p:nvSpPr>
          <p:cNvPr id="630" name="Shape 6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a:solidFill>
                  <a:schemeClr val="dk1"/>
                </a:solidFill>
                <a:latin typeface="Calibri"/>
                <a:ea typeface="Calibri"/>
                <a:cs typeface="Calibri"/>
                <a:sym typeface="Calibri"/>
              </a:rPr>
              <a:t>C- </a:t>
            </a:r>
            <a:r>
              <a:rPr lang="en" sz="1400" b="1" u="sng">
                <a:solidFill>
                  <a:schemeClr val="dk1"/>
                </a:solidFill>
                <a:latin typeface="Calibri"/>
                <a:ea typeface="Calibri"/>
                <a:cs typeface="Calibri"/>
                <a:sym typeface="Calibri"/>
              </a:rPr>
              <a:t>CONVERSATION</a:t>
            </a:r>
            <a:r>
              <a:rPr lang="en" sz="1400">
                <a:solidFill>
                  <a:schemeClr val="dk1"/>
                </a:solidFill>
                <a:latin typeface="Calibri"/>
                <a:ea typeface="Calibri"/>
                <a:cs typeface="Calibri"/>
                <a:sym typeface="Calibri"/>
              </a:rPr>
              <a:t>: This is a speaking activity, so make sure to speak up and fulfill the role you play in your group! Make sure to give everyone a chance to speak and listen closely to what each group member has to say. </a:t>
            </a:r>
            <a:endParaRPr sz="1400">
              <a:solidFill>
                <a:schemeClr val="dk1"/>
              </a:solidFill>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H- </a:t>
            </a:r>
            <a:r>
              <a:rPr lang="en" sz="1400" b="1" u="sng">
                <a:solidFill>
                  <a:schemeClr val="dk1"/>
                </a:solidFill>
                <a:latin typeface="Calibri"/>
                <a:ea typeface="Calibri"/>
                <a:cs typeface="Calibri"/>
                <a:sym typeface="Calibri"/>
              </a:rPr>
              <a:t>HELP</a:t>
            </a:r>
            <a:r>
              <a:rPr lang="en" sz="1400">
                <a:solidFill>
                  <a:schemeClr val="dk1"/>
                </a:solidFill>
                <a:latin typeface="Calibri"/>
                <a:ea typeface="Calibri"/>
                <a:cs typeface="Calibri"/>
                <a:sym typeface="Calibri"/>
              </a:rPr>
              <a:t>: Raise your hand if you have any questions or need assistance during our activity - I will come over to help out!</a:t>
            </a:r>
            <a:endParaRPr sz="1400">
              <a:solidFill>
                <a:schemeClr val="dk1"/>
              </a:solidFill>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 </a:t>
            </a:r>
            <a:r>
              <a:rPr lang="en" sz="1400" b="1" u="sng">
                <a:solidFill>
                  <a:schemeClr val="dk1"/>
                </a:solidFill>
                <a:latin typeface="Calibri"/>
                <a:ea typeface="Calibri"/>
                <a:cs typeface="Calibri"/>
                <a:sym typeface="Calibri"/>
              </a:rPr>
              <a:t>ACTIVITY</a:t>
            </a:r>
            <a:r>
              <a:rPr lang="en" sz="1400">
                <a:solidFill>
                  <a:schemeClr val="dk1"/>
                </a:solidFill>
                <a:latin typeface="Calibri"/>
                <a:ea typeface="Calibri"/>
                <a:cs typeface="Calibri"/>
                <a:sym typeface="Calibri"/>
              </a:rPr>
              <a:t>: Our goal today is answer an “essay in the air” on the question “Are the people of Melbourne Australia happier than the people of your own community in America?” Make sure to look at each document closely so you and your group can answer the question to the best of your ability! </a:t>
            </a:r>
            <a:endParaRPr sz="1400">
              <a:solidFill>
                <a:schemeClr val="dk1"/>
              </a:solidFill>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M- </a:t>
            </a:r>
            <a:r>
              <a:rPr lang="en" sz="1400" b="1" u="sng">
                <a:solidFill>
                  <a:schemeClr val="dk1"/>
                </a:solidFill>
                <a:latin typeface="Calibri"/>
                <a:ea typeface="Calibri"/>
                <a:cs typeface="Calibri"/>
                <a:sym typeface="Calibri"/>
              </a:rPr>
              <a:t>MOVEMENT</a:t>
            </a:r>
            <a:r>
              <a:rPr lang="en" sz="1400">
                <a:solidFill>
                  <a:schemeClr val="dk1"/>
                </a:solidFill>
                <a:latin typeface="Calibri"/>
                <a:ea typeface="Calibri"/>
                <a:cs typeface="Calibri"/>
                <a:sym typeface="Calibri"/>
              </a:rPr>
              <a:t>: This activity is a seated activity. Please stay seated for the duration of the activity. </a:t>
            </a:r>
            <a:endParaRPr sz="1400">
              <a:solidFill>
                <a:schemeClr val="dk1"/>
              </a:solidFill>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P- </a:t>
            </a:r>
            <a:r>
              <a:rPr lang="en" sz="1400" b="1" u="sng">
                <a:solidFill>
                  <a:schemeClr val="dk1"/>
                </a:solidFill>
                <a:latin typeface="Calibri"/>
                <a:ea typeface="Calibri"/>
                <a:cs typeface="Calibri"/>
                <a:sym typeface="Calibri"/>
              </a:rPr>
              <a:t>PARTICIPATION</a:t>
            </a:r>
            <a:r>
              <a:rPr lang="en" sz="1400">
                <a:solidFill>
                  <a:schemeClr val="dk1"/>
                </a:solidFill>
                <a:latin typeface="Calibri"/>
                <a:ea typeface="Calibri"/>
                <a:cs typeface="Calibri"/>
                <a:sym typeface="Calibri"/>
              </a:rPr>
              <a:t>: You are expected to participate in class discussion. While working in groups you should offer help to your group. Be sure to fulfill your responsibility and your role as a group member. </a:t>
            </a:r>
            <a:endParaRPr sz="1400">
              <a:solidFill>
                <a:schemeClr val="dk1"/>
              </a:solidFill>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a:t>
            </a:r>
            <a:r>
              <a:rPr lang="en" sz="1400" b="1" u="sng">
                <a:solidFill>
                  <a:schemeClr val="dk1"/>
                </a:solidFill>
                <a:latin typeface="Calibri"/>
                <a:ea typeface="Calibri"/>
                <a:cs typeface="Calibri"/>
                <a:sym typeface="Calibri"/>
              </a:rPr>
              <a:t> SUCCESS</a:t>
            </a:r>
            <a:r>
              <a:rPr lang="en" sz="1400">
                <a:solidFill>
                  <a:schemeClr val="dk1"/>
                </a:solidFill>
                <a:latin typeface="Calibri"/>
                <a:ea typeface="Calibri"/>
                <a:cs typeface="Calibri"/>
                <a:sym typeface="Calibri"/>
              </a:rPr>
              <a:t>: We’ll walk away from this activity with a better understanding of how our community’s influence us and our happiness.</a:t>
            </a:r>
            <a:endParaRPr>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311700" y="445025"/>
            <a:ext cx="8520600" cy="572700"/>
          </a:xfrm>
          <a:prstGeom prst="rect">
            <a:avLst/>
          </a:prstGeom>
          <a:solidFill>
            <a:srgbClr val="9FC5E8"/>
          </a:solidFill>
        </p:spPr>
        <p:txBody>
          <a:bodyPr spcFirstLastPara="1" wrap="square" lIns="91425" tIns="91425" rIns="91425" bIns="91425" anchor="t" anchorCtr="0">
            <a:noAutofit/>
          </a:bodyPr>
          <a:lstStyle/>
          <a:p>
            <a:pPr marL="0" lvl="0" indent="0">
              <a:spcBef>
                <a:spcPts val="0"/>
              </a:spcBef>
              <a:spcAft>
                <a:spcPts val="0"/>
              </a:spcAft>
              <a:buNone/>
            </a:pPr>
            <a:r>
              <a:rPr lang="en" b="1">
                <a:latin typeface="Amatic SC"/>
                <a:ea typeface="Amatic SC"/>
                <a:cs typeface="Amatic SC"/>
                <a:sym typeface="Amatic SC"/>
              </a:rPr>
              <a:t>PICTURE A FISHBOWL...</a:t>
            </a:r>
            <a:endParaRPr b="1">
              <a:latin typeface="Amatic SC"/>
              <a:ea typeface="Amatic SC"/>
              <a:cs typeface="Amatic SC"/>
              <a:sym typeface="Amatic SC"/>
            </a:endParaRPr>
          </a:p>
        </p:txBody>
      </p:sp>
      <p:pic>
        <p:nvPicPr>
          <p:cNvPr id="636" name="Shape 636"/>
          <p:cNvPicPr preferRelativeResize="0"/>
          <p:nvPr/>
        </p:nvPicPr>
        <p:blipFill rotWithShape="1">
          <a:blip r:embed="rId3">
            <a:alphaModFix/>
          </a:blip>
          <a:srcRect l="7399" t="3060" r="3347" b="3060"/>
          <a:stretch/>
        </p:blipFill>
        <p:spPr>
          <a:xfrm>
            <a:off x="2582300" y="1217325"/>
            <a:ext cx="3765400" cy="36617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540300" y="1162075"/>
            <a:ext cx="1847400" cy="7557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a:latin typeface="Amatic SC"/>
                <a:ea typeface="Amatic SC"/>
                <a:cs typeface="Amatic SC"/>
                <a:sym typeface="Amatic SC"/>
              </a:rPr>
              <a:t>The Time keeper</a:t>
            </a:r>
            <a:endParaRPr>
              <a:latin typeface="Amatic SC"/>
              <a:ea typeface="Amatic SC"/>
              <a:cs typeface="Amatic SC"/>
              <a:sym typeface="Amatic SC"/>
            </a:endParaRPr>
          </a:p>
        </p:txBody>
      </p:sp>
      <p:sp>
        <p:nvSpPr>
          <p:cNvPr id="642" name="Shape 642"/>
          <p:cNvSpPr txBox="1">
            <a:spLocks noGrp="1"/>
          </p:cNvSpPr>
          <p:nvPr>
            <p:ph type="body" idx="1"/>
          </p:nvPr>
        </p:nvSpPr>
        <p:spPr>
          <a:xfrm>
            <a:off x="540300" y="1917775"/>
            <a:ext cx="1847400" cy="25845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Clr>
                <a:srgbClr val="000000"/>
              </a:buClr>
              <a:buSzPts val="1200"/>
              <a:buFont typeface="Calibri"/>
              <a:buChar char="●"/>
            </a:pPr>
            <a:r>
              <a:rPr lang="en">
                <a:solidFill>
                  <a:srgbClr val="000000"/>
                </a:solidFill>
                <a:latin typeface="Calibri"/>
                <a:ea typeface="Calibri"/>
                <a:cs typeface="Calibri"/>
                <a:sym typeface="Calibri"/>
              </a:rPr>
              <a:t>Keeps a log of who is speaking and when.</a:t>
            </a:r>
            <a:endParaRPr>
              <a:solidFill>
                <a:srgbClr val="000000"/>
              </a:solidFill>
              <a:latin typeface="Calibri"/>
              <a:ea typeface="Calibri"/>
              <a:cs typeface="Calibri"/>
              <a:sym typeface="Calibri"/>
            </a:endParaRPr>
          </a:p>
          <a:p>
            <a:pPr marL="457200" lvl="0" indent="-304800">
              <a:spcBef>
                <a:spcPts val="0"/>
              </a:spcBef>
              <a:spcAft>
                <a:spcPts val="0"/>
              </a:spcAft>
              <a:buClr>
                <a:srgbClr val="000000"/>
              </a:buClr>
              <a:buSzPts val="1200"/>
              <a:buFont typeface="Calibri"/>
              <a:buChar char="●"/>
            </a:pPr>
            <a:r>
              <a:rPr lang="en">
                <a:solidFill>
                  <a:srgbClr val="000000"/>
                </a:solidFill>
                <a:latin typeface="Calibri"/>
                <a:ea typeface="Calibri"/>
                <a:cs typeface="Calibri"/>
                <a:sym typeface="Calibri"/>
              </a:rPr>
              <a:t>Writes down the ideas that each person brings up. </a:t>
            </a:r>
            <a:endParaRPr>
              <a:solidFill>
                <a:srgbClr val="000000"/>
              </a:solidFill>
              <a:latin typeface="Calibri"/>
              <a:ea typeface="Calibri"/>
              <a:cs typeface="Calibri"/>
              <a:sym typeface="Calibri"/>
            </a:endParaRPr>
          </a:p>
        </p:txBody>
      </p:sp>
      <p:sp>
        <p:nvSpPr>
          <p:cNvPr id="643" name="Shape 643"/>
          <p:cNvSpPr txBox="1">
            <a:spLocks noGrp="1"/>
          </p:cNvSpPr>
          <p:nvPr>
            <p:ph type="title"/>
          </p:nvPr>
        </p:nvSpPr>
        <p:spPr>
          <a:xfrm>
            <a:off x="2639500" y="1162075"/>
            <a:ext cx="18474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Amatic SC"/>
                <a:ea typeface="Amatic SC"/>
                <a:cs typeface="Amatic SC"/>
                <a:sym typeface="Amatic SC"/>
              </a:rPr>
              <a:t>The Note TAKER</a:t>
            </a:r>
            <a:endParaRPr>
              <a:latin typeface="Amatic SC"/>
              <a:ea typeface="Amatic SC"/>
              <a:cs typeface="Amatic SC"/>
              <a:sym typeface="Amatic SC"/>
            </a:endParaRPr>
          </a:p>
        </p:txBody>
      </p:sp>
      <p:sp>
        <p:nvSpPr>
          <p:cNvPr id="644" name="Shape 644"/>
          <p:cNvSpPr txBox="1">
            <a:spLocks noGrp="1"/>
          </p:cNvSpPr>
          <p:nvPr>
            <p:ph type="body" idx="1"/>
          </p:nvPr>
        </p:nvSpPr>
        <p:spPr>
          <a:xfrm>
            <a:off x="2639500" y="1917775"/>
            <a:ext cx="1847400" cy="25845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Clr>
                <a:srgbClr val="000000"/>
              </a:buClr>
              <a:buSzPts val="1200"/>
              <a:buFont typeface="Calibri"/>
              <a:buChar char="●"/>
            </a:pPr>
            <a:r>
              <a:rPr lang="en">
                <a:solidFill>
                  <a:srgbClr val="000000"/>
                </a:solidFill>
                <a:latin typeface="Calibri"/>
                <a:ea typeface="Calibri"/>
                <a:cs typeface="Calibri"/>
                <a:sym typeface="Calibri"/>
              </a:rPr>
              <a:t>Takes notes on the ideas that are discussed and the group’s opinions on each document, as well as the final question. </a:t>
            </a:r>
            <a:endParaRPr>
              <a:solidFill>
                <a:srgbClr val="000000"/>
              </a:solidFill>
              <a:latin typeface="Calibri"/>
              <a:ea typeface="Calibri"/>
              <a:cs typeface="Calibri"/>
              <a:sym typeface="Calibri"/>
            </a:endParaRPr>
          </a:p>
          <a:p>
            <a:pPr marL="457200" lvl="0" indent="-304800" rtl="0">
              <a:spcBef>
                <a:spcPts val="0"/>
              </a:spcBef>
              <a:spcAft>
                <a:spcPts val="0"/>
              </a:spcAft>
              <a:buClr>
                <a:srgbClr val="000000"/>
              </a:buClr>
              <a:buSzPts val="1200"/>
              <a:buFont typeface="Calibri"/>
              <a:buChar char="●"/>
            </a:pPr>
            <a:r>
              <a:rPr lang="en">
                <a:solidFill>
                  <a:schemeClr val="dk1"/>
                </a:solidFill>
                <a:latin typeface="Calibri"/>
                <a:ea typeface="Calibri"/>
                <a:cs typeface="Calibri"/>
                <a:sym typeface="Calibri"/>
              </a:rPr>
              <a:t>Identify concrete details and supporting commentaries.</a:t>
            </a:r>
            <a:endParaRPr>
              <a:solidFill>
                <a:srgbClr val="000000"/>
              </a:solidFill>
              <a:latin typeface="Calibri"/>
              <a:ea typeface="Calibri"/>
              <a:cs typeface="Calibri"/>
              <a:sym typeface="Calibri"/>
            </a:endParaRPr>
          </a:p>
        </p:txBody>
      </p:sp>
      <p:sp>
        <p:nvSpPr>
          <p:cNvPr id="645" name="Shape 645"/>
          <p:cNvSpPr txBox="1">
            <a:spLocks noGrp="1"/>
          </p:cNvSpPr>
          <p:nvPr>
            <p:ph type="title"/>
          </p:nvPr>
        </p:nvSpPr>
        <p:spPr>
          <a:xfrm>
            <a:off x="4738700" y="1162075"/>
            <a:ext cx="18474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Amatic SC"/>
                <a:ea typeface="Amatic SC"/>
                <a:cs typeface="Amatic SC"/>
                <a:sym typeface="Amatic SC"/>
              </a:rPr>
              <a:t>The Leader</a:t>
            </a:r>
            <a:endParaRPr>
              <a:latin typeface="Amatic SC"/>
              <a:ea typeface="Amatic SC"/>
              <a:cs typeface="Amatic SC"/>
              <a:sym typeface="Amatic SC"/>
            </a:endParaRPr>
          </a:p>
        </p:txBody>
      </p:sp>
      <p:sp>
        <p:nvSpPr>
          <p:cNvPr id="646" name="Shape 646"/>
          <p:cNvSpPr txBox="1">
            <a:spLocks noGrp="1"/>
          </p:cNvSpPr>
          <p:nvPr>
            <p:ph type="body" idx="1"/>
          </p:nvPr>
        </p:nvSpPr>
        <p:spPr>
          <a:xfrm>
            <a:off x="4738700" y="1917775"/>
            <a:ext cx="1847400" cy="25845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Clr>
                <a:srgbClr val="000000"/>
              </a:buClr>
              <a:buSzPts val="1200"/>
              <a:buFont typeface="Calibri"/>
              <a:buChar char="●"/>
            </a:pPr>
            <a:r>
              <a:rPr lang="en">
                <a:solidFill>
                  <a:srgbClr val="000000"/>
                </a:solidFill>
                <a:latin typeface="Calibri"/>
                <a:ea typeface="Calibri"/>
                <a:cs typeface="Calibri"/>
                <a:sym typeface="Calibri"/>
              </a:rPr>
              <a:t>Ensure the rest of the group stays on task and addresses the question and documents appropriately.</a:t>
            </a:r>
            <a:endParaRPr>
              <a:solidFill>
                <a:srgbClr val="000000"/>
              </a:solidFill>
              <a:latin typeface="Calibri"/>
              <a:ea typeface="Calibri"/>
              <a:cs typeface="Calibri"/>
              <a:sym typeface="Calibri"/>
            </a:endParaRPr>
          </a:p>
          <a:p>
            <a:pPr marL="457200" lvl="0" indent="-304800" rtl="0">
              <a:spcBef>
                <a:spcPts val="0"/>
              </a:spcBef>
              <a:spcAft>
                <a:spcPts val="0"/>
              </a:spcAft>
              <a:buClr>
                <a:srgbClr val="000000"/>
              </a:buClr>
              <a:buSzPts val="1200"/>
              <a:buFont typeface="Calibri"/>
              <a:buChar char="●"/>
            </a:pPr>
            <a:r>
              <a:rPr lang="en">
                <a:solidFill>
                  <a:srgbClr val="000000"/>
                </a:solidFill>
                <a:latin typeface="Calibri"/>
                <a:ea typeface="Calibri"/>
                <a:cs typeface="Calibri"/>
                <a:sym typeface="Calibri"/>
              </a:rPr>
              <a:t>Allots time for each document. Ensures the group does not spend to much time on a document. </a:t>
            </a:r>
            <a:endParaRPr>
              <a:solidFill>
                <a:srgbClr val="000000"/>
              </a:solidFill>
              <a:latin typeface="Calibri"/>
              <a:ea typeface="Calibri"/>
              <a:cs typeface="Calibri"/>
              <a:sym typeface="Calibri"/>
            </a:endParaRPr>
          </a:p>
        </p:txBody>
      </p:sp>
      <p:sp>
        <p:nvSpPr>
          <p:cNvPr id="647" name="Shape 647"/>
          <p:cNvSpPr txBox="1">
            <a:spLocks noGrp="1"/>
          </p:cNvSpPr>
          <p:nvPr>
            <p:ph type="title"/>
          </p:nvPr>
        </p:nvSpPr>
        <p:spPr>
          <a:xfrm>
            <a:off x="6837900" y="1162075"/>
            <a:ext cx="18474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Amatic SC"/>
                <a:ea typeface="Amatic SC"/>
                <a:cs typeface="Amatic SC"/>
                <a:sym typeface="Amatic SC"/>
              </a:rPr>
              <a:t>The Fact Checker</a:t>
            </a:r>
            <a:endParaRPr>
              <a:latin typeface="Amatic SC"/>
              <a:ea typeface="Amatic SC"/>
              <a:cs typeface="Amatic SC"/>
              <a:sym typeface="Amatic SC"/>
            </a:endParaRPr>
          </a:p>
        </p:txBody>
      </p:sp>
      <p:sp>
        <p:nvSpPr>
          <p:cNvPr id="648" name="Shape 648"/>
          <p:cNvSpPr txBox="1">
            <a:spLocks noGrp="1"/>
          </p:cNvSpPr>
          <p:nvPr>
            <p:ph type="body" idx="1"/>
          </p:nvPr>
        </p:nvSpPr>
        <p:spPr>
          <a:xfrm>
            <a:off x="6837900" y="1917775"/>
            <a:ext cx="1847400" cy="25845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Clr>
                <a:srgbClr val="000000"/>
              </a:buClr>
              <a:buSzPts val="1200"/>
              <a:buFont typeface="Calibri"/>
              <a:buChar char="●"/>
            </a:pPr>
            <a:r>
              <a:rPr lang="en">
                <a:solidFill>
                  <a:srgbClr val="000000"/>
                </a:solidFill>
                <a:latin typeface="Calibri"/>
                <a:ea typeface="Calibri"/>
                <a:cs typeface="Calibri"/>
                <a:sym typeface="Calibri"/>
              </a:rPr>
              <a:t>Checks that all of the group’s information is correct. </a:t>
            </a:r>
            <a:endParaRPr>
              <a:solidFill>
                <a:srgbClr val="000000"/>
              </a:solidFill>
              <a:latin typeface="Calibri"/>
              <a:ea typeface="Calibri"/>
              <a:cs typeface="Calibri"/>
              <a:sym typeface="Calibri"/>
            </a:endParaRPr>
          </a:p>
          <a:p>
            <a:pPr marL="0" lvl="0" indent="0" rtl="0">
              <a:spcBef>
                <a:spcPts val="1600"/>
              </a:spcBef>
              <a:spcAft>
                <a:spcPts val="1600"/>
              </a:spcAft>
              <a:buNone/>
            </a:pPr>
            <a:endParaRPr/>
          </a:p>
        </p:txBody>
      </p:sp>
      <p:pic>
        <p:nvPicPr>
          <p:cNvPr id="649" name="Shape 649"/>
          <p:cNvPicPr preferRelativeResize="0"/>
          <p:nvPr/>
        </p:nvPicPr>
        <p:blipFill>
          <a:blip r:embed="rId3">
            <a:alphaModFix/>
          </a:blip>
          <a:stretch>
            <a:fillRect/>
          </a:stretch>
        </p:blipFill>
        <p:spPr>
          <a:xfrm>
            <a:off x="1168956" y="934600"/>
            <a:ext cx="590076" cy="529750"/>
          </a:xfrm>
          <a:prstGeom prst="rect">
            <a:avLst/>
          </a:prstGeom>
          <a:noFill/>
          <a:ln>
            <a:noFill/>
          </a:ln>
        </p:spPr>
      </p:pic>
      <p:sp>
        <p:nvSpPr>
          <p:cNvPr id="650" name="Shape 650"/>
          <p:cNvSpPr txBox="1"/>
          <p:nvPr/>
        </p:nvSpPr>
        <p:spPr>
          <a:xfrm>
            <a:off x="401150" y="224175"/>
            <a:ext cx="8284200" cy="529800"/>
          </a:xfrm>
          <a:prstGeom prst="rect">
            <a:avLst/>
          </a:prstGeom>
          <a:solidFill>
            <a:srgbClr val="9FC5E8"/>
          </a:solidFill>
          <a:ln>
            <a:noFill/>
          </a:ln>
        </p:spPr>
        <p:txBody>
          <a:bodyPr spcFirstLastPara="1" wrap="square" lIns="91425" tIns="91425" rIns="91425" bIns="91425" anchor="t" anchorCtr="0">
            <a:noAutofit/>
          </a:bodyPr>
          <a:lstStyle/>
          <a:p>
            <a:pPr marL="0" lvl="0" indent="0">
              <a:spcBef>
                <a:spcPts val="0"/>
              </a:spcBef>
              <a:spcAft>
                <a:spcPts val="0"/>
              </a:spcAft>
              <a:buNone/>
            </a:pPr>
            <a:r>
              <a:rPr lang="en" sz="2800" b="1">
                <a:latin typeface="Amatic SC"/>
                <a:ea typeface="Amatic SC"/>
                <a:cs typeface="Amatic SC"/>
                <a:sym typeface="Amatic SC"/>
              </a:rPr>
              <a:t>The Four Roles...</a:t>
            </a:r>
            <a:endParaRPr sz="2800" b="1">
              <a:latin typeface="Amatic SC"/>
              <a:ea typeface="Amatic SC"/>
              <a:cs typeface="Amatic SC"/>
              <a:sym typeface="Amatic SC"/>
            </a:endParaRPr>
          </a:p>
        </p:txBody>
      </p:sp>
      <p:pic>
        <p:nvPicPr>
          <p:cNvPr id="651" name="Shape 651"/>
          <p:cNvPicPr preferRelativeResize="0"/>
          <p:nvPr/>
        </p:nvPicPr>
        <p:blipFill>
          <a:blip r:embed="rId4">
            <a:alphaModFix/>
          </a:blip>
          <a:stretch>
            <a:fillRect/>
          </a:stretch>
        </p:blipFill>
        <p:spPr>
          <a:xfrm>
            <a:off x="3160849" y="1001850"/>
            <a:ext cx="804695" cy="395250"/>
          </a:xfrm>
          <a:prstGeom prst="rect">
            <a:avLst/>
          </a:prstGeom>
          <a:noFill/>
          <a:ln>
            <a:noFill/>
          </a:ln>
        </p:spPr>
      </p:pic>
      <p:pic>
        <p:nvPicPr>
          <p:cNvPr id="652" name="Shape 652"/>
          <p:cNvPicPr preferRelativeResize="0"/>
          <p:nvPr/>
        </p:nvPicPr>
        <p:blipFill>
          <a:blip r:embed="rId5">
            <a:alphaModFix/>
          </a:blip>
          <a:stretch>
            <a:fillRect/>
          </a:stretch>
        </p:blipFill>
        <p:spPr>
          <a:xfrm>
            <a:off x="5068306" y="881227"/>
            <a:ext cx="1188193" cy="636500"/>
          </a:xfrm>
          <a:prstGeom prst="rect">
            <a:avLst/>
          </a:prstGeom>
          <a:noFill/>
          <a:ln>
            <a:noFill/>
          </a:ln>
        </p:spPr>
      </p:pic>
      <p:pic>
        <p:nvPicPr>
          <p:cNvPr id="653" name="Shape 653"/>
          <p:cNvPicPr preferRelativeResize="0"/>
          <p:nvPr/>
        </p:nvPicPr>
        <p:blipFill>
          <a:blip r:embed="rId6">
            <a:alphaModFix/>
          </a:blip>
          <a:stretch>
            <a:fillRect/>
          </a:stretch>
        </p:blipFill>
        <p:spPr>
          <a:xfrm>
            <a:off x="7579325" y="934600"/>
            <a:ext cx="529752" cy="5297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Gallery Walk </a:t>
            </a:r>
            <a:endParaRPr/>
          </a:p>
        </p:txBody>
      </p:sp>
      <p:sp>
        <p:nvSpPr>
          <p:cNvPr id="114" name="Shape 114"/>
          <p:cNvSpPr txBox="1">
            <a:spLocks noGrp="1"/>
          </p:cNvSpPr>
          <p:nvPr>
            <p:ph type="body" idx="1"/>
          </p:nvPr>
        </p:nvSpPr>
        <p:spPr>
          <a:xfrm>
            <a:off x="71350" y="1200550"/>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Char char="●"/>
            </a:pPr>
            <a:r>
              <a:rPr lang="en">
                <a:solidFill>
                  <a:srgbClr val="000000"/>
                </a:solidFill>
              </a:rPr>
              <a:t>Students will walk (without talking) and observe four pictures of negative events.</a:t>
            </a:r>
            <a:endParaRPr>
              <a:solidFill>
                <a:srgbClr val="000000"/>
              </a:solidFill>
            </a:endParaRPr>
          </a:p>
          <a:p>
            <a:pPr marL="457200" lvl="0" indent="-342900" rtl="0">
              <a:spcBef>
                <a:spcPts val="0"/>
              </a:spcBef>
              <a:spcAft>
                <a:spcPts val="0"/>
              </a:spcAft>
              <a:buClr>
                <a:srgbClr val="000000"/>
              </a:buClr>
              <a:buSzPts val="1800"/>
              <a:buChar char="●"/>
            </a:pPr>
            <a:r>
              <a:rPr lang="en">
                <a:solidFill>
                  <a:srgbClr val="000000"/>
                </a:solidFill>
              </a:rPr>
              <a:t>The goal is to have students think about the positive outcomes from these negative events.</a:t>
            </a:r>
            <a:endParaRPr>
              <a:solidFill>
                <a:srgbClr val="000000"/>
              </a:solidFill>
            </a:endParaRPr>
          </a:p>
          <a:p>
            <a:pPr marL="457200" lvl="0" indent="-342900">
              <a:spcBef>
                <a:spcPts val="0"/>
              </a:spcBef>
              <a:spcAft>
                <a:spcPts val="0"/>
              </a:spcAft>
              <a:buClr>
                <a:srgbClr val="000000"/>
              </a:buClr>
              <a:buSzPts val="1800"/>
              <a:buChar char="●"/>
            </a:pPr>
            <a:r>
              <a:rPr lang="en">
                <a:solidFill>
                  <a:srgbClr val="000000"/>
                </a:solidFill>
              </a:rPr>
              <a:t>Students will go back to their seats and draw four pictures with a positive outcomes to these negative events. </a:t>
            </a:r>
            <a:endParaRPr>
              <a:solidFill>
                <a:srgbClr val="000000"/>
              </a:solidFill>
            </a:endParaRPr>
          </a:p>
        </p:txBody>
      </p:sp>
      <p:pic>
        <p:nvPicPr>
          <p:cNvPr id="115" name="Shape 115"/>
          <p:cNvPicPr preferRelativeResize="0"/>
          <p:nvPr/>
        </p:nvPicPr>
        <p:blipFill>
          <a:blip r:embed="rId3">
            <a:alphaModFix/>
          </a:blip>
          <a:stretch>
            <a:fillRect/>
          </a:stretch>
        </p:blipFill>
        <p:spPr>
          <a:xfrm>
            <a:off x="2946000" y="3229925"/>
            <a:ext cx="3014700" cy="18288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Shape 658"/>
          <p:cNvSpPr txBox="1">
            <a:spLocks noGrp="1"/>
          </p:cNvSpPr>
          <p:nvPr>
            <p:ph type="title"/>
          </p:nvPr>
        </p:nvSpPr>
        <p:spPr>
          <a:xfrm>
            <a:off x="311700" y="445025"/>
            <a:ext cx="8520600" cy="572700"/>
          </a:xfrm>
          <a:prstGeom prst="rect">
            <a:avLst/>
          </a:prstGeom>
          <a:solidFill>
            <a:srgbClr val="9FC5E8"/>
          </a:solidFill>
        </p:spPr>
        <p:txBody>
          <a:bodyPr spcFirstLastPara="1" wrap="square" lIns="91425" tIns="91425" rIns="91425" bIns="91425" anchor="t" anchorCtr="0">
            <a:noAutofit/>
          </a:bodyPr>
          <a:lstStyle/>
          <a:p>
            <a:pPr marL="0" lvl="0" indent="0">
              <a:spcBef>
                <a:spcPts val="0"/>
              </a:spcBef>
              <a:spcAft>
                <a:spcPts val="0"/>
              </a:spcAft>
              <a:buNone/>
            </a:pPr>
            <a:r>
              <a:rPr lang="en" b="1">
                <a:latin typeface="Amatic SC"/>
                <a:ea typeface="Amatic SC"/>
                <a:cs typeface="Amatic SC"/>
                <a:sym typeface="Amatic SC"/>
              </a:rPr>
              <a:t>Lets Review!</a:t>
            </a:r>
            <a:endParaRPr b="1">
              <a:latin typeface="Amatic SC"/>
              <a:ea typeface="Amatic SC"/>
              <a:cs typeface="Amatic SC"/>
              <a:sym typeface="Amatic SC"/>
            </a:endParaRPr>
          </a:p>
        </p:txBody>
      </p:sp>
      <p:sp>
        <p:nvSpPr>
          <p:cNvPr id="659" name="Shape 6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Look at each document </a:t>
            </a:r>
            <a:r>
              <a:rPr lang="en" b="1">
                <a:solidFill>
                  <a:srgbClr val="000000"/>
                </a:solidFill>
                <a:latin typeface="Calibri"/>
                <a:ea typeface="Calibri"/>
                <a:cs typeface="Calibri"/>
                <a:sym typeface="Calibri"/>
              </a:rPr>
              <a:t>closely</a:t>
            </a:r>
            <a:r>
              <a:rPr lang="en">
                <a:solidFill>
                  <a:srgbClr val="000000"/>
                </a:solidFill>
                <a:latin typeface="Calibri"/>
                <a:ea typeface="Calibri"/>
                <a:cs typeface="Calibri"/>
                <a:sym typeface="Calibri"/>
              </a:rPr>
              <a:t> before answering the question.</a:t>
            </a:r>
            <a:endParaRPr>
              <a:solidFill>
                <a:srgbClr val="000000"/>
              </a:solidFill>
              <a:latin typeface="Calibri"/>
              <a:ea typeface="Calibri"/>
              <a:cs typeface="Calibri"/>
              <a:sym typeface="Calibri"/>
            </a:endParaRPr>
          </a:p>
          <a:p>
            <a:pPr marL="457200" lvl="0" indent="-342900" rtl="0">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Do your best to take on your </a:t>
            </a:r>
            <a:r>
              <a:rPr lang="en" b="1">
                <a:solidFill>
                  <a:srgbClr val="000000"/>
                </a:solidFill>
                <a:latin typeface="Calibri"/>
                <a:ea typeface="Calibri"/>
                <a:cs typeface="Calibri"/>
                <a:sym typeface="Calibri"/>
              </a:rPr>
              <a:t>role</a:t>
            </a:r>
            <a:r>
              <a:rPr lang="en">
                <a:solidFill>
                  <a:srgbClr val="000000"/>
                </a:solidFill>
                <a:latin typeface="Calibri"/>
                <a:ea typeface="Calibri"/>
                <a:cs typeface="Calibri"/>
                <a:sym typeface="Calibri"/>
              </a:rPr>
              <a:t> - think of it as your </a:t>
            </a:r>
            <a:r>
              <a:rPr lang="en" b="1">
                <a:solidFill>
                  <a:srgbClr val="000000"/>
                </a:solidFill>
                <a:latin typeface="Calibri"/>
                <a:ea typeface="Calibri"/>
                <a:cs typeface="Calibri"/>
                <a:sym typeface="Calibri"/>
              </a:rPr>
              <a:t>job</a:t>
            </a:r>
            <a:r>
              <a:rPr lang="en">
                <a:solidFill>
                  <a:srgbClr val="000000"/>
                </a:solidFill>
                <a:latin typeface="Calibri"/>
                <a:ea typeface="Calibri"/>
                <a:cs typeface="Calibri"/>
                <a:sym typeface="Calibri"/>
              </a:rPr>
              <a:t>! </a:t>
            </a:r>
            <a:endParaRPr>
              <a:solidFill>
                <a:srgbClr val="000000"/>
              </a:solidFill>
              <a:latin typeface="Calibri"/>
              <a:ea typeface="Calibri"/>
              <a:cs typeface="Calibri"/>
              <a:sym typeface="Calibri"/>
            </a:endParaRPr>
          </a:p>
          <a:p>
            <a:pPr marL="457200" lvl="0" indent="-342900" rtl="0">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Give each group member a chance to speak and voice his or her opinion. </a:t>
            </a:r>
            <a:endParaRPr>
              <a:solidFill>
                <a:srgbClr val="000000"/>
              </a:solidFill>
              <a:latin typeface="Calibri"/>
              <a:ea typeface="Calibri"/>
              <a:cs typeface="Calibri"/>
              <a:sym typeface="Calibri"/>
            </a:endParaRPr>
          </a:p>
          <a:p>
            <a:pPr marL="457200" lvl="0" indent="-342900" rtl="0">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Listen closely to make sure all information your group is talking about is </a:t>
            </a:r>
            <a:r>
              <a:rPr lang="en" b="1">
                <a:solidFill>
                  <a:srgbClr val="000000"/>
                </a:solidFill>
                <a:latin typeface="Calibri"/>
                <a:ea typeface="Calibri"/>
                <a:cs typeface="Calibri"/>
                <a:sym typeface="Calibri"/>
              </a:rPr>
              <a:t>right</a:t>
            </a:r>
            <a:r>
              <a:rPr lang="en">
                <a:solidFill>
                  <a:srgbClr val="000000"/>
                </a:solidFill>
                <a:latin typeface="Calibri"/>
                <a:ea typeface="Calibri"/>
                <a:cs typeface="Calibri"/>
                <a:sym typeface="Calibri"/>
              </a:rPr>
              <a:t>!</a:t>
            </a:r>
            <a:endParaRPr>
              <a:solidFill>
                <a:srgbClr val="000000"/>
              </a:solidFill>
              <a:latin typeface="Calibri"/>
              <a:ea typeface="Calibri"/>
              <a:cs typeface="Calibri"/>
              <a:sym typeface="Calibri"/>
            </a:endParaRPr>
          </a:p>
          <a:p>
            <a:pPr marL="457200" lvl="0" indent="-342900" rtl="0">
              <a:spcBef>
                <a:spcPts val="0"/>
              </a:spcBef>
              <a:spcAft>
                <a:spcPts val="0"/>
              </a:spcAft>
              <a:buClr>
                <a:srgbClr val="000000"/>
              </a:buClr>
              <a:buSzPts val="1800"/>
              <a:buFont typeface="Calibri"/>
              <a:buChar char="●"/>
            </a:pPr>
            <a:r>
              <a:rPr lang="en" b="1">
                <a:solidFill>
                  <a:srgbClr val="000000"/>
                </a:solidFill>
                <a:latin typeface="Calibri"/>
                <a:ea typeface="Calibri"/>
                <a:cs typeface="Calibri"/>
                <a:sym typeface="Calibri"/>
              </a:rPr>
              <a:t>Speak up</a:t>
            </a:r>
            <a:r>
              <a:rPr lang="en">
                <a:solidFill>
                  <a:srgbClr val="000000"/>
                </a:solidFill>
                <a:latin typeface="Calibri"/>
                <a:ea typeface="Calibri"/>
                <a:cs typeface="Calibri"/>
                <a:sym typeface="Calibri"/>
              </a:rPr>
              <a:t>!</a:t>
            </a:r>
            <a:endParaRPr>
              <a:solidFill>
                <a:srgbClr val="000000"/>
              </a:solidFill>
              <a:latin typeface="Calibri"/>
              <a:ea typeface="Calibri"/>
              <a:cs typeface="Calibri"/>
              <a:sym typeface="Calibri"/>
            </a:endParaRPr>
          </a:p>
          <a:p>
            <a:pPr marL="0" lvl="0" indent="0" rtl="0">
              <a:spcBef>
                <a:spcPts val="1600"/>
              </a:spcBef>
              <a:spcAft>
                <a:spcPts val="1600"/>
              </a:spcAft>
              <a:buNone/>
            </a:pPr>
            <a:endParaRPr>
              <a:solidFill>
                <a:srgbClr val="000000"/>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Shape 664"/>
          <p:cNvSpPr txBox="1">
            <a:spLocks noGrp="1"/>
          </p:cNvSpPr>
          <p:nvPr>
            <p:ph type="ctrTitle"/>
          </p:nvPr>
        </p:nvSpPr>
        <p:spPr>
          <a:xfrm>
            <a:off x="311708" y="1201775"/>
            <a:ext cx="8520600" cy="2052600"/>
          </a:xfrm>
          <a:prstGeom prst="rect">
            <a:avLst/>
          </a:prstGeom>
        </p:spPr>
        <p:txBody>
          <a:bodyPr spcFirstLastPara="1" wrap="square" lIns="91425" tIns="91425" rIns="91425" bIns="91425" anchor="b" anchorCtr="0">
            <a:noAutofit/>
          </a:bodyPr>
          <a:lstStyle/>
          <a:p>
            <a:pPr marL="0" lvl="0" indent="0" rtl="0">
              <a:spcBef>
                <a:spcPts val="0"/>
              </a:spcBef>
              <a:spcAft>
                <a:spcPts val="0"/>
              </a:spcAft>
              <a:buClr>
                <a:schemeClr val="dk1"/>
              </a:buClr>
              <a:buSzPts val="1100"/>
              <a:buFont typeface="Arial"/>
              <a:buNone/>
            </a:pPr>
            <a:r>
              <a:rPr lang="en" sz="4800">
                <a:latin typeface="Amatic SC"/>
                <a:ea typeface="Amatic SC"/>
                <a:cs typeface="Amatic SC"/>
                <a:sym typeface="Amatic SC"/>
              </a:rPr>
              <a:t>“Are the people of </a:t>
            </a:r>
            <a:r>
              <a:rPr lang="en" sz="4800" b="1">
                <a:latin typeface="Amatic SC"/>
                <a:ea typeface="Amatic SC"/>
                <a:cs typeface="Amatic SC"/>
                <a:sym typeface="Amatic SC"/>
              </a:rPr>
              <a:t>Melbourne, Australia</a:t>
            </a:r>
            <a:r>
              <a:rPr lang="en" sz="4800">
                <a:latin typeface="Amatic SC"/>
                <a:ea typeface="Amatic SC"/>
                <a:cs typeface="Amatic SC"/>
                <a:sym typeface="Amatic SC"/>
              </a:rPr>
              <a:t> happier than the people of your own community (</a:t>
            </a:r>
            <a:r>
              <a:rPr lang="en" sz="4800" b="1">
                <a:latin typeface="Amatic SC"/>
                <a:ea typeface="Amatic SC"/>
                <a:cs typeface="Amatic SC"/>
                <a:sym typeface="Amatic SC"/>
              </a:rPr>
              <a:t>Rockville Center</a:t>
            </a:r>
            <a:r>
              <a:rPr lang="en" sz="4800">
                <a:latin typeface="Amatic SC"/>
                <a:ea typeface="Amatic SC"/>
                <a:cs typeface="Amatic SC"/>
                <a:sym typeface="Amatic SC"/>
              </a:rPr>
              <a:t>) in America?”</a:t>
            </a:r>
            <a:endParaRPr sz="4800">
              <a:latin typeface="Amatic SC"/>
              <a:ea typeface="Amatic SC"/>
              <a:cs typeface="Amatic SC"/>
              <a:sym typeface="Amatic SC"/>
            </a:endParaRPr>
          </a:p>
        </p:txBody>
      </p:sp>
      <p:sp>
        <p:nvSpPr>
          <p:cNvPr id="665" name="Shape 665"/>
          <p:cNvSpPr txBox="1">
            <a:spLocks noGrp="1"/>
          </p:cNvSpPr>
          <p:nvPr>
            <p:ph type="subTitle" idx="1"/>
          </p:nvPr>
        </p:nvSpPr>
        <p:spPr>
          <a:xfrm>
            <a:off x="311700" y="3291325"/>
            <a:ext cx="8520600" cy="401700"/>
          </a:xfrm>
          <a:prstGeom prst="rect">
            <a:avLst/>
          </a:prstGeom>
          <a:solidFill>
            <a:srgbClr val="9FC5E8"/>
          </a:solidFill>
        </p:spPr>
        <p:txBody>
          <a:bodyPr spcFirstLastPara="1" wrap="square" lIns="91425" tIns="91425" rIns="91425" bIns="91425" anchor="t" anchorCtr="0">
            <a:noAutofit/>
          </a:bodyPr>
          <a:lstStyle/>
          <a:p>
            <a:pPr marL="0" lvl="0" indent="0">
              <a:spcBef>
                <a:spcPts val="0"/>
              </a:spcBef>
              <a:spcAft>
                <a:spcPts val="0"/>
              </a:spcAft>
              <a:buNone/>
            </a:pPr>
            <a:r>
              <a:rPr lang="en" sz="1400">
                <a:solidFill>
                  <a:srgbClr val="000000"/>
                </a:solidFill>
                <a:latin typeface="Calibri"/>
                <a:ea typeface="Calibri"/>
                <a:cs typeface="Calibri"/>
                <a:sym typeface="Calibri"/>
              </a:rPr>
              <a:t>Make sure to look at the documents closely before answering!</a:t>
            </a:r>
            <a:endParaRPr sz="1400">
              <a:solidFill>
                <a:srgbClr val="000000"/>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Shape 670"/>
          <p:cNvSpPr txBox="1">
            <a:spLocks noGrp="1"/>
          </p:cNvSpPr>
          <p:nvPr>
            <p:ph type="title"/>
          </p:nvPr>
        </p:nvSpPr>
        <p:spPr>
          <a:xfrm>
            <a:off x="311700" y="445025"/>
            <a:ext cx="8520600" cy="572700"/>
          </a:xfrm>
          <a:prstGeom prst="rect">
            <a:avLst/>
          </a:prstGeom>
          <a:solidFill>
            <a:srgbClr val="9FC5E8"/>
          </a:solidFill>
        </p:spPr>
        <p:txBody>
          <a:bodyPr spcFirstLastPara="1" wrap="square" lIns="91425" tIns="91425" rIns="91425" bIns="91425" anchor="t" anchorCtr="0">
            <a:noAutofit/>
          </a:bodyPr>
          <a:lstStyle/>
          <a:p>
            <a:pPr marL="0" lvl="0" indent="0">
              <a:spcBef>
                <a:spcPts val="0"/>
              </a:spcBef>
              <a:spcAft>
                <a:spcPts val="0"/>
              </a:spcAft>
              <a:buNone/>
            </a:pPr>
            <a:r>
              <a:rPr lang="en" b="1">
                <a:latin typeface="Amatic SC"/>
                <a:ea typeface="Amatic SC"/>
                <a:cs typeface="Amatic SC"/>
                <a:sym typeface="Amatic SC"/>
              </a:rPr>
              <a:t>Homework</a:t>
            </a:r>
            <a:endParaRPr b="1">
              <a:latin typeface="Amatic SC"/>
              <a:ea typeface="Amatic SC"/>
              <a:cs typeface="Amatic SC"/>
              <a:sym typeface="Amatic SC"/>
            </a:endParaRPr>
          </a:p>
        </p:txBody>
      </p:sp>
      <p:sp>
        <p:nvSpPr>
          <p:cNvPr id="671" name="Shape 6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sz="1400">
                <a:solidFill>
                  <a:srgbClr val="000000"/>
                </a:solidFill>
                <a:latin typeface="Calibri"/>
                <a:ea typeface="Calibri"/>
                <a:cs typeface="Calibri"/>
                <a:sym typeface="Calibri"/>
              </a:rPr>
              <a:t>Choose two of the documents and search for outside information on them. In a brief journal entry (about five sentences) talk about…</a:t>
            </a:r>
            <a:endParaRPr sz="1400">
              <a:solidFill>
                <a:srgbClr val="000000"/>
              </a:solidFill>
              <a:latin typeface="Calibri"/>
              <a:ea typeface="Calibri"/>
              <a:cs typeface="Calibri"/>
              <a:sym typeface="Calibri"/>
            </a:endParaRPr>
          </a:p>
          <a:p>
            <a:pPr marL="457200" lvl="0" indent="-317500" rtl="0">
              <a:lnSpc>
                <a:spcPct val="100000"/>
              </a:lnSpc>
              <a:spcBef>
                <a:spcPts val="1600"/>
              </a:spcBef>
              <a:spcAft>
                <a:spcPts val="0"/>
              </a:spcAft>
              <a:buClr>
                <a:srgbClr val="000000"/>
              </a:buClr>
              <a:buSzPts val="1400"/>
              <a:buFont typeface="Calibri"/>
              <a:buChar char="●"/>
            </a:pPr>
            <a:r>
              <a:rPr lang="en" sz="1400" b="1">
                <a:solidFill>
                  <a:srgbClr val="000000"/>
                </a:solidFill>
                <a:latin typeface="Calibri"/>
                <a:ea typeface="Calibri"/>
                <a:cs typeface="Calibri"/>
                <a:sym typeface="Calibri"/>
              </a:rPr>
              <a:t>Similarities </a:t>
            </a:r>
            <a:r>
              <a:rPr lang="en" sz="1400">
                <a:solidFill>
                  <a:srgbClr val="000000"/>
                </a:solidFill>
                <a:latin typeface="Calibri"/>
                <a:ea typeface="Calibri"/>
                <a:cs typeface="Calibri"/>
                <a:sym typeface="Calibri"/>
              </a:rPr>
              <a:t>and</a:t>
            </a:r>
            <a:r>
              <a:rPr lang="en" sz="1400" b="1">
                <a:solidFill>
                  <a:srgbClr val="000000"/>
                </a:solidFill>
                <a:latin typeface="Calibri"/>
                <a:ea typeface="Calibri"/>
                <a:cs typeface="Calibri"/>
                <a:sym typeface="Calibri"/>
              </a:rPr>
              <a:t> differences</a:t>
            </a:r>
            <a:r>
              <a:rPr lang="en" sz="1400">
                <a:solidFill>
                  <a:srgbClr val="000000"/>
                </a:solidFill>
                <a:latin typeface="Calibri"/>
                <a:ea typeface="Calibri"/>
                <a:cs typeface="Calibri"/>
                <a:sym typeface="Calibri"/>
              </a:rPr>
              <a:t> between the documents and the sources you find. </a:t>
            </a:r>
            <a:endParaRPr sz="1400">
              <a:solidFill>
                <a:srgbClr val="000000"/>
              </a:solidFill>
              <a:latin typeface="Calibri"/>
              <a:ea typeface="Calibri"/>
              <a:cs typeface="Calibri"/>
              <a:sym typeface="Calibri"/>
            </a:endParaRPr>
          </a:p>
          <a:p>
            <a:pPr marL="457200" lvl="0" indent="-317500" rtl="0">
              <a:lnSpc>
                <a:spcPct val="100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Where you found your sources. Search on the </a:t>
            </a:r>
            <a:r>
              <a:rPr lang="en" sz="1400" b="1">
                <a:solidFill>
                  <a:srgbClr val="000000"/>
                </a:solidFill>
                <a:latin typeface="Calibri"/>
                <a:ea typeface="Calibri"/>
                <a:cs typeface="Calibri"/>
                <a:sym typeface="Calibri"/>
              </a:rPr>
              <a:t>internet </a:t>
            </a:r>
            <a:r>
              <a:rPr lang="en" sz="1400">
                <a:solidFill>
                  <a:srgbClr val="000000"/>
                </a:solidFill>
                <a:latin typeface="Calibri"/>
                <a:ea typeface="Calibri"/>
                <a:cs typeface="Calibri"/>
                <a:sym typeface="Calibri"/>
              </a:rPr>
              <a:t>or through </a:t>
            </a:r>
            <a:r>
              <a:rPr lang="en" sz="1400" b="1">
                <a:solidFill>
                  <a:srgbClr val="000000"/>
                </a:solidFill>
                <a:latin typeface="Calibri"/>
                <a:ea typeface="Calibri"/>
                <a:cs typeface="Calibri"/>
                <a:sym typeface="Calibri"/>
              </a:rPr>
              <a:t>books, newspapers, and magazines.</a:t>
            </a:r>
            <a:r>
              <a:rPr lang="en" sz="1400">
                <a:solidFill>
                  <a:srgbClr val="000000"/>
                </a:solidFill>
                <a:latin typeface="Calibri"/>
                <a:ea typeface="Calibri"/>
                <a:cs typeface="Calibri"/>
                <a:sym typeface="Calibri"/>
              </a:rPr>
              <a:t> You never know where you might come across some useful information!</a:t>
            </a:r>
            <a:endParaRPr sz="1400">
              <a:solidFill>
                <a:srgbClr val="000000"/>
              </a:solidFill>
              <a:latin typeface="Calibri"/>
              <a:ea typeface="Calibri"/>
              <a:cs typeface="Calibri"/>
              <a:sym typeface="Calibri"/>
            </a:endParaRPr>
          </a:p>
          <a:p>
            <a:pPr marL="457200" lvl="0" indent="-317500">
              <a:lnSpc>
                <a:spcPct val="100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Think - do these sources match what the documents in the DBQ seem to convey? Or do they send a different message? </a:t>
            </a:r>
            <a:endParaRPr sz="140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HW with the parents. </a:t>
            </a:r>
            <a:endParaRPr/>
          </a:p>
        </p:txBody>
      </p:sp>
      <p:sp>
        <p:nvSpPr>
          <p:cNvPr id="121" name="Shape 1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Char char="●"/>
            </a:pPr>
            <a:r>
              <a:rPr lang="en">
                <a:solidFill>
                  <a:srgbClr val="000000"/>
                </a:solidFill>
              </a:rPr>
              <a:t>For your assignment, write a letter to someone who was there for you when you made a mistake. </a:t>
            </a:r>
            <a:endParaRPr>
              <a:solidFill>
                <a:srgbClr val="000000"/>
              </a:solidFill>
            </a:endParaRPr>
          </a:p>
          <a:p>
            <a:pPr marL="457200" lvl="0" indent="-342900" rtl="0">
              <a:spcBef>
                <a:spcPts val="0"/>
              </a:spcBef>
              <a:spcAft>
                <a:spcPts val="0"/>
              </a:spcAft>
              <a:buClr>
                <a:srgbClr val="000000"/>
              </a:buClr>
              <a:buSzPts val="1800"/>
              <a:buChar char="●"/>
            </a:pPr>
            <a:r>
              <a:rPr lang="en">
                <a:solidFill>
                  <a:srgbClr val="000000"/>
                </a:solidFill>
              </a:rPr>
              <a:t>How did that person support you? </a:t>
            </a:r>
            <a:endParaRPr>
              <a:solidFill>
                <a:srgbClr val="000000"/>
              </a:solidFill>
            </a:endParaRPr>
          </a:p>
          <a:p>
            <a:pPr marL="457200" lvl="0" indent="-342900" rtl="0">
              <a:spcBef>
                <a:spcPts val="0"/>
              </a:spcBef>
              <a:spcAft>
                <a:spcPts val="0"/>
              </a:spcAft>
              <a:buClr>
                <a:srgbClr val="000000"/>
              </a:buClr>
              <a:buSzPts val="1800"/>
              <a:buChar char="●"/>
            </a:pPr>
            <a:r>
              <a:rPr lang="en">
                <a:solidFill>
                  <a:srgbClr val="000000"/>
                </a:solidFill>
              </a:rPr>
              <a:t>Write about how this person plays a role in your happiness and how your thoughts changed when you made a mistake. </a:t>
            </a:r>
            <a:endParaRPr>
              <a:solidFill>
                <a:srgbClr val="000000"/>
              </a:solidFill>
            </a:endParaRPr>
          </a:p>
          <a:p>
            <a:pPr marL="457200" lvl="0" indent="-342900" rtl="0">
              <a:spcBef>
                <a:spcPts val="0"/>
              </a:spcBef>
              <a:spcAft>
                <a:spcPts val="0"/>
              </a:spcAft>
              <a:buClr>
                <a:srgbClr val="000000"/>
              </a:buClr>
              <a:buSzPts val="1800"/>
              <a:buChar char="●"/>
            </a:pPr>
            <a:r>
              <a:rPr lang="en">
                <a:solidFill>
                  <a:srgbClr val="000000"/>
                </a:solidFill>
              </a:rPr>
              <a:t>You will then read it on Flipgrid. </a:t>
            </a:r>
            <a:endParaRPr>
              <a:solidFill>
                <a:srgbClr val="000000"/>
              </a:solidFill>
            </a:endParaRPr>
          </a:p>
          <a:p>
            <a:pPr marL="457200" lvl="0" indent="-342900" rtl="0">
              <a:spcBef>
                <a:spcPts val="0"/>
              </a:spcBef>
              <a:spcAft>
                <a:spcPts val="0"/>
              </a:spcAft>
              <a:buClr>
                <a:srgbClr val="000000"/>
              </a:buClr>
              <a:buSzPts val="1800"/>
              <a:buChar char="●"/>
            </a:pPr>
            <a:r>
              <a:rPr lang="en">
                <a:solidFill>
                  <a:srgbClr val="000000"/>
                </a:solidFill>
              </a:rPr>
              <a:t>Have fun!! </a:t>
            </a:r>
            <a:endParaRPr>
              <a:solidFill>
                <a:srgbClr val="000000"/>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4452</Words>
  <Application>Microsoft Office PowerPoint</Application>
  <PresentationFormat>On-screen Show (16:9)</PresentationFormat>
  <Paragraphs>406</Paragraphs>
  <Slides>82</Slides>
  <Notes>82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82</vt:i4>
      </vt:variant>
    </vt:vector>
  </HeadingPairs>
  <TitlesOfParts>
    <vt:vector size="96" baseType="lpstr">
      <vt:lpstr>Comic Sans MS</vt:lpstr>
      <vt:lpstr>Roboto</vt:lpstr>
      <vt:lpstr>Times New Roman</vt:lpstr>
      <vt:lpstr>Playfair Display</vt:lpstr>
      <vt:lpstr>Courier New</vt:lpstr>
      <vt:lpstr>Amatic SC</vt:lpstr>
      <vt:lpstr>Permanent Marker</vt:lpstr>
      <vt:lpstr>Arial</vt:lpstr>
      <vt:lpstr>Amarante</vt:lpstr>
      <vt:lpstr>Verdana</vt:lpstr>
      <vt:lpstr>Caveat</vt:lpstr>
      <vt:lpstr>Calibri</vt:lpstr>
      <vt:lpstr>Comfortaa</vt:lpstr>
      <vt:lpstr>Simple Light</vt:lpstr>
      <vt:lpstr>PowerPoint Presentation</vt:lpstr>
      <vt:lpstr> Lesson #1: Happiness</vt:lpstr>
      <vt:lpstr>CHAMPS</vt:lpstr>
      <vt:lpstr>What determines happiness? </vt:lpstr>
      <vt:lpstr>It’s Okay To Make Mistakes! </vt:lpstr>
      <vt:lpstr>Tweet about it!!!! </vt:lpstr>
      <vt:lpstr>Let’s talk!!!</vt:lpstr>
      <vt:lpstr>Gallery Walk </vt:lpstr>
      <vt:lpstr>HW with the parents. </vt:lpstr>
      <vt:lpstr>PowerPoint Presentation</vt:lpstr>
      <vt:lpstr>PowerPoint Presentation</vt:lpstr>
      <vt:lpstr>PowerPoint Presentation</vt:lpstr>
      <vt:lpstr>What is geography?</vt:lpstr>
      <vt:lpstr>PowerPoint Presentation</vt:lpstr>
      <vt:lpstr>PowerPoint Presentation</vt:lpstr>
      <vt:lpstr>PowerPoint Presentation</vt:lpstr>
      <vt:lpstr>PowerPoint Presentation</vt:lpstr>
      <vt:lpstr>What's the forecast?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 a Postcard!</vt:lpstr>
      <vt:lpstr>How did Melbourne, Australia come to be Melbourne, Australia? What historical events have shaped the country? Lesson 3</vt:lpstr>
      <vt:lpstr>PowerPoint Presentation</vt:lpstr>
      <vt:lpstr>PowerPoint Presentation</vt:lpstr>
      <vt:lpstr>PowerPoint Presentation</vt:lpstr>
      <vt:lpstr>PowerPoint Presentation</vt:lpstr>
      <vt:lpstr>PowerPoint Presentation</vt:lpstr>
      <vt:lpstr>Lesson 3 - What History Shaped Melbourne Today?</vt:lpstr>
      <vt:lpstr> </vt:lpstr>
      <vt:lpstr>PowerPoint Presentation</vt:lpstr>
      <vt:lpstr>Journal Entry - Summing it All Up</vt:lpstr>
      <vt:lpstr>Lesson 4: Document Analysis      Let’s Think Like a Historian!       How do we know what we know what we have learned about Melbourne, Australia is true?   </vt:lpstr>
      <vt:lpstr>PowerPoint Presentation</vt:lpstr>
      <vt:lpstr>What is SCIM-C?</vt:lpstr>
      <vt:lpstr>Summarizing</vt:lpstr>
      <vt:lpstr>Contextualizing</vt:lpstr>
      <vt:lpstr>Inferring</vt:lpstr>
      <vt:lpstr>Monitoring </vt:lpstr>
      <vt:lpstr>Corroborating</vt:lpstr>
      <vt:lpstr>Shrine of Remembrance</vt:lpstr>
      <vt:lpstr>Block Arcade </vt:lpstr>
      <vt:lpstr>The Old Melbourne Gaol</vt:lpstr>
      <vt:lpstr>Five Pennies Creamery </vt:lpstr>
      <vt:lpstr>St. Agnes Cathedral</vt:lpstr>
      <vt:lpstr>George Martin, The Original </vt:lpstr>
      <vt:lpstr>      Now it’s your turn! Exit ticket                   Valid? Or Not? </vt:lpstr>
      <vt:lpstr>Historian HOMEWORK!! </vt:lpstr>
      <vt:lpstr>    Lesson 5: History Mystery</vt:lpstr>
      <vt:lpstr>PowerPoint Presentation</vt:lpstr>
      <vt:lpstr>Let’s Solve the Mystery Like CHAMPS Today !</vt:lpstr>
      <vt:lpstr>PowerPoint Presentation</vt:lpstr>
      <vt:lpstr>                                                              Jobs Responsibilities </vt:lpstr>
      <vt:lpstr>Remember To Use Your C.L.U.E.S.</vt:lpstr>
      <vt:lpstr>Some of the first images that come up on Google image search of  “Melbourne, Australia” </vt:lpstr>
      <vt:lpstr>2. And Now a Word From Our Mayor….</vt:lpstr>
      <vt:lpstr>3a. But What Do They Really Think? (Rockville Centre)</vt:lpstr>
      <vt:lpstr>3b. But What Do They Really Think? (Melbourne)</vt:lpstr>
      <vt:lpstr>4. How’s The Weather?</vt:lpstr>
      <vt:lpstr>5. Population </vt:lpstr>
      <vt:lpstr>Homework</vt:lpstr>
      <vt:lpstr>  Taking Informed Action: How can we help our school and community?   Third Grade Can we make a difference?  YES!</vt:lpstr>
      <vt:lpstr>CHAMPS</vt:lpstr>
      <vt:lpstr>PowerPoint Presentation</vt:lpstr>
      <vt:lpstr>Change the World in 5 Minutes </vt:lpstr>
      <vt:lpstr>PowerPoint Presentation</vt:lpstr>
      <vt:lpstr>Planning and Taking Action</vt:lpstr>
      <vt:lpstr>Exit Ticket and Homework</vt:lpstr>
      <vt:lpstr>Essay in the air </vt:lpstr>
      <vt:lpstr>champs</vt:lpstr>
      <vt:lpstr>PICTURE A FISHBOWL...</vt:lpstr>
      <vt:lpstr>The Time keeper</vt:lpstr>
      <vt:lpstr>Lets Review!</vt:lpstr>
      <vt:lpstr>“Are the people of Melbourne, Australia happier than the people of your own community (Rockville Center) in America?”</vt:lpstr>
      <vt:lpstr>Homework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Sheehan</dc:creator>
  <cp:lastModifiedBy>Kevin Sheehan</cp:lastModifiedBy>
  <cp:revision>1</cp:revision>
  <dcterms:modified xsi:type="dcterms:W3CDTF">2018-05-08T20:25:48Z</dcterms:modified>
</cp:coreProperties>
</file>