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9" r:id="rId1"/>
  </p:sldMasterIdLst>
  <p:notesMasterIdLst>
    <p:notesMasterId r:id="rId64"/>
  </p:notesMasterIdLst>
  <p:sldIdLst>
    <p:sldId id="948" r:id="rId2"/>
    <p:sldId id="914" r:id="rId3"/>
    <p:sldId id="1030" r:id="rId4"/>
    <p:sldId id="917" r:id="rId5"/>
    <p:sldId id="926" r:id="rId6"/>
    <p:sldId id="919" r:id="rId7"/>
    <p:sldId id="922" r:id="rId8"/>
    <p:sldId id="921" r:id="rId9"/>
    <p:sldId id="923" r:id="rId10"/>
    <p:sldId id="925" r:id="rId11"/>
    <p:sldId id="535" r:id="rId12"/>
    <p:sldId id="532" r:id="rId13"/>
    <p:sldId id="599" r:id="rId14"/>
    <p:sldId id="537" r:id="rId15"/>
    <p:sldId id="543" r:id="rId16"/>
    <p:sldId id="542" r:id="rId17"/>
    <p:sldId id="544" r:id="rId18"/>
    <p:sldId id="1102" r:id="rId19"/>
    <p:sldId id="737" r:id="rId20"/>
    <p:sldId id="548" r:id="rId21"/>
    <p:sldId id="736" r:id="rId22"/>
    <p:sldId id="821" r:id="rId23"/>
    <p:sldId id="967" r:id="rId24"/>
    <p:sldId id="1098" r:id="rId25"/>
    <p:sldId id="584" r:id="rId26"/>
    <p:sldId id="546" r:id="rId27"/>
    <p:sldId id="862" r:id="rId28"/>
    <p:sldId id="845" r:id="rId29"/>
    <p:sldId id="780" r:id="rId30"/>
    <p:sldId id="870" r:id="rId31"/>
    <p:sldId id="781" r:id="rId32"/>
    <p:sldId id="783" r:id="rId33"/>
    <p:sldId id="784" r:id="rId34"/>
    <p:sldId id="869" r:id="rId35"/>
    <p:sldId id="775" r:id="rId36"/>
    <p:sldId id="872" r:id="rId37"/>
    <p:sldId id="882" r:id="rId38"/>
    <p:sldId id="874" r:id="rId39"/>
    <p:sldId id="883" r:id="rId40"/>
    <p:sldId id="893" r:id="rId41"/>
    <p:sldId id="773" r:id="rId42"/>
    <p:sldId id="1099" r:id="rId43"/>
    <p:sldId id="886" r:id="rId44"/>
    <p:sldId id="885" r:id="rId45"/>
    <p:sldId id="1101" r:id="rId46"/>
    <p:sldId id="892" r:id="rId47"/>
    <p:sldId id="777" r:id="rId48"/>
    <p:sldId id="834" r:id="rId49"/>
    <p:sldId id="835" r:id="rId50"/>
    <p:sldId id="836" r:id="rId51"/>
    <p:sldId id="867" r:id="rId52"/>
    <p:sldId id="868" r:id="rId53"/>
    <p:sldId id="1103" r:id="rId54"/>
    <p:sldId id="850" r:id="rId55"/>
    <p:sldId id="888" r:id="rId56"/>
    <p:sldId id="1096" r:id="rId57"/>
    <p:sldId id="952" r:id="rId58"/>
    <p:sldId id="1100" r:id="rId59"/>
    <p:sldId id="889" r:id="rId60"/>
    <p:sldId id="1097" r:id="rId61"/>
    <p:sldId id="721" r:id="rId62"/>
    <p:sldId id="735"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7D4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autoAdjust="0"/>
    <p:restoredTop sz="94650"/>
  </p:normalViewPr>
  <p:slideViewPr>
    <p:cSldViewPr snapToGrid="0" snapToObjects="1">
      <p:cViewPr>
        <p:scale>
          <a:sx n="67" d="100"/>
          <a:sy n="67" d="100"/>
        </p:scale>
        <p:origin x="1176" y="1320"/>
      </p:cViewPr>
      <p:guideLst>
        <p:guide orient="horz" pos="2160"/>
        <p:guide pos="384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D7CE3B-AEFE-AF4E-BF46-F9D6E6A8111F}" type="datetimeFigureOut">
              <a:rPr lang="en-US" smtClean="0"/>
              <a:pPr/>
              <a:t>8/25/20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3856FA-8250-4E43-B2B2-9B11A2741940}" type="slidenum">
              <a:rPr lang="en-US" smtClean="0"/>
              <a:pPr/>
              <a:t>‹#›</a:t>
            </a:fld>
            <a:endParaRPr lang="en-US"/>
          </a:p>
        </p:txBody>
      </p:sp>
    </p:spTree>
    <p:extLst>
      <p:ext uri="{BB962C8B-B14F-4D97-AF65-F5344CB8AC3E}">
        <p14:creationId xmlns:p14="http://schemas.microsoft.com/office/powerpoint/2010/main" val="41651141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3856FA-8250-4E43-B2B2-9B11A2741940}" type="slidenum">
              <a:rPr lang="en-US" smtClean="0"/>
              <a:pPr/>
              <a:t>1</a:t>
            </a:fld>
            <a:endParaRPr lang="en-US"/>
          </a:p>
        </p:txBody>
      </p:sp>
    </p:spTree>
    <p:extLst>
      <p:ext uri="{BB962C8B-B14F-4D97-AF65-F5344CB8AC3E}">
        <p14:creationId xmlns:p14="http://schemas.microsoft.com/office/powerpoint/2010/main" val="2813477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It might be interesting to make a new feedback model that includes grit</a:t>
            </a:r>
            <a:r>
              <a:rPr lang="en-US" baseline="0" dirty="0"/>
              <a:t> to follow this. Maybe even happiness and life satisfaction?</a:t>
            </a:r>
            <a:endParaRPr lang="en-US" dirty="0"/>
          </a:p>
        </p:txBody>
      </p:sp>
      <p:sp>
        <p:nvSpPr>
          <p:cNvPr id="4" name="Slide Number Placeholder 3"/>
          <p:cNvSpPr>
            <a:spLocks noGrp="1"/>
          </p:cNvSpPr>
          <p:nvPr>
            <p:ph type="sldNum" sz="quarter" idx="10"/>
          </p:nvPr>
        </p:nvSpPr>
        <p:spPr/>
        <p:txBody>
          <a:bodyPr/>
          <a:lstStyle/>
          <a:p>
            <a:fld id="{833856FA-8250-4E43-B2B2-9B11A2741940}" type="slidenum">
              <a:rPr lang="en-US" smtClean="0"/>
              <a:pPr/>
              <a:t>24</a:t>
            </a:fld>
            <a:endParaRPr lang="en-US"/>
          </a:p>
        </p:txBody>
      </p:sp>
    </p:spTree>
    <p:extLst>
      <p:ext uri="{BB962C8B-B14F-4D97-AF65-F5344CB8AC3E}">
        <p14:creationId xmlns:p14="http://schemas.microsoft.com/office/powerpoint/2010/main" val="3123172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71" name="Shape 2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Shape 42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427" name="Shape 4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6391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77" name="Shape 2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1980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0" name="Shape 2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291" name="Shape 291"/>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32</a:t>
            </a:fld>
            <a:endParaRPr lang="en-US"/>
          </a:p>
        </p:txBody>
      </p:sp>
    </p:spTree>
    <p:extLst>
      <p:ext uri="{BB962C8B-B14F-4D97-AF65-F5344CB8AC3E}">
        <p14:creationId xmlns:p14="http://schemas.microsoft.com/office/powerpoint/2010/main" val="602601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297" name="Shape 2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5" name="Shape 2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216" name="Shape 216"/>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rtl="0">
              <a:spcBef>
                <a:spcPts val="0"/>
              </a:spcBef>
              <a:buClr>
                <a:schemeClr val="dk1"/>
              </a:buClr>
              <a:buSzPct val="25000"/>
              <a:buFont typeface="Calibri"/>
              <a:buNone/>
            </a:pPr>
            <a:fld id="{00000000-1234-1234-1234-123412341234}" type="slidenum">
              <a:rPr lang="en-US"/>
              <a:t>34</a:t>
            </a:fld>
            <a:endParaRPr lang="en-US"/>
          </a:p>
        </p:txBody>
      </p:sp>
    </p:spTree>
    <p:extLst>
      <p:ext uri="{BB962C8B-B14F-4D97-AF65-F5344CB8AC3E}">
        <p14:creationId xmlns:p14="http://schemas.microsoft.com/office/powerpoint/2010/main" val="3444157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0" name="Shape 2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291" name="Shape 291"/>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35</a:t>
            </a:fld>
            <a:endParaRPr lang="en-US"/>
          </a:p>
        </p:txBody>
      </p:sp>
    </p:spTree>
    <p:extLst>
      <p:ext uri="{BB962C8B-B14F-4D97-AF65-F5344CB8AC3E}">
        <p14:creationId xmlns:p14="http://schemas.microsoft.com/office/powerpoint/2010/main" val="3734868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Connect SMART Strengths</a:t>
            </a:r>
            <a:r>
              <a:rPr lang="en-US" baseline="0" dirty="0"/>
              <a:t> </a:t>
            </a:r>
            <a:r>
              <a:rPr lang="en-US" dirty="0"/>
              <a:t>to the development of </a:t>
            </a:r>
            <a:r>
              <a:rPr lang="en-US" baseline="0" dirty="0"/>
              <a:t>resilience, relationships: Training and living the model</a:t>
            </a:r>
            <a:endParaRPr lang="en-US" dirty="0"/>
          </a:p>
        </p:txBody>
      </p:sp>
      <p:sp>
        <p:nvSpPr>
          <p:cNvPr id="4" name="Slide Number Placeholder 3"/>
          <p:cNvSpPr>
            <a:spLocks noGrp="1"/>
          </p:cNvSpPr>
          <p:nvPr>
            <p:ph type="sldNum" sz="quarter" idx="10"/>
          </p:nvPr>
        </p:nvSpPr>
        <p:spPr/>
        <p:txBody>
          <a:bodyPr/>
          <a:lstStyle/>
          <a:p>
            <a:fld id="{A8EF12E2-3807-4779-846D-E6C679E101AF}" type="slidenum">
              <a:rPr lang="en-US" smtClean="0"/>
              <a:pPr/>
              <a:t>36</a:t>
            </a:fld>
            <a:endParaRPr lang="en-US"/>
          </a:p>
        </p:txBody>
      </p:sp>
    </p:spTree>
    <p:extLst>
      <p:ext uri="{BB962C8B-B14F-4D97-AF65-F5344CB8AC3E}">
        <p14:creationId xmlns:p14="http://schemas.microsoft.com/office/powerpoint/2010/main" val="31472388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Shape 42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427" name="Shape 4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57" name="Shape 1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9719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0" name="Shape 2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291" name="Shape 291"/>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42</a:t>
            </a:fld>
            <a:endParaRPr lang="en-US"/>
          </a:p>
        </p:txBody>
      </p:sp>
    </p:spTree>
    <p:extLst>
      <p:ext uri="{BB962C8B-B14F-4D97-AF65-F5344CB8AC3E}">
        <p14:creationId xmlns:p14="http://schemas.microsoft.com/office/powerpoint/2010/main" val="39548176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4717D9-0D69-41E3-8B25-B69FCFD3149B}" type="slidenum">
              <a:rPr lang="en-US" smtClean="0"/>
              <a:pPr/>
              <a:t>44</a:t>
            </a:fld>
            <a:endParaRPr lang="en-US"/>
          </a:p>
        </p:txBody>
      </p:sp>
    </p:spTree>
    <p:extLst>
      <p:ext uri="{BB962C8B-B14F-4D97-AF65-F5344CB8AC3E}">
        <p14:creationId xmlns:p14="http://schemas.microsoft.com/office/powerpoint/2010/main" val="30100807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0" name="Shape 2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291" name="Shape 291"/>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47</a:t>
            </a:fld>
            <a:endParaRPr lang="en-US"/>
          </a:p>
        </p:txBody>
      </p:sp>
    </p:spTree>
    <p:extLst>
      <p:ext uri="{BB962C8B-B14F-4D97-AF65-F5344CB8AC3E}">
        <p14:creationId xmlns:p14="http://schemas.microsoft.com/office/powerpoint/2010/main" val="28781639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0" name="Shape 2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291" name="Shape 291"/>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51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29" name="Shape 2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2443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256" name="Shape 2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066369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
        <p:nvSpPr>
          <p:cNvPr id="278" name="Shape 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317084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It might be interesting to make a new feedback model that includes grit</a:t>
            </a:r>
            <a:r>
              <a:rPr lang="en-US" baseline="0" dirty="0"/>
              <a:t> to follow this. Maybe even happiness and life satisfaction?</a:t>
            </a:r>
            <a:endParaRPr lang="en-US" dirty="0"/>
          </a:p>
        </p:txBody>
      </p:sp>
      <p:sp>
        <p:nvSpPr>
          <p:cNvPr id="4" name="Slide Number Placeholder 3"/>
          <p:cNvSpPr>
            <a:spLocks noGrp="1"/>
          </p:cNvSpPr>
          <p:nvPr>
            <p:ph type="sldNum" sz="quarter" idx="10"/>
          </p:nvPr>
        </p:nvSpPr>
        <p:spPr/>
        <p:txBody>
          <a:bodyPr/>
          <a:lstStyle/>
          <a:p>
            <a:fld id="{833856FA-8250-4E43-B2B2-9B11A2741940}" type="slidenum">
              <a:rPr lang="en-US" smtClean="0"/>
              <a:pPr/>
              <a:t>16</a:t>
            </a:fld>
            <a:endParaRPr lang="en-US"/>
          </a:p>
        </p:txBody>
      </p:sp>
    </p:spTree>
    <p:extLst>
      <p:ext uri="{BB962C8B-B14F-4D97-AF65-F5344CB8AC3E}">
        <p14:creationId xmlns:p14="http://schemas.microsoft.com/office/powerpoint/2010/main" val="3793098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
        <p:nvSpPr>
          <p:cNvPr id="278" name="Shape 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03776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267" name="Shape 2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5924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It might be interesting to make a new feedback model that includes grit</a:t>
            </a:r>
            <a:r>
              <a:rPr lang="en-US" baseline="0" dirty="0"/>
              <a:t> to follow this. Maybe even happiness and life satisfaction?</a:t>
            </a:r>
            <a:endParaRPr lang="en-US" dirty="0"/>
          </a:p>
        </p:txBody>
      </p:sp>
      <p:sp>
        <p:nvSpPr>
          <p:cNvPr id="4" name="Slide Number Placeholder 3"/>
          <p:cNvSpPr>
            <a:spLocks noGrp="1"/>
          </p:cNvSpPr>
          <p:nvPr>
            <p:ph type="sldNum" sz="quarter" idx="10"/>
          </p:nvPr>
        </p:nvSpPr>
        <p:spPr/>
        <p:txBody>
          <a:bodyPr/>
          <a:lstStyle/>
          <a:p>
            <a:fld id="{833856FA-8250-4E43-B2B2-9B11A2741940}" type="slidenum">
              <a:rPr lang="en-US" smtClean="0"/>
              <a:pPr/>
              <a:t>21</a:t>
            </a:fld>
            <a:endParaRPr lang="en-US"/>
          </a:p>
        </p:txBody>
      </p:sp>
    </p:spTree>
    <p:extLst>
      <p:ext uri="{BB962C8B-B14F-4D97-AF65-F5344CB8AC3E}">
        <p14:creationId xmlns:p14="http://schemas.microsoft.com/office/powerpoint/2010/main" val="1368664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0" y="359898"/>
            <a:ext cx="987552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B7C3F878-F5E8-489B-AC8A-64F2A7E22C28}" type="datetimeFigureOut">
              <a:rPr lang="en-US" smtClean="0"/>
              <a:pPr/>
              <a:t>8/25/20</a:t>
            </a:fld>
            <a:endParaRPr lang="en-US"/>
          </a:p>
        </p:txBody>
      </p:sp>
      <p:sp>
        <p:nvSpPr>
          <p:cNvPr id="20" name="Footer Placeholder 19"/>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1AD20DFC-E2D5-4BD6-B744-D8DEEAB5F7C2}" type="slidenum">
              <a:rPr lang="en-US" smtClean="0"/>
              <a:pPr/>
              <a:t>‹#›</a:t>
            </a:fld>
            <a:endParaRPr lang="en-US" dirty="0"/>
          </a:p>
        </p:txBody>
      </p:sp>
      <p:sp>
        <p:nvSpPr>
          <p:cNvPr id="8" name="Oval 7"/>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1542901" y="1345016"/>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7C3F878-F5E8-489B-AC8A-64F2A7E22C28}" type="datetimeFigureOut">
              <a:rPr lang="en-US" smtClean="0"/>
              <a:pPr/>
              <a:t>8/25/20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88"/>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524000" y="274689"/>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7C3F878-F5E8-489B-AC8A-64F2A7E22C28}" type="datetimeFigureOut">
              <a:rPr lang="en-US" smtClean="0"/>
              <a:pPr/>
              <a:t>8/25/20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609607" y="277868"/>
            <a:ext cx="10972799" cy="1139825"/>
          </a:xfrm>
          <a:prstGeom prst="rect">
            <a:avLst/>
          </a:prstGeom>
          <a:noFill/>
          <a:ln>
            <a:noFill/>
          </a:ln>
        </p:spPr>
        <p:txBody>
          <a:bodyPr lIns="91425" tIns="91425" rIns="91425" bIns="91425" anchor="ctr" anchorCtr="0"/>
          <a:lstStyle>
            <a:lvl1pPr algn="l" rtl="0">
              <a:spcBef>
                <a:spcPts val="0"/>
              </a:spcBef>
              <a:buClr>
                <a:srgbClr val="562214"/>
              </a:buClr>
              <a:buFont typeface="Cabin"/>
              <a:buNone/>
              <a:defRPr sz="4300">
                <a:solidFill>
                  <a:srgbClr val="562214"/>
                </a:solidFill>
                <a:latin typeface="Cabin"/>
                <a:ea typeface="Cabin"/>
                <a:cs typeface="Cabin"/>
                <a:sym typeface="Cabin"/>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9" name="Shape 79"/>
          <p:cNvSpPr txBox="1">
            <a:spLocks noGrp="1"/>
          </p:cNvSpPr>
          <p:nvPr>
            <p:ph type="body" idx="1"/>
          </p:nvPr>
        </p:nvSpPr>
        <p:spPr>
          <a:xfrm>
            <a:off x="609607" y="1600205"/>
            <a:ext cx="5384799" cy="4530724"/>
          </a:xfrm>
          <a:prstGeom prst="rect">
            <a:avLst/>
          </a:prstGeom>
          <a:noFill/>
          <a:ln>
            <a:noFill/>
          </a:ln>
        </p:spPr>
        <p:txBody>
          <a:bodyPr lIns="91425" tIns="91425" rIns="91425" bIns="91425" anchor="t" anchorCtr="0"/>
          <a:lstStyle>
            <a:lvl1pPr marL="365760" indent="-127000" algn="l" rtl="0">
              <a:lnSpc>
                <a:spcPct val="100000"/>
              </a:lnSpc>
              <a:spcBef>
                <a:spcPts val="600"/>
              </a:spcBef>
              <a:buClr>
                <a:schemeClr val="accent1"/>
              </a:buClr>
              <a:buFont typeface="Noto Symbol"/>
              <a:buChar char="●"/>
              <a:defRPr sz="3200">
                <a:solidFill>
                  <a:schemeClr val="dk1"/>
                </a:solidFill>
                <a:latin typeface="Cabin"/>
                <a:ea typeface="Cabin"/>
                <a:cs typeface="Cabin"/>
                <a:sym typeface="Cabin"/>
              </a:defRPr>
            </a:lvl1pPr>
            <a:lvl2pPr marL="640080" indent="-68580" algn="l" rtl="0">
              <a:lnSpc>
                <a:spcPct val="100000"/>
              </a:lnSpc>
              <a:spcBef>
                <a:spcPts val="550"/>
              </a:spcBef>
              <a:buClr>
                <a:schemeClr val="accent1"/>
              </a:buClr>
              <a:buFont typeface="Verdana"/>
              <a:buChar char="◦"/>
              <a:defRPr sz="2800">
                <a:solidFill>
                  <a:schemeClr val="dk1"/>
                </a:solidFill>
                <a:latin typeface="Cabin"/>
                <a:ea typeface="Cabin"/>
                <a:cs typeface="Cabin"/>
                <a:sym typeface="Cabin"/>
              </a:defRPr>
            </a:lvl2pPr>
            <a:lvl3pPr marL="886967" indent="-86867" algn="l" rtl="0">
              <a:lnSpc>
                <a:spcPct val="100000"/>
              </a:lnSpc>
              <a:spcBef>
                <a:spcPts val="480"/>
              </a:spcBef>
              <a:buClr>
                <a:schemeClr val="accent2"/>
              </a:buClr>
              <a:buFont typeface="Noto Symbol"/>
              <a:buChar char="⚫"/>
              <a:defRPr sz="2400">
                <a:solidFill>
                  <a:schemeClr val="dk1"/>
                </a:solidFill>
                <a:latin typeface="Cabin"/>
                <a:ea typeface="Cabin"/>
                <a:cs typeface="Cabin"/>
                <a:sym typeface="Cabin"/>
              </a:defRPr>
            </a:lvl3pPr>
            <a:lvl4pPr marL="1097280" indent="-55880" algn="l" rtl="0">
              <a:lnSpc>
                <a:spcPct val="100000"/>
              </a:lnSpc>
              <a:spcBef>
                <a:spcPts val="400"/>
              </a:spcBef>
              <a:buClr>
                <a:schemeClr val="accent3"/>
              </a:buClr>
              <a:buFont typeface="Noto Symbol"/>
              <a:buChar char="⚫"/>
              <a:defRPr sz="2000">
                <a:solidFill>
                  <a:schemeClr val="dk1"/>
                </a:solidFill>
                <a:latin typeface="Cabin"/>
                <a:ea typeface="Cabin"/>
                <a:cs typeface="Cabin"/>
                <a:sym typeface="Cabin"/>
              </a:defRPr>
            </a:lvl4pPr>
            <a:lvl5pPr marL="1298448" indent="-66547" algn="l" rtl="0">
              <a:lnSpc>
                <a:spcPct val="100000"/>
              </a:lnSpc>
              <a:spcBef>
                <a:spcPts val="400"/>
              </a:spcBef>
              <a:buClr>
                <a:schemeClr val="accent4"/>
              </a:buClr>
              <a:buFont typeface="Noto Symbol"/>
              <a:buChar char="⚫"/>
              <a:defRPr sz="2000">
                <a:solidFill>
                  <a:schemeClr val="dk1"/>
                </a:solidFill>
                <a:latin typeface="Cabin"/>
                <a:ea typeface="Cabin"/>
                <a:cs typeface="Cabin"/>
                <a:sym typeface="Cabin"/>
              </a:defRPr>
            </a:lvl5pPr>
            <a:lvl6pPr marL="1508760" indent="-60960" algn="l" rtl="0">
              <a:lnSpc>
                <a:spcPct val="100000"/>
              </a:lnSpc>
              <a:spcBef>
                <a:spcPts val="400"/>
              </a:spcBef>
              <a:buClr>
                <a:schemeClr val="accent5"/>
              </a:buClr>
              <a:buFont typeface="Noto Symbol"/>
              <a:buChar char="⚫"/>
              <a:defRPr sz="2000">
                <a:solidFill>
                  <a:schemeClr val="dk1"/>
                </a:solidFill>
                <a:latin typeface="Cabin"/>
                <a:ea typeface="Cabin"/>
                <a:cs typeface="Cabin"/>
                <a:sym typeface="Cabin"/>
              </a:defRPr>
            </a:lvl6pPr>
            <a:lvl7pPr marL="1719072" indent="-68072" algn="l" rtl="0">
              <a:lnSpc>
                <a:spcPct val="100000"/>
              </a:lnSpc>
              <a:spcBef>
                <a:spcPts val="400"/>
              </a:spcBef>
              <a:buClr>
                <a:schemeClr val="accent6"/>
              </a:buClr>
              <a:buFont typeface="Noto Symbol"/>
              <a:buChar char="⚫"/>
              <a:defRPr sz="2000">
                <a:solidFill>
                  <a:schemeClr val="dk1"/>
                </a:solidFill>
                <a:latin typeface="Cabin"/>
                <a:ea typeface="Cabin"/>
                <a:cs typeface="Cabin"/>
                <a:sym typeface="Cabin"/>
              </a:defRPr>
            </a:lvl7pPr>
            <a:lvl8pPr marL="1920240" indent="-66039" algn="l" rtl="0">
              <a:lnSpc>
                <a:spcPct val="100000"/>
              </a:lnSpc>
              <a:spcBef>
                <a:spcPts val="400"/>
              </a:spcBef>
              <a:buClr>
                <a:schemeClr val="accent6"/>
              </a:buClr>
              <a:buFont typeface="Noto Symbol"/>
              <a:buChar char="⚫"/>
              <a:defRPr sz="2000">
                <a:solidFill>
                  <a:schemeClr val="dk1"/>
                </a:solidFill>
                <a:latin typeface="Cabin"/>
                <a:ea typeface="Cabin"/>
                <a:cs typeface="Cabin"/>
                <a:sym typeface="Cabin"/>
              </a:defRPr>
            </a:lvl8pPr>
            <a:lvl9pPr marL="2130552" indent="-60451" algn="l" rtl="0">
              <a:lnSpc>
                <a:spcPct val="100000"/>
              </a:lnSpc>
              <a:spcBef>
                <a:spcPts val="400"/>
              </a:spcBef>
              <a:buClr>
                <a:schemeClr val="accent6"/>
              </a:buClr>
              <a:buFont typeface="Noto Symbol"/>
              <a:buChar char="⚫"/>
              <a:defRPr sz="2000">
                <a:solidFill>
                  <a:schemeClr val="dk1"/>
                </a:solidFill>
                <a:latin typeface="Cabin"/>
                <a:ea typeface="Cabin"/>
                <a:cs typeface="Cabin"/>
                <a:sym typeface="Cabin"/>
              </a:defRPr>
            </a:lvl9pPr>
          </a:lstStyle>
          <a:p>
            <a:endParaRPr/>
          </a:p>
        </p:txBody>
      </p:sp>
      <p:sp>
        <p:nvSpPr>
          <p:cNvPr id="80" name="Shape 80"/>
          <p:cNvSpPr txBox="1">
            <a:spLocks noGrp="1"/>
          </p:cNvSpPr>
          <p:nvPr>
            <p:ph type="body" idx="2"/>
          </p:nvPr>
        </p:nvSpPr>
        <p:spPr>
          <a:xfrm>
            <a:off x="6197607" y="1600205"/>
            <a:ext cx="5384799" cy="4530724"/>
          </a:xfrm>
          <a:prstGeom prst="rect">
            <a:avLst/>
          </a:prstGeom>
          <a:noFill/>
          <a:ln>
            <a:noFill/>
          </a:ln>
        </p:spPr>
        <p:txBody>
          <a:bodyPr lIns="91425" tIns="91425" rIns="91425" bIns="91425" anchor="t" anchorCtr="0"/>
          <a:lstStyle>
            <a:lvl1pPr marL="365760" indent="-127000" algn="l" rtl="0">
              <a:lnSpc>
                <a:spcPct val="100000"/>
              </a:lnSpc>
              <a:spcBef>
                <a:spcPts val="600"/>
              </a:spcBef>
              <a:buClr>
                <a:schemeClr val="accent1"/>
              </a:buClr>
              <a:buFont typeface="Noto Symbol"/>
              <a:buChar char="●"/>
              <a:defRPr sz="3200">
                <a:solidFill>
                  <a:schemeClr val="dk1"/>
                </a:solidFill>
                <a:latin typeface="Cabin"/>
                <a:ea typeface="Cabin"/>
                <a:cs typeface="Cabin"/>
                <a:sym typeface="Cabin"/>
              </a:defRPr>
            </a:lvl1pPr>
            <a:lvl2pPr marL="640080" indent="-68580" algn="l" rtl="0">
              <a:lnSpc>
                <a:spcPct val="100000"/>
              </a:lnSpc>
              <a:spcBef>
                <a:spcPts val="550"/>
              </a:spcBef>
              <a:buClr>
                <a:schemeClr val="accent1"/>
              </a:buClr>
              <a:buFont typeface="Verdana"/>
              <a:buChar char="◦"/>
              <a:defRPr sz="2800">
                <a:solidFill>
                  <a:schemeClr val="dk1"/>
                </a:solidFill>
                <a:latin typeface="Cabin"/>
                <a:ea typeface="Cabin"/>
                <a:cs typeface="Cabin"/>
                <a:sym typeface="Cabin"/>
              </a:defRPr>
            </a:lvl2pPr>
            <a:lvl3pPr marL="886967" indent="-86867" algn="l" rtl="0">
              <a:lnSpc>
                <a:spcPct val="100000"/>
              </a:lnSpc>
              <a:spcBef>
                <a:spcPts val="480"/>
              </a:spcBef>
              <a:buClr>
                <a:schemeClr val="accent2"/>
              </a:buClr>
              <a:buFont typeface="Noto Symbol"/>
              <a:buChar char="⚫"/>
              <a:defRPr sz="2400">
                <a:solidFill>
                  <a:schemeClr val="dk1"/>
                </a:solidFill>
                <a:latin typeface="Cabin"/>
                <a:ea typeface="Cabin"/>
                <a:cs typeface="Cabin"/>
                <a:sym typeface="Cabin"/>
              </a:defRPr>
            </a:lvl3pPr>
            <a:lvl4pPr marL="1097280" indent="-55880" algn="l" rtl="0">
              <a:lnSpc>
                <a:spcPct val="100000"/>
              </a:lnSpc>
              <a:spcBef>
                <a:spcPts val="400"/>
              </a:spcBef>
              <a:buClr>
                <a:schemeClr val="accent3"/>
              </a:buClr>
              <a:buFont typeface="Noto Symbol"/>
              <a:buChar char="⚫"/>
              <a:defRPr sz="2000">
                <a:solidFill>
                  <a:schemeClr val="dk1"/>
                </a:solidFill>
                <a:latin typeface="Cabin"/>
                <a:ea typeface="Cabin"/>
                <a:cs typeface="Cabin"/>
                <a:sym typeface="Cabin"/>
              </a:defRPr>
            </a:lvl4pPr>
            <a:lvl5pPr marL="1298448" indent="-66547" algn="l" rtl="0">
              <a:lnSpc>
                <a:spcPct val="100000"/>
              </a:lnSpc>
              <a:spcBef>
                <a:spcPts val="400"/>
              </a:spcBef>
              <a:buClr>
                <a:schemeClr val="accent4"/>
              </a:buClr>
              <a:buFont typeface="Noto Symbol"/>
              <a:buChar char="⚫"/>
              <a:defRPr sz="2000">
                <a:solidFill>
                  <a:schemeClr val="dk1"/>
                </a:solidFill>
                <a:latin typeface="Cabin"/>
                <a:ea typeface="Cabin"/>
                <a:cs typeface="Cabin"/>
                <a:sym typeface="Cabin"/>
              </a:defRPr>
            </a:lvl5pPr>
            <a:lvl6pPr marL="1508760" indent="-60960" algn="l" rtl="0">
              <a:lnSpc>
                <a:spcPct val="100000"/>
              </a:lnSpc>
              <a:spcBef>
                <a:spcPts val="400"/>
              </a:spcBef>
              <a:buClr>
                <a:schemeClr val="accent5"/>
              </a:buClr>
              <a:buFont typeface="Noto Symbol"/>
              <a:buChar char="⚫"/>
              <a:defRPr sz="2000">
                <a:solidFill>
                  <a:schemeClr val="dk1"/>
                </a:solidFill>
                <a:latin typeface="Cabin"/>
                <a:ea typeface="Cabin"/>
                <a:cs typeface="Cabin"/>
                <a:sym typeface="Cabin"/>
              </a:defRPr>
            </a:lvl6pPr>
            <a:lvl7pPr marL="1719072" indent="-68072" algn="l" rtl="0">
              <a:lnSpc>
                <a:spcPct val="100000"/>
              </a:lnSpc>
              <a:spcBef>
                <a:spcPts val="400"/>
              </a:spcBef>
              <a:buClr>
                <a:schemeClr val="accent6"/>
              </a:buClr>
              <a:buFont typeface="Noto Symbol"/>
              <a:buChar char="⚫"/>
              <a:defRPr sz="2000">
                <a:solidFill>
                  <a:schemeClr val="dk1"/>
                </a:solidFill>
                <a:latin typeface="Cabin"/>
                <a:ea typeface="Cabin"/>
                <a:cs typeface="Cabin"/>
                <a:sym typeface="Cabin"/>
              </a:defRPr>
            </a:lvl7pPr>
            <a:lvl8pPr marL="1920240" indent="-66039" algn="l" rtl="0">
              <a:lnSpc>
                <a:spcPct val="100000"/>
              </a:lnSpc>
              <a:spcBef>
                <a:spcPts val="400"/>
              </a:spcBef>
              <a:buClr>
                <a:schemeClr val="accent6"/>
              </a:buClr>
              <a:buFont typeface="Noto Symbol"/>
              <a:buChar char="⚫"/>
              <a:defRPr sz="2000">
                <a:solidFill>
                  <a:schemeClr val="dk1"/>
                </a:solidFill>
                <a:latin typeface="Cabin"/>
                <a:ea typeface="Cabin"/>
                <a:cs typeface="Cabin"/>
                <a:sym typeface="Cabin"/>
              </a:defRPr>
            </a:lvl8pPr>
            <a:lvl9pPr marL="2130552" indent="-60451" algn="l" rtl="0">
              <a:lnSpc>
                <a:spcPct val="100000"/>
              </a:lnSpc>
              <a:spcBef>
                <a:spcPts val="400"/>
              </a:spcBef>
              <a:buClr>
                <a:schemeClr val="accent6"/>
              </a:buClr>
              <a:buFont typeface="Noto Symbol"/>
              <a:buChar char="⚫"/>
              <a:defRPr sz="2000">
                <a:solidFill>
                  <a:schemeClr val="dk1"/>
                </a:solidFill>
                <a:latin typeface="Cabin"/>
                <a:ea typeface="Cabin"/>
                <a:cs typeface="Cabin"/>
                <a:sym typeface="Cabin"/>
              </a:defRPr>
            </a:lvl9pPr>
          </a:lstStyle>
          <a:p>
            <a:endParaRPr/>
          </a:p>
        </p:txBody>
      </p:sp>
      <p:sp>
        <p:nvSpPr>
          <p:cNvPr id="81" name="Shape 81"/>
          <p:cNvSpPr txBox="1">
            <a:spLocks noGrp="1"/>
          </p:cNvSpPr>
          <p:nvPr>
            <p:ph type="dt" idx="10"/>
          </p:nvPr>
        </p:nvSpPr>
        <p:spPr>
          <a:xfrm>
            <a:off x="4775200" y="6305560"/>
            <a:ext cx="2844800" cy="476249"/>
          </a:xfrm>
          <a:prstGeom prst="rect">
            <a:avLst/>
          </a:prstGeom>
          <a:noFill/>
          <a:ln>
            <a:noFill/>
          </a:ln>
        </p:spPr>
        <p:txBody>
          <a:bodyPr lIns="91425" tIns="91425" rIns="91425" bIns="91425" anchor="b" anchorCtr="0"/>
          <a:lstStyle>
            <a:lvl1pPr marL="0" marR="0" indent="0" algn="r" rtl="0">
              <a:spcBef>
                <a:spcPts val="0"/>
              </a:spcBef>
              <a:defRPr sz="1200" b="0" i="0" u="none" strike="noStrike" cap="none" baseline="0">
                <a:solidFill>
                  <a:srgbClr val="B3A787"/>
                </a:solidFill>
                <a:latin typeface="Cabin"/>
                <a:ea typeface="Cabin"/>
                <a:cs typeface="Cabin"/>
                <a:sym typeface="Cabin"/>
              </a:defRPr>
            </a:lvl1pPr>
            <a:lvl2pPr marL="457200" marR="0" indent="0" algn="l" rtl="0">
              <a:spcBef>
                <a:spcPts val="0"/>
              </a:spcBef>
              <a:defRPr sz="1800" b="0" i="0" u="none" strike="noStrike" cap="none" baseline="0">
                <a:solidFill>
                  <a:schemeClr val="dk1"/>
                </a:solidFill>
                <a:latin typeface="Cabin"/>
                <a:ea typeface="Cabin"/>
                <a:cs typeface="Cabin"/>
                <a:sym typeface="Cabin"/>
              </a:defRPr>
            </a:lvl2pPr>
            <a:lvl3pPr marL="914400" marR="0" indent="0" algn="l" rtl="0">
              <a:spcBef>
                <a:spcPts val="0"/>
              </a:spcBef>
              <a:defRPr sz="1800" b="0" i="0" u="none" strike="noStrike" cap="none" baseline="0">
                <a:solidFill>
                  <a:schemeClr val="dk1"/>
                </a:solidFill>
                <a:latin typeface="Cabin"/>
                <a:ea typeface="Cabin"/>
                <a:cs typeface="Cabin"/>
                <a:sym typeface="Cabin"/>
              </a:defRPr>
            </a:lvl3pPr>
            <a:lvl4pPr marL="1371600" marR="0" indent="0" algn="l" rtl="0">
              <a:spcBef>
                <a:spcPts val="0"/>
              </a:spcBef>
              <a:defRPr sz="1800" b="0" i="0" u="none" strike="noStrike" cap="none" baseline="0">
                <a:solidFill>
                  <a:schemeClr val="dk1"/>
                </a:solidFill>
                <a:latin typeface="Cabin"/>
                <a:ea typeface="Cabin"/>
                <a:cs typeface="Cabin"/>
                <a:sym typeface="Cabin"/>
              </a:defRPr>
            </a:lvl4pPr>
            <a:lvl5pPr marL="1828800" marR="0" indent="0" algn="l" rtl="0">
              <a:spcBef>
                <a:spcPts val="0"/>
              </a:spcBef>
              <a:defRPr sz="1800" b="0" i="0" u="none" strike="noStrike" cap="none" baseline="0">
                <a:solidFill>
                  <a:schemeClr val="dk1"/>
                </a:solidFill>
                <a:latin typeface="Cabin"/>
                <a:ea typeface="Cabin"/>
                <a:cs typeface="Cabin"/>
                <a:sym typeface="Cabin"/>
              </a:defRPr>
            </a:lvl5pPr>
            <a:lvl6pPr marL="2286000" marR="0" indent="0" algn="l" rtl="0">
              <a:spcBef>
                <a:spcPts val="0"/>
              </a:spcBef>
              <a:defRPr sz="1800" b="0" i="0" u="none" strike="noStrike" cap="none" baseline="0">
                <a:solidFill>
                  <a:schemeClr val="dk1"/>
                </a:solidFill>
                <a:latin typeface="Cabin"/>
                <a:ea typeface="Cabin"/>
                <a:cs typeface="Cabin"/>
                <a:sym typeface="Cabin"/>
              </a:defRPr>
            </a:lvl6pPr>
            <a:lvl7pPr marL="2743200" marR="0" indent="0" algn="l" rtl="0">
              <a:spcBef>
                <a:spcPts val="0"/>
              </a:spcBef>
              <a:defRPr sz="1800" b="0" i="0" u="none" strike="noStrike" cap="none" baseline="0">
                <a:solidFill>
                  <a:schemeClr val="dk1"/>
                </a:solidFill>
                <a:latin typeface="Cabin"/>
                <a:ea typeface="Cabin"/>
                <a:cs typeface="Cabin"/>
                <a:sym typeface="Cabin"/>
              </a:defRPr>
            </a:lvl7pPr>
            <a:lvl8pPr marL="3200400" marR="0" indent="0" algn="l" rtl="0">
              <a:spcBef>
                <a:spcPts val="0"/>
              </a:spcBef>
              <a:defRPr sz="1800" b="0" i="0" u="none" strike="noStrike" cap="none" baseline="0">
                <a:solidFill>
                  <a:schemeClr val="dk1"/>
                </a:solidFill>
                <a:latin typeface="Cabin"/>
                <a:ea typeface="Cabin"/>
                <a:cs typeface="Cabin"/>
                <a:sym typeface="Cabin"/>
              </a:defRPr>
            </a:lvl8pPr>
            <a:lvl9pPr marL="3657600" marR="0" indent="0" algn="l" rtl="0">
              <a:spcBef>
                <a:spcPts val="0"/>
              </a:spcBef>
              <a:defRPr sz="1800" b="0" i="0" u="none" strike="noStrike" cap="none" baseline="0">
                <a:solidFill>
                  <a:schemeClr val="dk1"/>
                </a:solidFill>
                <a:latin typeface="Cabin"/>
                <a:ea typeface="Cabin"/>
                <a:cs typeface="Cabin"/>
                <a:sym typeface="Cabin"/>
              </a:defRPr>
            </a:lvl9pPr>
          </a:lstStyle>
          <a:p>
            <a:endParaRPr/>
          </a:p>
        </p:txBody>
      </p:sp>
      <p:sp>
        <p:nvSpPr>
          <p:cNvPr id="82" name="Shape 82"/>
          <p:cNvSpPr txBox="1">
            <a:spLocks noGrp="1"/>
          </p:cNvSpPr>
          <p:nvPr>
            <p:ph type="ftr" idx="11"/>
          </p:nvPr>
        </p:nvSpPr>
        <p:spPr>
          <a:xfrm>
            <a:off x="7620007" y="6305560"/>
            <a:ext cx="3860799" cy="476249"/>
          </a:xfrm>
          <a:prstGeom prst="rect">
            <a:avLst/>
          </a:prstGeom>
          <a:noFill/>
          <a:ln>
            <a:noFill/>
          </a:ln>
        </p:spPr>
        <p:txBody>
          <a:bodyPr lIns="91425" tIns="91425" rIns="91425" bIns="91425" anchor="b" anchorCtr="0"/>
          <a:lstStyle>
            <a:lvl1pPr marL="0" marR="0" indent="0" algn="l" rtl="0">
              <a:spcBef>
                <a:spcPts val="0"/>
              </a:spcBef>
              <a:defRPr sz="1200" b="0" i="0" u="none" strike="noStrike" cap="none" baseline="0">
                <a:solidFill>
                  <a:srgbClr val="B3A787"/>
                </a:solidFill>
                <a:latin typeface="Cabin"/>
                <a:ea typeface="Cabin"/>
                <a:cs typeface="Cabin"/>
                <a:sym typeface="Cabin"/>
              </a:defRPr>
            </a:lvl1pPr>
            <a:lvl2pPr marL="457200" marR="0" indent="0" algn="l" rtl="0">
              <a:spcBef>
                <a:spcPts val="0"/>
              </a:spcBef>
              <a:defRPr sz="1800" b="0" i="0" u="none" strike="noStrike" cap="none" baseline="0">
                <a:solidFill>
                  <a:schemeClr val="dk1"/>
                </a:solidFill>
                <a:latin typeface="Cabin"/>
                <a:ea typeface="Cabin"/>
                <a:cs typeface="Cabin"/>
                <a:sym typeface="Cabin"/>
              </a:defRPr>
            </a:lvl2pPr>
            <a:lvl3pPr marL="914400" marR="0" indent="0" algn="l" rtl="0">
              <a:spcBef>
                <a:spcPts val="0"/>
              </a:spcBef>
              <a:defRPr sz="1800" b="0" i="0" u="none" strike="noStrike" cap="none" baseline="0">
                <a:solidFill>
                  <a:schemeClr val="dk1"/>
                </a:solidFill>
                <a:latin typeface="Cabin"/>
                <a:ea typeface="Cabin"/>
                <a:cs typeface="Cabin"/>
                <a:sym typeface="Cabin"/>
              </a:defRPr>
            </a:lvl3pPr>
            <a:lvl4pPr marL="1371600" marR="0" indent="0" algn="l" rtl="0">
              <a:spcBef>
                <a:spcPts val="0"/>
              </a:spcBef>
              <a:defRPr sz="1800" b="0" i="0" u="none" strike="noStrike" cap="none" baseline="0">
                <a:solidFill>
                  <a:schemeClr val="dk1"/>
                </a:solidFill>
                <a:latin typeface="Cabin"/>
                <a:ea typeface="Cabin"/>
                <a:cs typeface="Cabin"/>
                <a:sym typeface="Cabin"/>
              </a:defRPr>
            </a:lvl4pPr>
            <a:lvl5pPr marL="1828800" marR="0" indent="0" algn="l" rtl="0">
              <a:spcBef>
                <a:spcPts val="0"/>
              </a:spcBef>
              <a:defRPr sz="1800" b="0" i="0" u="none" strike="noStrike" cap="none" baseline="0">
                <a:solidFill>
                  <a:schemeClr val="dk1"/>
                </a:solidFill>
                <a:latin typeface="Cabin"/>
                <a:ea typeface="Cabin"/>
                <a:cs typeface="Cabin"/>
                <a:sym typeface="Cabin"/>
              </a:defRPr>
            </a:lvl5pPr>
            <a:lvl6pPr marL="2286000" marR="0" indent="0" algn="l" rtl="0">
              <a:spcBef>
                <a:spcPts val="0"/>
              </a:spcBef>
              <a:defRPr sz="1800" b="0" i="0" u="none" strike="noStrike" cap="none" baseline="0">
                <a:solidFill>
                  <a:schemeClr val="dk1"/>
                </a:solidFill>
                <a:latin typeface="Cabin"/>
                <a:ea typeface="Cabin"/>
                <a:cs typeface="Cabin"/>
                <a:sym typeface="Cabin"/>
              </a:defRPr>
            </a:lvl6pPr>
            <a:lvl7pPr marL="2743200" marR="0" indent="0" algn="l" rtl="0">
              <a:spcBef>
                <a:spcPts val="0"/>
              </a:spcBef>
              <a:defRPr sz="1800" b="0" i="0" u="none" strike="noStrike" cap="none" baseline="0">
                <a:solidFill>
                  <a:schemeClr val="dk1"/>
                </a:solidFill>
                <a:latin typeface="Cabin"/>
                <a:ea typeface="Cabin"/>
                <a:cs typeface="Cabin"/>
                <a:sym typeface="Cabin"/>
              </a:defRPr>
            </a:lvl7pPr>
            <a:lvl8pPr marL="3200400" marR="0" indent="0" algn="l" rtl="0">
              <a:spcBef>
                <a:spcPts val="0"/>
              </a:spcBef>
              <a:defRPr sz="1800" b="0" i="0" u="none" strike="noStrike" cap="none" baseline="0">
                <a:solidFill>
                  <a:schemeClr val="dk1"/>
                </a:solidFill>
                <a:latin typeface="Cabin"/>
                <a:ea typeface="Cabin"/>
                <a:cs typeface="Cabin"/>
                <a:sym typeface="Cabin"/>
              </a:defRPr>
            </a:lvl8pPr>
            <a:lvl9pPr marL="3657600" marR="0" indent="0" algn="l" rtl="0">
              <a:spcBef>
                <a:spcPts val="0"/>
              </a:spcBef>
              <a:defRPr sz="1800" b="0" i="0" u="none" strike="noStrike" cap="none" baseline="0">
                <a:solidFill>
                  <a:schemeClr val="dk1"/>
                </a:solidFill>
                <a:latin typeface="Cabin"/>
                <a:ea typeface="Cabin"/>
                <a:cs typeface="Cabin"/>
                <a:sym typeface="Cabin"/>
              </a:defRPr>
            </a:lvl9pPr>
          </a:lstStyle>
          <a:p>
            <a:endParaRPr/>
          </a:p>
        </p:txBody>
      </p:sp>
      <p:sp>
        <p:nvSpPr>
          <p:cNvPr id="83" name="Shape 83"/>
          <p:cNvSpPr txBox="1">
            <a:spLocks noGrp="1"/>
          </p:cNvSpPr>
          <p:nvPr>
            <p:ph type="sldNum" idx="12"/>
          </p:nvPr>
        </p:nvSpPr>
        <p:spPr>
          <a:xfrm>
            <a:off x="11484871" y="6305560"/>
            <a:ext cx="609599" cy="476249"/>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fld id="{00000000-1234-1234-1234-123412341234}" type="slidenum">
              <a:rPr lang="en-US" sz="1200" b="0" i="0" u="none" strike="noStrike" cap="none" baseline="0">
                <a:solidFill>
                  <a:srgbClr val="B3A787"/>
                </a:solidFill>
                <a:latin typeface="Cabin"/>
                <a:ea typeface="Cabin"/>
                <a:cs typeface="Cabin"/>
                <a:sym typeface="Cabin"/>
              </a:rPr>
              <a:t>‹#›</a:t>
            </a:fld>
            <a:endParaRPr lang="en-US" sz="1200" b="0" i="0" u="none" strike="noStrike" cap="none" baseline="0">
              <a:solidFill>
                <a:srgbClr val="B3A787"/>
              </a:solidFill>
              <a:latin typeface="Cabin"/>
              <a:ea typeface="Cabin"/>
              <a:cs typeface="Cabin"/>
              <a:sym typeface="Cabin"/>
            </a:endParaRPr>
          </a:p>
        </p:txBody>
      </p:sp>
    </p:spTree>
    <p:extLst>
      <p:ext uri="{BB962C8B-B14F-4D97-AF65-F5344CB8AC3E}">
        <p14:creationId xmlns:p14="http://schemas.microsoft.com/office/powerpoint/2010/main" val="1964606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7C3F878-F5E8-489B-AC8A-64F2A7E22C28}" type="datetimeFigureOut">
              <a:rPr lang="en-US" smtClean="0"/>
              <a:pPr/>
              <a:t>8/25/20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3" y="-54"/>
            <a:ext cx="9144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B7C3F878-F5E8-489B-AC8A-64F2A7E22C28}" type="datetimeFigureOut">
              <a:rPr lang="en-US" smtClean="0"/>
              <a:pPr/>
              <a:t>8/25/20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
        <p:nvSpPr>
          <p:cNvPr id="10" name="Rectangle 9"/>
          <p:cNvSpPr/>
          <p:nvPr/>
        </p:nvSpPr>
        <p:spPr bwMode="invGray">
          <a:xfrm>
            <a:off x="3048000" y="0"/>
            <a:ext cx="1016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3210752" y="2745870"/>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kumimoji="0" lang="en-US"/>
              <a:t>Click to edit Master title style</a:t>
            </a:r>
          </a:p>
        </p:txBody>
      </p:sp>
      <p:sp>
        <p:nvSpPr>
          <p:cNvPr id="3" name="Content Placeholder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703478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B7C3F878-F5E8-489B-AC8A-64F2A7E22C28}" type="datetimeFigureOut">
              <a:rPr lang="en-US" smtClean="0"/>
              <a:pPr/>
              <a:t>8/25/20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B7C3F878-F5E8-489B-AC8A-64F2A7E22C28}" type="datetimeFigureOut">
              <a:rPr lang="en-US" smtClean="0"/>
              <a:pPr/>
              <a:t>8/25/20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B7C3F878-F5E8-489B-AC8A-64F2A7E22C28}" type="datetimeFigureOut">
              <a:rPr lang="en-US" smtClean="0"/>
              <a:pPr/>
              <a:t>8/25/20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1FC063-5EA9-49AF-AFAF-D68C9E82B23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353312" y="0"/>
            <a:ext cx="10838688"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Date Placeholder 1"/>
          <p:cNvSpPr>
            <a:spLocks noGrp="1"/>
          </p:cNvSpPr>
          <p:nvPr>
            <p:ph type="dt" sz="half" idx="10"/>
          </p:nvPr>
        </p:nvSpPr>
        <p:spPr/>
        <p:txBody>
          <a:bodyPr/>
          <a:lstStyle/>
          <a:p>
            <a:fld id="{B7C3F878-F5E8-489B-AC8A-64F2A7E22C28}" type="datetimeFigureOut">
              <a:rPr lang="en-US" smtClean="0"/>
              <a:pPr/>
              <a:t>8/25/20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1FC063-5EA9-49AF-AFAF-D68C9E82B23B}" type="slidenum">
              <a:rPr lang="en-US" smtClean="0"/>
              <a:pPr/>
              <a:t>‹#›</a:t>
            </a:fld>
            <a:endParaRPr lang="en-US"/>
          </a:p>
        </p:txBody>
      </p:sp>
      <p:sp>
        <p:nvSpPr>
          <p:cNvPr id="6" name="Rectangle 5"/>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3"/>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B7C3F878-F5E8-489B-AC8A-64F2A7E22C28}" type="datetimeFigureOut">
              <a:rPr lang="en-US" smtClean="0"/>
              <a:pPr/>
              <a:t>8/25/20</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B7C3F878-F5E8-489B-AC8A-64F2A7E22C28}" type="datetimeFigureOut">
              <a:rPr lang="en-US" smtClean="0"/>
              <a:pPr/>
              <a:t>8/25/20</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
        <p:nvSpPr>
          <p:cNvPr id="8" name="Rectangle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1117600" y="1143052"/>
            <a:ext cx="5892800" cy="3514531"/>
          </a:xfrm>
          <a:prstGeom prst="roundRect">
            <a:avLst>
              <a:gd name="adj" fmla="val 783"/>
            </a:avLst>
          </a:prstGeom>
          <a:solidFill>
            <a:schemeClr val="bg2"/>
          </a:solidFill>
          <a:ln w="127000">
            <a:noFill/>
            <a:miter lim="800000"/>
          </a:ln>
          <a:effectLst/>
        </p:spPr>
        <p:txBody>
          <a:bodyPr lIns="91440" tIns="274320" anchor="t"/>
          <a:lstStyle>
            <a:lvl1pPr marL="0" indent="0" algn="l" eaLnBrk="1" latinLnBrk="0" hangingPunct="1">
              <a:buNone/>
              <a:defRPr sz="3200"/>
            </a:lvl1pPr>
            <a:extLst/>
          </a:lstStyle>
          <a:p>
            <a:pPr marL="0" algn="l" eaLnBrk="1" latinLnBrk="0" hangingPunct="1"/>
            <a:r>
              <a:rPr kumimoji="0" lang="en-US"/>
              <a:t>Drag picture to placeholder or click icon to add</a:t>
            </a:r>
            <a:endParaRPr kumimoji="0" lang="en-US" dirty="0"/>
          </a:p>
        </p:txBody>
      </p:sp>
      <p:sp>
        <p:nvSpPr>
          <p:cNvPr id="9" name="Process 8"/>
          <p:cNvSpPr/>
          <p:nvPr/>
        </p:nvSpPr>
        <p:spPr>
          <a:xfrm rot="19468671">
            <a:off x="528967" y="954341"/>
            <a:ext cx="9144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Process 9"/>
          <p:cNvSpPr/>
          <p:nvPr/>
        </p:nvSpPr>
        <p:spPr>
          <a:xfrm rot="2103354" flipH="1">
            <a:off x="6671556" y="936786"/>
            <a:ext cx="865632"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1087900" y="-815922"/>
            <a:ext cx="2185183"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25091" y="21106"/>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Donut 10"/>
          <p:cNvSpPr/>
          <p:nvPr/>
        </p:nvSpPr>
        <p:spPr>
          <a:xfrm rot="2315675">
            <a:off x="243843"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a:xfrm>
            <a:off x="1350512" y="-54"/>
            <a:ext cx="10841503"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5" name="Title Placeholder 4"/>
          <p:cNvSpPr>
            <a:spLocks noGrp="1"/>
          </p:cNvSpPr>
          <p:nvPr>
            <p:ph type="title"/>
          </p:nvPr>
        </p:nvSpPr>
        <p:spPr>
          <a:xfrm>
            <a:off x="1914144" y="274638"/>
            <a:ext cx="999744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914144" y="1447800"/>
            <a:ext cx="999744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4775200" y="6305550"/>
            <a:ext cx="28448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B7C3F878-F5E8-489B-AC8A-64F2A7E22C28}" type="datetimeFigureOut">
              <a:rPr lang="en-US" smtClean="0"/>
              <a:pPr/>
              <a:t>8/25/20</a:t>
            </a:fld>
            <a:endParaRPr lang="en-US" dirty="0"/>
          </a:p>
        </p:txBody>
      </p:sp>
      <p:sp>
        <p:nvSpPr>
          <p:cNvPr id="10" name="Footer Placeholder 9"/>
          <p:cNvSpPr>
            <a:spLocks noGrp="1"/>
          </p:cNvSpPr>
          <p:nvPr>
            <p:ph type="ftr" sz="quarter" idx="3"/>
          </p:nvPr>
        </p:nvSpPr>
        <p:spPr>
          <a:xfrm>
            <a:off x="7620000" y="6305550"/>
            <a:ext cx="38608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dirty="0"/>
          </a:p>
        </p:txBody>
      </p:sp>
      <p:sp>
        <p:nvSpPr>
          <p:cNvPr id="22" name="Slide Number Placeholder 21"/>
          <p:cNvSpPr>
            <a:spLocks noGrp="1"/>
          </p:cNvSpPr>
          <p:nvPr>
            <p:ph type="sldNum" sz="quarter" idx="4"/>
          </p:nvPr>
        </p:nvSpPr>
        <p:spPr>
          <a:xfrm>
            <a:off x="11484864" y="6305550"/>
            <a:ext cx="6096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651FC063-5EA9-49AF-AFAF-D68C9E82B23B}" type="slidenum">
              <a:rPr lang="en-US" smtClean="0"/>
              <a:pPr/>
              <a:t>‹#›</a:t>
            </a:fld>
            <a:endParaRPr lang="en-US" dirty="0"/>
          </a:p>
        </p:txBody>
      </p:sp>
      <p:sp>
        <p:nvSpPr>
          <p:cNvPr id="15" name="Rectangle 14"/>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 id="2147484101" r:id="rId12"/>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Ksheehan1@molloy.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ted.com/talks/angela_lee_duckworth_the_key_to_success_grit.html" TargetMode="Externa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hyperlink" Target="https://youtube.com/watch?v=F0qrtsYg6kI"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7.jpg"/><Relationship Id="rId4" Type="http://schemas.openxmlformats.org/officeDocument/2006/relationships/hyperlink" Target="http://www.ted.com/talks/angela_lee_duckworth_the_key_to_success_grit.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www.google.com/url?sa=i&amp;source=images&amp;cd=&amp;cad=rja&amp;docid=neLJ6pqa9aM6MM&amp;tbnid=ugSQtlWLdhsIIM:&amp;ved=0CAgQjRwwAA&amp;url=http://www.digitaltrends.com/movies/true-grit-review/&amp;ei=ogkeUp3bOMilsQT664HgDA&amp;psig=AFQjCNHws7_lc3xS2XkRuzVBc2e-v5PvvQ&amp;ust=1377786659012056"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ted.com/talks/angela_lee_duckworth_the_key_to_success_grit.html" TargetMode="Externa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https://youtube.com/watch?v=F0qrtsYg6kI"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hyperlink" Target="http://www.ted.com/talks/angela_lee_duckworth_the_key_to_success_grit.html"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ted.com/talks/angela_lee_duckworth_the_key_to_success_grit.html"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youtube.com/watch?v=flkjMuaKYQU&amp;feature=youtu.be"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yIl1OIGzuDg"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jpeg"/><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3" Type="http://schemas.openxmlformats.org/officeDocument/2006/relationships/hyperlink" Target="http://home.culver.org/" TargetMode="External"/><Relationship Id="rId2" Type="http://schemas.openxmlformats.org/officeDocument/2006/relationships/image" Target="../media/image39.jpeg"/><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9.jpg"/><Relationship Id="rId4" Type="http://schemas.openxmlformats.org/officeDocument/2006/relationships/image" Target="../media/image58.jpg"/></Relationships>
</file>

<file path=ppt/slides/_rels/slide4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image" Target="../media/image67.tiff"/><Relationship Id="rId1" Type="http://schemas.openxmlformats.org/officeDocument/2006/relationships/slideLayout" Target="../slideLayouts/slideLayout2.xml"/><Relationship Id="rId4" Type="http://schemas.openxmlformats.org/officeDocument/2006/relationships/image" Target="../media/image69.tiff"/></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emf"/><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5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7.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jp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83551" y="632666"/>
            <a:ext cx="10736776" cy="2819400"/>
          </a:xfrm>
        </p:spPr>
        <p:txBody>
          <a:bodyPr>
            <a:normAutofit fontScale="90000"/>
          </a:bodyPr>
          <a:lstStyle/>
          <a:p>
            <a:pPr algn="ctr"/>
            <a:r>
              <a:rPr lang="en-US" sz="4400" b="1" i="1" dirty="0">
                <a:solidFill>
                  <a:schemeClr val="tx1"/>
                </a:solidFill>
                <a:effectLst/>
              </a:rPr>
              <a:t>Positive Psychology Research: </a:t>
            </a:r>
            <a:br>
              <a:rPr lang="en-US" sz="4400" b="1" i="1" dirty="0">
                <a:solidFill>
                  <a:schemeClr val="tx1"/>
                </a:solidFill>
                <a:effectLst/>
              </a:rPr>
            </a:br>
            <a:r>
              <a:rPr lang="en-US" sz="4400" b="1" i="1" dirty="0">
                <a:solidFill>
                  <a:schemeClr val="tx1"/>
                </a:solidFill>
                <a:effectLst/>
              </a:rPr>
              <a:t>KEY CONCEPTS</a:t>
            </a:r>
            <a:br>
              <a:rPr lang="en-US" sz="4400" b="1" i="1" dirty="0">
                <a:solidFill>
                  <a:schemeClr val="tx1"/>
                </a:solidFill>
                <a:effectLst/>
              </a:rPr>
            </a:br>
            <a:r>
              <a:rPr lang="en-US" sz="4400" b="1" i="1" dirty="0">
                <a:solidFill>
                  <a:srgbClr val="FF0000"/>
                </a:solidFill>
                <a:effectLst/>
              </a:rPr>
              <a:t>WHAT ARE THE SEL SKILLS YOU NEED FOR SUCCESS IN LIFE IN THE WORLD OF WORK?</a:t>
            </a:r>
            <a:br>
              <a:rPr lang="en-US" sz="6000" dirty="0">
                <a:effectLst/>
              </a:rPr>
            </a:br>
            <a:br>
              <a:rPr lang="en-US" sz="4000" dirty="0">
                <a:solidFill>
                  <a:srgbClr val="FF0000"/>
                </a:solidFill>
                <a:effectLst/>
              </a:rPr>
            </a:br>
            <a:endParaRPr lang="en-US" sz="3100" i="1" dirty="0">
              <a:solidFill>
                <a:srgbClr val="FF0000"/>
              </a:solidFill>
              <a:latin typeface="Arial Black" pitchFamily="34" charset="0"/>
            </a:endParaRPr>
          </a:p>
        </p:txBody>
      </p:sp>
      <p:sp>
        <p:nvSpPr>
          <p:cNvPr id="2" name="TextBox 1"/>
          <p:cNvSpPr txBox="1"/>
          <p:nvPr/>
        </p:nvSpPr>
        <p:spPr>
          <a:xfrm>
            <a:off x="7544973" y="3898723"/>
            <a:ext cx="3199013" cy="1938992"/>
          </a:xfrm>
          <a:prstGeom prst="rect">
            <a:avLst/>
          </a:prstGeom>
          <a:noFill/>
        </p:spPr>
        <p:txBody>
          <a:bodyPr wrap="none" rtlCol="0">
            <a:spAutoFit/>
          </a:bodyPr>
          <a:lstStyle/>
          <a:p>
            <a:r>
              <a:rPr lang="en-US" sz="2400" dirty="0"/>
              <a:t>Dr. Kevin Sheehan</a:t>
            </a:r>
          </a:p>
          <a:p>
            <a:r>
              <a:rPr lang="en-US" sz="2400" dirty="0">
                <a:hlinkClick r:id="rId3"/>
              </a:rPr>
              <a:t>Ksheehan1@molloy.edu</a:t>
            </a:r>
            <a:endParaRPr lang="en-US" sz="2400" dirty="0"/>
          </a:p>
          <a:p>
            <a:r>
              <a:rPr lang="en-US" sz="2400" dirty="0"/>
              <a:t>Molloy College</a:t>
            </a:r>
          </a:p>
          <a:p>
            <a:r>
              <a:rPr lang="en-US" sz="2400" dirty="0"/>
              <a:t>Twitter: @sheehank11</a:t>
            </a:r>
          </a:p>
          <a:p>
            <a:r>
              <a:rPr lang="en-US" sz="2400" dirty="0"/>
              <a:t>(516) 323 3129</a:t>
            </a:r>
          </a:p>
        </p:txBody>
      </p:sp>
      <p:pic>
        <p:nvPicPr>
          <p:cNvPr id="5" name="Picture 4" descr="duckworthand meIPPA.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9126" y="3452066"/>
            <a:ext cx="4222813" cy="3167110"/>
          </a:xfrm>
          <a:prstGeom prst="rect">
            <a:avLst/>
          </a:prstGeom>
        </p:spPr>
      </p:pic>
    </p:spTree>
    <p:extLst>
      <p:ext uri="{BB962C8B-B14F-4D97-AF65-F5344CB8AC3E}">
        <p14:creationId xmlns:p14="http://schemas.microsoft.com/office/powerpoint/2010/main" val="3373152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1" name="Rectangle 5"/>
          <p:cNvSpPr>
            <a:spLocks noGrp="1" noChangeArrowheads="1"/>
          </p:cNvSpPr>
          <p:nvPr>
            <p:ph type="title"/>
          </p:nvPr>
        </p:nvSpPr>
        <p:spPr>
          <a:xfrm>
            <a:off x="1914144" y="500985"/>
            <a:ext cx="9997440" cy="1143000"/>
          </a:xfrm>
        </p:spPr>
        <p:txBody>
          <a:bodyPr>
            <a:noAutofit/>
          </a:bodyPr>
          <a:lstStyle/>
          <a:p>
            <a:pPr algn="ctr" eaLnBrk="1" hangingPunct="1">
              <a:defRPr/>
            </a:pPr>
            <a:r>
              <a:rPr lang="en-US" sz="3600" dirty="0"/>
              <a:t>INITIAL RESEARCH:</a:t>
            </a:r>
            <a:br>
              <a:rPr lang="en-US" sz="3600" dirty="0"/>
            </a:br>
            <a:r>
              <a:rPr lang="en-US" sz="3600" dirty="0"/>
              <a:t> THE ELEPHANT IN THE ROOM—</a:t>
            </a:r>
            <a:br>
              <a:rPr lang="en-US" sz="3600" dirty="0"/>
            </a:br>
            <a:r>
              <a:rPr lang="en-US" sz="3600" dirty="0"/>
              <a:t>DOCTORAL STUDY</a:t>
            </a:r>
          </a:p>
        </p:txBody>
      </p:sp>
      <p:sp>
        <p:nvSpPr>
          <p:cNvPr id="24580" name="Text Box 10"/>
          <p:cNvSpPr txBox="1">
            <a:spLocks noChangeArrowheads="1"/>
          </p:cNvSpPr>
          <p:nvPr/>
        </p:nvSpPr>
        <p:spPr bwMode="auto">
          <a:xfrm>
            <a:off x="1951089" y="5867401"/>
            <a:ext cx="9266680" cy="707886"/>
          </a:xfrm>
          <a:prstGeom prst="rect">
            <a:avLst/>
          </a:prstGeom>
          <a:noFill/>
          <a:ln w="9525">
            <a:noFill/>
            <a:miter lim="800000"/>
            <a:headEnd/>
            <a:tailEnd/>
          </a:ln>
        </p:spPr>
        <p:txBody>
          <a:bodyPr wrap="none">
            <a:spAutoFit/>
          </a:bodyPr>
          <a:lstStyle/>
          <a:p>
            <a:r>
              <a:rPr lang="en-US" sz="4000" dirty="0"/>
              <a:t>Have alternative school students lost hope? </a:t>
            </a:r>
          </a:p>
        </p:txBody>
      </p:sp>
      <p:pic>
        <p:nvPicPr>
          <p:cNvPr id="3" name="Picture 2"/>
          <p:cNvPicPr>
            <a:picLocks noChangeAspect="1"/>
          </p:cNvPicPr>
          <p:nvPr/>
        </p:nvPicPr>
        <p:blipFill>
          <a:blip r:embed="rId2"/>
          <a:stretch>
            <a:fillRect/>
          </a:stretch>
        </p:blipFill>
        <p:spPr>
          <a:xfrm>
            <a:off x="4622800" y="1231900"/>
            <a:ext cx="2933700" cy="4394200"/>
          </a:xfrm>
          <a:prstGeom prst="rect">
            <a:avLst/>
          </a:prstGeom>
        </p:spPr>
      </p:pic>
      <p:pic>
        <p:nvPicPr>
          <p:cNvPr id="4" name="Picture 3"/>
          <p:cNvPicPr>
            <a:picLocks noChangeAspect="1"/>
          </p:cNvPicPr>
          <p:nvPr/>
        </p:nvPicPr>
        <p:blipFill>
          <a:blip r:embed="rId2"/>
          <a:stretch>
            <a:fillRect/>
          </a:stretch>
        </p:blipFill>
        <p:spPr>
          <a:xfrm>
            <a:off x="4622800" y="1231900"/>
            <a:ext cx="2933700" cy="4394200"/>
          </a:xfrm>
          <a:prstGeom prst="rect">
            <a:avLst/>
          </a:prstGeom>
        </p:spPr>
      </p:pic>
      <p:pic>
        <p:nvPicPr>
          <p:cNvPr id="5" name="Picture 4" descr="stor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6707" y="1922364"/>
            <a:ext cx="2614797" cy="3916536"/>
          </a:xfrm>
          <a:prstGeom prst="rect">
            <a:avLst/>
          </a:prstGeom>
        </p:spPr>
      </p:pic>
      <p:pic>
        <p:nvPicPr>
          <p:cNvPr id="2" name="Picture 1" descr="conversation in their hea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0548" y="1922364"/>
            <a:ext cx="5833529" cy="3916536"/>
          </a:xfrm>
          <a:prstGeom prst="rect">
            <a:avLst/>
          </a:prstGeom>
        </p:spPr>
      </p:pic>
    </p:spTree>
    <p:extLst>
      <p:ext uri="{BB962C8B-B14F-4D97-AF65-F5344CB8AC3E}">
        <p14:creationId xmlns:p14="http://schemas.microsoft.com/office/powerpoint/2010/main" val="3682606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Shape 252"/>
          <p:cNvSpPr txBox="1">
            <a:spLocks noGrp="1"/>
          </p:cNvSpPr>
          <p:nvPr>
            <p:ph type="title"/>
          </p:nvPr>
        </p:nvSpPr>
        <p:spPr>
          <a:xfrm>
            <a:off x="1219205" y="674120"/>
            <a:ext cx="10972799"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870" b="0" i="0" u="none" strike="noStrike" cap="none" baseline="0">
                <a:solidFill>
                  <a:schemeClr val="dk1"/>
                </a:solidFill>
                <a:latin typeface="Calibri"/>
                <a:ea typeface="Calibri"/>
                <a:cs typeface="Calibri"/>
                <a:sym typeface="Calibri"/>
              </a:rPr>
              <a:t>Sometimes, when we face obstacles, our hope is tested, our self-belief (hope) is truly tested!</a:t>
            </a:r>
          </a:p>
        </p:txBody>
      </p:sp>
      <p:pic>
        <p:nvPicPr>
          <p:cNvPr id="253" name="Shape 253"/>
          <p:cNvPicPr preferRelativeResize="0"/>
          <p:nvPr/>
        </p:nvPicPr>
        <p:blipFill rotWithShape="1">
          <a:blip r:embed="rId3">
            <a:alphaModFix/>
          </a:blip>
          <a:srcRect/>
          <a:stretch/>
        </p:blipFill>
        <p:spPr>
          <a:xfrm>
            <a:off x="1603583" y="2116605"/>
            <a:ext cx="9091607" cy="4496101"/>
          </a:xfrm>
          <a:prstGeom prst="rect">
            <a:avLst/>
          </a:prstGeom>
          <a:noFill/>
          <a:ln>
            <a:noFill/>
          </a:ln>
        </p:spPr>
      </p:pic>
    </p:spTree>
    <p:extLst>
      <p:ext uri="{BB962C8B-B14F-4D97-AF65-F5344CB8AC3E}">
        <p14:creationId xmlns:p14="http://schemas.microsoft.com/office/powerpoint/2010/main" val="1809809924"/>
      </p:ext>
    </p:extLst>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24777" y="1181952"/>
            <a:ext cx="9997440" cy="4800600"/>
          </a:xfrm>
        </p:spPr>
        <p:txBody>
          <a:bodyPr>
            <a:normAutofit fontScale="62500" lnSpcReduction="20000"/>
          </a:bodyPr>
          <a:lstStyle/>
          <a:p>
            <a:pPr marL="82296" indent="0" algn="ctr">
              <a:buNone/>
            </a:pPr>
            <a:r>
              <a:rPr lang="en-US" sz="96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“GRIT IS THE MEASURE OF HOW BADLY WE WANT A GOAL AND IT GIVES RISE TO OUR PERSEVERENCE ”</a:t>
            </a:r>
            <a:endParaRPr lang="en-US" sz="9600" dirty="0"/>
          </a:p>
        </p:txBody>
      </p:sp>
    </p:spTree>
    <p:extLst>
      <p:ext uri="{BB962C8B-B14F-4D97-AF65-F5344CB8AC3E}">
        <p14:creationId xmlns:p14="http://schemas.microsoft.com/office/powerpoint/2010/main" val="3611489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ChangeArrowheads="1"/>
          </p:cNvSpPr>
          <p:nvPr/>
        </p:nvSpPr>
        <p:spPr bwMode="auto">
          <a:xfrm>
            <a:off x="0" y="43934"/>
            <a:ext cx="184666" cy="369332"/>
          </a:xfrm>
          <a:prstGeom prst="rect">
            <a:avLst/>
          </a:prstGeom>
          <a:noFill/>
          <a:ln w="9525">
            <a:noFill/>
            <a:miter lim="800000"/>
            <a:headEnd/>
            <a:tailEnd/>
          </a:ln>
        </p:spPr>
        <p:txBody>
          <a:bodyPr wrap="none" anchor="ctr">
            <a:spAutoFit/>
          </a:bodyPr>
          <a:lstStyle/>
          <a:p>
            <a:endParaRPr lang="en-US"/>
          </a:p>
        </p:txBody>
      </p:sp>
      <p:sp>
        <p:nvSpPr>
          <p:cNvPr id="40963" name="Rectangle 4"/>
          <p:cNvSpPr>
            <a:spLocks noChangeArrowheads="1"/>
          </p:cNvSpPr>
          <p:nvPr/>
        </p:nvSpPr>
        <p:spPr bwMode="auto">
          <a:xfrm>
            <a:off x="0" y="1748909"/>
            <a:ext cx="184666" cy="369332"/>
          </a:xfrm>
          <a:prstGeom prst="rect">
            <a:avLst/>
          </a:prstGeom>
          <a:noFill/>
          <a:ln w="9525">
            <a:noFill/>
            <a:miter lim="800000"/>
            <a:headEnd/>
            <a:tailEnd/>
          </a:ln>
        </p:spPr>
        <p:txBody>
          <a:bodyPr wrap="none" anchor="ctr">
            <a:spAutoFit/>
          </a:bodyPr>
          <a:lstStyle/>
          <a:p>
            <a:pPr eaLnBrk="0" hangingPunct="0"/>
            <a:endParaRPr lang="en-US"/>
          </a:p>
        </p:txBody>
      </p:sp>
      <p:sp>
        <p:nvSpPr>
          <p:cNvPr id="40964" name="Rectangle 5"/>
          <p:cNvSpPr>
            <a:spLocks noChangeArrowheads="1"/>
          </p:cNvSpPr>
          <p:nvPr/>
        </p:nvSpPr>
        <p:spPr bwMode="auto">
          <a:xfrm>
            <a:off x="0" y="6112080"/>
            <a:ext cx="209500" cy="615553"/>
          </a:xfrm>
          <a:prstGeom prst="rect">
            <a:avLst/>
          </a:prstGeom>
          <a:noFill/>
          <a:ln w="9525">
            <a:noFill/>
            <a:miter lim="800000"/>
            <a:headEnd/>
            <a:tailEnd/>
          </a:ln>
        </p:spPr>
        <p:txBody>
          <a:bodyPr wrap="none" anchor="ctr">
            <a:spAutoFit/>
          </a:bodyPr>
          <a:lstStyle/>
          <a:p>
            <a:pPr eaLnBrk="0" hangingPunct="0"/>
            <a:br>
              <a:rPr lang="en-US" sz="1600" b="1">
                <a:latin typeface="Comic Sans MS" pitchFamily="66" charset="0"/>
                <a:cs typeface="Times New Roman" pitchFamily="18" charset="0"/>
              </a:rPr>
            </a:br>
            <a:endParaRPr lang="en-US"/>
          </a:p>
        </p:txBody>
      </p:sp>
      <p:sp>
        <p:nvSpPr>
          <p:cNvPr id="40965" name="Rectangle 5"/>
          <p:cNvSpPr>
            <a:spLocks noChangeArrowheads="1"/>
          </p:cNvSpPr>
          <p:nvPr/>
        </p:nvSpPr>
        <p:spPr bwMode="auto">
          <a:xfrm>
            <a:off x="1244819" y="3218991"/>
            <a:ext cx="10461512" cy="3600986"/>
          </a:xfrm>
          <a:prstGeom prst="rect">
            <a:avLst/>
          </a:prstGeom>
          <a:noFill/>
          <a:ln w="9525">
            <a:noFill/>
            <a:miter lim="800000"/>
            <a:headEnd/>
            <a:tailEnd/>
          </a:ln>
        </p:spPr>
        <p:txBody>
          <a:bodyPr wrap="square">
            <a:spAutoFit/>
          </a:bodyPr>
          <a:lstStyle/>
          <a:p>
            <a:pPr algn="ctr"/>
            <a:r>
              <a:rPr lang="en-US" sz="4400" b="1" i="1" dirty="0">
                <a:hlinkClick r:id="rId2"/>
              </a:rPr>
              <a:t>Grit and Dr. Angela Duckworth</a:t>
            </a:r>
            <a:endParaRPr lang="en-US" sz="4400" b="1" i="1" dirty="0"/>
          </a:p>
          <a:p>
            <a:pPr algn="ctr"/>
            <a:r>
              <a:rPr lang="en-US" sz="4400" b="1" i="1" dirty="0"/>
              <a:t>Research Partner in My Doctoral Study</a:t>
            </a:r>
            <a:endParaRPr lang="en-US" sz="4400" b="1" dirty="0"/>
          </a:p>
          <a:p>
            <a:pPr algn="ctr"/>
            <a:r>
              <a:rPr lang="en-US" sz="3600" b="1" i="1" dirty="0"/>
              <a:t>WHAT IF THE SECRET OF SUCCESS</a:t>
            </a:r>
          </a:p>
          <a:p>
            <a:pPr algn="ctr"/>
            <a:r>
              <a:rPr lang="en-US" sz="3600" b="1" i="1" dirty="0"/>
              <a:t>IS FAILURE?</a:t>
            </a:r>
          </a:p>
          <a:p>
            <a:pPr algn="ctr"/>
            <a:r>
              <a:rPr lang="en-US" sz="4400" b="1" i="1" dirty="0">
                <a:solidFill>
                  <a:srgbClr val="FF0000"/>
                </a:solidFill>
              </a:rPr>
              <a:t>Is grit hope on steroids?</a:t>
            </a:r>
            <a:r>
              <a:rPr lang="is-IS" sz="4400" b="1" i="1" dirty="0">
                <a:solidFill>
                  <a:srgbClr val="FF0000"/>
                </a:solidFill>
              </a:rPr>
              <a:t>…</a:t>
            </a:r>
            <a:endParaRPr lang="en-US" sz="4400" b="1" i="1" dirty="0">
              <a:solidFill>
                <a:srgbClr val="FF0000"/>
              </a:solidFill>
            </a:endParaRPr>
          </a:p>
          <a:p>
            <a:pPr algn="ctr"/>
            <a:endParaRPr lang="en-US" sz="2400" b="1" i="1" dirty="0"/>
          </a:p>
        </p:txBody>
      </p:sp>
      <p:pic>
        <p:nvPicPr>
          <p:cNvPr id="4" name="Picture 3" descr="duckworthand meIPPA.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6264" y="148459"/>
            <a:ext cx="4267867" cy="3200900"/>
          </a:xfrm>
          <a:prstGeom prst="rect">
            <a:avLst/>
          </a:prstGeom>
        </p:spPr>
      </p:pic>
      <p:pic>
        <p:nvPicPr>
          <p:cNvPr id="2" name="Picture 1"/>
          <p:cNvPicPr>
            <a:picLocks noChangeAspect="1"/>
          </p:cNvPicPr>
          <p:nvPr/>
        </p:nvPicPr>
        <p:blipFill>
          <a:blip r:embed="rId4"/>
          <a:stretch>
            <a:fillRect/>
          </a:stretch>
        </p:blipFill>
        <p:spPr>
          <a:xfrm>
            <a:off x="7280307" y="148459"/>
            <a:ext cx="3143493" cy="3143493"/>
          </a:xfrm>
          <a:prstGeom prst="rect">
            <a:avLst/>
          </a:prstGeom>
        </p:spPr>
      </p:pic>
    </p:spTree>
    <p:extLst>
      <p:ext uri="{BB962C8B-B14F-4D97-AF65-F5344CB8AC3E}">
        <p14:creationId xmlns:p14="http://schemas.microsoft.com/office/powerpoint/2010/main" val="800842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Shape 269"/>
          <p:cNvSpPr/>
          <p:nvPr/>
        </p:nvSpPr>
        <p:spPr>
          <a:xfrm>
            <a:off x="5" y="43941"/>
            <a:ext cx="184799" cy="369299"/>
          </a:xfrm>
          <a:prstGeom prst="rect">
            <a:avLst/>
          </a:prstGeom>
          <a:noFill/>
          <a:ln>
            <a:noFill/>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Cabin"/>
              <a:ea typeface="Cabin"/>
              <a:cs typeface="Cabin"/>
              <a:sym typeface="Cabin"/>
            </a:endParaRPr>
          </a:p>
        </p:txBody>
      </p:sp>
      <p:sp>
        <p:nvSpPr>
          <p:cNvPr id="270" name="Shape 270"/>
          <p:cNvSpPr/>
          <p:nvPr/>
        </p:nvSpPr>
        <p:spPr>
          <a:xfrm>
            <a:off x="5" y="1748912"/>
            <a:ext cx="184799" cy="369299"/>
          </a:xfrm>
          <a:prstGeom prst="rect">
            <a:avLst/>
          </a:prstGeom>
          <a:noFill/>
          <a:ln>
            <a:noFill/>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Cabin"/>
              <a:ea typeface="Cabin"/>
              <a:cs typeface="Cabin"/>
              <a:sym typeface="Cabin"/>
            </a:endParaRPr>
          </a:p>
        </p:txBody>
      </p:sp>
      <p:sp>
        <p:nvSpPr>
          <p:cNvPr id="271" name="Shape 271"/>
          <p:cNvSpPr/>
          <p:nvPr/>
        </p:nvSpPr>
        <p:spPr>
          <a:xfrm>
            <a:off x="6" y="6112103"/>
            <a:ext cx="209399" cy="615600"/>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br>
              <a:rPr lang="en-US" sz="1600" b="1" i="0" u="none" strike="noStrike" cap="none" baseline="0">
                <a:solidFill>
                  <a:schemeClr val="dk1"/>
                </a:solidFill>
                <a:latin typeface="Comic Sans MS"/>
                <a:ea typeface="Comic Sans MS"/>
                <a:cs typeface="Comic Sans MS"/>
                <a:sym typeface="Comic Sans MS"/>
              </a:rPr>
            </a:br>
            <a:endParaRPr lang="en-US" sz="1600" b="1" i="0" u="none" strike="noStrike" cap="none" baseline="0">
              <a:solidFill>
                <a:schemeClr val="dk1"/>
              </a:solidFill>
              <a:latin typeface="Comic Sans MS"/>
              <a:ea typeface="Comic Sans MS"/>
              <a:cs typeface="Comic Sans MS"/>
              <a:sym typeface="Comic Sans MS"/>
            </a:endParaRPr>
          </a:p>
        </p:txBody>
      </p:sp>
      <p:sp>
        <p:nvSpPr>
          <p:cNvPr id="272" name="Shape 272"/>
          <p:cNvSpPr/>
          <p:nvPr/>
        </p:nvSpPr>
        <p:spPr>
          <a:xfrm>
            <a:off x="1525951" y="124227"/>
            <a:ext cx="5993700" cy="336809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400" b="1" i="1" u="sng" strike="noStrike" cap="none" baseline="0" dirty="0">
                <a:solidFill>
                  <a:schemeClr val="hlink"/>
                </a:solidFill>
                <a:latin typeface="Cabin"/>
                <a:ea typeface="Cabin"/>
                <a:cs typeface="Cabin"/>
                <a:sym typeface="Cabin"/>
                <a:hlinkClick r:id="rId3"/>
              </a:rPr>
              <a:t>Dr. Angela Duckworth</a:t>
            </a:r>
            <a:endParaRPr lang="en-US" sz="4400" b="1" i="1" u="sng" strike="noStrike" cap="none" baseline="0" dirty="0">
              <a:solidFill>
                <a:schemeClr val="hlink"/>
              </a:solidFill>
              <a:latin typeface="Cabin"/>
              <a:ea typeface="Cabin"/>
              <a:cs typeface="Cabin"/>
              <a:sym typeface="Cabin"/>
              <a:hlinkClick r:id="rId4"/>
            </a:endParaRPr>
          </a:p>
          <a:p>
            <a:pPr marL="0" marR="0" lvl="0" indent="0" algn="ctr" rtl="0">
              <a:spcBef>
                <a:spcPts val="0"/>
              </a:spcBef>
              <a:buSzPct val="25000"/>
              <a:buNone/>
            </a:pPr>
            <a:r>
              <a:rPr lang="en-US" sz="6000" b="1" i="1" dirty="0">
                <a:solidFill>
                  <a:srgbClr val="FF0000"/>
                </a:solidFill>
                <a:latin typeface="Cabin"/>
                <a:ea typeface="Cabin"/>
                <a:cs typeface="Cabin"/>
                <a:sym typeface="Cabin"/>
              </a:rPr>
              <a:t>Fails Well </a:t>
            </a:r>
            <a:endParaRPr sz="3600" b="1" dirty="0">
              <a:solidFill>
                <a:schemeClr val="dk1"/>
              </a:solidFill>
              <a:latin typeface="Cabin"/>
              <a:ea typeface="Cabin"/>
              <a:cs typeface="Cabin"/>
              <a:sym typeface="Cabin"/>
            </a:endParaRPr>
          </a:p>
          <a:p>
            <a:pPr marL="457200" lvl="0" indent="-419100" algn="ctr">
              <a:buSzPct val="83333"/>
              <a:buChar char="★"/>
            </a:pPr>
            <a:r>
              <a:rPr lang="en-US" sz="3600" b="1" dirty="0">
                <a:solidFill>
                  <a:schemeClr val="dk1"/>
                </a:solidFill>
                <a:latin typeface="Cabin"/>
                <a:ea typeface="Cabin"/>
                <a:cs typeface="Cabin"/>
                <a:sym typeface="Cabin"/>
              </a:rPr>
              <a:t>Freshman at Harvard</a:t>
            </a:r>
          </a:p>
          <a:p>
            <a:pPr marL="457200" lvl="0" indent="-457200" algn="ctr">
              <a:buClr>
                <a:schemeClr val="dk1"/>
              </a:buClr>
              <a:buSzPct val="100000"/>
              <a:buFont typeface="Cabin"/>
              <a:buChar char="★"/>
            </a:pPr>
            <a:r>
              <a:rPr lang="en-US" sz="3600" b="1" dirty="0">
                <a:solidFill>
                  <a:schemeClr val="dk1"/>
                </a:solidFill>
                <a:latin typeface="Cabin"/>
                <a:ea typeface="Cabin"/>
                <a:cs typeface="Cabin"/>
                <a:sym typeface="Cabin"/>
              </a:rPr>
              <a:t>Two Years at Penn meets with Dr. Seligman</a:t>
            </a:r>
          </a:p>
          <a:p>
            <a:pPr marL="0" marR="0" lvl="0" indent="0" algn="ctr" rtl="0">
              <a:spcBef>
                <a:spcPts val="0"/>
              </a:spcBef>
              <a:buNone/>
            </a:pPr>
            <a:endParaRPr dirty="0"/>
          </a:p>
          <a:p>
            <a:pPr lvl="0" rtl="0">
              <a:spcBef>
                <a:spcPts val="0"/>
              </a:spcBef>
              <a:buNone/>
            </a:pPr>
            <a:endParaRPr sz="4400" b="1" i="0" u="none" strike="noStrike" cap="none" baseline="0" dirty="0">
              <a:solidFill>
                <a:schemeClr val="dk1"/>
              </a:solidFill>
              <a:latin typeface="Cabin"/>
              <a:ea typeface="Cabin"/>
              <a:cs typeface="Cabin"/>
              <a:sym typeface="Cabin"/>
            </a:endParaRPr>
          </a:p>
          <a:p>
            <a:pPr marL="0" marR="0" lvl="0" indent="0" algn="l" rtl="0">
              <a:spcBef>
                <a:spcPts val="0"/>
              </a:spcBef>
              <a:buSzPct val="25000"/>
              <a:buNone/>
            </a:pPr>
            <a:r>
              <a:rPr lang="en-US" sz="2000" b="1" i="0" u="none" strike="noStrike" cap="none" baseline="0" dirty="0">
                <a:solidFill>
                  <a:schemeClr val="dk1"/>
                </a:solidFill>
                <a:latin typeface="Cabin"/>
                <a:ea typeface="Cabin"/>
                <a:cs typeface="Cabin"/>
                <a:sym typeface="Cabin"/>
              </a:rPr>
              <a:t> </a:t>
            </a:r>
          </a:p>
        </p:txBody>
      </p:sp>
      <p:pic>
        <p:nvPicPr>
          <p:cNvPr id="273" name="Shape 273"/>
          <p:cNvPicPr preferRelativeResize="0"/>
          <p:nvPr/>
        </p:nvPicPr>
        <p:blipFill rotWithShape="1">
          <a:blip r:embed="rId5">
            <a:alphaModFix/>
          </a:blip>
          <a:srcRect/>
          <a:stretch/>
        </p:blipFill>
        <p:spPr>
          <a:xfrm>
            <a:off x="7455581" y="346118"/>
            <a:ext cx="3714599" cy="2786099"/>
          </a:xfrm>
          <a:prstGeom prst="rect">
            <a:avLst/>
          </a:prstGeom>
          <a:noFill/>
          <a:ln>
            <a:noFill/>
          </a:ln>
        </p:spPr>
      </p:pic>
      <p:sp>
        <p:nvSpPr>
          <p:cNvPr id="274" name="Shape 274"/>
          <p:cNvSpPr txBox="1"/>
          <p:nvPr/>
        </p:nvSpPr>
        <p:spPr>
          <a:xfrm>
            <a:off x="2532801" y="3978462"/>
            <a:ext cx="9061499" cy="1057200"/>
          </a:xfrm>
          <a:prstGeom prst="rect">
            <a:avLst/>
          </a:prstGeom>
          <a:noFill/>
          <a:ln>
            <a:noFill/>
          </a:ln>
        </p:spPr>
        <p:txBody>
          <a:bodyPr lIns="91425" tIns="91425" rIns="91425" bIns="91425" anchor="t" anchorCtr="0">
            <a:noAutofit/>
          </a:bodyPr>
          <a:lstStyle/>
          <a:p>
            <a:pPr lvl="0" algn="ctr" rtl="0">
              <a:spcBef>
                <a:spcPts val="0"/>
              </a:spcBef>
              <a:buNone/>
            </a:pPr>
            <a:r>
              <a:rPr lang="en-US" sz="6000" b="1" i="1" dirty="0">
                <a:solidFill>
                  <a:srgbClr val="3366FF"/>
                </a:solidFill>
              </a:rPr>
              <a:t>What is it that makes us successful in life?</a:t>
            </a:r>
            <a:endParaRPr sz="6000" b="1" i="1" dirty="0">
              <a:solidFill>
                <a:srgbClr val="3366FF"/>
              </a:solidFill>
            </a:endParaRPr>
          </a:p>
        </p:txBody>
      </p:sp>
    </p:spTree>
    <p:extLst>
      <p:ext uri="{BB962C8B-B14F-4D97-AF65-F5344CB8AC3E}">
        <p14:creationId xmlns:p14="http://schemas.microsoft.com/office/powerpoint/2010/main" val="382453306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74"/>
                                        </p:tgtEl>
                                        <p:attrNameLst>
                                          <p:attrName>style.visibility</p:attrName>
                                        </p:attrNameLst>
                                      </p:cBhvr>
                                      <p:to>
                                        <p:strVal val="visible"/>
                                      </p:to>
                                    </p:set>
                                    <p:anim calcmode="lin" valueType="num">
                                      <p:cBhvr additive="base">
                                        <p:cTn id="7" dur="1000"/>
                                        <p:tgtEl>
                                          <p:spTgt spid="274"/>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274"/>
                                        </p:tgtEl>
                                      </p:cBhvr>
                                    </p:animEffect>
                                    <p:set>
                                      <p:cBhvr>
                                        <p:cTn id="12" dur="1" fill="hold">
                                          <p:stCondLst>
                                            <p:cond delay="1000"/>
                                          </p:stCondLst>
                                        </p:cTn>
                                        <p:tgtEl>
                                          <p:spTgt spid="2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Title 1"/>
          <p:cNvSpPr>
            <a:spLocks noGrp="1"/>
          </p:cNvSpPr>
          <p:nvPr>
            <p:ph type="title"/>
          </p:nvPr>
        </p:nvSpPr>
        <p:spPr>
          <a:xfrm>
            <a:off x="1219200" y="3398881"/>
            <a:ext cx="10972800" cy="4876800"/>
          </a:xfrm>
        </p:spPr>
        <p:txBody>
          <a:bodyPr>
            <a:normAutofit fontScale="90000"/>
          </a:bodyPr>
          <a:lstStyle/>
          <a:p>
            <a:pPr algn="ctr"/>
            <a:r>
              <a:rPr lang="en-US" sz="3600" b="1" i="1" u="sng" dirty="0">
                <a:solidFill>
                  <a:srgbClr val="FF0000"/>
                </a:solidFill>
                <a:latin typeface="Arial" pitchFamily="34" charset="0"/>
                <a:cs typeface="Arial" pitchFamily="34" charset="0"/>
              </a:rPr>
              <a:t>TRUE GRIT: THE MOVIE</a:t>
            </a:r>
            <a:br>
              <a:rPr lang="en-US" sz="3600" b="1" i="1" u="sng" dirty="0">
                <a:solidFill>
                  <a:schemeClr val="tx1"/>
                </a:solidFill>
                <a:latin typeface="Arial" pitchFamily="34" charset="0"/>
                <a:cs typeface="Arial" pitchFamily="34" charset="0"/>
              </a:rPr>
            </a:br>
            <a:r>
              <a:rPr lang="en-US" sz="3600" b="1" i="1" u="sng" dirty="0">
                <a:solidFill>
                  <a:schemeClr val="tx1"/>
                </a:solidFill>
                <a:latin typeface="Arial" pitchFamily="34" charset="0"/>
                <a:cs typeface="Arial" pitchFamily="34" charset="0"/>
              </a:rPr>
              <a:t>GRIT IS WHAT HAPPENS WHEN OUR  HOPE</a:t>
            </a:r>
            <a:br>
              <a:rPr lang="en-US" sz="3600" b="1" i="1" u="sng" dirty="0">
                <a:solidFill>
                  <a:schemeClr val="tx1"/>
                </a:solidFill>
                <a:latin typeface="Arial" pitchFamily="34" charset="0"/>
                <a:cs typeface="Arial" pitchFamily="34" charset="0"/>
              </a:rPr>
            </a:br>
            <a:r>
              <a:rPr lang="en-US" sz="3600" b="1" i="1" u="sng" dirty="0">
                <a:solidFill>
                  <a:schemeClr val="tx1"/>
                </a:solidFill>
                <a:latin typeface="Arial" pitchFamily="34" charset="0"/>
                <a:cs typeface="Arial" pitchFamily="34" charset="0"/>
              </a:rPr>
              <a:t>  IS TRULY TESTED</a:t>
            </a:r>
            <a:br>
              <a:rPr lang="en-US" sz="3600" b="1" dirty="0">
                <a:solidFill>
                  <a:schemeClr val="tx1"/>
                </a:solidFill>
                <a:latin typeface="Arial" pitchFamily="34" charset="0"/>
                <a:cs typeface="Arial" pitchFamily="34" charset="0"/>
              </a:rPr>
            </a:br>
            <a:r>
              <a:rPr lang="en-US" sz="3600" b="1" i="1" dirty="0">
                <a:solidFill>
                  <a:schemeClr val="tx1"/>
                </a:solidFill>
                <a:latin typeface="Arial" pitchFamily="34" charset="0"/>
                <a:cs typeface="Arial" pitchFamily="34" charset="0"/>
              </a:rPr>
              <a:t>Grit means that you maintain hope</a:t>
            </a:r>
            <a:br>
              <a:rPr lang="en-US" sz="3600" b="1" i="1" dirty="0">
                <a:solidFill>
                  <a:schemeClr val="tx1"/>
                </a:solidFill>
                <a:latin typeface="Arial" pitchFamily="34" charset="0"/>
                <a:cs typeface="Arial" pitchFamily="34" charset="0"/>
              </a:rPr>
            </a:br>
            <a:r>
              <a:rPr lang="en-US" sz="3600" b="1" i="1" dirty="0">
                <a:solidFill>
                  <a:schemeClr val="tx1"/>
                </a:solidFill>
                <a:latin typeface="Arial" pitchFamily="34" charset="0"/>
                <a:cs typeface="Arial" pitchFamily="34" charset="0"/>
              </a:rPr>
              <a:t>over time, no matter what </a:t>
            </a:r>
            <a:br>
              <a:rPr lang="en-US" sz="3600" b="1" i="1" dirty="0">
                <a:solidFill>
                  <a:schemeClr val="tx1"/>
                </a:solidFill>
                <a:latin typeface="Arial" pitchFamily="34" charset="0"/>
                <a:cs typeface="Arial" pitchFamily="34" charset="0"/>
              </a:rPr>
            </a:br>
            <a:r>
              <a:rPr lang="en-US" sz="3600" b="1" i="1" dirty="0">
                <a:solidFill>
                  <a:schemeClr val="tx1"/>
                </a:solidFill>
                <a:latin typeface="Arial" pitchFamily="34" charset="0"/>
                <a:cs typeface="Arial" pitchFamily="34" charset="0"/>
              </a:rPr>
              <a:t>the obstacles you face. </a:t>
            </a:r>
            <a:br>
              <a:rPr lang="en-US" sz="3600" b="1" dirty="0">
                <a:solidFill>
                  <a:schemeClr val="tx1"/>
                </a:solidFill>
                <a:latin typeface="Arial" pitchFamily="34" charset="0"/>
                <a:cs typeface="Arial" pitchFamily="34" charset="0"/>
              </a:rPr>
            </a:br>
            <a:br>
              <a:rPr lang="en-US" sz="3600" b="1" dirty="0">
                <a:solidFill>
                  <a:schemeClr val="tx1"/>
                </a:solidFill>
                <a:latin typeface="Arial" pitchFamily="34" charset="0"/>
                <a:cs typeface="Arial" pitchFamily="34" charset="0"/>
              </a:rPr>
            </a:br>
            <a:br>
              <a:rPr lang="en-US" b="1" dirty="0">
                <a:solidFill>
                  <a:schemeClr val="tx1"/>
                </a:solidFill>
                <a:latin typeface="Arial" pitchFamily="34" charset="0"/>
                <a:cs typeface="Arial" pitchFamily="34" charset="0"/>
              </a:rPr>
            </a:br>
            <a:endParaRPr lang="en-US" b="1" dirty="0">
              <a:solidFill>
                <a:schemeClr val="tx1"/>
              </a:solidFill>
              <a:latin typeface="Arial" pitchFamily="34" charset="0"/>
              <a:cs typeface="Arial" pitchFamily="34" charset="0"/>
            </a:endParaRPr>
          </a:p>
        </p:txBody>
      </p:sp>
      <p:sp>
        <p:nvSpPr>
          <p:cNvPr id="60418" name="AutoShape 2" descr="data:image/jpeg;base64,/9j/4AAQSkZJRgABAQAAAQABAAD/2wCEAAkGBxQTEhQUExQVFRUVGBQVFxQYGBUZFBcYFxQWFhcVFhcYHCggGBwlHBQUITEhJSkrLi4uFx8zODMsNygtLisBCgoKDg0OGxAQGiwkHyQsLCwsLCwsLCwsLCwsLCwsLCwsLCwsLCwsLCwsLCwsLCwsLCwsLCwsLCwsLCwsLCwsLP/AABEIALMBGQMBIgACEQEDEQH/xAAbAAACAwEBAQAAAAAAAAAAAAAEBQIDBgEAB//EAD0QAAEDAgQDBgQEBAUFAQAAAAEAAhEDIQQFEjFBUWEGInGBkaETMrHBQlLR8BQjYvEVM0Ny4QdTkqKyF//EABkBAAMBAQEAAAAAAAAAAAAAAAABAgMEBf/EACERAQEAAgIDAQEBAQEAAAAAAAABAhEhMQMSQSJRMmET/9oADAMBAAIRAxEAPwAVlQ20k/ZX4jExbTc2BBtKqpwIHH2RFVggyFDZNj3GmBUhxGxXaYjZU0C1rA0mCeaIZUbsLoC6mJVWIsQ0DfjyUqdQzBEDmrg1I9oBnJSLbKTbBcidrqLFylWPahKNimeNpJcxsKoijzmFNmkPe1pd8oJgmOXNL8dn8WpiepSrtRhw91CRdpc6ePCw849F2gwRAUZVrjOEMVmNV/E+A2VTaDjcyj6WCMo6nQA6qNq0Ao4V3BFtrObZ0Hor6lUAIKoZSMVTro3CVA63EbpKXRsjsAO81w8D+/RXjU5Q1xdKW+CngXd1TJsgW4jS6CtGQjGuS6kBJRuKMiUpq1ITSuxNWVBroCHpv1KyopVRDHKxtNQwbJTAMVBSxoC6/EQuVncFBrJQHm1iVe0kKDQuuemSFVyg2kptEoprYQFbWLzmqwvAVT6kpHoO9q9Cm5RSPQNmMphog3HDiq/8UNTusa7zEKWV6I0uA1tMEpm/DxsPRNECUmva7VUGoRw3b5Iym9u4cPoVbTpGNlW6gZ2QBNN4PGVY4je6FDC0yTCk7F8rBPY0LZUESQZ5KYrHYQEFSr8D/dWa1O1SJYllrpRXeAUyqvskmN3RKLFGa09Wg8tXvCX0sUGovMy4MaBxKDo5afmKzy7aY3gxo4+QpvxUqinR5LlWgRuFOlbSfUUNSqewnivCmUyWuKtwdYtM+oQVTEsbu7yH6oGtnjW7R9SjR7byk/UJCDxOniQI6hYCv2qfs2UuqZ7UPFVqp/L6L/FCY1N9VRiGE3G3S6+etzV87ptlmcmRdO2xOpWrwtNW1TKkBIHuokXTkTaKwroVz66HpNUjTTGkg6UQxU06avDCmSL1Q4oioEMQgLGPhWtrIYhdaEBOq5eprulTaIQauoqpVlZyo1IGyfMWGm74gPeBg/1NNxKc5Tiw9sg34hdxmHbVYbQ4WP1B+qQ4Z/wKxYTb7FRbq7Em+GwZX/tK5UqeKCpcwZlTNQqyX6lx7Qq2vHG30VwpuidxzF0AG9plWtqFSrOCrpVAbJaPa8OkJdXp3RLnQoPejQt4VV6Y0t8V2s4ATaBaOCn8WQQlWIeXfos8u149JHFwbbqupipS/MMwpUxBMv6H2PJZrGZ251htwARMbT9tNLic0awfmPt/ykOOzxx425bBLxhaj7kx7lGYfs4XbuPoqkk7LeV6hbWzBx4ocvKc4rs65hsZHoVVh8qeSBAFwPUq94xGst8lzaLyNWkxz4KLgRuF9Bp5KDTJDgS3gCNhuCAkFTKyalRgaS0OIHLfgRslM9rz8Vxm9s6FpOy+WF7hUcO60+p5LuX9me+DUJDPAyek8PFa6nTAAa0AAWAGwReUdQZT2Q9Z10VSouIsCVJmVOJ7xDfc+yZbVYdyMarqWXMG7nH0A+6uGGZ/V6j9EtU/aK2ELz3qRoM/MfZV1MKfwuB8bFUnamo9DuevYmk5u4I+nqh2oAymVYq6IUnFI1lNsrrwqRWUX4hAUV5VGkoio9D/ABUHpqH5BIMPEuEGzgCQbHokHaHshiHltSkGPcBDgHRI4Eaout/TDQpGu0KLzEzcYbB4Gqxg+JTc0gXkfcWVzGha6rjeGyJwddhu4AnnAPuqlFYl9CUO1habEhbnGZbh37DQebbf+uyzOZYE097tOzh9COBTHZYTO6i2jClF1dFlNq5NhqrTKsZRBCDzbNaVATUeAeDd3HwCw+ddtKtSWUZpM4n/AFHef4R0HqnOeis121+a5tQw8/Edf8jYLz5cPNYfNu1dSpLWD4bOQMuPi79Fn3uJMkySuAKvX+o9/kX0mPqG3mj8Ph2ggfa/gm/ZTDEsMCZJ9rJs3JpdqHDmLLPLL46PH4+JQeX0pbLab28idN/IGU/w2DIAMeSY5bl8NBIl3sPBHU2iYWdroxw4J8Xl+phncbIHJ8CCTMePHyWqqUhB8FRgcMGuPVGyuPJfTwMvplgEgkOI2jYeu6yeYYyK9ZouA8gGWxsJ95X0V4awaKZudwB8s8T1WM7Q9nIeXC2q/mU8anyz8wX2fy99RoqVD8Nl4vLndRwA6p/TNFuw84k+pQVc6Q1jdmgNA5AAAKgC62k047dnDsazqqjjWpdIXHuTIzGNHJe/jBySoOXfiwkDKpjRyVX+IEbJYaygahTB7TzQ8R48iqqjWnvNEcxy8OiUsqozDVNxzlAW/EXDUUIXklPSo6V47qZCAHqFV6V6ZcrtCA01DtDRe4aS99x8rHQPEkBPmNBEhBUqY3i6JFWBKzFVYggiBwUcM6BHqs3/ABzjVqCbAwmWFrQwk8JRs9Ku0Gc/BFjf8PU8gsxgu2tXE1PgupCmLgydTyRsNgG+/ik+eZ+04jvagASBIIB6jmiKNWjULatJw+IwtJA4gkC55iQmV7O24hI+1faGpQa1tMQXg/zIkN6DhPFOHRK5UoNeC1wDmncESD5Kjn9fJMRXc9xc4lxO5JknzVJX0XGdlsOZIYW+Dj9DISbE9k2D5ajh4gH6QqmURcb2yalSbJA5lavB9lqc95zneEAfdOqWTUmN7lMA8HXLvUouRY4c8jOxOWFtK8Tf6yUwxTCxw0vb8Sf8uZJBPEcPFI8O6sNQY6BNgffqnGAoCj3i4Oc65J3J5b+FlhXozyYziGeHxs90jS4bj7jmF4MuSqxi2PIk94XBEeo90WTDvRSv/wBIhRcrNBuf3CkG9D+vLwVjXWnb7Tv9E8YzyyW4bS4g8VTn1JrmEm2n6ofDYprHFzjAbJ8zYfX2WT7RdpS/uUyDE98SRfeJAutMMLaz8vkmM/6bPMlcU2Cw8FFy1caD1WQrHFVpByCuPXC4qtzigO6lyVAK0NQbgKuo1LhVOC8wJbPQ9jl0oT4kEq2m6UBfSZdEPaIQwKtpyUGoZTurYVrmQFTKQbY7KVVnclVMuu5nXLaR6SoDHuP8yqbQXHfa0KVXMdQ0C3MpTisYdRa3dzifBWVQadB7uIAmd7uA+6Zsr2lw2rVUbeC0AdJgj3JRvZ1zXUyIggtJ52cCVrMPh2VmXAgiDzSvOaFGhTPw2gPlosbkHcn0RSnIysLnzXKJSnDZtrN/NNsPUBV6LpOsEFiKUhHgKOIaIU5LxLsHRumXwJQ2GN0drT+J+szntN7SAwwC5skCYBIlyLdkLD/mYiu8Wlo0tB3EEhqPxeG1X5TbnZcq0yzSHSBbz4x9VNbYZTp7B5ZSYBoBbxFyXeJcbplhNUgO1GNjx3iy9g2tfZgiDB5cE7o4GQT05+imY2tM88YocLXtNvZDYx8CBbxH757q3NMRpN77i9r+Cw/aPPj8jDcyAfyjn48lUxu9Ivkmth+0WbFzyxhtsem9kkCqpU1Y+BH7Pgt5xNOLLLd23Tq7WgSQLD6Kl+OYOPsUpDVF1MkxEeKmRVyMjmbOvoq3ZoODT6gKgYVgiSSfZROGJ2H0R6we1X/4j/SPX/hQdjeY9FEYQ8vZcq4bbj0go1C3XHY3k1cOYO5D3XP4V3I+hUv4J3I+iOD5V1MxIGw3HE8TCsw+PBMO7p8beqjWyp7mnSCfLkZQFbJ3kGWvED8j9+lkaxG8mlDZ9kRSYlPZWgRTcDqmR80g2EbFPRSi6S4kV1lRUl681AEPqSqlxqnCQa7Dm6txNLUwtPGyBw9a8ot1cA3WUqtMFSyl9KqRUudweBHCFDtTi9GGd1cxvh3pP0K3OPosqNJP4RIP74L5z2wph7aTZ7pJeI492Pun9P4UZZ2pfSGmbeVgh85zoVnggQAIiUszDCtERPEk/RLhUc3qrxkqLdHuHxAkQtRlNSRx9Vh8udqcAefovomV4UNaIuCrpQa0KT6UroMLhrhRZteN0EqNjZVh5Vr3SVbUpACUFe3MG+XtBNpTPOcIXXGzZ8Y/d1ntV56pvh82JGl4tzG58Uy5ey3EhjTG86eu4H2K0WGxQLLcTvyI4n98Vkah7xImCdh/yk2Z58aTnN1OIABIB4/8ApyJpl/1BzaNDR8xJNjBba8+1l8/JLnbyeJV9XNXPJdpaSeLhqIvPFRdmdXg/T0aGt+gT3IWrYOwuCe4QxjnHoPvwTjK+yj3d6s5lPk0uaSB4AxKyFTHVT/qP/8AIql2Mq/92p/5u/VHtsej683LqQH+Y239Q+y6cLQH46fqvk+AdUc8anOIIO7ifW6Ix1JtPcuJPCSs7ZvTWY3T6gadD/vM915xww3rM/fkvkDMQ4mzfqfdNcIzU2S32ujK6ExtfRzi8KP9Vvof0UH5rhBf4rf35L5nWpETZCVMK8m3kiWUXCx9Td2kwot8QKit2twrdnE9BH6r5zSy2sN487opmFJF2wUW4w5hlWxq9tqQNmEjaZH7jqh//wBBpfld9VlamCsbIHC5bNzJHJEuP2FcMvlbGr/1Bb+GlPiAhK3byodqTB5BJf4E6zTsAQItsSYt5p5g+yLYl73eAAH1T3PkK4Wd0uq9rcQ7Ytb4NCFqZ9XO9Vw9Atfhuy2HES1zvFx+ghNaGW0qd2U2NPMNE+u6PYerB5c3GVagc0vEx33WbHnv5LdfDf8An9lcRK7pT9h6mWHxY0iSo5hmMeSUUa0DV5dPFJ8zx5kxeVhGg+v2oeDoaCZsAOqT9sKpmgDY6XcZ4j7oTAVv5k+6l21DnRVab0+6R0N9XqVWMTkzWMxMvPTZUNqSUODJRlHDT481tqRnLcjHLqe2wIMyt9lre4J3WJysaCNQkcVt6FgI2jopvK9adr1YKEdVura6pLUjWt3EI+pSJaLEICkbjqQPdM3V+81v9JMeaW1zC5S3+Ffw43V1KFzMgeCDw7iE7dIk2BzjHglw1ODRaGnTPVzh6RKz9WCQGXHPeR99k6zHRoqMadgfiPtN7aG8iZgnhPVI8ViNDdR+Y7eVhHhZdG5rhzXe+QGPLW7C/DqLyVbRwR0guJBPD+6ry5hqOLnbD9wmzDJU62N2F/8AAH830VVXDEdfK6aVKnBVB8mwRcYqZVZk9CajD0hw6x9x91qG5YJJIlZjI60YmDHeED/c3b2Ll9EwtOQufKcu7D9Rnq2VtPCPJRZgYtC09fDgCVRgq1EPc0ua54uW8lK/VlauGEwQraGAHJNM4r0QYId4MaXH22XMGAHQCS21zuJ4FBeqhuCEbKL8KOSfmgIQlSimfqSVMJZLMfgNLWkGIMn0WqdRlDsy1hcXuGonmbDwCGeuWPzkkYdjuJdpB4wO9Pq1bfJa3xaFN/5mifGLrDdo8Y2rWDG3ZTkE8CTvHQRHqtl2arN+AxrNm289/ur6mmWV3ls9oUFZVor1GvCnUrBQYAU4Ku+Gq6tSCufxATDKYXNDohwv9eqBqOLzJS+njgiqeIkWhSBWHpkEbIrMKZLnsOz2i/Qtj6oCnVggp3h3ippiNTdp4jiE4VYvB5bB7/AFxHCBdFYSi4tFX4bg0mNWk6Df80QtTjm0g0hzS4uOkBo1TtIPIcz+qc4PEzTFOo5tKm1rWhhAuI2DT0VZXhXhxm+WKZSJgNBJMAAAkk8AAN1t8nyTE/BGtgbyDnNDo6jgg2UmMqMq4XU3TIc803/CAILS4OdYHhAPotW3vMAbVk8nQQfGIhL200uGyDFZdUbu0+Igj2VVPDrSYfG30PEHl9xzCox+UH56Lr8WOJ0HwO7T7I9tpy8VnRJ8ESOhn0uqazv5vgw//KMqEiZEEB0g7g2/VK9c1jy0O+iqT9RWPHju3a1YmOq8xoieV1JgBpNPT6FKszxZFMgbu7vrv7SlrljvUJ8TWa5rI4Avef633cPJZ2s81qlvAdAr8zxc/wAtuwNzzV+AoaGyfmPsOS6by5F9JmloaP31KtfV0t8VGgJkoLMa8oDuHqaj0RVPeBx90rw9SGlF4RrruANglelTsNjA6k8d7vAzI4EGRfxX1fszmDa9FtRpE2DgPwvgah9/AhfIcTX1G4Ww/wCmWP01alE7PAc3/c3f1B9lllPy6PFnrN9Fq0NUDhuVxuWsJPdiUaBaeSyWYZnidcNoPIk8gAPElYSbd2M9qdNyljRbjzUThQBGkR0SM/xZJ/lnbclp8vmU8rOLDv5jWtE370gjoI3T9V5eP6dCiQI4BDvbdOC0QgKzIulKy2CxJDWk8gT6BfLHdocRoLNcA8fxQeEr6F2ixOmk8cSCPa6+b5jVYahIFgGjxIaBP75LXDTl81vyhcNSLjAX0Dshg3U6R1blxI8LAfQrCYKuWulonovpXZZ5fR1f1EDyj7p51n4+jdq64qeldLVm1CVVTCZGkufw6A+O4DEtaYeJHgj8djmNhtOm0uIF457QAqs2yosvHnwKFp1ILHnYjSehFv0W3tLNxh63G6HUMJiHDV8o3/sEVhWPa4a3H1IC0WQNDhCNOVtcHMgam3b1HJc9z26Z44z5qvcIY5xcN6dmnxbHzDzKDoVqjdYe6pRq/gtDXcw7j5hF4/BkHiC3Y8R4FMstzAV2/CrAFw2nj/UORVY2Xs7bj0ry/BY+GtqAsZUvrMaQYnviZHhCPYMVRdeKgn5mHhzLTt7pvg8/DSKNdtnWn8LhzB4HopYnDMY4lh1NsRJlzZ4Qd9krrbTGmeVZnqgOF+aavr8AFm8O9rwC0AOHim2DrEDS63I/ZLa7OA+Z4OSXDeCPELKbVah/oennartMKH8tgD6xE/0s5F3M8mrEU80fLnP7znAtNgLEb242W2GN7c3l8uOvVp8GycO0+P1WS7X4wM0Nb8xDj4TAB+q1eBzGl/DjvjutJcJGoRJNl8uxNc1qrnu/EZ8BwHpZPGcufOzS/LqAjUd+CNMuKppGyva6BK2Yu16mkQEorulFYmogyLooi3CUpIB23KZ18QGsI0zNjy6BUYKjx/cK3MsU1zQBaNh5KMr8aYT6TETJ2HJNsjY6mRVFnAgt8iljcM6QI3K0TOA8EB9OybHCswOHHccjxCljmvb3meixnZvMSyo8ASNIIE3Ok3IEX+b2W+yzNadRoPMbHdc9mq7vH5LrZKcTi3fggcwCicHhn7uBlaCpmLRxCBxedUwLkBKtLnle1LgQlWPx4YOvJBZj2g1GKd+qXCmXGXGSki0qz3G2JdueCyTqUyR1K0HaeieHgkbMIQJMwbLXDrbnz5uhWV12DSC287+C+sZNh2jD09IgaQQPG8+6weR5Gx9M67TZruIPAhfR8K0BjQ35QAB4AQFNylOY2OOpKD6aMa1QqtUgO1SleaFKEw+c4ZwqN+G+8iWu29fDikGa5e5ki9jJHA9QmmEq8NRBF28h5pxicP8AGpat3N4dOLesKMc/Wryw3NKuxVcOAk328xzWrzKnocx48CvnmR1Pg4jT+F9x4jgvpVeKlEFLKaqvHdzkpzSjKx2aNLCHMs5pkHwW1qO1Up4tMFZvMaMyiX6dnBjhazcTRa4jcXHFrhvHmhaeJLToqOuPlcdj0I4FA9mapYarOEh487H6BNsfRDxcb/uR1Wtm0Y2wzy438eSKzfOmYelBhz3fK3jP5j0WdwGYfBJZVsAJDuBA+/RZzMcd8ao+pfvGGg/haLAffzTwx3R5fJ648PVaxLi4klxMk8STxlSDwUGCrqbpC6XAvc3kUO/DNPCDzFlaxyrq1kBXUp6Vx75CjjKrjpgcD9kK5pvII8UBOo4ePgoUql9lUjMHgC8gGxMRz9EjkNsCAfm28pPQJNmkNqdy0bR+7p7m1AUmRTJceJkADwAQeBq0/hXHfOqSbmQZFz0IWVy522mPGgWAxBc8T1+ibtIEv4cPH9/VV5bl4LnPOxMCN+qhnj4bA2GyN/waBnFOEVASCDI4GNuG1gtZkGOOkWEBjLEgSTy5G3/t0WXpUJpx0CIyi7NMgOa7/wCe833SuMsa+LvTaYihqbqY5w6Tt0KS1sK8mCSr8BmOn4hqPIPzCRuAIDABxNk3paKjdTSCOJB28eSxss7bFWFw8Jm2hZG0MIBddxj2saSdgL+k/p6hTs2NzxpJFp5dUqL3SARvsOKbY7HtcdVuQFhHjG55pVWqzUbobJBmZ34RHCxWmLHIwywVaTAXE6S4Dw1faVpcszYsEG7ZNuV+Cy+Pxz4e11i2AB1/ZCY4M90eATTlW8w2Ja8ammQvV3rHYXHOoulvHcHYpvSz5rvmaR1FwloS7NWPU5VOCqtf8pB+vojdCWzfIG1CDY8k9ytxNXfgw+ZkEry8s22RXnzYfItDxHSXX+q3WQuJpQbry8qz6hYf6qqiO9VHDTMJLjh9F5eURpSXLz/Nd/t+4T1h7gXl5b49Mfpb2hYDSdPBsjoR/crI0HleXlti5vN2LmylhivLy0YrnbIWsbleXkBZSPyohzjB6Ly8mAuGeXG90Zh3kOeRuAYPLf8AReXlGXS8ey6riX/mN903xmHa1lOBG/2XF5Y5NsR2W/IPP6pf2jFvMLy8lOyvT2G2H74KygwfFYY3MHqF5eVLx7hs+i11IyAYfbntzSyhmFSl8jyJJkWIMbWNl5eTvTqrddn8Q6oymXmSWkmwExtss12nruNRrdR0hjbSY+d9+p7oXF5c8/0zJqrRLB0P0TDK6LdYtx+5Xl5aVH0L2gM4hnUX67prR+VvgF5eTrF7EcPBVg7eP2H6rq8gCsO8jYkeCO/xOr+c+y8vKKuP/9k="/>
          <p:cNvSpPr>
            <a:spLocks noChangeAspect="1" noChangeArrowheads="1"/>
          </p:cNvSpPr>
          <p:nvPr/>
        </p:nvSpPr>
        <p:spPr bwMode="auto">
          <a:xfrm>
            <a:off x="84667" y="-155575"/>
            <a:ext cx="4064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0420" name="AutoShape 4" descr="data:image/jpeg;base64,/9j/4AAQSkZJRgABAQAAAQABAAD/2wCEAAkGBxQTEhQUExQVFRUVGBQVFxQYGBUZFBcYFxQWFhcVFhcYHCggGBwlHBQUITEhJSkrLi4uFx8zODMsNygtLisBCgoKDg0OGxAQGiwkHyQsLCwsLCwsLCwsLCwsLCwsLCwsLCwsLCwsLCwsLCwsLCwsLCwsLCwsLCwsLCwsLCwsLP/AABEIALMBGQMBIgACEQEDEQH/xAAbAAACAwEBAQAAAAAAAAAAAAAEBQIDBgEAB//EAD0QAAEDAgQDBgQEBAUFAQAAAAEAAhEDIQQFEjFBUWEGInGBkaETMrHBQlLR8BQjYvEVM0Ny4QdTkqKyF//EABkBAAMBAQEAAAAAAAAAAAAAAAABAgMEBf/EACERAQEAAgIDAQEBAQEAAAAAAAABAhEhMQMSQSJRMmET/9oADAMBAAIRAxEAPwAVlQ20k/ZX4jExbTc2BBtKqpwIHH2RFVggyFDZNj3GmBUhxGxXaYjZU0C1rA0mCeaIZUbsLoC6mJVWIsQ0DfjyUqdQzBEDmrg1I9oBnJSLbKTbBcidrqLFylWPahKNimeNpJcxsKoijzmFNmkPe1pd8oJgmOXNL8dn8WpiepSrtRhw91CRdpc6ePCw849F2gwRAUZVrjOEMVmNV/E+A2VTaDjcyj6WCMo6nQA6qNq0Ao4V3BFtrObZ0Hor6lUAIKoZSMVTro3CVA63EbpKXRsjsAO81w8D+/RXjU5Q1xdKW+CngXd1TJsgW4jS6CtGQjGuS6kBJRuKMiUpq1ITSuxNWVBroCHpv1KyopVRDHKxtNQwbJTAMVBSxoC6/EQuVncFBrJQHm1iVe0kKDQuuemSFVyg2kptEoprYQFbWLzmqwvAVT6kpHoO9q9Cm5RSPQNmMphog3HDiq/8UNTusa7zEKWV6I0uA1tMEpm/DxsPRNECUmva7VUGoRw3b5Iym9u4cPoVbTpGNlW6gZ2QBNN4PGVY4je6FDC0yTCk7F8rBPY0LZUESQZ5KYrHYQEFSr8D/dWa1O1SJYllrpRXeAUyqvskmN3RKLFGa09Wg8tXvCX0sUGovMy4MaBxKDo5afmKzy7aY3gxo4+QpvxUqinR5LlWgRuFOlbSfUUNSqewnivCmUyWuKtwdYtM+oQVTEsbu7yH6oGtnjW7R9SjR7byk/UJCDxOniQI6hYCv2qfs2UuqZ7UPFVqp/L6L/FCY1N9VRiGE3G3S6+etzV87ptlmcmRdO2xOpWrwtNW1TKkBIHuokXTkTaKwroVz66HpNUjTTGkg6UQxU06avDCmSL1Q4oioEMQgLGPhWtrIYhdaEBOq5eprulTaIQauoqpVlZyo1IGyfMWGm74gPeBg/1NNxKc5Tiw9sg34hdxmHbVYbQ4WP1B+qQ4Z/wKxYTb7FRbq7Em+GwZX/tK5UqeKCpcwZlTNQqyX6lx7Qq2vHG30VwpuidxzF0AG9plWtqFSrOCrpVAbJaPa8OkJdXp3RLnQoPejQt4VV6Y0t8V2s4ATaBaOCn8WQQlWIeXfos8u149JHFwbbqupipS/MMwpUxBMv6H2PJZrGZ251htwARMbT9tNLic0awfmPt/ykOOzxx425bBLxhaj7kx7lGYfs4XbuPoqkk7LeV6hbWzBx4ocvKc4rs65hsZHoVVh8qeSBAFwPUq94xGst8lzaLyNWkxz4KLgRuF9Bp5KDTJDgS3gCNhuCAkFTKyalRgaS0OIHLfgRslM9rz8Vxm9s6FpOy+WF7hUcO60+p5LuX9me+DUJDPAyek8PFa6nTAAa0AAWAGwReUdQZT2Q9Z10VSouIsCVJmVOJ7xDfc+yZbVYdyMarqWXMG7nH0A+6uGGZ/V6j9EtU/aK2ELz3qRoM/MfZV1MKfwuB8bFUnamo9DuevYmk5u4I+nqh2oAymVYq6IUnFI1lNsrrwqRWUX4hAUV5VGkoio9D/ABUHpqH5BIMPEuEGzgCQbHokHaHshiHltSkGPcBDgHRI4Eaout/TDQpGu0KLzEzcYbB4Gqxg+JTc0gXkfcWVzGha6rjeGyJwddhu4AnnAPuqlFYl9CUO1habEhbnGZbh37DQebbf+uyzOZYE097tOzh9COBTHZYTO6i2jClF1dFlNq5NhqrTKsZRBCDzbNaVATUeAeDd3HwCw+ddtKtSWUZpM4n/AFHef4R0HqnOeis121+a5tQw8/Edf8jYLz5cPNYfNu1dSpLWD4bOQMuPi79Fn3uJMkySuAKvX+o9/kX0mPqG3mj8Ph2ggfa/gm/ZTDEsMCZJ9rJs3JpdqHDmLLPLL46PH4+JQeX0pbLab28idN/IGU/w2DIAMeSY5bl8NBIl3sPBHU2iYWdroxw4J8Xl+phncbIHJ8CCTMePHyWqqUhB8FRgcMGuPVGyuPJfTwMvplgEgkOI2jYeu6yeYYyK9ZouA8gGWxsJ95X0V4awaKZudwB8s8T1WM7Q9nIeXC2q/mU8anyz8wX2fy99RoqVD8Nl4vLndRwA6p/TNFuw84k+pQVc6Q1jdmgNA5AAAKgC62k047dnDsazqqjjWpdIXHuTIzGNHJe/jBySoOXfiwkDKpjRyVX+IEbJYaygahTB7TzQ8R48iqqjWnvNEcxy8OiUsqozDVNxzlAW/EXDUUIXklPSo6V47qZCAHqFV6V6ZcrtCA01DtDRe4aS99x8rHQPEkBPmNBEhBUqY3i6JFWBKzFVYggiBwUcM6BHqs3/ABzjVqCbAwmWFrQwk8JRs9Ku0Gc/BFjf8PU8gsxgu2tXE1PgupCmLgydTyRsNgG+/ik+eZ+04jvagASBIIB6jmiKNWjULatJw+IwtJA4gkC55iQmV7O24hI+1faGpQa1tMQXg/zIkN6DhPFOHRK5UoNeC1wDmncESD5Kjn9fJMRXc9xc4lxO5JknzVJX0XGdlsOZIYW+Dj9DISbE9k2D5ajh4gH6QqmURcb2yalSbJA5lavB9lqc95zneEAfdOqWTUmN7lMA8HXLvUouRY4c8jOxOWFtK8Tf6yUwxTCxw0vb8Sf8uZJBPEcPFI8O6sNQY6BNgffqnGAoCj3i4Oc65J3J5b+FlhXozyYziGeHxs90jS4bj7jmF4MuSqxi2PIk94XBEeo90WTDvRSv/wBIhRcrNBuf3CkG9D+vLwVjXWnb7Tv9E8YzyyW4bS4g8VTn1JrmEm2n6ofDYprHFzjAbJ8zYfX2WT7RdpS/uUyDE98SRfeJAutMMLaz8vkmM/6bPMlcU2Cw8FFy1caD1WQrHFVpByCuPXC4qtzigO6lyVAK0NQbgKuo1LhVOC8wJbPQ9jl0oT4kEq2m6UBfSZdEPaIQwKtpyUGoZTurYVrmQFTKQbY7KVVnclVMuu5nXLaR6SoDHuP8yqbQXHfa0KVXMdQ0C3MpTisYdRa3dzifBWVQadB7uIAmd7uA+6Zsr2lw2rVUbeC0AdJgj3JRvZ1zXUyIggtJ52cCVrMPh2VmXAgiDzSvOaFGhTPw2gPlosbkHcn0RSnIysLnzXKJSnDZtrN/NNsPUBV6LpOsEFiKUhHgKOIaIU5LxLsHRumXwJQ2GN0drT+J+szntN7SAwwC5skCYBIlyLdkLD/mYiu8Wlo0tB3EEhqPxeG1X5TbnZcq0yzSHSBbz4x9VNbYZTp7B5ZSYBoBbxFyXeJcbplhNUgO1GNjx3iy9g2tfZgiDB5cE7o4GQT05+imY2tM88YocLXtNvZDYx8CBbxH757q3NMRpN77i9r+Cw/aPPj8jDcyAfyjn48lUxu9Ivkmth+0WbFzyxhtsem9kkCqpU1Y+BH7Pgt5xNOLLLd23Tq7WgSQLD6Kl+OYOPsUpDVF1MkxEeKmRVyMjmbOvoq3ZoODT6gKgYVgiSSfZROGJ2H0R6we1X/4j/SPX/hQdjeY9FEYQ8vZcq4bbj0go1C3XHY3k1cOYO5D3XP4V3I+hUv4J3I+iOD5V1MxIGw3HE8TCsw+PBMO7p8beqjWyp7mnSCfLkZQFbJ3kGWvED8j9+lkaxG8mlDZ9kRSYlPZWgRTcDqmR80g2EbFPRSi6S4kV1lRUl681AEPqSqlxqnCQa7Dm6txNLUwtPGyBw9a8ot1cA3WUqtMFSyl9KqRUudweBHCFDtTi9GGd1cxvh3pP0K3OPosqNJP4RIP74L5z2wph7aTZ7pJeI492Pun9P4UZZ2pfSGmbeVgh85zoVnggQAIiUszDCtERPEk/RLhUc3qrxkqLdHuHxAkQtRlNSRx9Vh8udqcAefovomV4UNaIuCrpQa0KT6UroMLhrhRZteN0EqNjZVh5Vr3SVbUpACUFe3MG+XtBNpTPOcIXXGzZ8Y/d1ntV56pvh82JGl4tzG58Uy5ey3EhjTG86eu4H2K0WGxQLLcTvyI4n98Vkah7xImCdh/yk2Z58aTnN1OIABIB4/8ApyJpl/1BzaNDR8xJNjBba8+1l8/JLnbyeJV9XNXPJdpaSeLhqIvPFRdmdXg/T0aGt+gT3IWrYOwuCe4QxjnHoPvwTjK+yj3d6s5lPk0uaSB4AxKyFTHVT/qP/8AIql2Mq/92p/5u/VHtsej683LqQH+Y239Q+y6cLQH46fqvk+AdUc8anOIIO7ifW6Ix1JtPcuJPCSs7ZvTWY3T6gadD/vM915xww3rM/fkvkDMQ4mzfqfdNcIzU2S32ujK6ExtfRzi8KP9Vvof0UH5rhBf4rf35L5nWpETZCVMK8m3kiWUXCx9Td2kwot8QKit2twrdnE9BH6r5zSy2sN487opmFJF2wUW4w5hlWxq9tqQNmEjaZH7jqh//wBBpfld9VlamCsbIHC5bNzJHJEuP2FcMvlbGr/1Bb+GlPiAhK3byodqTB5BJf4E6zTsAQItsSYt5p5g+yLYl73eAAH1T3PkK4Wd0uq9rcQ7Ytb4NCFqZ9XO9Vw9Atfhuy2HES1zvFx+ghNaGW0qd2U2NPMNE+u6PYerB5c3GVagc0vEx33WbHnv5LdfDf8An9lcRK7pT9h6mWHxY0iSo5hmMeSUUa0DV5dPFJ8zx5kxeVhGg+v2oeDoaCZsAOqT9sKpmgDY6XcZ4j7oTAVv5k+6l21DnRVab0+6R0N9XqVWMTkzWMxMvPTZUNqSUODJRlHDT481tqRnLcjHLqe2wIMyt9lre4J3WJysaCNQkcVt6FgI2jopvK9adr1YKEdVura6pLUjWt3EI+pSJaLEICkbjqQPdM3V+81v9JMeaW1zC5S3+Ffw43V1KFzMgeCDw7iE7dIk2BzjHglw1ODRaGnTPVzh6RKz9WCQGXHPeR99k6zHRoqMadgfiPtN7aG8iZgnhPVI8ViNDdR+Y7eVhHhZdG5rhzXe+QGPLW7C/DqLyVbRwR0guJBPD+6ry5hqOLnbD9wmzDJU62N2F/8AAH830VVXDEdfK6aVKnBVB8mwRcYqZVZk9CajD0hw6x9x91qG5YJJIlZjI60YmDHeED/c3b2Ll9EwtOQufKcu7D9Rnq2VtPCPJRZgYtC09fDgCVRgq1EPc0ua54uW8lK/VlauGEwQraGAHJNM4r0QYId4MaXH22XMGAHQCS21zuJ4FBeqhuCEbKL8KOSfmgIQlSimfqSVMJZLMfgNLWkGIMn0WqdRlDsy1hcXuGonmbDwCGeuWPzkkYdjuJdpB4wO9Pq1bfJa3xaFN/5mifGLrDdo8Y2rWDG3ZTkE8CTvHQRHqtl2arN+AxrNm289/ur6mmWV3ls9oUFZVor1GvCnUrBQYAU4Ku+Gq6tSCufxATDKYXNDohwv9eqBqOLzJS+njgiqeIkWhSBWHpkEbIrMKZLnsOz2i/Qtj6oCnVggp3h3ippiNTdp4jiE4VYvB5bB7/AFxHCBdFYSi4tFX4bg0mNWk6Df80QtTjm0g0hzS4uOkBo1TtIPIcz+qc4PEzTFOo5tKm1rWhhAuI2DT0VZXhXhxm+WKZSJgNBJMAAAkk8AAN1t8nyTE/BGtgbyDnNDo6jgg2UmMqMq4XU3TIc803/CAILS4OdYHhAPotW3vMAbVk8nQQfGIhL200uGyDFZdUbu0+Igj2VVPDrSYfG30PEHl9xzCox+UH56Lr8WOJ0HwO7T7I9tpy8VnRJ8ESOhn0uqazv5vgw//KMqEiZEEB0g7g2/VK9c1jy0O+iqT9RWPHju3a1YmOq8xoieV1JgBpNPT6FKszxZFMgbu7vrv7SlrljvUJ8TWa5rI4Avef633cPJZ2s81qlvAdAr8zxc/wAtuwNzzV+AoaGyfmPsOS6by5F9JmloaP31KtfV0t8VGgJkoLMa8oDuHqaj0RVPeBx90rw9SGlF4RrruANglelTsNjA6k8d7vAzI4EGRfxX1fszmDa9FtRpE2DgPwvgah9/AhfIcTX1G4Ww/wCmWP01alE7PAc3/c3f1B9lllPy6PFnrN9Fq0NUDhuVxuWsJPdiUaBaeSyWYZnidcNoPIk8gAPElYSbd2M9qdNyljRbjzUThQBGkR0SM/xZJ/lnbclp8vmU8rOLDv5jWtE370gjoI3T9V5eP6dCiQI4BDvbdOC0QgKzIulKy2CxJDWk8gT6BfLHdocRoLNcA8fxQeEr6F2ixOmk8cSCPa6+b5jVYahIFgGjxIaBP75LXDTl81vyhcNSLjAX0Dshg3U6R1blxI8LAfQrCYKuWulonovpXZZ5fR1f1EDyj7p51n4+jdq64qeldLVm1CVVTCZGkufw6A+O4DEtaYeJHgj8djmNhtOm0uIF457QAqs2yosvHnwKFp1ILHnYjSehFv0W3tLNxh63G6HUMJiHDV8o3/sEVhWPa4a3H1IC0WQNDhCNOVtcHMgam3b1HJc9z26Z44z5qvcIY5xcN6dmnxbHzDzKDoVqjdYe6pRq/gtDXcw7j5hF4/BkHiC3Y8R4FMstzAV2/CrAFw2nj/UORVY2Xs7bj0ry/BY+GtqAsZUvrMaQYnviZHhCPYMVRdeKgn5mHhzLTt7pvg8/DSKNdtnWn8LhzB4HopYnDMY4lh1NsRJlzZ4Qd9krrbTGmeVZnqgOF+aavr8AFm8O9rwC0AOHim2DrEDS63I/ZLa7OA+Z4OSXDeCPELKbVah/oennartMKH8tgD6xE/0s5F3M8mrEU80fLnP7znAtNgLEb242W2GN7c3l8uOvVp8GycO0+P1WS7X4wM0Nb8xDj4TAB+q1eBzGl/DjvjutJcJGoRJNl8uxNc1qrnu/EZ8BwHpZPGcufOzS/LqAjUd+CNMuKppGyva6BK2Yu16mkQEorulFYmogyLooi3CUpIB23KZ18QGsI0zNjy6BUYKjx/cK3MsU1zQBaNh5KMr8aYT6TETJ2HJNsjY6mRVFnAgt8iljcM6QI3K0TOA8EB9OybHCswOHHccjxCljmvb3meixnZvMSyo8ASNIIE3Ok3IEX+b2W+yzNadRoPMbHdc9mq7vH5LrZKcTi3fggcwCicHhn7uBlaCpmLRxCBxedUwLkBKtLnle1LgQlWPx4YOvJBZj2g1GKd+qXCmXGXGSki0qz3G2JdueCyTqUyR1K0HaeieHgkbMIQJMwbLXDrbnz5uhWV12DSC287+C+sZNh2jD09IgaQQPG8+6weR5Gx9M67TZruIPAhfR8K0BjQ35QAB4AQFNylOY2OOpKD6aMa1QqtUgO1SleaFKEw+c4ZwqN+G+8iWu29fDikGa5e5ki9jJHA9QmmEq8NRBF28h5pxicP8AGpat3N4dOLesKMc/Wryw3NKuxVcOAk328xzWrzKnocx48CvnmR1Pg4jT+F9x4jgvpVeKlEFLKaqvHdzkpzSjKx2aNLCHMs5pkHwW1qO1Up4tMFZvMaMyiX6dnBjhazcTRa4jcXHFrhvHmhaeJLToqOuPlcdj0I4FA9mapYarOEh487H6BNsfRDxcb/uR1Wtm0Y2wzy438eSKzfOmYelBhz3fK3jP5j0WdwGYfBJZVsAJDuBA+/RZzMcd8ao+pfvGGg/haLAffzTwx3R5fJ648PVaxLi4klxMk8STxlSDwUGCrqbpC6XAvc3kUO/DNPCDzFlaxyrq1kBXUp6Vx75CjjKrjpgcD9kK5pvII8UBOo4ePgoUql9lUjMHgC8gGxMRz9EjkNsCAfm28pPQJNmkNqdy0bR+7p7m1AUmRTJceJkADwAQeBq0/hXHfOqSbmQZFz0IWVy522mPGgWAxBc8T1+ibtIEv4cPH9/VV5bl4LnPOxMCN+qhnj4bA2GyN/waBnFOEVASCDI4GNuG1gtZkGOOkWEBjLEgSTy5G3/t0WXpUJpx0CIyi7NMgOa7/wCe833SuMsa+LvTaYihqbqY5w6Tt0KS1sK8mCSr8BmOn4hqPIPzCRuAIDABxNk3paKjdTSCOJB28eSxss7bFWFw8Jm2hZG0MIBddxj2saSdgL+k/p6hTs2NzxpJFp5dUqL3SARvsOKbY7HtcdVuQFhHjG55pVWqzUbobJBmZ34RHCxWmLHIwywVaTAXE6S4Dw1faVpcszYsEG7ZNuV+Cy+Pxz4e11i2AB1/ZCY4M90eATTlW8w2Ja8ammQvV3rHYXHOoulvHcHYpvSz5rvmaR1FwloS7NWPU5VOCqtf8pB+vojdCWzfIG1CDY8k9ytxNXfgw+ZkEry8s22RXnzYfItDxHSXX+q3WQuJpQbry8qz6hYf6qqiO9VHDTMJLjh9F5eURpSXLz/Nd/t+4T1h7gXl5b49Mfpb2hYDSdPBsjoR/crI0HleXlti5vN2LmylhivLy0YrnbIWsbleXkBZSPyohzjB6Ly8mAuGeXG90Zh3kOeRuAYPLf8AReXlGXS8ey6riX/mN903xmHa1lOBG/2XF5Y5NsR2W/IPP6pf2jFvMLy8lOyvT2G2H74KygwfFYY3MHqF5eVLx7hs+i11IyAYfbntzSyhmFSl8jyJJkWIMbWNl5eTvTqrddn8Q6oymXmSWkmwExtss12nruNRrdR0hjbSY+d9+p7oXF5c8/0zJqrRLB0P0TDK6LdYtx+5Xl5aVH0L2gM4hnUX67prR+VvgF5eTrF7EcPBVg7eP2H6rq8gCsO8jYkeCO/xOr+c+y8vKKuP/9k="/>
          <p:cNvSpPr>
            <a:spLocks noChangeAspect="1" noChangeArrowheads="1"/>
          </p:cNvSpPr>
          <p:nvPr/>
        </p:nvSpPr>
        <p:spPr bwMode="auto">
          <a:xfrm>
            <a:off x="84667" y="-155575"/>
            <a:ext cx="4064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0422" name="AutoShape 6" descr="data:image/jpeg;base64,/9j/4AAQSkZJRgABAQAAAQABAAD/2wCEAAkGBxQTEhQUExQVFRUVGBQVFxQYGBUZFBcYFxQWFhcVFhcYHCggGBwlHBQUITEhJSkrLi4uFx8zODMsNygtLisBCgoKDg0OGxAQGiwkHyQsLCwsLCwsLCwsLCwsLCwsLCwsLCwsLCwsLCwsLCwsLCwsLCwsLCwsLCwsLCwsLCwsLP/AABEIALMBGQMBIgACEQEDEQH/xAAbAAACAwEBAQAAAAAAAAAAAAAEBQIDBgEAB//EAD0QAAEDAgQDBgQEBAUFAQAAAAEAAhEDIQQFEjFBUWEGInGBkaETMrHBQlLR8BQjYvEVM0Ny4QdTkqKyF//EABkBAAMBAQEAAAAAAAAAAAAAAAABAgMEBf/EACERAQEAAgIDAQEBAQEAAAAAAAABAhEhMQMSQSJRMmET/9oADAMBAAIRAxEAPwAVlQ20k/ZX4jExbTc2BBtKqpwIHH2RFVggyFDZNj3GmBUhxGxXaYjZU0C1rA0mCeaIZUbsLoC6mJVWIsQ0DfjyUqdQzBEDmrg1I9oBnJSLbKTbBcidrqLFylWPahKNimeNpJcxsKoijzmFNmkPe1pd8oJgmOXNL8dn8WpiepSrtRhw91CRdpc6ePCw849F2gwRAUZVrjOEMVmNV/E+A2VTaDjcyj6WCMo6nQA6qNq0Ao4V3BFtrObZ0Hor6lUAIKoZSMVTro3CVA63EbpKXRsjsAO81w8D+/RXjU5Q1xdKW+CngXd1TJsgW4jS6CtGQjGuS6kBJRuKMiUpq1ITSuxNWVBroCHpv1KyopVRDHKxtNQwbJTAMVBSxoC6/EQuVncFBrJQHm1iVe0kKDQuuemSFVyg2kptEoprYQFbWLzmqwvAVT6kpHoO9q9Cm5RSPQNmMphog3HDiq/8UNTusa7zEKWV6I0uA1tMEpm/DxsPRNECUmva7VUGoRw3b5Iym9u4cPoVbTpGNlW6gZ2QBNN4PGVY4je6FDC0yTCk7F8rBPY0LZUESQZ5KYrHYQEFSr8D/dWa1O1SJYllrpRXeAUyqvskmN3RKLFGa09Wg8tXvCX0sUGovMy4MaBxKDo5afmKzy7aY3gxo4+QpvxUqinR5LlWgRuFOlbSfUUNSqewnivCmUyWuKtwdYtM+oQVTEsbu7yH6oGtnjW7R9SjR7byk/UJCDxOniQI6hYCv2qfs2UuqZ7UPFVqp/L6L/FCY1N9VRiGE3G3S6+etzV87ptlmcmRdO2xOpWrwtNW1TKkBIHuokXTkTaKwroVz66HpNUjTTGkg6UQxU06avDCmSL1Q4oioEMQgLGPhWtrIYhdaEBOq5eprulTaIQauoqpVlZyo1IGyfMWGm74gPeBg/1NNxKc5Tiw9sg34hdxmHbVYbQ4WP1B+qQ4Z/wKxYTb7FRbq7Em+GwZX/tK5UqeKCpcwZlTNQqyX6lx7Qq2vHG30VwpuidxzF0AG9plWtqFSrOCrpVAbJaPa8OkJdXp3RLnQoPejQt4VV6Y0t8V2s4ATaBaOCn8WQQlWIeXfos8u149JHFwbbqupipS/MMwpUxBMv6H2PJZrGZ251htwARMbT9tNLic0awfmPt/ykOOzxx425bBLxhaj7kx7lGYfs4XbuPoqkk7LeV6hbWzBx4ocvKc4rs65hsZHoVVh8qeSBAFwPUq94xGst8lzaLyNWkxz4KLgRuF9Bp5KDTJDgS3gCNhuCAkFTKyalRgaS0OIHLfgRslM9rz8Vxm9s6FpOy+WF7hUcO60+p5LuX9me+DUJDPAyek8PFa6nTAAa0AAWAGwReUdQZT2Q9Z10VSouIsCVJmVOJ7xDfc+yZbVYdyMarqWXMG7nH0A+6uGGZ/V6j9EtU/aK2ELz3qRoM/MfZV1MKfwuB8bFUnamo9DuevYmk5u4I+nqh2oAymVYq6IUnFI1lNsrrwqRWUX4hAUV5VGkoio9D/ABUHpqH5BIMPEuEGzgCQbHokHaHshiHltSkGPcBDgHRI4Eaout/TDQpGu0KLzEzcYbB4Gqxg+JTc0gXkfcWVzGha6rjeGyJwddhu4AnnAPuqlFYl9CUO1habEhbnGZbh37DQebbf+uyzOZYE097tOzh9COBTHZYTO6i2jClF1dFlNq5NhqrTKsZRBCDzbNaVATUeAeDd3HwCw+ddtKtSWUZpM4n/AFHef4R0HqnOeis121+a5tQw8/Edf8jYLz5cPNYfNu1dSpLWD4bOQMuPi79Fn3uJMkySuAKvX+o9/kX0mPqG3mj8Ph2ggfa/gm/ZTDEsMCZJ9rJs3JpdqHDmLLPLL46PH4+JQeX0pbLab28idN/IGU/w2DIAMeSY5bl8NBIl3sPBHU2iYWdroxw4J8Xl+phncbIHJ8CCTMePHyWqqUhB8FRgcMGuPVGyuPJfTwMvplgEgkOI2jYeu6yeYYyK9ZouA8gGWxsJ95X0V4awaKZudwB8s8T1WM7Q9nIeXC2q/mU8anyz8wX2fy99RoqVD8Nl4vLndRwA6p/TNFuw84k+pQVc6Q1jdmgNA5AAAKgC62k047dnDsazqqjjWpdIXHuTIzGNHJe/jBySoOXfiwkDKpjRyVX+IEbJYaygahTB7TzQ8R48iqqjWnvNEcxy8OiUsqozDVNxzlAW/EXDUUIXklPSo6V47qZCAHqFV6V6ZcrtCA01DtDRe4aS99x8rHQPEkBPmNBEhBUqY3i6JFWBKzFVYggiBwUcM6BHqs3/ABzjVqCbAwmWFrQwk8JRs9Ku0Gc/BFjf8PU8gsxgu2tXE1PgupCmLgydTyRsNgG+/ik+eZ+04jvagASBIIB6jmiKNWjULatJw+IwtJA4gkC55iQmV7O24hI+1faGpQa1tMQXg/zIkN6DhPFOHRK5UoNeC1wDmncESD5Kjn9fJMRXc9xc4lxO5JknzVJX0XGdlsOZIYW+Dj9DISbE9k2D5ajh4gH6QqmURcb2yalSbJA5lavB9lqc95zneEAfdOqWTUmN7lMA8HXLvUouRY4c8jOxOWFtK8Tf6yUwxTCxw0vb8Sf8uZJBPEcPFI8O6sNQY6BNgffqnGAoCj3i4Oc65J3J5b+FlhXozyYziGeHxs90jS4bj7jmF4MuSqxi2PIk94XBEeo90WTDvRSv/wBIhRcrNBuf3CkG9D+vLwVjXWnb7Tv9E8YzyyW4bS4g8VTn1JrmEm2n6ofDYprHFzjAbJ8zYfX2WT7RdpS/uUyDE98SRfeJAutMMLaz8vkmM/6bPMlcU2Cw8FFy1caD1WQrHFVpByCuPXC4qtzigO6lyVAK0NQbgKuo1LhVOC8wJbPQ9jl0oT4kEq2m6UBfSZdEPaIQwKtpyUGoZTurYVrmQFTKQbY7KVVnclVMuu5nXLaR6SoDHuP8yqbQXHfa0KVXMdQ0C3MpTisYdRa3dzifBWVQadB7uIAmd7uA+6Zsr2lw2rVUbeC0AdJgj3JRvZ1zXUyIggtJ52cCVrMPh2VmXAgiDzSvOaFGhTPw2gPlosbkHcn0RSnIysLnzXKJSnDZtrN/NNsPUBV6LpOsEFiKUhHgKOIaIU5LxLsHRumXwJQ2GN0drT+J+szntN7SAwwC5skCYBIlyLdkLD/mYiu8Wlo0tB3EEhqPxeG1X5TbnZcq0yzSHSBbz4x9VNbYZTp7B5ZSYBoBbxFyXeJcbplhNUgO1GNjx3iy9g2tfZgiDB5cE7o4GQT05+imY2tM88YocLXtNvZDYx8CBbxH757q3NMRpN77i9r+Cw/aPPj8jDcyAfyjn48lUxu9Ivkmth+0WbFzyxhtsem9kkCqpU1Y+BH7Pgt5xNOLLLd23Tq7WgSQLD6Kl+OYOPsUpDVF1MkxEeKmRVyMjmbOvoq3ZoODT6gKgYVgiSSfZROGJ2H0R6we1X/4j/SPX/hQdjeY9FEYQ8vZcq4bbj0go1C3XHY3k1cOYO5D3XP4V3I+hUv4J3I+iOD5V1MxIGw3HE8TCsw+PBMO7p8beqjWyp7mnSCfLkZQFbJ3kGWvED8j9+lkaxG8mlDZ9kRSYlPZWgRTcDqmR80g2EbFPRSi6S4kV1lRUl681AEPqSqlxqnCQa7Dm6txNLUwtPGyBw9a8ot1cA3WUqtMFSyl9KqRUudweBHCFDtTi9GGd1cxvh3pP0K3OPosqNJP4RIP74L5z2wph7aTZ7pJeI492Pun9P4UZZ2pfSGmbeVgh85zoVnggQAIiUszDCtERPEk/RLhUc3qrxkqLdHuHxAkQtRlNSRx9Vh8udqcAefovomV4UNaIuCrpQa0KT6UroMLhrhRZteN0EqNjZVh5Vr3SVbUpACUFe3MG+XtBNpTPOcIXXGzZ8Y/d1ntV56pvh82JGl4tzG58Uy5ey3EhjTG86eu4H2K0WGxQLLcTvyI4n98Vkah7xImCdh/yk2Z58aTnN1OIABIB4/8ApyJpl/1BzaNDR8xJNjBba8+1l8/JLnbyeJV9XNXPJdpaSeLhqIvPFRdmdXg/T0aGt+gT3IWrYOwuCe4QxjnHoPvwTjK+yj3d6s5lPk0uaSB4AxKyFTHVT/qP/8AIql2Mq/92p/5u/VHtsej683LqQH+Y239Q+y6cLQH46fqvk+AdUc8anOIIO7ifW6Ix1JtPcuJPCSs7ZvTWY3T6gadD/vM915xww3rM/fkvkDMQ4mzfqfdNcIzU2S32ujK6ExtfRzi8KP9Vvof0UH5rhBf4rf35L5nWpETZCVMK8m3kiWUXCx9Td2kwot8QKit2twrdnE9BH6r5zSy2sN487opmFJF2wUW4w5hlWxq9tqQNmEjaZH7jqh//wBBpfld9VlamCsbIHC5bNzJHJEuP2FcMvlbGr/1Bb+GlPiAhK3byodqTB5BJf4E6zTsAQItsSYt5p5g+yLYl73eAAH1T3PkK4Wd0uq9rcQ7Ytb4NCFqZ9XO9Vw9Atfhuy2HES1zvFx+ghNaGW0qd2U2NPMNE+u6PYerB5c3GVagc0vEx33WbHnv5LdfDf8An9lcRK7pT9h6mWHxY0iSo5hmMeSUUa0DV5dPFJ8zx5kxeVhGg+v2oeDoaCZsAOqT9sKpmgDY6XcZ4j7oTAVv5k+6l21DnRVab0+6R0N9XqVWMTkzWMxMvPTZUNqSUODJRlHDT481tqRnLcjHLqe2wIMyt9lre4J3WJysaCNQkcVt6FgI2jopvK9adr1YKEdVura6pLUjWt3EI+pSJaLEICkbjqQPdM3V+81v9JMeaW1zC5S3+Ffw43V1KFzMgeCDw7iE7dIk2BzjHglw1ODRaGnTPVzh6RKz9WCQGXHPeR99k6zHRoqMadgfiPtN7aG8iZgnhPVI8ViNDdR+Y7eVhHhZdG5rhzXe+QGPLW7C/DqLyVbRwR0guJBPD+6ry5hqOLnbD9wmzDJU62N2F/8AAH830VVXDEdfK6aVKnBVB8mwRcYqZVZk9CajD0hw6x9x91qG5YJJIlZjI60YmDHeED/c3b2Ll9EwtOQufKcu7D9Rnq2VtPCPJRZgYtC09fDgCVRgq1EPc0ua54uW8lK/VlauGEwQraGAHJNM4r0QYId4MaXH22XMGAHQCS21zuJ4FBeqhuCEbKL8KOSfmgIQlSimfqSVMJZLMfgNLWkGIMn0WqdRlDsy1hcXuGonmbDwCGeuWPzkkYdjuJdpB4wO9Pq1bfJa3xaFN/5mifGLrDdo8Y2rWDG3ZTkE8CTvHQRHqtl2arN+AxrNm289/ur6mmWV3ls9oUFZVor1GvCnUrBQYAU4Ku+Gq6tSCufxATDKYXNDohwv9eqBqOLzJS+njgiqeIkWhSBWHpkEbIrMKZLnsOz2i/Qtj6oCnVggp3h3ippiNTdp4jiE4VYvB5bB7/AFxHCBdFYSi4tFX4bg0mNWk6Df80QtTjm0g0hzS4uOkBo1TtIPIcz+qc4PEzTFOo5tKm1rWhhAuI2DT0VZXhXhxm+WKZSJgNBJMAAAkk8AAN1t8nyTE/BGtgbyDnNDo6jgg2UmMqMq4XU3TIc803/CAILS4OdYHhAPotW3vMAbVk8nQQfGIhL200uGyDFZdUbu0+Igj2VVPDrSYfG30PEHl9xzCox+UH56Lr8WOJ0HwO7T7I9tpy8VnRJ8ESOhn0uqazv5vgw//KMqEiZEEB0g7g2/VK9c1jy0O+iqT9RWPHju3a1YmOq8xoieV1JgBpNPT6FKszxZFMgbu7vrv7SlrljvUJ8TWa5rI4Avef633cPJZ2s81qlvAdAr8zxc/wAtuwNzzV+AoaGyfmPsOS6by5F9JmloaP31KtfV0t8VGgJkoLMa8oDuHqaj0RVPeBx90rw9SGlF4RrruANglelTsNjA6k8d7vAzI4EGRfxX1fszmDa9FtRpE2DgPwvgah9/AhfIcTX1G4Ww/wCmWP01alE7PAc3/c3f1B9lllPy6PFnrN9Fq0NUDhuVxuWsJPdiUaBaeSyWYZnidcNoPIk8gAPElYSbd2M9qdNyljRbjzUThQBGkR0SM/xZJ/lnbclp8vmU8rOLDv5jWtE370gjoI3T9V5eP6dCiQI4BDvbdOC0QgKzIulKy2CxJDWk8gT6BfLHdocRoLNcA8fxQeEr6F2ixOmk8cSCPa6+b5jVYahIFgGjxIaBP75LXDTl81vyhcNSLjAX0Dshg3U6R1blxI8LAfQrCYKuWulonovpXZZ5fR1f1EDyj7p51n4+jdq64qeldLVm1CVVTCZGkufw6A+O4DEtaYeJHgj8djmNhtOm0uIF457QAqs2yosvHnwKFp1ILHnYjSehFv0W3tLNxh63G6HUMJiHDV8o3/sEVhWPa4a3H1IC0WQNDhCNOVtcHMgam3b1HJc9z26Z44z5qvcIY5xcN6dmnxbHzDzKDoVqjdYe6pRq/gtDXcw7j5hF4/BkHiC3Y8R4FMstzAV2/CrAFw2nj/UORVY2Xs7bj0ry/BY+GtqAsZUvrMaQYnviZHhCPYMVRdeKgn5mHhzLTt7pvg8/DSKNdtnWn8LhzB4HopYnDMY4lh1NsRJlzZ4Qd9krrbTGmeVZnqgOF+aavr8AFm8O9rwC0AOHim2DrEDS63I/ZLa7OA+Z4OSXDeCPELKbVah/oennartMKH8tgD6xE/0s5F3M8mrEU80fLnP7znAtNgLEb242W2GN7c3l8uOvVp8GycO0+P1WS7X4wM0Nb8xDj4TAB+q1eBzGl/DjvjutJcJGoRJNl8uxNc1qrnu/EZ8BwHpZPGcufOzS/LqAjUd+CNMuKppGyva6BK2Yu16mkQEorulFYmogyLooi3CUpIB23KZ18QGsI0zNjy6BUYKjx/cK3MsU1zQBaNh5KMr8aYT6TETJ2HJNsjY6mRVFnAgt8iljcM6QI3K0TOA8EB9OybHCswOHHccjxCljmvb3meixnZvMSyo8ASNIIE3Ok3IEX+b2W+yzNadRoPMbHdc9mq7vH5LrZKcTi3fggcwCicHhn7uBlaCpmLRxCBxedUwLkBKtLnle1LgQlWPx4YOvJBZj2g1GKd+qXCmXGXGSki0qz3G2JdueCyTqUyR1K0HaeieHgkbMIQJMwbLXDrbnz5uhWV12DSC287+C+sZNh2jD09IgaQQPG8+6weR5Gx9M67TZruIPAhfR8K0BjQ35QAB4AQFNylOY2OOpKD6aMa1QqtUgO1SleaFKEw+c4ZwqN+G+8iWu29fDikGa5e5ki9jJHA9QmmEq8NRBF28h5pxicP8AGpat3N4dOLesKMc/Wryw3NKuxVcOAk328xzWrzKnocx48CvnmR1Pg4jT+F9x4jgvpVeKlEFLKaqvHdzkpzSjKx2aNLCHMs5pkHwW1qO1Up4tMFZvMaMyiX6dnBjhazcTRa4jcXHFrhvHmhaeJLToqOuPlcdj0I4FA9mapYarOEh487H6BNsfRDxcb/uR1Wtm0Y2wzy438eSKzfOmYelBhz3fK3jP5j0WdwGYfBJZVsAJDuBA+/RZzMcd8ao+pfvGGg/haLAffzTwx3R5fJ648PVaxLi4klxMk8STxlSDwUGCrqbpC6XAvc3kUO/DNPCDzFlaxyrq1kBXUp6Vx75CjjKrjpgcD9kK5pvII8UBOo4ePgoUql9lUjMHgC8gGxMRz9EjkNsCAfm28pPQJNmkNqdy0bR+7p7m1AUmRTJceJkADwAQeBq0/hXHfOqSbmQZFz0IWVy522mPGgWAxBc8T1+ibtIEv4cPH9/VV5bl4LnPOxMCN+qhnj4bA2GyN/waBnFOEVASCDI4GNuG1gtZkGOOkWEBjLEgSTy5G3/t0WXpUJpx0CIyi7NMgOa7/wCe833SuMsa+LvTaYihqbqY5w6Tt0KS1sK8mCSr8BmOn4hqPIPzCRuAIDABxNk3paKjdTSCOJB28eSxss7bFWFw8Jm2hZG0MIBddxj2saSdgL+k/p6hTs2NzxpJFp5dUqL3SARvsOKbY7HtcdVuQFhHjG55pVWqzUbobJBmZ34RHCxWmLHIwywVaTAXE6S4Dw1faVpcszYsEG7ZNuV+Cy+Pxz4e11i2AB1/ZCY4M90eATTlW8w2Ja8ammQvV3rHYXHOoulvHcHYpvSz5rvmaR1FwloS7NWPU5VOCqtf8pB+vojdCWzfIG1CDY8k9ytxNXfgw+ZkEry8s22RXnzYfItDxHSXX+q3WQuJpQbry8qz6hYf6qqiO9VHDTMJLjh9F5eURpSXLz/Nd/t+4T1h7gXl5b49Mfpb2hYDSdPBsjoR/crI0HleXlti5vN2LmylhivLy0YrnbIWsbleXkBZSPyohzjB6Ly8mAuGeXG90Zh3kOeRuAYPLf8AReXlGXS8ey6riX/mN903xmHa1lOBG/2XF5Y5NsR2W/IPP6pf2jFvMLy8lOyvT2G2H74KygwfFYY3MHqF5eVLx7hs+i11IyAYfbntzSyhmFSl8jyJJkWIMbWNl5eTvTqrddn8Q6oymXmSWkmwExtss12nruNRrdR0hjbSY+d9+p7oXF5c8/0zJqrRLB0P0TDK6LdYtx+5Xl5aVH0L2gM4hnUX67prR+VvgF5eTrF7EcPBVg7eP2H6rq8gCsO8jYkeCO/xOr+c+y8vKKuP/9k="/>
          <p:cNvSpPr>
            <a:spLocks noChangeAspect="1" noChangeArrowheads="1"/>
          </p:cNvSpPr>
          <p:nvPr/>
        </p:nvSpPr>
        <p:spPr bwMode="auto">
          <a:xfrm>
            <a:off x="84667" y="-155575"/>
            <a:ext cx="4064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0424" name="Picture 8" descr="http://www.digitaltrends.com/wp-content/uploads/2010/12/True-Grit-image-10392.jpg">
            <a:hlinkClick r:id="rId2"/>
          </p:cNvPr>
          <p:cNvPicPr>
            <a:picLocks noChangeAspect="1" noChangeArrowheads="1"/>
          </p:cNvPicPr>
          <p:nvPr/>
        </p:nvPicPr>
        <p:blipFill>
          <a:blip r:embed="rId3" cstate="print"/>
          <a:srcRect/>
          <a:stretch>
            <a:fillRect/>
          </a:stretch>
        </p:blipFill>
        <p:spPr bwMode="auto">
          <a:xfrm>
            <a:off x="2471352" y="370837"/>
            <a:ext cx="6343248" cy="3028044"/>
          </a:xfrm>
          <a:prstGeom prst="rect">
            <a:avLst/>
          </a:prstGeom>
          <a:noFill/>
        </p:spPr>
      </p:pic>
    </p:spTree>
    <p:extLst>
      <p:ext uri="{BB962C8B-B14F-4D97-AF65-F5344CB8AC3E}">
        <p14:creationId xmlns:p14="http://schemas.microsoft.com/office/powerpoint/2010/main" val="1933599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4144" y="469722"/>
            <a:ext cx="9997440" cy="1143000"/>
          </a:xfrm>
        </p:spPr>
        <p:txBody>
          <a:bodyPr>
            <a:normAutofit/>
          </a:bodyPr>
          <a:lstStyle/>
          <a:p>
            <a:r>
              <a:rPr lang="en-US" sz="3200" dirty="0">
                <a:solidFill>
                  <a:schemeClr val="tx1"/>
                </a:solidFill>
              </a:rPr>
              <a:t>Hope Feedback and </a:t>
            </a:r>
            <a:r>
              <a:rPr lang="en-US" sz="3200" dirty="0" err="1">
                <a:solidFill>
                  <a:schemeClr val="tx1"/>
                </a:solidFill>
              </a:rPr>
              <a:t>Feedforward</a:t>
            </a:r>
            <a:r>
              <a:rPr lang="en-US" sz="3200" dirty="0">
                <a:solidFill>
                  <a:schemeClr val="tx1"/>
                </a:solidFill>
              </a:rPr>
              <a:t> Model </a:t>
            </a:r>
            <a:endParaRPr lang="en-US" sz="3200" dirty="0"/>
          </a:p>
        </p:txBody>
      </p:sp>
      <p:pic>
        <p:nvPicPr>
          <p:cNvPr id="4" name="Picture 3"/>
          <p:cNvPicPr>
            <a:picLocks noChangeAspect="1"/>
          </p:cNvPicPr>
          <p:nvPr/>
        </p:nvPicPr>
        <p:blipFill>
          <a:blip r:embed="rId3" cstate="print"/>
          <a:stretch>
            <a:fillRect/>
          </a:stretch>
        </p:blipFill>
        <p:spPr>
          <a:xfrm>
            <a:off x="1914145" y="1522063"/>
            <a:ext cx="9136059" cy="5139033"/>
          </a:xfrm>
          <a:prstGeom prst="rect">
            <a:avLst/>
          </a:prstGeom>
        </p:spPr>
      </p:pic>
      <p:sp>
        <p:nvSpPr>
          <p:cNvPr id="6" name="Rounded Rectangle 5"/>
          <p:cNvSpPr/>
          <p:nvPr/>
        </p:nvSpPr>
        <p:spPr>
          <a:xfrm>
            <a:off x="7601699" y="1522063"/>
            <a:ext cx="1815253" cy="117856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1600" dirty="0"/>
              <a:t>Grit</a:t>
            </a:r>
          </a:p>
          <a:p>
            <a:pPr>
              <a:buFont typeface="Arial" pitchFamily="34" charset="0"/>
              <a:buChar char="•"/>
            </a:pPr>
            <a:r>
              <a:rPr lang="en-US" sz="1200" i="1" dirty="0"/>
              <a:t>Passion for the </a:t>
            </a:r>
          </a:p>
          <a:p>
            <a:r>
              <a:rPr lang="en-US" sz="1200" i="1" dirty="0"/>
              <a:t>Goal</a:t>
            </a:r>
          </a:p>
          <a:p>
            <a:pPr>
              <a:buFont typeface="Arial" pitchFamily="34" charset="0"/>
              <a:buChar char="•"/>
            </a:pPr>
            <a:r>
              <a:rPr lang="en-US" sz="1200" i="1" dirty="0"/>
              <a:t>Perseverance</a:t>
            </a:r>
          </a:p>
          <a:p>
            <a:r>
              <a:rPr lang="en-US" sz="1200" i="1" dirty="0"/>
              <a:t>for the Goal</a:t>
            </a:r>
          </a:p>
        </p:txBody>
      </p:sp>
    </p:spTree>
    <p:extLst>
      <p:ext uri="{BB962C8B-B14F-4D97-AF65-F5344CB8AC3E}">
        <p14:creationId xmlns:p14="http://schemas.microsoft.com/office/powerpoint/2010/main" val="302427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1" nodeType="clickEffect">
                                  <p:stCondLst>
                                    <p:cond delay="0"/>
                                  </p:stCondLst>
                                  <p:childTnLst>
                                    <p:animMotion origin="layout" path="M 2.77778E-7 -0.14954 L 2.77778E-7 0.18379 " pathEditMode="relative" rAng="0" ptsTypes="AA">
                                      <p:cBhvr>
                                        <p:cTn id="11" dur="2000" fill="hold"/>
                                        <p:tgtEl>
                                          <p:spTgt spid="6"/>
                                        </p:tgtEl>
                                        <p:attrNameLst>
                                          <p:attrName>ppt_x</p:attrName>
                                          <p:attrName>ppt_y</p:attrName>
                                        </p:attrNameLst>
                                      </p:cBhvr>
                                      <p:rCtr x="0" y="167"/>
                                    </p:animMotion>
                                  </p:childTnLst>
                                </p:cTn>
                              </p:par>
                            </p:childTnLst>
                          </p:cTn>
                        </p:par>
                      </p:childTnLst>
                    </p:cTn>
                  </p:par>
                  <p:par>
                    <p:cTn id="12" fill="hold">
                      <p:stCondLst>
                        <p:cond delay="indefinite"/>
                      </p:stCondLst>
                      <p:childTnLst>
                        <p:par>
                          <p:cTn id="13" fill="hold">
                            <p:stCondLst>
                              <p:cond delay="0"/>
                            </p:stCondLst>
                            <p:childTnLst>
                              <p:par>
                                <p:cTn id="14" presetID="3" presetClass="exit" presetSubtype="10" fill="hold" grpId="2" nodeType="clickEffect">
                                  <p:stCondLst>
                                    <p:cond delay="0"/>
                                  </p:stCondLst>
                                  <p:childTnLst>
                                    <p:animEffect transition="out" filter="blinds(horizontal)">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ChangeArrowheads="1"/>
          </p:cNvSpPr>
          <p:nvPr/>
        </p:nvSpPr>
        <p:spPr bwMode="auto">
          <a:xfrm>
            <a:off x="0" y="43934"/>
            <a:ext cx="184666" cy="369332"/>
          </a:xfrm>
          <a:prstGeom prst="rect">
            <a:avLst/>
          </a:prstGeom>
          <a:noFill/>
          <a:ln w="9525">
            <a:noFill/>
            <a:miter lim="800000"/>
            <a:headEnd/>
            <a:tailEnd/>
          </a:ln>
        </p:spPr>
        <p:txBody>
          <a:bodyPr wrap="none" anchor="ctr">
            <a:spAutoFit/>
          </a:bodyPr>
          <a:lstStyle/>
          <a:p>
            <a:endParaRPr lang="en-US"/>
          </a:p>
        </p:txBody>
      </p:sp>
      <p:sp>
        <p:nvSpPr>
          <p:cNvPr id="40963" name="Rectangle 4"/>
          <p:cNvSpPr>
            <a:spLocks noChangeArrowheads="1"/>
          </p:cNvSpPr>
          <p:nvPr/>
        </p:nvSpPr>
        <p:spPr bwMode="auto">
          <a:xfrm>
            <a:off x="0" y="1748909"/>
            <a:ext cx="184666" cy="369332"/>
          </a:xfrm>
          <a:prstGeom prst="rect">
            <a:avLst/>
          </a:prstGeom>
          <a:noFill/>
          <a:ln w="9525">
            <a:noFill/>
            <a:miter lim="800000"/>
            <a:headEnd/>
            <a:tailEnd/>
          </a:ln>
        </p:spPr>
        <p:txBody>
          <a:bodyPr wrap="none" anchor="ctr">
            <a:spAutoFit/>
          </a:bodyPr>
          <a:lstStyle/>
          <a:p>
            <a:pPr eaLnBrk="0" hangingPunct="0"/>
            <a:endParaRPr lang="en-US"/>
          </a:p>
        </p:txBody>
      </p:sp>
      <p:sp>
        <p:nvSpPr>
          <p:cNvPr id="40964" name="Rectangle 5"/>
          <p:cNvSpPr>
            <a:spLocks noChangeArrowheads="1"/>
          </p:cNvSpPr>
          <p:nvPr/>
        </p:nvSpPr>
        <p:spPr bwMode="auto">
          <a:xfrm>
            <a:off x="0" y="6112078"/>
            <a:ext cx="209500" cy="615553"/>
          </a:xfrm>
          <a:prstGeom prst="rect">
            <a:avLst/>
          </a:prstGeom>
          <a:noFill/>
          <a:ln w="9525">
            <a:noFill/>
            <a:miter lim="800000"/>
            <a:headEnd/>
            <a:tailEnd/>
          </a:ln>
        </p:spPr>
        <p:txBody>
          <a:bodyPr wrap="none" anchor="ctr">
            <a:spAutoFit/>
          </a:bodyPr>
          <a:lstStyle/>
          <a:p>
            <a:pPr eaLnBrk="0" hangingPunct="0"/>
            <a:br>
              <a:rPr lang="en-US" sz="1600" b="1">
                <a:latin typeface="Comic Sans MS" pitchFamily="66" charset="0"/>
                <a:cs typeface="Times New Roman" pitchFamily="18" charset="0"/>
              </a:rPr>
            </a:br>
            <a:endParaRPr lang="en-US"/>
          </a:p>
        </p:txBody>
      </p:sp>
      <p:sp>
        <p:nvSpPr>
          <p:cNvPr id="40965" name="Rectangle 5"/>
          <p:cNvSpPr>
            <a:spLocks noChangeArrowheads="1"/>
          </p:cNvSpPr>
          <p:nvPr/>
        </p:nvSpPr>
        <p:spPr bwMode="auto">
          <a:xfrm>
            <a:off x="2438400" y="3200576"/>
            <a:ext cx="9121806" cy="3908762"/>
          </a:xfrm>
          <a:prstGeom prst="rect">
            <a:avLst/>
          </a:prstGeom>
          <a:noFill/>
          <a:ln w="9525">
            <a:noFill/>
            <a:miter lim="800000"/>
            <a:headEnd/>
            <a:tailEnd/>
          </a:ln>
        </p:spPr>
        <p:txBody>
          <a:bodyPr wrap="square">
            <a:spAutoFit/>
          </a:bodyPr>
          <a:lstStyle/>
          <a:p>
            <a:pPr algn="ctr"/>
            <a:r>
              <a:rPr lang="en-US" sz="4400" b="1" i="1" dirty="0">
                <a:hlinkClick r:id="rId2"/>
              </a:rPr>
              <a:t>Dr. Angela Duckworth</a:t>
            </a:r>
            <a:endParaRPr lang="en-US" sz="4400" b="1" i="1" dirty="0"/>
          </a:p>
          <a:p>
            <a:pPr algn="ctr"/>
            <a:r>
              <a:rPr lang="en-US" sz="4400" b="1" i="1" dirty="0"/>
              <a:t>Grit</a:t>
            </a:r>
          </a:p>
          <a:p>
            <a:pPr algn="ctr">
              <a:buFont typeface="Wingdings" pitchFamily="2" charset="2"/>
              <a:buChar char="Ø"/>
            </a:pPr>
            <a:r>
              <a:rPr lang="en-US" sz="3200" b="1" i="1" dirty="0"/>
              <a:t>Passion for a goal (How Bad Do You Want It?)</a:t>
            </a:r>
          </a:p>
          <a:p>
            <a:pPr algn="ctr">
              <a:buFont typeface="Wingdings" pitchFamily="2" charset="2"/>
              <a:buChar char="Ø"/>
            </a:pPr>
            <a:r>
              <a:rPr lang="en-US" sz="3200" b="1" i="1" dirty="0"/>
              <a:t>Perseverance for long term goals  to Endure what is necessary to achieve a goal </a:t>
            </a:r>
          </a:p>
          <a:p>
            <a:pPr algn="ctr"/>
            <a:endParaRPr lang="en-US" sz="4400" b="1" dirty="0"/>
          </a:p>
          <a:p>
            <a:r>
              <a:rPr lang="en-US" sz="2000" b="1" dirty="0"/>
              <a:t> </a:t>
            </a:r>
          </a:p>
        </p:txBody>
      </p:sp>
      <p:pic>
        <p:nvPicPr>
          <p:cNvPr id="40966" name="Picture 2" descr="https://encrypted-tbn2.google.com/images?q=tbn:ANd9GcQlAB3e17KM-h4DlX70XDXATcvVJyeel8jNCVfLe9DzNcPiKVPMJw"/>
          <p:cNvPicPr>
            <a:picLocks noChangeAspect="1" noChangeArrowheads="1"/>
          </p:cNvPicPr>
          <p:nvPr/>
        </p:nvPicPr>
        <p:blipFill>
          <a:blip r:embed="rId3" cstate="print"/>
          <a:srcRect/>
          <a:stretch>
            <a:fillRect/>
          </a:stretch>
        </p:blipFill>
        <p:spPr bwMode="auto">
          <a:xfrm>
            <a:off x="5173366" y="457200"/>
            <a:ext cx="2384511" cy="2697540"/>
          </a:xfrm>
          <a:prstGeom prst="rect">
            <a:avLst/>
          </a:prstGeom>
          <a:noFill/>
          <a:ln w="9525">
            <a:noFill/>
            <a:miter lim="800000"/>
            <a:headEnd/>
            <a:tailEnd/>
          </a:ln>
        </p:spPr>
      </p:pic>
    </p:spTree>
    <p:extLst>
      <p:ext uri="{BB962C8B-B14F-4D97-AF65-F5344CB8AC3E}">
        <p14:creationId xmlns:p14="http://schemas.microsoft.com/office/powerpoint/2010/main" val="307373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0965">
                                            <p:txEl>
                                              <p:pRg st="2" end="2"/>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Shape 269"/>
          <p:cNvSpPr/>
          <p:nvPr/>
        </p:nvSpPr>
        <p:spPr>
          <a:xfrm>
            <a:off x="5" y="43941"/>
            <a:ext cx="184799" cy="369299"/>
          </a:xfrm>
          <a:prstGeom prst="rect">
            <a:avLst/>
          </a:prstGeom>
          <a:noFill/>
          <a:ln>
            <a:noFill/>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Cabin"/>
              <a:ea typeface="Cabin"/>
              <a:cs typeface="Cabin"/>
              <a:sym typeface="Cabin"/>
            </a:endParaRPr>
          </a:p>
        </p:txBody>
      </p:sp>
      <p:sp>
        <p:nvSpPr>
          <p:cNvPr id="270" name="Shape 270"/>
          <p:cNvSpPr/>
          <p:nvPr/>
        </p:nvSpPr>
        <p:spPr>
          <a:xfrm>
            <a:off x="5" y="1748912"/>
            <a:ext cx="184799" cy="369299"/>
          </a:xfrm>
          <a:prstGeom prst="rect">
            <a:avLst/>
          </a:prstGeom>
          <a:noFill/>
          <a:ln>
            <a:noFill/>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Cabin"/>
              <a:ea typeface="Cabin"/>
              <a:cs typeface="Cabin"/>
              <a:sym typeface="Cabin"/>
            </a:endParaRPr>
          </a:p>
        </p:txBody>
      </p:sp>
      <p:sp>
        <p:nvSpPr>
          <p:cNvPr id="271" name="Shape 271"/>
          <p:cNvSpPr/>
          <p:nvPr/>
        </p:nvSpPr>
        <p:spPr>
          <a:xfrm>
            <a:off x="6" y="6112103"/>
            <a:ext cx="209399" cy="615600"/>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br>
              <a:rPr lang="en-US" sz="1600" b="1" i="0" u="none" strike="noStrike" cap="none" baseline="0">
                <a:solidFill>
                  <a:schemeClr val="dk1"/>
                </a:solidFill>
                <a:latin typeface="Comic Sans MS"/>
                <a:ea typeface="Comic Sans MS"/>
                <a:cs typeface="Comic Sans MS"/>
                <a:sym typeface="Comic Sans MS"/>
              </a:rPr>
            </a:br>
            <a:endParaRPr lang="en-US" sz="1600" b="1" i="0" u="none" strike="noStrike" cap="none" baseline="0">
              <a:solidFill>
                <a:schemeClr val="dk1"/>
              </a:solidFill>
              <a:latin typeface="Comic Sans MS"/>
              <a:ea typeface="Comic Sans MS"/>
              <a:cs typeface="Comic Sans MS"/>
              <a:sym typeface="Comic Sans MS"/>
            </a:endParaRPr>
          </a:p>
        </p:txBody>
      </p:sp>
      <p:sp>
        <p:nvSpPr>
          <p:cNvPr id="272" name="Shape 272"/>
          <p:cNvSpPr/>
          <p:nvPr/>
        </p:nvSpPr>
        <p:spPr>
          <a:xfrm>
            <a:off x="1069850" y="870042"/>
            <a:ext cx="5993700" cy="336809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b="1" i="1" u="sng" strike="noStrike" cap="none" baseline="0" dirty="0">
                <a:solidFill>
                  <a:schemeClr val="hlink"/>
                </a:solidFill>
                <a:latin typeface="Cabin"/>
                <a:ea typeface="Cabin"/>
                <a:cs typeface="Cabin"/>
                <a:sym typeface="Cabin"/>
                <a:hlinkClick r:id="rId3"/>
              </a:rPr>
              <a:t>Dr. Angela Duckworth</a:t>
            </a:r>
            <a:endParaRPr lang="en-US" sz="3200" b="1" i="1" u="sng" strike="noStrike" cap="none" baseline="0" dirty="0">
              <a:solidFill>
                <a:schemeClr val="hlink"/>
              </a:solidFill>
              <a:latin typeface="Cabin"/>
              <a:ea typeface="Cabin"/>
              <a:cs typeface="Cabin"/>
              <a:sym typeface="Cabin"/>
              <a:hlinkClick r:id="rId4"/>
            </a:endParaRPr>
          </a:p>
          <a:p>
            <a:pPr marL="0" marR="0" lvl="0" indent="0" algn="ctr" rtl="0">
              <a:spcBef>
                <a:spcPts val="0"/>
              </a:spcBef>
              <a:buSzPct val="25000"/>
              <a:buNone/>
            </a:pPr>
            <a:r>
              <a:rPr lang="en-US" sz="3200" b="1" i="1" dirty="0">
                <a:solidFill>
                  <a:srgbClr val="FF0000"/>
                </a:solidFill>
                <a:latin typeface="Cabin"/>
                <a:ea typeface="Cabin"/>
                <a:cs typeface="Cabin"/>
                <a:sym typeface="Cabin"/>
              </a:rPr>
              <a:t>Eight Questions</a:t>
            </a:r>
            <a:endParaRPr sz="3200" b="1" dirty="0">
              <a:solidFill>
                <a:schemeClr val="dk1"/>
              </a:solidFill>
              <a:latin typeface="Cabin"/>
              <a:ea typeface="Cabin"/>
              <a:cs typeface="Cabin"/>
              <a:sym typeface="Cabin"/>
            </a:endParaRPr>
          </a:p>
          <a:p>
            <a:pPr marL="457200" lvl="0" indent="-419100" algn="ctr">
              <a:buSzPct val="83333"/>
              <a:buChar char="★"/>
            </a:pPr>
            <a:r>
              <a:rPr lang="en-US" sz="3200" b="1" dirty="0">
                <a:solidFill>
                  <a:schemeClr val="dk1"/>
                </a:solidFill>
                <a:latin typeface="Cabin"/>
                <a:ea typeface="Cabin"/>
                <a:cs typeface="Cabin"/>
                <a:sym typeface="Cabin"/>
              </a:rPr>
              <a:t>Passion=Consistent Goals</a:t>
            </a:r>
          </a:p>
          <a:p>
            <a:pPr marL="457200" lvl="0" indent="-419100" algn="ctr">
              <a:buSzPct val="83333"/>
              <a:buChar char="★"/>
            </a:pPr>
            <a:r>
              <a:rPr lang="en-US" sz="3200" b="1" dirty="0">
                <a:solidFill>
                  <a:schemeClr val="dk1"/>
                </a:solidFill>
                <a:latin typeface="Cabin"/>
                <a:ea typeface="Cabin"/>
                <a:cs typeface="Cabin"/>
                <a:sym typeface="Cabin"/>
              </a:rPr>
              <a:t>Perseverance—Not Giving Up in the Face of Obstacles</a:t>
            </a:r>
          </a:p>
          <a:p>
            <a:pPr marL="0" marR="0" lvl="0" indent="0" algn="ctr" rtl="0">
              <a:spcBef>
                <a:spcPts val="0"/>
              </a:spcBef>
              <a:buNone/>
            </a:pPr>
            <a:endParaRPr dirty="0"/>
          </a:p>
          <a:p>
            <a:pPr lvl="0" rtl="0">
              <a:spcBef>
                <a:spcPts val="0"/>
              </a:spcBef>
              <a:buNone/>
            </a:pPr>
            <a:endParaRPr sz="4400" b="1" i="0" u="none" strike="noStrike" cap="none" baseline="0" dirty="0">
              <a:solidFill>
                <a:schemeClr val="dk1"/>
              </a:solidFill>
              <a:latin typeface="Cabin"/>
              <a:ea typeface="Cabin"/>
              <a:cs typeface="Cabin"/>
              <a:sym typeface="Cabin"/>
            </a:endParaRPr>
          </a:p>
          <a:p>
            <a:pPr marL="0" marR="0" lvl="0" indent="0" algn="l" rtl="0">
              <a:spcBef>
                <a:spcPts val="0"/>
              </a:spcBef>
              <a:buSzPct val="25000"/>
              <a:buNone/>
            </a:pPr>
            <a:r>
              <a:rPr lang="en-US" sz="2000" b="1" i="0" u="none" strike="noStrike" cap="none" baseline="0" dirty="0">
                <a:solidFill>
                  <a:schemeClr val="dk1"/>
                </a:solidFill>
                <a:latin typeface="Cabin"/>
                <a:ea typeface="Cabin"/>
                <a:cs typeface="Cabin"/>
                <a:sym typeface="Cabin"/>
              </a:rPr>
              <a:t> </a:t>
            </a:r>
          </a:p>
        </p:txBody>
      </p:sp>
      <p:sp>
        <p:nvSpPr>
          <p:cNvPr id="274" name="Shape 274"/>
          <p:cNvSpPr txBox="1"/>
          <p:nvPr/>
        </p:nvSpPr>
        <p:spPr>
          <a:xfrm>
            <a:off x="2532801" y="3978462"/>
            <a:ext cx="9061499" cy="1057200"/>
          </a:xfrm>
          <a:prstGeom prst="rect">
            <a:avLst/>
          </a:prstGeom>
          <a:noFill/>
          <a:ln>
            <a:noFill/>
          </a:ln>
        </p:spPr>
        <p:txBody>
          <a:bodyPr lIns="91425" tIns="91425" rIns="91425" bIns="91425" anchor="t" anchorCtr="0">
            <a:noAutofit/>
          </a:bodyPr>
          <a:lstStyle/>
          <a:p>
            <a:pPr lvl="0" algn="ctr" rtl="0">
              <a:spcBef>
                <a:spcPts val="0"/>
              </a:spcBef>
              <a:buNone/>
            </a:pPr>
            <a:endParaRPr lang="en-US" sz="6000" b="1" i="1" dirty="0">
              <a:solidFill>
                <a:srgbClr val="3366FF"/>
              </a:solidFill>
            </a:endParaRPr>
          </a:p>
          <a:p>
            <a:pPr lvl="0" algn="ctr" rtl="0">
              <a:spcBef>
                <a:spcPts val="0"/>
              </a:spcBef>
              <a:buNone/>
            </a:pPr>
            <a:r>
              <a:rPr lang="en-US" sz="4400" b="1" i="1" dirty="0">
                <a:solidFill>
                  <a:srgbClr val="3366FF"/>
                </a:solidFill>
              </a:rPr>
              <a:t>Her Doctoral Research: Resented in the World of Positive Psychology</a:t>
            </a:r>
          </a:p>
        </p:txBody>
      </p:sp>
      <p:pic>
        <p:nvPicPr>
          <p:cNvPr id="3" name="Picture 2" descr="A screenshot of a cell phone&#10;&#10;Description automatically generated">
            <a:extLst>
              <a:ext uri="{FF2B5EF4-FFF2-40B4-BE49-F238E27FC236}">
                <a16:creationId xmlns:a16="http://schemas.microsoft.com/office/drawing/2014/main" id="{B2D9C5C2-D997-504E-979A-87AE732D00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2706" y="601122"/>
            <a:ext cx="5289294" cy="3905940"/>
          </a:xfrm>
          <a:prstGeom prst="rect">
            <a:avLst/>
          </a:prstGeom>
        </p:spPr>
      </p:pic>
    </p:spTree>
    <p:extLst>
      <p:ext uri="{BB962C8B-B14F-4D97-AF65-F5344CB8AC3E}">
        <p14:creationId xmlns:p14="http://schemas.microsoft.com/office/powerpoint/2010/main" val="117330152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74"/>
                                        </p:tgtEl>
                                        <p:attrNameLst>
                                          <p:attrName>style.visibility</p:attrName>
                                        </p:attrNameLst>
                                      </p:cBhvr>
                                      <p:to>
                                        <p:strVal val="visible"/>
                                      </p:to>
                                    </p:set>
                                    <p:anim calcmode="lin" valueType="num">
                                      <p:cBhvr additive="base">
                                        <p:cTn id="7" dur="1000"/>
                                        <p:tgtEl>
                                          <p:spTgt spid="274"/>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274"/>
                                        </p:tgtEl>
                                      </p:cBhvr>
                                    </p:animEffect>
                                    <p:set>
                                      <p:cBhvr>
                                        <p:cTn id="12" dur="1" fill="hold">
                                          <p:stCondLst>
                                            <p:cond delay="1000"/>
                                          </p:stCondLst>
                                        </p:cTn>
                                        <p:tgtEl>
                                          <p:spTgt spid="2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p:nvPr/>
        </p:nvSpPr>
        <p:spPr>
          <a:xfrm>
            <a:off x="1" y="43935"/>
            <a:ext cx="184667" cy="369332"/>
          </a:xfrm>
          <a:prstGeom prst="rect">
            <a:avLst/>
          </a:prstGeom>
          <a:noFill/>
          <a:ln>
            <a:noFill/>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Cabin"/>
              <a:ea typeface="Cabin"/>
              <a:cs typeface="Cabin"/>
              <a:sym typeface="Cabin"/>
            </a:endParaRPr>
          </a:p>
        </p:txBody>
      </p:sp>
      <p:sp>
        <p:nvSpPr>
          <p:cNvPr id="259" name="Shape 259"/>
          <p:cNvSpPr/>
          <p:nvPr/>
        </p:nvSpPr>
        <p:spPr>
          <a:xfrm>
            <a:off x="1" y="1748909"/>
            <a:ext cx="184667" cy="369332"/>
          </a:xfrm>
          <a:prstGeom prst="rect">
            <a:avLst/>
          </a:prstGeom>
          <a:noFill/>
          <a:ln>
            <a:noFill/>
          </a:ln>
        </p:spPr>
        <p:txBody>
          <a:bodyPr lIns="91425" tIns="45700" rIns="91425" bIns="45700" anchor="ctr" anchorCtr="0">
            <a:noAutofit/>
          </a:bodyPr>
          <a:lstStyle/>
          <a:p>
            <a:pPr marL="0" marR="0" lvl="0" indent="0" algn="l" rtl="0">
              <a:spcBef>
                <a:spcPts val="0"/>
              </a:spcBef>
              <a:buNone/>
            </a:pPr>
            <a:endParaRPr sz="1800" b="0" i="0" u="none" strike="noStrike" cap="none" baseline="0">
              <a:solidFill>
                <a:schemeClr val="dk1"/>
              </a:solidFill>
              <a:latin typeface="Cabin"/>
              <a:ea typeface="Cabin"/>
              <a:cs typeface="Cabin"/>
              <a:sym typeface="Cabin"/>
            </a:endParaRPr>
          </a:p>
        </p:txBody>
      </p:sp>
      <p:sp>
        <p:nvSpPr>
          <p:cNvPr id="260" name="Shape 260"/>
          <p:cNvSpPr/>
          <p:nvPr/>
        </p:nvSpPr>
        <p:spPr>
          <a:xfrm>
            <a:off x="2" y="6112111"/>
            <a:ext cx="209499" cy="615553"/>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br>
              <a:rPr lang="en-US" sz="1600" b="1" i="0" u="none" strike="noStrike" cap="none" baseline="0">
                <a:solidFill>
                  <a:schemeClr val="dk1"/>
                </a:solidFill>
                <a:latin typeface="Comic Sans MS"/>
                <a:ea typeface="Comic Sans MS"/>
                <a:cs typeface="Comic Sans MS"/>
                <a:sym typeface="Comic Sans MS"/>
              </a:rPr>
            </a:br>
            <a:endParaRPr lang="en-US" sz="1600" b="1" i="0" u="none" strike="noStrike" cap="none" baseline="0">
              <a:solidFill>
                <a:schemeClr val="dk1"/>
              </a:solidFill>
              <a:latin typeface="Comic Sans MS"/>
              <a:ea typeface="Comic Sans MS"/>
              <a:cs typeface="Comic Sans MS"/>
              <a:sym typeface="Comic Sans MS"/>
            </a:endParaRPr>
          </a:p>
        </p:txBody>
      </p:sp>
      <p:sp>
        <p:nvSpPr>
          <p:cNvPr id="261" name="Shape 261"/>
          <p:cNvSpPr/>
          <p:nvPr/>
        </p:nvSpPr>
        <p:spPr>
          <a:xfrm>
            <a:off x="1525951" y="124227"/>
            <a:ext cx="5993700" cy="336809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400" b="1" i="1" u="sng" strike="noStrike" cap="none" baseline="0" dirty="0">
                <a:solidFill>
                  <a:schemeClr val="hlink"/>
                </a:solidFill>
                <a:latin typeface="Cabin"/>
                <a:ea typeface="Cabin"/>
                <a:cs typeface="Cabin"/>
                <a:sym typeface="Cabin"/>
                <a:hlinkClick r:id="rId3"/>
              </a:rPr>
              <a:t>Dr. Angela Duckworth</a:t>
            </a:r>
          </a:p>
          <a:p>
            <a:pPr marL="0" marR="0" lvl="0" indent="0" algn="ctr" rtl="0">
              <a:spcBef>
                <a:spcPts val="0"/>
              </a:spcBef>
              <a:buSzPct val="25000"/>
              <a:buNone/>
            </a:pPr>
            <a:r>
              <a:rPr lang="en-US" sz="6000" b="1" i="1" dirty="0">
                <a:solidFill>
                  <a:srgbClr val="FF0000"/>
                </a:solidFill>
                <a:latin typeface="Cabin"/>
                <a:ea typeface="Cabin"/>
                <a:cs typeface="Cabin"/>
                <a:sym typeface="Cabin"/>
              </a:rPr>
              <a:t>Grit: </a:t>
            </a:r>
          </a:p>
          <a:p>
            <a:pPr marL="0" marR="0" lvl="0" indent="0" algn="ctr" rtl="0">
              <a:spcBef>
                <a:spcPts val="0"/>
              </a:spcBef>
              <a:buSzPct val="25000"/>
              <a:buNone/>
            </a:pPr>
            <a:r>
              <a:rPr lang="en-US" sz="3600" b="1" i="1" dirty="0">
                <a:solidFill>
                  <a:srgbClr val="FF0000"/>
                </a:solidFill>
                <a:latin typeface="Cabin"/>
                <a:ea typeface="Cabin"/>
                <a:cs typeface="Cabin"/>
                <a:sym typeface="Cabin"/>
              </a:rPr>
              <a:t>A Measurable Research Construct </a:t>
            </a:r>
          </a:p>
          <a:p>
            <a:pPr marL="571500" lvl="0" indent="-571500" rtl="0">
              <a:spcBef>
                <a:spcPts val="0"/>
              </a:spcBef>
              <a:buFont typeface="Wingdings" charset="2"/>
              <a:buChar char="Ø"/>
            </a:pPr>
            <a:r>
              <a:rPr lang="en-US" sz="3200" b="1" dirty="0">
                <a:solidFill>
                  <a:schemeClr val="dk1"/>
                </a:solidFill>
                <a:latin typeface="Cabin"/>
                <a:ea typeface="Cabin"/>
                <a:cs typeface="Cabin"/>
                <a:sym typeface="Cabin"/>
              </a:rPr>
              <a:t>West Point Cadets</a:t>
            </a:r>
          </a:p>
          <a:p>
            <a:pPr marL="571500" lvl="0" indent="-571500" rtl="0">
              <a:spcBef>
                <a:spcPts val="0"/>
              </a:spcBef>
              <a:buFont typeface="Wingdings" charset="2"/>
              <a:buChar char="Ø"/>
            </a:pPr>
            <a:r>
              <a:rPr lang="en-US" sz="3200" b="1" dirty="0">
                <a:solidFill>
                  <a:schemeClr val="dk1"/>
                </a:solidFill>
                <a:latin typeface="Cabin"/>
                <a:ea typeface="Cabin"/>
                <a:cs typeface="Cabin"/>
                <a:sym typeface="Cabin"/>
              </a:rPr>
              <a:t>Spelling Bee Champs</a:t>
            </a:r>
          </a:p>
          <a:p>
            <a:pPr marL="571500" lvl="0" indent="-571500" rtl="0">
              <a:spcBef>
                <a:spcPts val="0"/>
              </a:spcBef>
              <a:buFont typeface="Wingdings" charset="2"/>
              <a:buChar char="Ø"/>
            </a:pPr>
            <a:r>
              <a:rPr lang="en-US" sz="3200" b="1" dirty="0">
                <a:solidFill>
                  <a:schemeClr val="dk1"/>
                </a:solidFill>
                <a:latin typeface="Cabin"/>
                <a:ea typeface="Cabin"/>
                <a:cs typeface="Cabin"/>
                <a:sym typeface="Cabin"/>
              </a:rPr>
              <a:t>Ivy League Graduates</a:t>
            </a:r>
          </a:p>
          <a:p>
            <a:pPr marL="571500" lvl="0" indent="-571500" rtl="0">
              <a:spcBef>
                <a:spcPts val="0"/>
              </a:spcBef>
              <a:buFont typeface="Wingdings" charset="2"/>
              <a:buChar char="Ø"/>
            </a:pPr>
            <a:r>
              <a:rPr lang="en-US" sz="3200" b="1" dirty="0">
                <a:solidFill>
                  <a:schemeClr val="dk1"/>
                </a:solidFill>
                <a:latin typeface="Cabin"/>
                <a:ea typeface="Cabin"/>
                <a:cs typeface="Cabin"/>
                <a:sym typeface="Cabin"/>
              </a:rPr>
              <a:t>NYC Teachers STAY FIVE YEARS</a:t>
            </a:r>
            <a:endParaRPr sz="3200" b="1" dirty="0">
              <a:solidFill>
                <a:schemeClr val="dk1"/>
              </a:solidFill>
              <a:latin typeface="Cabin"/>
              <a:ea typeface="Cabin"/>
              <a:cs typeface="Cabin"/>
              <a:sym typeface="Cabin"/>
            </a:endParaRPr>
          </a:p>
          <a:p>
            <a:pPr marL="0" marR="0" lvl="0" indent="0" rtl="0">
              <a:spcBef>
                <a:spcPts val="0"/>
              </a:spcBef>
              <a:buNone/>
            </a:pPr>
            <a:endParaRPr dirty="0"/>
          </a:p>
          <a:p>
            <a:pPr lvl="0" rtl="0">
              <a:spcBef>
                <a:spcPts val="0"/>
              </a:spcBef>
              <a:buNone/>
            </a:pPr>
            <a:endParaRPr sz="4400" b="1" i="0" u="none" strike="noStrike" cap="none" baseline="0" dirty="0">
              <a:solidFill>
                <a:schemeClr val="dk1"/>
              </a:solidFill>
              <a:latin typeface="Cabin"/>
              <a:ea typeface="Cabin"/>
              <a:cs typeface="Cabin"/>
              <a:sym typeface="Cabin"/>
            </a:endParaRPr>
          </a:p>
          <a:p>
            <a:pPr marL="0" marR="0" lvl="0" indent="0" algn="l" rtl="0">
              <a:spcBef>
                <a:spcPts val="0"/>
              </a:spcBef>
              <a:buSzPct val="25000"/>
              <a:buNone/>
            </a:pPr>
            <a:r>
              <a:rPr lang="en-US" sz="2000" b="1" i="0" u="none" strike="noStrike" cap="none" baseline="0" dirty="0">
                <a:solidFill>
                  <a:schemeClr val="dk1"/>
                </a:solidFill>
                <a:latin typeface="Cabin"/>
                <a:ea typeface="Cabin"/>
                <a:cs typeface="Cabin"/>
                <a:sym typeface="Cabin"/>
              </a:rPr>
              <a:t> </a:t>
            </a:r>
          </a:p>
        </p:txBody>
      </p:sp>
      <p:pic>
        <p:nvPicPr>
          <p:cNvPr id="262" name="Shape 262"/>
          <p:cNvPicPr preferRelativeResize="0"/>
          <p:nvPr/>
        </p:nvPicPr>
        <p:blipFill rotWithShape="1">
          <a:blip r:embed="rId4">
            <a:alphaModFix/>
          </a:blip>
          <a:srcRect/>
          <a:stretch/>
        </p:blipFill>
        <p:spPr>
          <a:xfrm>
            <a:off x="7856818" y="38779"/>
            <a:ext cx="3714599" cy="2786099"/>
          </a:xfrm>
          <a:prstGeom prst="rect">
            <a:avLst/>
          </a:prstGeom>
          <a:noFill/>
          <a:ln>
            <a:noFill/>
          </a:ln>
        </p:spPr>
      </p:pic>
      <p:sp>
        <p:nvSpPr>
          <p:cNvPr id="263" name="Shape 263"/>
          <p:cNvSpPr txBox="1"/>
          <p:nvPr/>
        </p:nvSpPr>
        <p:spPr>
          <a:xfrm>
            <a:off x="2116238" y="5010794"/>
            <a:ext cx="9061499" cy="2202633"/>
          </a:xfrm>
          <a:prstGeom prst="rect">
            <a:avLst/>
          </a:prstGeom>
          <a:noFill/>
          <a:ln>
            <a:noFill/>
          </a:ln>
        </p:spPr>
        <p:txBody>
          <a:bodyPr lIns="91425" tIns="91425" rIns="91425" bIns="91425" anchor="t" anchorCtr="0">
            <a:noAutofit/>
          </a:bodyPr>
          <a:lstStyle/>
          <a:p>
            <a:pPr marL="457200" lvl="0" indent="-457200" rtl="0">
              <a:spcBef>
                <a:spcPts val="0"/>
              </a:spcBef>
              <a:buClr>
                <a:srgbClr val="3366FF"/>
              </a:buClr>
              <a:buSzPct val="100000"/>
              <a:buChar char="➢"/>
            </a:pPr>
            <a:r>
              <a:rPr lang="en-US" sz="3600" b="1" i="1" dirty="0">
                <a:solidFill>
                  <a:srgbClr val="3366FF"/>
                </a:solidFill>
              </a:rPr>
              <a:t>Passion for Long Term Goals</a:t>
            </a:r>
          </a:p>
          <a:p>
            <a:pPr lvl="0">
              <a:spcBef>
                <a:spcPts val="0"/>
              </a:spcBef>
              <a:buNone/>
            </a:pPr>
            <a:endParaRPr sz="3600" b="1" i="1" dirty="0">
              <a:solidFill>
                <a:srgbClr val="3366FF"/>
              </a:solidFill>
            </a:endParaRPr>
          </a:p>
        </p:txBody>
      </p:sp>
      <p:sp>
        <p:nvSpPr>
          <p:cNvPr id="264" name="Shape 264"/>
          <p:cNvSpPr txBox="1"/>
          <p:nvPr/>
        </p:nvSpPr>
        <p:spPr>
          <a:xfrm>
            <a:off x="2116238" y="5726276"/>
            <a:ext cx="9061499" cy="1057200"/>
          </a:xfrm>
          <a:prstGeom prst="rect">
            <a:avLst/>
          </a:prstGeom>
          <a:noFill/>
          <a:ln>
            <a:noFill/>
          </a:ln>
        </p:spPr>
        <p:txBody>
          <a:bodyPr lIns="91425" tIns="91425" rIns="91425" bIns="91425" anchor="t" anchorCtr="0">
            <a:noAutofit/>
          </a:bodyPr>
          <a:lstStyle/>
          <a:p>
            <a:pPr marL="457200" lvl="0" indent="-457200" rtl="0">
              <a:spcBef>
                <a:spcPts val="0"/>
              </a:spcBef>
              <a:buClr>
                <a:srgbClr val="3366FF"/>
              </a:buClr>
              <a:buSzPct val="100000"/>
              <a:buChar char="➢"/>
            </a:pPr>
            <a:r>
              <a:rPr lang="en-US" sz="3600" b="1" i="1" dirty="0">
                <a:solidFill>
                  <a:srgbClr val="3366FF"/>
                </a:solidFill>
              </a:rPr>
              <a:t>Perseverance to Achieve Long Term Goals</a:t>
            </a:r>
          </a:p>
        </p:txBody>
      </p:sp>
      <p:sp>
        <p:nvSpPr>
          <p:cNvPr id="2" name="TextBox 1"/>
          <p:cNvSpPr txBox="1"/>
          <p:nvPr/>
        </p:nvSpPr>
        <p:spPr>
          <a:xfrm>
            <a:off x="7588565" y="2901039"/>
            <a:ext cx="4115835" cy="1938992"/>
          </a:xfrm>
          <a:prstGeom prst="rect">
            <a:avLst/>
          </a:prstGeom>
          <a:noFill/>
        </p:spPr>
        <p:txBody>
          <a:bodyPr wrap="square" rtlCol="0">
            <a:spAutoFit/>
          </a:bodyPr>
          <a:lstStyle/>
          <a:p>
            <a:pPr lvl="0" algn="ctr">
              <a:buSzPct val="25000"/>
            </a:pPr>
            <a:r>
              <a:rPr lang="en-US" sz="2800" b="1" dirty="0">
                <a:solidFill>
                  <a:srgbClr val="FF0000"/>
                </a:solidFill>
                <a:latin typeface="Cabin"/>
                <a:ea typeface="Cabin"/>
                <a:cs typeface="Cabin"/>
                <a:sym typeface="Cabin"/>
              </a:rPr>
              <a:t>Duckworth Failed Well</a:t>
            </a:r>
          </a:p>
          <a:p>
            <a:pPr lvl="0" algn="ctr">
              <a:buSzPct val="25000"/>
            </a:pPr>
            <a:r>
              <a:rPr lang="en-US" sz="2800" b="1" dirty="0">
                <a:solidFill>
                  <a:srgbClr val="FF0000"/>
                </a:solidFill>
                <a:latin typeface="Cabin"/>
                <a:ea typeface="Cabin"/>
                <a:cs typeface="Cabin"/>
                <a:sym typeface="Cabin"/>
              </a:rPr>
              <a:t>At University of Pennsylvania</a:t>
            </a:r>
            <a:endParaRPr lang="en-US" sz="2800" b="1" dirty="0">
              <a:solidFill>
                <a:schemeClr val="dk1"/>
              </a:solidFill>
              <a:latin typeface="Cabin"/>
              <a:ea typeface="Cabin"/>
              <a:cs typeface="Cabin"/>
              <a:sym typeface="Cabin"/>
            </a:endParaRPr>
          </a:p>
          <a:p>
            <a:pPr lvl="0" algn="ctr">
              <a:buSzPct val="25000"/>
            </a:pPr>
            <a:endParaRPr lang="en-US" b="1" dirty="0">
              <a:solidFill>
                <a:schemeClr val="dk1"/>
              </a:solidFill>
              <a:latin typeface="Cabin"/>
              <a:ea typeface="Cabin"/>
              <a:cs typeface="Cabin"/>
              <a:sym typeface="Cabin"/>
            </a:endParaRPr>
          </a:p>
          <a:p>
            <a:endParaRPr lang="en-US" dirty="0"/>
          </a:p>
        </p:txBody>
      </p:sp>
    </p:spTree>
    <p:extLst>
      <p:ext uri="{BB962C8B-B14F-4D97-AF65-F5344CB8AC3E}">
        <p14:creationId xmlns:p14="http://schemas.microsoft.com/office/powerpoint/2010/main" val="89675153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 calcmode="lin" valueType="num">
                                      <p:cBhvr additive="base">
                                        <p:cTn id="7" dur="1000"/>
                                        <p:tgtEl>
                                          <p:spTgt spid="263"/>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64"/>
                                        </p:tgtEl>
                                        <p:attrNameLst>
                                          <p:attrName>style.visibility</p:attrName>
                                        </p:attrNameLst>
                                      </p:cBhvr>
                                      <p:to>
                                        <p:strVal val="visible"/>
                                      </p:to>
                                    </p:set>
                                    <p:anim calcmode="lin" valueType="num">
                                      <p:cBhvr additive="base">
                                        <p:cTn id="12" dur="1000"/>
                                        <p:tgtEl>
                                          <p:spTgt spid="26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8100" y="274638"/>
            <a:ext cx="10583899" cy="1143000"/>
          </a:xfrm>
        </p:spPr>
        <p:txBody>
          <a:bodyPr>
            <a:noAutofit/>
          </a:bodyPr>
          <a:lstStyle/>
          <a:p>
            <a:pPr algn="ctr"/>
            <a:r>
              <a:rPr lang="en-US" sz="3200" dirty="0"/>
              <a:t>The Conversation in Our Heads: </a:t>
            </a:r>
            <a:br>
              <a:rPr lang="en-US" sz="3200" dirty="0"/>
            </a:br>
            <a:r>
              <a:rPr lang="en-US" sz="3200" dirty="0"/>
              <a:t>My Hope Creator Dr. Sage Rose</a:t>
            </a:r>
            <a:br>
              <a:rPr lang="en-US" sz="3200" dirty="0"/>
            </a:br>
            <a:r>
              <a:rPr lang="en-US" sz="3200" dirty="0"/>
              <a:t>ONE PERSON CAN CHANGE EVERYTHING </a:t>
            </a:r>
          </a:p>
        </p:txBody>
      </p:sp>
      <p:sp>
        <p:nvSpPr>
          <p:cNvPr id="3" name="TextBox 2"/>
          <p:cNvSpPr txBox="1"/>
          <p:nvPr/>
        </p:nvSpPr>
        <p:spPr>
          <a:xfrm>
            <a:off x="3813611" y="6096662"/>
            <a:ext cx="6185282" cy="523220"/>
          </a:xfrm>
          <a:prstGeom prst="rect">
            <a:avLst/>
          </a:prstGeom>
          <a:noFill/>
        </p:spPr>
        <p:txBody>
          <a:bodyPr wrap="none" rtlCol="0">
            <a:spAutoFit/>
          </a:bodyPr>
          <a:lstStyle/>
          <a:p>
            <a:r>
              <a:rPr lang="en-US" sz="2800" dirty="0"/>
              <a:t>Hope and the Conversation in Our Head</a:t>
            </a:r>
          </a:p>
        </p:txBody>
      </p:sp>
      <p:pic>
        <p:nvPicPr>
          <p:cNvPr id="5" name="Picture 4" descr="imagina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746" y="2224882"/>
            <a:ext cx="5082710" cy="3812033"/>
          </a:xfrm>
          <a:prstGeom prst="rect">
            <a:avLst/>
          </a:prstGeom>
        </p:spPr>
      </p:pic>
      <p:pic>
        <p:nvPicPr>
          <p:cNvPr id="8" name="Picture 7" descr="IMG_619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4958" y="1785257"/>
            <a:ext cx="7197159" cy="4798105"/>
          </a:xfrm>
          <a:prstGeom prst="rect">
            <a:avLst/>
          </a:prstGeom>
        </p:spPr>
      </p:pic>
    </p:spTree>
    <p:extLst>
      <p:ext uri="{BB962C8B-B14F-4D97-AF65-F5344CB8AC3E}">
        <p14:creationId xmlns:p14="http://schemas.microsoft.com/office/powerpoint/2010/main" val="312937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nodeType="clickEffect">
                                  <p:stCondLst>
                                    <p:cond delay="0"/>
                                  </p:stCondLst>
                                  <p:childTnLst>
                                    <p:animEffect transition="out" filter="checkerboard(across)">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58420" y="0"/>
            <a:ext cx="8858461" cy="8217634"/>
          </a:xfrm>
          <a:prstGeom prst="rect">
            <a:avLst/>
          </a:prstGeom>
        </p:spPr>
        <p:txBody>
          <a:bodyPr wrap="square">
            <a:spAutoFit/>
          </a:bodyPr>
          <a:lstStyle/>
          <a:p>
            <a:pPr algn="ctr"/>
            <a:r>
              <a:rPr lang="en-US" sz="4800" b="1" dirty="0">
                <a:solidFill>
                  <a:srgbClr val="383D3F"/>
                </a:solidFill>
                <a:latin typeface="Arial"/>
              </a:rPr>
              <a:t>What is deliberate practice? </a:t>
            </a:r>
            <a:endParaRPr lang="en-US" sz="4800" dirty="0"/>
          </a:p>
          <a:p>
            <a:pPr algn="ctr"/>
            <a:r>
              <a:rPr lang="en-US" sz="4800" dirty="0">
                <a:solidFill>
                  <a:srgbClr val="383D3F"/>
                </a:solidFill>
                <a:latin typeface="ArialMT"/>
              </a:rPr>
              <a:t>• Setting a specific stretch goal</a:t>
            </a:r>
            <a:br>
              <a:rPr lang="en-US" sz="4800" dirty="0">
                <a:solidFill>
                  <a:srgbClr val="383D3F"/>
                </a:solidFill>
                <a:latin typeface="ArialMT"/>
              </a:rPr>
            </a:br>
            <a:r>
              <a:rPr lang="en-US" sz="4800" dirty="0">
                <a:solidFill>
                  <a:srgbClr val="383D3F"/>
                </a:solidFill>
                <a:latin typeface="ArialMT"/>
              </a:rPr>
              <a:t>• Concentrating 100%</a:t>
            </a:r>
            <a:br>
              <a:rPr lang="en-US" sz="4800" dirty="0">
                <a:solidFill>
                  <a:srgbClr val="383D3F"/>
                </a:solidFill>
                <a:latin typeface="ArialMT"/>
              </a:rPr>
            </a:br>
            <a:r>
              <a:rPr lang="en-US" sz="4800" dirty="0">
                <a:solidFill>
                  <a:srgbClr val="383D3F"/>
                </a:solidFill>
                <a:latin typeface="ArialMT"/>
              </a:rPr>
              <a:t>• Get immediate and informative feedback </a:t>
            </a:r>
          </a:p>
          <a:p>
            <a:pPr algn="ctr"/>
            <a:r>
              <a:rPr lang="en-US" sz="4800" dirty="0">
                <a:solidFill>
                  <a:srgbClr val="383D3F"/>
                </a:solidFill>
                <a:latin typeface="ArialMT"/>
              </a:rPr>
              <a:t>• Practicing repetitively until fluency</a:t>
            </a:r>
          </a:p>
          <a:p>
            <a:pPr algn="ctr"/>
            <a:r>
              <a:rPr lang="en-US" sz="4800" b="1" dirty="0">
                <a:solidFill>
                  <a:srgbClr val="383D3F"/>
                </a:solidFill>
                <a:latin typeface="Arial"/>
              </a:rPr>
              <a:t>Deliberate Practice is hard and not that much fun! </a:t>
            </a:r>
            <a:endParaRPr lang="en-US" sz="4800" dirty="0"/>
          </a:p>
          <a:p>
            <a:r>
              <a:rPr lang="en-US" sz="4800" dirty="0">
                <a:solidFill>
                  <a:srgbClr val="383D3F"/>
                </a:solidFill>
                <a:latin typeface="ArialMT"/>
              </a:rPr>
              <a:t> </a:t>
            </a:r>
            <a:endParaRPr lang="en-US" sz="4800" dirty="0"/>
          </a:p>
          <a:p>
            <a:endParaRPr lang="en-US" sz="4800" dirty="0"/>
          </a:p>
        </p:txBody>
      </p:sp>
    </p:spTree>
    <p:extLst>
      <p:ext uri="{BB962C8B-B14F-4D97-AF65-F5344CB8AC3E}">
        <p14:creationId xmlns:p14="http://schemas.microsoft.com/office/powerpoint/2010/main" val="556515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4144" y="469722"/>
            <a:ext cx="9997440" cy="1143000"/>
          </a:xfrm>
        </p:spPr>
        <p:txBody>
          <a:bodyPr>
            <a:normAutofit fontScale="90000"/>
          </a:bodyPr>
          <a:lstStyle/>
          <a:p>
            <a:pPr algn="ctr"/>
            <a:r>
              <a:rPr lang="en-US" sz="3200" dirty="0">
                <a:solidFill>
                  <a:schemeClr val="tx1"/>
                </a:solidFill>
              </a:rPr>
              <a:t>Grit Became a Simple Answer to Complex Academic Problems: </a:t>
            </a:r>
            <a:br>
              <a:rPr lang="en-US" sz="3200" dirty="0">
                <a:solidFill>
                  <a:schemeClr val="tx1"/>
                </a:solidFill>
              </a:rPr>
            </a:br>
            <a:r>
              <a:rPr lang="en-US" sz="3200" dirty="0">
                <a:solidFill>
                  <a:schemeClr val="tx1"/>
                </a:solidFill>
              </a:rPr>
              <a:t>Politics of Grit</a:t>
            </a:r>
            <a:endParaRPr lang="en-US" sz="3200" dirty="0"/>
          </a:p>
        </p:txBody>
      </p:sp>
      <p:pic>
        <p:nvPicPr>
          <p:cNvPr id="3" name="Picture 2"/>
          <p:cNvPicPr>
            <a:picLocks noChangeAspect="1"/>
          </p:cNvPicPr>
          <p:nvPr/>
        </p:nvPicPr>
        <p:blipFill>
          <a:blip r:embed="rId3"/>
          <a:stretch>
            <a:fillRect/>
          </a:stretch>
        </p:blipFill>
        <p:spPr>
          <a:xfrm>
            <a:off x="1387361" y="1612722"/>
            <a:ext cx="10524223" cy="5335936"/>
          </a:xfrm>
          <a:prstGeom prst="rect">
            <a:avLst/>
          </a:prstGeom>
        </p:spPr>
      </p:pic>
    </p:spTree>
    <p:extLst>
      <p:ext uri="{BB962C8B-B14F-4D97-AF65-F5344CB8AC3E}">
        <p14:creationId xmlns:p14="http://schemas.microsoft.com/office/powerpoint/2010/main" val="331637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29507" y="420951"/>
            <a:ext cx="10617158" cy="6611035"/>
          </a:xfrm>
          <a:prstGeom prst="rect">
            <a:avLst/>
          </a:prstGeom>
        </p:spPr>
      </p:pic>
    </p:spTree>
    <p:extLst>
      <p:ext uri="{BB962C8B-B14F-4D97-AF65-F5344CB8AC3E}">
        <p14:creationId xmlns:p14="http://schemas.microsoft.com/office/powerpoint/2010/main" val="75492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ED SHEERAN: FAILED WELL</a:t>
            </a:r>
          </a:p>
        </p:txBody>
      </p:sp>
      <p:pic>
        <p:nvPicPr>
          <p:cNvPr id="4" name="Content Placeholder 3" descr="EDSHEERAN.jpeg">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rcRect t="17943" b="17943"/>
          <a:stretch>
            <a:fillRect/>
          </a:stretch>
        </p:blipFill>
        <p:spPr/>
      </p:pic>
    </p:spTree>
    <p:extLst>
      <p:ext uri="{BB962C8B-B14F-4D97-AF65-F5344CB8AC3E}">
        <p14:creationId xmlns:p14="http://schemas.microsoft.com/office/powerpoint/2010/main" val="33358534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1230" y="1297036"/>
            <a:ext cx="9997440" cy="1143000"/>
          </a:xfrm>
        </p:spPr>
        <p:txBody>
          <a:bodyPr>
            <a:normAutofit fontScale="90000"/>
          </a:bodyPr>
          <a:lstStyle/>
          <a:p>
            <a:pPr algn="ctr"/>
            <a:r>
              <a:rPr lang="en-US" sz="6700" dirty="0">
                <a:solidFill>
                  <a:schemeClr val="tx1"/>
                </a:solidFill>
              </a:rPr>
              <a:t>Is this correct?</a:t>
            </a:r>
            <a:br>
              <a:rPr lang="en-US" sz="3200" dirty="0">
                <a:solidFill>
                  <a:schemeClr val="tx1"/>
                </a:solidFill>
              </a:rPr>
            </a:br>
            <a:r>
              <a:rPr lang="en-US" sz="3200" dirty="0">
                <a:solidFill>
                  <a:schemeClr val="tx1"/>
                </a:solidFill>
              </a:rPr>
              <a:t>Stop complaining and be more </a:t>
            </a:r>
            <a:r>
              <a:rPr lang="en-US" sz="5300" dirty="0">
                <a:solidFill>
                  <a:srgbClr val="FF0000"/>
                </a:solidFill>
              </a:rPr>
              <a:t>GRITTY.  </a:t>
            </a:r>
            <a:br>
              <a:rPr lang="en-US" sz="3200" dirty="0">
                <a:solidFill>
                  <a:srgbClr val="FF0000"/>
                </a:solidFill>
              </a:rPr>
            </a:br>
            <a:r>
              <a:rPr lang="en-US" sz="3200" dirty="0">
                <a:solidFill>
                  <a:srgbClr val="FF0000"/>
                </a:solidFill>
              </a:rPr>
              <a:t>I KNOW YOU HATE MATH, BUT SUCK IT UP AND DO IT!</a:t>
            </a:r>
          </a:p>
        </p:txBody>
      </p:sp>
      <p:pic>
        <p:nvPicPr>
          <p:cNvPr id="5" name="Picture 4" descr="A close up of a person&#10;&#10;Description automatically generated">
            <a:extLst>
              <a:ext uri="{FF2B5EF4-FFF2-40B4-BE49-F238E27FC236}">
                <a16:creationId xmlns:a16="http://schemas.microsoft.com/office/drawing/2014/main" id="{0DDFDD0C-E5CC-824E-8FBE-C624E74FEE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630" y="3429000"/>
            <a:ext cx="6197998" cy="2766964"/>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2FB0BBB7-E504-F440-A70A-7377D32399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1726" y="3429000"/>
            <a:ext cx="6167805" cy="2988129"/>
          </a:xfrm>
          <a:prstGeom prst="rect">
            <a:avLst/>
          </a:prstGeom>
        </p:spPr>
      </p:pic>
    </p:spTree>
    <p:extLst>
      <p:ext uri="{BB962C8B-B14F-4D97-AF65-F5344CB8AC3E}">
        <p14:creationId xmlns:p14="http://schemas.microsoft.com/office/powerpoint/2010/main" val="80045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UC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4800" y="1627554"/>
            <a:ext cx="3251200" cy="3251200"/>
          </a:xfrm>
          <a:prstGeom prst="rect">
            <a:avLst/>
          </a:prstGeom>
        </p:spPr>
      </p:pic>
      <p:sp>
        <p:nvSpPr>
          <p:cNvPr id="4" name="TextBox 3"/>
          <p:cNvSpPr txBox="1"/>
          <p:nvPr/>
        </p:nvSpPr>
        <p:spPr>
          <a:xfrm>
            <a:off x="6718145" y="1627554"/>
            <a:ext cx="4956681" cy="4524315"/>
          </a:xfrm>
          <a:prstGeom prst="rect">
            <a:avLst/>
          </a:prstGeom>
          <a:noFill/>
        </p:spPr>
        <p:txBody>
          <a:bodyPr wrap="square" rtlCol="0">
            <a:spAutoFit/>
          </a:bodyPr>
          <a:lstStyle/>
          <a:p>
            <a:r>
              <a:rPr lang="en-US" sz="3200" dirty="0"/>
              <a:t>“</a:t>
            </a:r>
            <a:r>
              <a:rPr lang="en-US" sz="3200" i="1" dirty="0">
                <a:solidFill>
                  <a:srgbClr val="FF0000"/>
                </a:solidFill>
              </a:rPr>
              <a:t>I am the least gritty person that you know</a:t>
            </a:r>
            <a:r>
              <a:rPr lang="en-US" sz="3200" dirty="0"/>
              <a:t>.  I was a speech writer, worked in a think tank, a financial analyst, taught math in a charter school and worked for a non-profit.  I did not start my doctorate until I was nearly 40! </a:t>
            </a:r>
            <a:endParaRPr lang="en-US" sz="1000" dirty="0"/>
          </a:p>
        </p:txBody>
      </p:sp>
      <p:sp>
        <p:nvSpPr>
          <p:cNvPr id="5" name="TextBox 4"/>
          <p:cNvSpPr txBox="1"/>
          <p:nvPr/>
        </p:nvSpPr>
        <p:spPr>
          <a:xfrm rot="10800000" flipH="1" flipV="1">
            <a:off x="3029464" y="589307"/>
            <a:ext cx="7354986" cy="707886"/>
          </a:xfrm>
          <a:prstGeom prst="rect">
            <a:avLst/>
          </a:prstGeom>
          <a:noFill/>
        </p:spPr>
        <p:txBody>
          <a:bodyPr wrap="square" rtlCol="0">
            <a:spAutoFit/>
          </a:bodyPr>
          <a:lstStyle/>
          <a:p>
            <a:r>
              <a:rPr lang="en-US" sz="4000" dirty="0"/>
              <a:t>Was she right?</a:t>
            </a:r>
          </a:p>
        </p:txBody>
      </p:sp>
    </p:spTree>
    <p:extLst>
      <p:ext uri="{BB962C8B-B14F-4D97-AF65-F5344CB8AC3E}">
        <p14:creationId xmlns:p14="http://schemas.microsoft.com/office/powerpoint/2010/main" val="17609718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393371" y="761999"/>
            <a:ext cx="10276115" cy="1226457"/>
          </a:xfrm>
        </p:spPr>
        <p:txBody>
          <a:bodyPr>
            <a:normAutofit fontScale="90000"/>
          </a:bodyPr>
          <a:lstStyle/>
          <a:p>
            <a:pPr algn="ctr"/>
            <a:r>
              <a:rPr lang="en-US" b="1" dirty="0">
                <a:solidFill>
                  <a:schemeClr val="tx1"/>
                </a:solidFill>
              </a:rPr>
              <a:t>	</a:t>
            </a:r>
            <a:r>
              <a:rPr lang="en-US" sz="4000" b="1" dirty="0">
                <a:solidFill>
                  <a:schemeClr val="tx1"/>
                </a:solidFill>
              </a:rPr>
              <a:t>What happens when our hope is tested?</a:t>
            </a:r>
            <a:br>
              <a:rPr lang="en-US" sz="4000" b="1" dirty="0">
                <a:solidFill>
                  <a:schemeClr val="tx1"/>
                </a:solidFill>
              </a:rPr>
            </a:br>
            <a:r>
              <a:rPr lang="en-US" b="1" dirty="0">
                <a:solidFill>
                  <a:schemeClr val="tx1"/>
                </a:solidFill>
              </a:rPr>
              <a:t>        </a:t>
            </a:r>
            <a:r>
              <a:rPr lang="en-US" b="1" dirty="0">
                <a:solidFill>
                  <a:srgbClr val="FF0000"/>
                </a:solidFill>
              </a:rPr>
              <a:t>What is the Cold Presser test?</a:t>
            </a:r>
            <a:br>
              <a:rPr lang="en-US" b="1" dirty="0">
                <a:solidFill>
                  <a:srgbClr val="FF0000"/>
                </a:solidFill>
              </a:rPr>
            </a:br>
            <a:r>
              <a:rPr lang="en-US" b="1" dirty="0">
                <a:solidFill>
                  <a:srgbClr val="FF0000"/>
                </a:solidFill>
              </a:rPr>
              <a:t>What does it mean?</a:t>
            </a:r>
          </a:p>
        </p:txBody>
      </p:sp>
      <p:pic>
        <p:nvPicPr>
          <p:cNvPr id="20483" name="Picture 2" descr="http://painresearch.stanford.edu/images/IMG_2958.JPG"/>
          <p:cNvPicPr>
            <a:picLocks noChangeAspect="1" noChangeArrowheads="1"/>
          </p:cNvPicPr>
          <p:nvPr/>
        </p:nvPicPr>
        <p:blipFill>
          <a:blip r:embed="rId2" cstate="print"/>
          <a:srcRect/>
          <a:stretch>
            <a:fillRect/>
          </a:stretch>
        </p:blipFill>
        <p:spPr bwMode="auto">
          <a:xfrm>
            <a:off x="4030136" y="2624667"/>
            <a:ext cx="5038725" cy="3771900"/>
          </a:xfrm>
          <a:prstGeom prst="rect">
            <a:avLst/>
          </a:prstGeom>
          <a:noFill/>
          <a:ln w="9525">
            <a:noFill/>
            <a:miter lim="800000"/>
            <a:headEnd/>
            <a:tailEnd/>
          </a:ln>
        </p:spPr>
      </p:pic>
    </p:spTree>
    <p:extLst>
      <p:ext uri="{BB962C8B-B14F-4D97-AF65-F5344CB8AC3E}">
        <p14:creationId xmlns:p14="http://schemas.microsoft.com/office/powerpoint/2010/main" val="28613309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4144" y="1001937"/>
            <a:ext cx="9997440" cy="1143000"/>
          </a:xfrm>
        </p:spPr>
        <p:txBody>
          <a:bodyPr>
            <a:normAutofit fontScale="90000"/>
          </a:bodyPr>
          <a:lstStyle/>
          <a:p>
            <a:r>
              <a:rPr lang="en-US" sz="3100" b="1" dirty="0">
                <a:solidFill>
                  <a:schemeClr val="tx1"/>
                </a:solidFill>
              </a:rPr>
              <a:t>We need to shift our focus</a:t>
            </a:r>
            <a:r>
              <a:rPr lang="mr-IN" sz="3100" b="1" dirty="0">
                <a:solidFill>
                  <a:schemeClr val="tx1"/>
                </a:solidFill>
              </a:rPr>
              <a:t>…</a:t>
            </a:r>
            <a:br>
              <a:rPr lang="en-US" sz="3600" b="1" dirty="0">
                <a:solidFill>
                  <a:schemeClr val="tx1"/>
                </a:solidFill>
              </a:rPr>
            </a:br>
            <a:r>
              <a:rPr lang="en-US" dirty="0"/>
              <a:t>Character Strengths:</a:t>
            </a:r>
            <a:br>
              <a:rPr lang="en-US" dirty="0"/>
            </a:br>
            <a:r>
              <a:rPr lang="en-US" dirty="0"/>
              <a:t>THE FLIP SIDE OF GRIT </a:t>
            </a:r>
          </a:p>
        </p:txBody>
      </p:sp>
      <p:sp>
        <p:nvSpPr>
          <p:cNvPr id="3" name="Content Placeholder 2"/>
          <p:cNvSpPr>
            <a:spLocks noGrp="1"/>
          </p:cNvSpPr>
          <p:nvPr>
            <p:ph idx="1"/>
          </p:nvPr>
        </p:nvSpPr>
        <p:spPr>
          <a:xfrm>
            <a:off x="1805603" y="3035028"/>
            <a:ext cx="9997440" cy="4800600"/>
          </a:xfrm>
        </p:spPr>
        <p:txBody>
          <a:bodyPr>
            <a:normAutofit/>
          </a:bodyPr>
          <a:lstStyle/>
          <a:p>
            <a:r>
              <a:rPr lang="en-US" sz="2800" dirty="0"/>
              <a:t>There is a </a:t>
            </a:r>
            <a:r>
              <a:rPr lang="en-US" sz="2800" i="1" dirty="0"/>
              <a:t>Flip Side </a:t>
            </a:r>
            <a:r>
              <a:rPr lang="en-US" sz="2800" dirty="0"/>
              <a:t>to Grit.  Grit instills in students the idea of </a:t>
            </a:r>
            <a:r>
              <a:rPr lang="en-US" sz="2800" dirty="0">
                <a:solidFill>
                  <a:srgbClr val="FF0000"/>
                </a:solidFill>
              </a:rPr>
              <a:t>deliberate practice</a:t>
            </a:r>
            <a:r>
              <a:rPr lang="en-US" sz="2800" dirty="0"/>
              <a:t>.  We have to work hard at those things that are most difficult for us.  We need this to be successful in life or to be experts in our field.</a:t>
            </a:r>
          </a:p>
          <a:p>
            <a:r>
              <a:rPr lang="en-US" sz="2800" dirty="0"/>
              <a:t>The </a:t>
            </a:r>
            <a:r>
              <a:rPr lang="en-US" sz="2800" i="1" dirty="0"/>
              <a:t>Flip Side </a:t>
            </a:r>
            <a:r>
              <a:rPr lang="en-US" sz="2800" dirty="0"/>
              <a:t>is that all of us have strengths that define who we are and flow as part of our character.</a:t>
            </a:r>
          </a:p>
          <a:p>
            <a:r>
              <a:rPr lang="en-US" sz="2800" dirty="0"/>
              <a:t>These character strengths are often telling us what life is calling us to do, if only we are listening.</a:t>
            </a:r>
          </a:p>
        </p:txBody>
      </p:sp>
      <p:pic>
        <p:nvPicPr>
          <p:cNvPr id="4" name="Picture 3" descr="ducky and m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0871" y="114560"/>
            <a:ext cx="4027351" cy="2920468"/>
          </a:xfrm>
          <a:prstGeom prst="rect">
            <a:avLst/>
          </a:prstGeom>
        </p:spPr>
      </p:pic>
    </p:spTree>
    <p:extLst>
      <p:ext uri="{BB962C8B-B14F-4D97-AF65-F5344CB8AC3E}">
        <p14:creationId xmlns:p14="http://schemas.microsoft.com/office/powerpoint/2010/main" val="31047238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aising childre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900" y="0"/>
            <a:ext cx="9718019" cy="6858000"/>
          </a:xfrm>
          <a:prstGeom prst="rect">
            <a:avLst/>
          </a:prstGeom>
        </p:spPr>
      </p:pic>
    </p:spTree>
    <p:extLst>
      <p:ext uri="{BB962C8B-B14F-4D97-AF65-F5344CB8AC3E}">
        <p14:creationId xmlns:p14="http://schemas.microsoft.com/office/powerpoint/2010/main" val="8056257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Shape 273"/>
          <p:cNvSpPr txBox="1"/>
          <p:nvPr/>
        </p:nvSpPr>
        <p:spPr>
          <a:xfrm>
            <a:off x="1600200" y="609600"/>
            <a:ext cx="3989723" cy="594008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3200" b="0" i="0" u="none" strike="noStrike" cap="none" dirty="0">
                <a:solidFill>
                  <a:srgbClr val="000000"/>
                </a:solidFill>
                <a:latin typeface="Arial"/>
                <a:ea typeface="Arial"/>
                <a:cs typeface="Arial"/>
                <a:sym typeface="Arial"/>
              </a:rPr>
              <a:t>CHARACTER STRENGTHS:</a:t>
            </a:r>
          </a:p>
          <a:p>
            <a:pPr marL="0" marR="0" lvl="0" indent="0" algn="ctr" rtl="0">
              <a:lnSpc>
                <a:spcPct val="100000"/>
              </a:lnSpc>
              <a:spcBef>
                <a:spcPts val="0"/>
              </a:spcBef>
              <a:spcAft>
                <a:spcPts val="0"/>
              </a:spcAft>
              <a:buClr>
                <a:srgbClr val="000000"/>
              </a:buClr>
              <a:buSzPct val="25000"/>
              <a:buFont typeface="Arial"/>
              <a:buNone/>
            </a:pPr>
            <a:r>
              <a:rPr lang="en-US" sz="3200" dirty="0">
                <a:solidFill>
                  <a:srgbClr val="000000"/>
                </a:solidFill>
                <a:latin typeface="Arial"/>
                <a:ea typeface="Arial"/>
                <a:cs typeface="Arial"/>
                <a:sym typeface="Arial"/>
              </a:rPr>
              <a:t>Megan Pavlick</a:t>
            </a:r>
            <a:endParaRPr sz="3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3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ct val="25000"/>
              <a:buFont typeface="Arial"/>
              <a:buNone/>
            </a:pPr>
            <a:r>
              <a:rPr lang="en-US" sz="2800" b="0" i="0" u="none" strike="noStrike" cap="none" dirty="0">
                <a:solidFill>
                  <a:srgbClr val="000000"/>
                </a:solidFill>
                <a:latin typeface="Arial"/>
                <a:ea typeface="Arial"/>
                <a:cs typeface="Arial"/>
                <a:sym typeface="Arial"/>
              </a:rPr>
              <a:t>This book frames the story and creates</a:t>
            </a:r>
          </a:p>
          <a:p>
            <a:pPr marL="0" marR="0" lvl="0" indent="0" algn="l" rtl="0">
              <a:lnSpc>
                <a:spcPct val="100000"/>
              </a:lnSpc>
              <a:spcBef>
                <a:spcPts val="0"/>
              </a:spcBef>
              <a:spcAft>
                <a:spcPts val="0"/>
              </a:spcAft>
              <a:buClr>
                <a:srgbClr val="000000"/>
              </a:buClr>
              <a:buSzPct val="25000"/>
              <a:buFont typeface="Arial"/>
              <a:buNone/>
            </a:pPr>
            <a:r>
              <a:rPr lang="en-US" sz="2800" b="0" i="0" u="none" strike="noStrike" cap="none" dirty="0">
                <a:solidFill>
                  <a:srgbClr val="000000"/>
                </a:solidFill>
                <a:latin typeface="Arial"/>
                <a:ea typeface="Arial"/>
                <a:cs typeface="Arial"/>
                <a:sym typeface="Arial"/>
              </a:rPr>
              <a:t>a cognitive map for the lesson to follow. The </a:t>
            </a:r>
            <a:r>
              <a:rPr lang="en-US" sz="2800" dirty="0"/>
              <a:t>pig</a:t>
            </a:r>
            <a:r>
              <a:rPr lang="en-US" sz="2800" b="0" i="0" u="none" strike="noStrike" cap="none" dirty="0">
                <a:solidFill>
                  <a:srgbClr val="000000"/>
                </a:solidFill>
                <a:latin typeface="Arial"/>
                <a:ea typeface="Arial"/>
                <a:cs typeface="Arial"/>
                <a:sym typeface="Arial"/>
              </a:rPr>
              <a:t> finding his strength is a metaphor that each student must find their own music</a:t>
            </a:r>
          </a:p>
          <a:p>
            <a:pPr marL="0" marR="0" lvl="0" indent="0" algn="l" rtl="0">
              <a:lnSpc>
                <a:spcPct val="100000"/>
              </a:lnSpc>
              <a:spcBef>
                <a:spcPts val="0"/>
              </a:spcBef>
              <a:spcAft>
                <a:spcPts val="0"/>
              </a:spcAft>
              <a:buClr>
                <a:srgbClr val="000000"/>
              </a:buClr>
              <a:buSzPct val="25000"/>
              <a:buFont typeface="Arial"/>
              <a:buNone/>
            </a:pPr>
            <a:r>
              <a:rPr lang="en-US" sz="2800" b="0" i="0" u="none" strike="noStrike" cap="none" dirty="0">
                <a:solidFill>
                  <a:srgbClr val="000000"/>
                </a:solidFill>
                <a:latin typeface="Arial"/>
                <a:ea typeface="Arial"/>
                <a:cs typeface="Arial"/>
                <a:sym typeface="Arial"/>
              </a:rPr>
              <a:t>(Strengths: </a:t>
            </a:r>
            <a:r>
              <a:rPr lang="en-US" sz="2800" b="0" i="0" u="none" strike="noStrike" cap="none" dirty="0" err="1">
                <a:solidFill>
                  <a:srgbClr val="000000"/>
                </a:solidFill>
                <a:latin typeface="Arial"/>
                <a:ea typeface="Arial"/>
                <a:cs typeface="Arial"/>
                <a:sym typeface="Arial"/>
              </a:rPr>
              <a:t>Viame.org</a:t>
            </a:r>
            <a:r>
              <a:rPr lang="en-US" sz="2800" b="0" i="0" u="none" strike="noStrike" cap="none" dirty="0">
                <a:solidFill>
                  <a:srgbClr val="000000"/>
                </a:solidFill>
                <a:latin typeface="Arial"/>
                <a:ea typeface="Arial"/>
                <a:cs typeface="Arial"/>
                <a:sym typeface="Arial"/>
              </a:rPr>
              <a:t>).</a:t>
            </a:r>
            <a:r>
              <a:rPr lang="en-US" sz="1400" b="0" i="0" u="none" strike="noStrike" cap="none" dirty="0">
                <a:solidFill>
                  <a:srgbClr val="000000"/>
                </a:solidFill>
                <a:latin typeface="Arial"/>
                <a:ea typeface="Arial"/>
                <a:cs typeface="Arial"/>
                <a:sym typeface="Arial"/>
              </a:rPr>
              <a:t>.</a:t>
            </a:r>
          </a:p>
        </p:txBody>
      </p:sp>
      <p:pic>
        <p:nvPicPr>
          <p:cNvPr id="274" name="Shape 274" descr="dreambig.jpg"/>
          <p:cNvPicPr preferRelativeResize="0"/>
          <p:nvPr/>
        </p:nvPicPr>
        <p:blipFill>
          <a:blip r:embed="rId3">
            <a:alphaModFix/>
          </a:blip>
          <a:stretch>
            <a:fillRect/>
          </a:stretch>
        </p:blipFill>
        <p:spPr>
          <a:xfrm>
            <a:off x="6278075" y="609601"/>
            <a:ext cx="5271651" cy="5423175"/>
          </a:xfrm>
          <a:prstGeom prst="rect">
            <a:avLst/>
          </a:prstGeom>
          <a:noFill/>
          <a:ln>
            <a:noFill/>
          </a:ln>
        </p:spPr>
      </p:pic>
    </p:spTree>
    <p:extLst>
      <p:ext uri="{BB962C8B-B14F-4D97-AF65-F5344CB8AC3E}">
        <p14:creationId xmlns:p14="http://schemas.microsoft.com/office/powerpoint/2010/main" val="4285564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5736" y="1535221"/>
            <a:ext cx="9997440" cy="1143000"/>
          </a:xfrm>
        </p:spPr>
        <p:txBody>
          <a:bodyPr>
            <a:normAutofit fontScale="90000"/>
          </a:bodyPr>
          <a:lstStyle/>
          <a:p>
            <a:br>
              <a:rPr lang="en-US" sz="4400" b="1" dirty="0">
                <a:solidFill>
                  <a:srgbClr val="FF0000"/>
                </a:solidFill>
              </a:rPr>
            </a:br>
            <a:r>
              <a:rPr lang="en-US" sz="4400" dirty="0"/>
              <a:t>THE ACTIONS 			THE ACTIONS</a:t>
            </a:r>
            <a:br>
              <a:rPr lang="en-US" sz="4400" dirty="0"/>
            </a:br>
            <a:r>
              <a:rPr lang="en-US" sz="4400" dirty="0"/>
              <a:t>OF THE LEARNER 		OF THE TEACHER</a:t>
            </a:r>
          </a:p>
        </p:txBody>
      </p:sp>
      <p:sp>
        <p:nvSpPr>
          <p:cNvPr id="5" name="TextBox 4">
            <a:extLst>
              <a:ext uri="{FF2B5EF4-FFF2-40B4-BE49-F238E27FC236}">
                <a16:creationId xmlns:a16="http://schemas.microsoft.com/office/drawing/2014/main" id="{AA563190-45D0-3E40-99CB-9541C541FB24}"/>
              </a:ext>
            </a:extLst>
          </p:cNvPr>
          <p:cNvSpPr txBox="1"/>
          <p:nvPr/>
        </p:nvSpPr>
        <p:spPr>
          <a:xfrm>
            <a:off x="1497874" y="211782"/>
            <a:ext cx="9997440" cy="1323439"/>
          </a:xfrm>
          <a:prstGeom prst="rect">
            <a:avLst/>
          </a:prstGeom>
          <a:noFill/>
        </p:spPr>
        <p:txBody>
          <a:bodyPr wrap="square" rtlCol="0">
            <a:spAutoFit/>
          </a:bodyPr>
          <a:lstStyle/>
          <a:p>
            <a:pPr algn="ctr"/>
            <a:r>
              <a:rPr lang="en-US" sz="4000" b="1" dirty="0">
                <a:solidFill>
                  <a:srgbClr val="FF0000"/>
                </a:solidFill>
              </a:rPr>
              <a:t>Which factor most is most affects </a:t>
            </a:r>
          </a:p>
          <a:p>
            <a:pPr algn="ctr"/>
            <a:r>
              <a:rPr lang="en-US" sz="4000" b="1" dirty="0">
                <a:solidFill>
                  <a:srgbClr val="FF0000"/>
                </a:solidFill>
              </a:rPr>
              <a:t>learning? </a:t>
            </a:r>
            <a:endParaRPr lang="en-US" sz="4000" dirty="0"/>
          </a:p>
        </p:txBody>
      </p:sp>
      <p:pic>
        <p:nvPicPr>
          <p:cNvPr id="7" name="Picture 6" descr="A person sitting on a table&#10;&#10;Description automatically generated">
            <a:extLst>
              <a:ext uri="{FF2B5EF4-FFF2-40B4-BE49-F238E27FC236}">
                <a16:creationId xmlns:a16="http://schemas.microsoft.com/office/drawing/2014/main" id="{C0FFE40C-8827-1241-8B2D-C5FE2C3CA8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5736" y="3508779"/>
            <a:ext cx="4713646" cy="2573899"/>
          </a:xfrm>
          <a:prstGeom prst="rect">
            <a:avLst/>
          </a:prstGeom>
        </p:spPr>
      </p:pic>
      <p:pic>
        <p:nvPicPr>
          <p:cNvPr id="9" name="Picture 8" descr="A group of people sitting at a table&#10;&#10;Description automatically generated">
            <a:extLst>
              <a:ext uri="{FF2B5EF4-FFF2-40B4-BE49-F238E27FC236}">
                <a16:creationId xmlns:a16="http://schemas.microsoft.com/office/drawing/2014/main" id="{A1275440-6D2B-8543-8BF8-D404D591B8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4164" y="3429000"/>
            <a:ext cx="3874989" cy="2573898"/>
          </a:xfrm>
          <a:prstGeom prst="rect">
            <a:avLst/>
          </a:prstGeom>
        </p:spPr>
      </p:pic>
    </p:spTree>
    <p:extLst>
      <p:ext uri="{BB962C8B-B14F-4D97-AF65-F5344CB8AC3E}">
        <p14:creationId xmlns:p14="http://schemas.microsoft.com/office/powerpoint/2010/main" val="17549600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Shape 429"/>
          <p:cNvSpPr txBox="1"/>
          <p:nvPr/>
        </p:nvSpPr>
        <p:spPr>
          <a:xfrm>
            <a:off x="2034625" y="0"/>
            <a:ext cx="10016700" cy="1604099"/>
          </a:xfrm>
          <a:prstGeom prst="rect">
            <a:avLst/>
          </a:prstGeom>
          <a:noFill/>
          <a:ln>
            <a:noFill/>
          </a:ln>
        </p:spPr>
        <p:txBody>
          <a:bodyPr lIns="91425" tIns="91425" rIns="91425" bIns="91425" anchor="ctr" anchorCtr="0">
            <a:noAutofit/>
          </a:bodyPr>
          <a:lstStyle/>
          <a:p>
            <a:pPr lvl="0" rtl="0">
              <a:spcBef>
                <a:spcPts val="0"/>
              </a:spcBef>
              <a:buNone/>
            </a:pPr>
            <a:r>
              <a:rPr lang="en-US" sz="2400" dirty="0">
                <a:solidFill>
                  <a:schemeClr val="dk1"/>
                </a:solidFill>
              </a:rPr>
              <a:t>Maybe your strengths and your students’ strengths are more important than their weaknesses</a:t>
            </a:r>
          </a:p>
          <a:p>
            <a:pPr lvl="0" algn="ctr" rtl="0">
              <a:spcBef>
                <a:spcPts val="0"/>
              </a:spcBef>
              <a:buNone/>
            </a:pPr>
            <a:r>
              <a:rPr lang="en-US" sz="2400" dirty="0">
                <a:solidFill>
                  <a:schemeClr val="dk1"/>
                </a:solidFill>
              </a:rPr>
              <a:t>(VIAME.ORG—FREE ANALYSIS OF STRENGTHS)</a:t>
            </a:r>
          </a:p>
        </p:txBody>
      </p:sp>
      <p:pic>
        <p:nvPicPr>
          <p:cNvPr id="430" name="Shape 430" descr="Screen Shot 2017-02-08 at 2.22.28 PM.png"/>
          <p:cNvPicPr preferRelativeResize="0"/>
          <p:nvPr/>
        </p:nvPicPr>
        <p:blipFill>
          <a:blip r:embed="rId3">
            <a:alphaModFix/>
          </a:blip>
          <a:stretch>
            <a:fillRect/>
          </a:stretch>
        </p:blipFill>
        <p:spPr>
          <a:xfrm>
            <a:off x="2233825" y="2078724"/>
            <a:ext cx="8898775" cy="4551750"/>
          </a:xfrm>
          <a:prstGeom prst="rect">
            <a:avLst/>
          </a:prstGeom>
          <a:noFill/>
          <a:ln>
            <a:noFill/>
          </a:ln>
        </p:spPr>
      </p:pic>
      <p:pic>
        <p:nvPicPr>
          <p:cNvPr id="2" name="Picture 1" descr="Strengths-graph-791x102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1856" y="1604099"/>
            <a:ext cx="10670144" cy="5455328"/>
          </a:xfrm>
          <a:prstGeom prst="rect">
            <a:avLst/>
          </a:prstGeom>
        </p:spPr>
      </p:pic>
    </p:spTree>
    <p:extLst>
      <p:ext uri="{BB962C8B-B14F-4D97-AF65-F5344CB8AC3E}">
        <p14:creationId xmlns:p14="http://schemas.microsoft.com/office/powerpoint/2010/main" val="138948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Shape 279"/>
          <p:cNvSpPr txBox="1"/>
          <p:nvPr/>
        </p:nvSpPr>
        <p:spPr>
          <a:xfrm>
            <a:off x="2262275" y="441050"/>
            <a:ext cx="8650800" cy="956100"/>
          </a:xfrm>
          <a:prstGeom prst="rect">
            <a:avLst/>
          </a:prstGeom>
          <a:noFill/>
          <a:ln>
            <a:noFill/>
          </a:ln>
        </p:spPr>
        <p:txBody>
          <a:bodyPr lIns="91425" tIns="91425" rIns="91425" bIns="91425" anchor="t" anchorCtr="0">
            <a:noAutofit/>
          </a:bodyPr>
          <a:lstStyle/>
          <a:p>
            <a:pPr lvl="0">
              <a:spcBef>
                <a:spcPts val="0"/>
              </a:spcBef>
              <a:buNone/>
            </a:pPr>
            <a:r>
              <a:rPr lang="en-US" sz="3200" dirty="0"/>
              <a:t>Let’s Do an Example: </a:t>
            </a:r>
            <a:r>
              <a:rPr lang="en-US" sz="3200" i="1" dirty="0"/>
              <a:t>Hamilton</a:t>
            </a:r>
            <a:r>
              <a:rPr lang="en-US" sz="3200" dirty="0"/>
              <a:t> vs. Jefferson</a:t>
            </a:r>
          </a:p>
        </p:txBody>
      </p:sp>
      <p:pic>
        <p:nvPicPr>
          <p:cNvPr id="280" name="Shape 280" descr="Screen Shot 2017-02-08 at 2.22.28 PM.png"/>
          <p:cNvPicPr preferRelativeResize="0"/>
          <p:nvPr/>
        </p:nvPicPr>
        <p:blipFill>
          <a:blip r:embed="rId3">
            <a:alphaModFix/>
          </a:blip>
          <a:stretch>
            <a:fillRect/>
          </a:stretch>
        </p:blipFill>
        <p:spPr>
          <a:xfrm>
            <a:off x="2046275" y="1628775"/>
            <a:ext cx="9082799" cy="4645875"/>
          </a:xfrm>
          <a:prstGeom prst="rect">
            <a:avLst/>
          </a:prstGeom>
          <a:noFill/>
          <a:ln>
            <a:noFill/>
          </a:ln>
        </p:spPr>
      </p:pic>
    </p:spTree>
    <p:extLst>
      <p:ext uri="{BB962C8B-B14F-4D97-AF65-F5344CB8AC3E}">
        <p14:creationId xmlns:p14="http://schemas.microsoft.com/office/powerpoint/2010/main" val="26211824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Shape 293"/>
          <p:cNvSpPr txBox="1"/>
          <p:nvPr/>
        </p:nvSpPr>
        <p:spPr>
          <a:xfrm>
            <a:off x="3760025" y="4463775"/>
            <a:ext cx="6423600" cy="1341300"/>
          </a:xfrm>
          <a:prstGeom prst="rect">
            <a:avLst/>
          </a:prstGeom>
          <a:noFill/>
          <a:ln>
            <a:noFill/>
          </a:ln>
        </p:spPr>
        <p:txBody>
          <a:bodyPr lIns="91425" tIns="91425" rIns="91425" bIns="91425" anchor="t" anchorCtr="0">
            <a:noAutofit/>
          </a:bodyPr>
          <a:lstStyle/>
          <a:p>
            <a:pPr lvl="0" algn="ctr">
              <a:spcBef>
                <a:spcPts val="0"/>
              </a:spcBef>
              <a:buNone/>
            </a:pPr>
            <a:r>
              <a:rPr lang="en-US" sz="3000"/>
              <a:t>Click on the picture and the song plays</a:t>
            </a:r>
          </a:p>
        </p:txBody>
      </p:sp>
      <p:pic>
        <p:nvPicPr>
          <p:cNvPr id="294" name="Shape 294" descr="hammy.jpg">
            <a:hlinkClick r:id="rId3"/>
          </p:cNvPr>
          <p:cNvPicPr preferRelativeResize="0"/>
          <p:nvPr/>
        </p:nvPicPr>
        <p:blipFill>
          <a:blip r:embed="rId4">
            <a:alphaModFix/>
          </a:blip>
          <a:stretch>
            <a:fillRect/>
          </a:stretch>
        </p:blipFill>
        <p:spPr>
          <a:xfrm>
            <a:off x="3685325" y="699025"/>
            <a:ext cx="6199849" cy="3489624"/>
          </a:xfrm>
          <a:prstGeom prst="rect">
            <a:avLst/>
          </a:prstGeom>
          <a:noFill/>
          <a:ln>
            <a:noFill/>
          </a:ln>
        </p:spPr>
      </p:pic>
    </p:spTree>
    <p:extLst>
      <p:ext uri="{BB962C8B-B14F-4D97-AF65-F5344CB8AC3E}">
        <p14:creationId xmlns:p14="http://schemas.microsoft.com/office/powerpoint/2010/main" val="22113731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Shape 299"/>
          <p:cNvSpPr txBox="1"/>
          <p:nvPr/>
        </p:nvSpPr>
        <p:spPr>
          <a:xfrm>
            <a:off x="2034626" y="2"/>
            <a:ext cx="10016700" cy="1604099"/>
          </a:xfrm>
          <a:prstGeom prst="rect">
            <a:avLst/>
          </a:prstGeom>
          <a:noFill/>
          <a:ln>
            <a:noFill/>
          </a:ln>
        </p:spPr>
        <p:txBody>
          <a:bodyPr lIns="91425" tIns="91425" rIns="91425" bIns="91425" anchor="ctr" anchorCtr="0">
            <a:noAutofit/>
          </a:bodyPr>
          <a:lstStyle/>
          <a:p>
            <a:pPr lvl="0" rtl="0">
              <a:spcBef>
                <a:spcPts val="0"/>
              </a:spcBef>
              <a:buNone/>
            </a:pPr>
            <a:r>
              <a:rPr lang="en-US" sz="2400">
                <a:solidFill>
                  <a:schemeClr val="dk1"/>
                </a:solidFill>
              </a:rPr>
              <a:t>Students first discuss and use evidence from the documents to reveal Hamilton’s strengths in small groups... </a:t>
            </a:r>
          </a:p>
        </p:txBody>
      </p:sp>
      <p:pic>
        <p:nvPicPr>
          <p:cNvPr id="300" name="Shape 300" descr="Screen Shot 2017-02-08 at 2.22.28 PM.png"/>
          <p:cNvPicPr preferRelativeResize="0"/>
          <p:nvPr/>
        </p:nvPicPr>
        <p:blipFill>
          <a:blip r:embed="rId3">
            <a:alphaModFix/>
          </a:blip>
          <a:stretch>
            <a:fillRect/>
          </a:stretch>
        </p:blipFill>
        <p:spPr>
          <a:xfrm>
            <a:off x="2233826" y="1604100"/>
            <a:ext cx="8898775" cy="4551750"/>
          </a:xfrm>
          <a:prstGeom prst="rect">
            <a:avLst/>
          </a:prstGeom>
          <a:noFill/>
          <a:ln>
            <a:noFill/>
          </a:ln>
        </p:spPr>
      </p:pic>
    </p:spTree>
    <p:extLst>
      <p:ext uri="{BB962C8B-B14F-4D97-AF65-F5344CB8AC3E}">
        <p14:creationId xmlns:p14="http://schemas.microsoft.com/office/powerpoint/2010/main" val="2084055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txBox="1">
            <a:spLocks noGrp="1"/>
          </p:cNvSpPr>
          <p:nvPr>
            <p:ph type="title"/>
          </p:nvPr>
        </p:nvSpPr>
        <p:spPr>
          <a:xfrm>
            <a:off x="1417098" y="982398"/>
            <a:ext cx="10972800" cy="1139700"/>
          </a:xfrm>
          <a:prstGeom prst="rect">
            <a:avLst/>
          </a:prstGeom>
        </p:spPr>
        <p:txBody>
          <a:bodyPr lIns="91425" tIns="91425" rIns="91425" bIns="91425" anchor="ctr" anchorCtr="0">
            <a:noAutofit/>
          </a:bodyPr>
          <a:lstStyle/>
          <a:p>
            <a:pPr lvl="0" algn="ctr" rtl="0">
              <a:spcBef>
                <a:spcPts val="0"/>
              </a:spcBef>
              <a:buNone/>
            </a:pPr>
            <a:r>
              <a:rPr lang="en-US" sz="3200" dirty="0"/>
              <a:t>There is a flip side to grit, suck it up and work harder</a:t>
            </a:r>
            <a:br>
              <a:rPr lang="en-US" sz="3200" dirty="0"/>
            </a:br>
            <a:r>
              <a:rPr lang="en-US" sz="3200" dirty="0"/>
              <a:t> at what you struggle with, is our character strengths, what </a:t>
            </a:r>
            <a:br>
              <a:rPr lang="en-US" sz="3200" dirty="0"/>
            </a:br>
            <a:r>
              <a:rPr lang="en-US" sz="3200" dirty="0"/>
              <a:t>we are naturally good at and directed towards. </a:t>
            </a:r>
            <a:br>
              <a:rPr lang="en-US" sz="3200" dirty="0"/>
            </a:br>
            <a:r>
              <a:rPr lang="en-US" sz="3200" dirty="0"/>
              <a:t>In the end, these strengths define, not only who we are, </a:t>
            </a:r>
            <a:br>
              <a:rPr lang="en-US" sz="3200" dirty="0"/>
            </a:br>
            <a:r>
              <a:rPr lang="en-US" sz="3200" dirty="0"/>
              <a:t>but the quality of </a:t>
            </a:r>
            <a:r>
              <a:rPr lang="en-US" sz="3600" dirty="0"/>
              <a:t>our life...</a:t>
            </a:r>
          </a:p>
        </p:txBody>
      </p:sp>
      <p:pic>
        <p:nvPicPr>
          <p:cNvPr id="219" name="Shape 219"/>
          <p:cNvPicPr preferRelativeResize="0"/>
          <p:nvPr/>
        </p:nvPicPr>
        <p:blipFill>
          <a:blip r:embed="rId3">
            <a:alphaModFix/>
          </a:blip>
          <a:stretch>
            <a:fillRect/>
          </a:stretch>
        </p:blipFill>
        <p:spPr>
          <a:xfrm>
            <a:off x="2995764" y="2949998"/>
            <a:ext cx="6683994" cy="3908002"/>
          </a:xfrm>
          <a:prstGeom prst="rect">
            <a:avLst/>
          </a:prstGeom>
          <a:noFill/>
          <a:ln>
            <a:noFill/>
          </a:ln>
        </p:spPr>
      </p:pic>
      <p:pic>
        <p:nvPicPr>
          <p:cNvPr id="220" name="Shape 220"/>
          <p:cNvPicPr preferRelativeResize="0"/>
          <p:nvPr/>
        </p:nvPicPr>
        <p:blipFill>
          <a:blip r:embed="rId4">
            <a:alphaModFix/>
          </a:blip>
          <a:stretch>
            <a:fillRect/>
          </a:stretch>
        </p:blipFill>
        <p:spPr>
          <a:xfrm rot="10800000" flipV="1">
            <a:off x="1417098" y="0"/>
            <a:ext cx="10506883" cy="6307081"/>
          </a:xfrm>
          <a:prstGeom prst="rect">
            <a:avLst/>
          </a:prstGeom>
          <a:noFill/>
          <a:ln>
            <a:noFill/>
          </a:ln>
        </p:spPr>
      </p:pic>
    </p:spTree>
    <p:extLst>
      <p:ext uri="{BB962C8B-B14F-4D97-AF65-F5344CB8AC3E}">
        <p14:creationId xmlns:p14="http://schemas.microsoft.com/office/powerpoint/2010/main" val="407703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0"/>
                                        </p:tgtEl>
                                        <p:attrNameLst>
                                          <p:attrName>style.visibility</p:attrName>
                                        </p:attrNameLst>
                                      </p:cBhvr>
                                      <p:to>
                                        <p:strVal val="visible"/>
                                      </p:to>
                                    </p:set>
                                    <p:animEffect transition="in" filter="fade">
                                      <p:cBhvr>
                                        <p:cTn id="7" dur="1000"/>
                                        <p:tgtEl>
                                          <p:spTgt spid="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5" name="Picture 4" descr="yeag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5790" y="392760"/>
            <a:ext cx="4330210" cy="6072480"/>
          </a:xfrm>
          <a:prstGeom prst="rect">
            <a:avLst/>
          </a:prstGeom>
        </p:spPr>
      </p:pic>
      <p:sp>
        <p:nvSpPr>
          <p:cNvPr id="6" name="TextBox 5"/>
          <p:cNvSpPr txBox="1"/>
          <p:nvPr/>
        </p:nvSpPr>
        <p:spPr>
          <a:xfrm>
            <a:off x="3422166" y="5103673"/>
            <a:ext cx="10961721" cy="1200329"/>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600" b="1" dirty="0">
                <a:ln w="11430"/>
                <a:effectLst>
                  <a:outerShdw blurRad="80000" dist="40000" dir="5040000" algn="tl">
                    <a:srgbClr val="000000">
                      <a:alpha val="30000"/>
                    </a:srgbClr>
                  </a:outerShdw>
                </a:effectLst>
              </a:rPr>
              <a:t>Helping Your Students </a:t>
            </a:r>
          </a:p>
          <a:p>
            <a:pPr algn="ctr"/>
            <a:r>
              <a:rPr lang="en-US" sz="3600" b="1" dirty="0">
                <a:ln w="11430"/>
                <a:effectLst>
                  <a:outerShdw blurRad="80000" dist="40000" dir="5040000" algn="tl">
                    <a:srgbClr val="000000">
                      <a:alpha val="30000"/>
                    </a:srgbClr>
                  </a:outerShdw>
                </a:effectLst>
              </a:rPr>
              <a:t>Discover Their Strengths </a:t>
            </a:r>
          </a:p>
        </p:txBody>
      </p:sp>
      <p:pic>
        <p:nvPicPr>
          <p:cNvPr id="3" name="Picture 2" descr="A person wearing a suit and tie&#10;&#10;Description automatically generated">
            <a:extLst>
              <a:ext uri="{FF2B5EF4-FFF2-40B4-BE49-F238E27FC236}">
                <a16:creationId xmlns:a16="http://schemas.microsoft.com/office/drawing/2014/main" id="{1D6EDF8C-FDB4-0342-961C-EDC9EF1DC3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8177" y="392760"/>
            <a:ext cx="3709700" cy="4797879"/>
          </a:xfrm>
          <a:prstGeom prst="rect">
            <a:avLst/>
          </a:prstGeom>
        </p:spPr>
      </p:pic>
    </p:spTree>
    <p:extLst>
      <p:ext uri="{BB962C8B-B14F-4D97-AF65-F5344CB8AC3E}">
        <p14:creationId xmlns:p14="http://schemas.microsoft.com/office/powerpoint/2010/main" val="9022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blinds(horizontal)">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linds(horizontal)">
                                      <p:cBhvr>
                                        <p:cTn id="18"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a:t>
            </a:r>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625600" y="609600"/>
            <a:ext cx="4267200" cy="369332"/>
          </a:xfrm>
          <a:prstGeom prst="rect">
            <a:avLst/>
          </a:prstGeom>
          <a:noFill/>
        </p:spPr>
        <p:txBody>
          <a:bodyPr wrap="square" rtlCol="0">
            <a:spAutoFit/>
          </a:bodyPr>
          <a:lstStyle/>
          <a:p>
            <a:endParaRPr lang="en-US" i="1" dirty="0">
              <a:solidFill>
                <a:schemeClr val="bg1"/>
              </a:solidFill>
            </a:endParaRPr>
          </a:p>
        </p:txBody>
      </p:sp>
      <p:graphicFrame>
        <p:nvGraphicFramePr>
          <p:cNvPr id="7" name="Table 6"/>
          <p:cNvGraphicFramePr>
            <a:graphicFrameLocks noGrp="1"/>
          </p:cNvGraphicFramePr>
          <p:nvPr/>
        </p:nvGraphicFramePr>
        <p:xfrm>
          <a:off x="1320800" y="1828800"/>
          <a:ext cx="9550400" cy="4119402"/>
        </p:xfrm>
        <a:graphic>
          <a:graphicData uri="http://schemas.openxmlformats.org/drawingml/2006/table">
            <a:tbl>
              <a:tblPr/>
              <a:tblGrid>
                <a:gridCol w="3069772">
                  <a:extLst>
                    <a:ext uri="{9D8B030D-6E8A-4147-A177-3AD203B41FA5}">
                      <a16:colId xmlns:a16="http://schemas.microsoft.com/office/drawing/2014/main" val="20000"/>
                    </a:ext>
                  </a:extLst>
                </a:gridCol>
                <a:gridCol w="6480628">
                  <a:extLst>
                    <a:ext uri="{9D8B030D-6E8A-4147-A177-3AD203B41FA5}">
                      <a16:colId xmlns:a16="http://schemas.microsoft.com/office/drawing/2014/main" val="20001"/>
                    </a:ext>
                  </a:extLst>
                </a:gridCol>
              </a:tblGrid>
              <a:tr h="6987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a:ln>
                            <a:noFill/>
                          </a:ln>
                          <a:solidFill>
                            <a:schemeClr val="tx1"/>
                          </a:solidFill>
                          <a:effectLst/>
                          <a:latin typeface="Calibri" pitchFamily="34" charset="0"/>
                          <a:cs typeface="Arial" charset="0"/>
                        </a:rPr>
                        <a:t>S</a:t>
                      </a:r>
                      <a:r>
                        <a:rPr kumimoji="0" lang="en-US" sz="3200" b="0" i="0" u="none" strike="noStrike" cap="none" normalizeH="0" baseline="0" dirty="0">
                          <a:ln>
                            <a:noFill/>
                          </a:ln>
                          <a:solidFill>
                            <a:schemeClr val="tx1"/>
                          </a:solidFill>
                          <a:effectLst/>
                          <a:latin typeface="Calibri" pitchFamily="34" charset="0"/>
                          <a:cs typeface="Arial" charset="0"/>
                        </a:rPr>
                        <a:t>potting</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28F3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Calibri" pitchFamily="34" charset="0"/>
                          <a:cs typeface="Arial" charset="0"/>
                        </a:rPr>
                        <a:t>When you know your own strengths, you are better </a:t>
                      </a:r>
                      <a:r>
                        <a:rPr kumimoji="0" lang="en-US" sz="1400" b="1" i="0" u="none" strike="noStrike" cap="none" normalizeH="0" baseline="0" dirty="0">
                          <a:ln>
                            <a:noFill/>
                          </a:ln>
                          <a:solidFill>
                            <a:schemeClr val="tx1"/>
                          </a:solidFill>
                          <a:effectLst/>
                          <a:latin typeface="Calibri" pitchFamily="34" charset="0"/>
                          <a:cs typeface="Arial" charset="0"/>
                        </a:rPr>
                        <a:t>observers of strengths</a:t>
                      </a:r>
                      <a:r>
                        <a:rPr kumimoji="0" lang="en-US" sz="1400" b="0" i="0" u="none" strike="noStrike" cap="none" normalizeH="0" baseline="0" dirty="0">
                          <a:ln>
                            <a:noFill/>
                          </a:ln>
                          <a:solidFill>
                            <a:schemeClr val="tx1"/>
                          </a:solidFill>
                          <a:effectLst/>
                          <a:latin typeface="Calibri" pitchFamily="34" charset="0"/>
                          <a:cs typeface="Arial" charset="0"/>
                        </a:rPr>
                        <a:t> in others and are more attentive to </a:t>
                      </a:r>
                      <a:r>
                        <a:rPr kumimoji="0" lang="en-US" sz="1400" b="1" i="0" u="none" strike="noStrike" cap="none" normalizeH="0" baseline="0" dirty="0">
                          <a:ln>
                            <a:noFill/>
                          </a:ln>
                          <a:solidFill>
                            <a:schemeClr val="tx1"/>
                          </a:solidFill>
                          <a:effectLst/>
                          <a:latin typeface="Calibri" pitchFamily="34" charset="0"/>
                          <a:cs typeface="Arial" charset="0"/>
                        </a:rPr>
                        <a:t>spotting what is good</a:t>
                      </a:r>
                      <a:r>
                        <a:rPr kumimoji="0" lang="en-US" sz="1400" b="0" i="0" u="none" strike="noStrike" cap="none" normalizeH="0" baseline="0" dirty="0">
                          <a:ln>
                            <a:noFill/>
                          </a:ln>
                          <a:solidFill>
                            <a:schemeClr val="tx1"/>
                          </a:solidFill>
                          <a:effectLst/>
                          <a:latin typeface="Calibri" pitchFamily="34" charset="0"/>
                          <a:cs typeface="Arial" charset="0"/>
                        </a:rPr>
                        <a:t> instead of trying to find fault.</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28F3C"/>
                    </a:solidFill>
                  </a:tcPr>
                </a:tc>
                <a:extLst>
                  <a:ext uri="{0D108BD9-81ED-4DB2-BD59-A6C34878D82A}">
                    <a16:rowId xmlns:a16="http://schemas.microsoft.com/office/drawing/2014/main" val="10000"/>
                  </a:ext>
                </a:extLst>
              </a:tr>
              <a:tr h="6987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a:ln>
                            <a:noFill/>
                          </a:ln>
                          <a:solidFill>
                            <a:schemeClr val="tx1"/>
                          </a:solidFill>
                          <a:effectLst/>
                          <a:latin typeface="Calibri" pitchFamily="34" charset="0"/>
                          <a:cs typeface="Arial" charset="0"/>
                        </a:rPr>
                        <a:t>M</a:t>
                      </a:r>
                      <a:r>
                        <a:rPr kumimoji="0" lang="en-US" sz="3200" b="0" i="0" u="none" strike="noStrike" cap="none" normalizeH="0" baseline="0" dirty="0">
                          <a:ln>
                            <a:noFill/>
                          </a:ln>
                          <a:solidFill>
                            <a:schemeClr val="tx1"/>
                          </a:solidFill>
                          <a:effectLst/>
                          <a:latin typeface="Calibri" pitchFamily="34" charset="0"/>
                          <a:cs typeface="Arial" charset="0"/>
                        </a:rPr>
                        <a:t>anaging</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28F3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Calibri" pitchFamily="34" charset="0"/>
                          <a:cs typeface="Arial" charset="0"/>
                        </a:rPr>
                        <a:t>Your strengths are </a:t>
                      </a:r>
                      <a:r>
                        <a:rPr kumimoji="0" lang="en-US" sz="1400" b="1" i="0" u="none" strike="noStrike" cap="none" normalizeH="0" baseline="0" dirty="0">
                          <a:ln>
                            <a:noFill/>
                          </a:ln>
                          <a:solidFill>
                            <a:schemeClr val="tx1"/>
                          </a:solidFill>
                          <a:effectLst/>
                          <a:latin typeface="Calibri" pitchFamily="34" charset="0"/>
                          <a:cs typeface="Arial" charset="0"/>
                        </a:rPr>
                        <a:t>a family of traits</a:t>
                      </a:r>
                      <a:r>
                        <a:rPr kumimoji="0" lang="en-US" sz="1400" b="0" i="0" u="none" strike="noStrike" cap="none" normalizeH="0" baseline="0" dirty="0">
                          <a:ln>
                            <a:noFill/>
                          </a:ln>
                          <a:solidFill>
                            <a:schemeClr val="tx1"/>
                          </a:solidFill>
                          <a:effectLst/>
                          <a:latin typeface="Calibri" pitchFamily="34" charset="0"/>
                          <a:cs typeface="Arial" charset="0"/>
                        </a:rPr>
                        <a:t> that can be combined, tapped, and promoted for </a:t>
                      </a:r>
                      <a:r>
                        <a:rPr kumimoji="0" lang="en-US" sz="1400" b="1" i="0" u="none" strike="noStrike" cap="none" normalizeH="0" baseline="0" dirty="0">
                          <a:ln>
                            <a:noFill/>
                          </a:ln>
                          <a:solidFill>
                            <a:schemeClr val="tx1"/>
                          </a:solidFill>
                          <a:effectLst/>
                          <a:latin typeface="Calibri" pitchFamily="34" charset="0"/>
                          <a:cs typeface="Arial" charset="0"/>
                        </a:rPr>
                        <a:t>bringing out the best</a:t>
                      </a:r>
                      <a:r>
                        <a:rPr kumimoji="0" lang="en-US" sz="1400" b="0" i="0" u="none" strike="noStrike" cap="none" normalizeH="0" baseline="0" dirty="0">
                          <a:ln>
                            <a:noFill/>
                          </a:ln>
                          <a:solidFill>
                            <a:schemeClr val="tx1"/>
                          </a:solidFill>
                          <a:effectLst/>
                          <a:latin typeface="Calibri" pitchFamily="34" charset="0"/>
                          <a:cs typeface="Arial" charset="0"/>
                        </a:rPr>
                        <a:t> in you and others.</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28F3C"/>
                    </a:solidFill>
                  </a:tcPr>
                </a:tc>
                <a:extLst>
                  <a:ext uri="{0D108BD9-81ED-4DB2-BD59-A6C34878D82A}">
                    <a16:rowId xmlns:a16="http://schemas.microsoft.com/office/drawing/2014/main" val="10001"/>
                  </a:ext>
                </a:extLst>
              </a:tr>
              <a:tr h="90577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a:ln>
                            <a:noFill/>
                          </a:ln>
                          <a:solidFill>
                            <a:schemeClr val="tx1"/>
                          </a:solidFill>
                          <a:effectLst/>
                          <a:latin typeface="Calibri" pitchFamily="34" charset="0"/>
                          <a:cs typeface="Arial" charset="0"/>
                        </a:rPr>
                        <a:t>A</a:t>
                      </a:r>
                      <a:r>
                        <a:rPr kumimoji="0" lang="en-US" sz="3200" b="0" i="0" u="none" strike="noStrike" cap="none" normalizeH="0" baseline="0" dirty="0">
                          <a:ln>
                            <a:noFill/>
                          </a:ln>
                          <a:solidFill>
                            <a:schemeClr val="tx1"/>
                          </a:solidFill>
                          <a:effectLst/>
                          <a:latin typeface="Calibri" pitchFamily="34" charset="0"/>
                          <a:cs typeface="Arial" charset="0"/>
                        </a:rPr>
                        <a:t>dvocating</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28F3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Calibri" pitchFamily="34" charset="0"/>
                          <a:cs typeface="Arial" charset="0"/>
                        </a:rPr>
                        <a:t>Learning how to advocate with your strengths will help you to </a:t>
                      </a:r>
                      <a:r>
                        <a:rPr kumimoji="0" lang="en-US" sz="1400" b="1" i="0" u="none" strike="noStrike" cap="none" normalizeH="0" baseline="0" dirty="0">
                          <a:ln>
                            <a:noFill/>
                          </a:ln>
                          <a:solidFill>
                            <a:schemeClr val="tx1"/>
                          </a:solidFill>
                          <a:effectLst/>
                          <a:latin typeface="Calibri" pitchFamily="34" charset="0"/>
                          <a:cs typeface="Arial" charset="0"/>
                        </a:rPr>
                        <a:t>build a bridge</a:t>
                      </a:r>
                      <a:r>
                        <a:rPr kumimoji="0" lang="en-US" sz="1400" b="0" i="0" u="none" strike="noStrike" cap="none" normalizeH="0" baseline="0" dirty="0">
                          <a:ln>
                            <a:noFill/>
                          </a:ln>
                          <a:solidFill>
                            <a:schemeClr val="tx1"/>
                          </a:solidFill>
                          <a:effectLst/>
                          <a:latin typeface="Calibri" pitchFamily="34" charset="0"/>
                          <a:cs typeface="Arial" charset="0"/>
                        </a:rPr>
                        <a:t> from yourself to others. When you put your learning into your own words, you can effectively convey both your strengths and needs.</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28F3C"/>
                    </a:solidFill>
                  </a:tcPr>
                </a:tc>
                <a:extLst>
                  <a:ext uri="{0D108BD9-81ED-4DB2-BD59-A6C34878D82A}">
                    <a16:rowId xmlns:a16="http://schemas.microsoft.com/office/drawing/2014/main" val="10002"/>
                  </a:ext>
                </a:extLst>
              </a:tr>
              <a:tr h="90577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a:ln>
                            <a:noFill/>
                          </a:ln>
                          <a:solidFill>
                            <a:schemeClr val="tx1"/>
                          </a:solidFill>
                          <a:effectLst/>
                          <a:latin typeface="Calibri" pitchFamily="34" charset="0"/>
                          <a:cs typeface="Arial" charset="0"/>
                        </a:rPr>
                        <a:t>R</a:t>
                      </a:r>
                      <a:r>
                        <a:rPr kumimoji="0" lang="en-US" sz="3200" b="0" i="0" u="none" strike="noStrike" cap="none" normalizeH="0" baseline="0" dirty="0">
                          <a:ln>
                            <a:noFill/>
                          </a:ln>
                          <a:solidFill>
                            <a:schemeClr val="tx1"/>
                          </a:solidFill>
                          <a:effectLst/>
                          <a:latin typeface="Calibri" pitchFamily="34" charset="0"/>
                          <a:cs typeface="Arial" charset="0"/>
                        </a:rPr>
                        <a:t>elating</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28F3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Calibri" pitchFamily="34" charset="0"/>
                          <a:cs typeface="Arial" charset="0"/>
                        </a:rPr>
                        <a:t>Good relationships are about </a:t>
                      </a:r>
                      <a:r>
                        <a:rPr kumimoji="0" lang="en-US" sz="1400" b="1" i="0" u="none" strike="noStrike" cap="none" normalizeH="0" baseline="0" dirty="0">
                          <a:ln>
                            <a:noFill/>
                          </a:ln>
                          <a:solidFill>
                            <a:schemeClr val="tx1"/>
                          </a:solidFill>
                          <a:effectLst/>
                          <a:latin typeface="Calibri" pitchFamily="34" charset="0"/>
                          <a:cs typeface="Arial" charset="0"/>
                        </a:rPr>
                        <a:t>using strengths while connecting</a:t>
                      </a:r>
                      <a:r>
                        <a:rPr kumimoji="0" lang="en-US" sz="1400" b="0" i="0" u="none" strike="noStrike" cap="none" normalizeH="0" baseline="0" dirty="0">
                          <a:ln>
                            <a:noFill/>
                          </a:ln>
                          <a:solidFill>
                            <a:schemeClr val="tx1"/>
                          </a:solidFill>
                          <a:effectLst/>
                          <a:latin typeface="Calibri" pitchFamily="34" charset="0"/>
                          <a:cs typeface="Arial" charset="0"/>
                        </a:rPr>
                        <a:t> </a:t>
                      </a:r>
                      <a:r>
                        <a:rPr kumimoji="0" lang="en-US" sz="1400" b="1" i="0" u="none" strike="noStrike" cap="none" normalizeH="0" baseline="0" dirty="0">
                          <a:ln>
                            <a:noFill/>
                          </a:ln>
                          <a:solidFill>
                            <a:schemeClr val="tx1"/>
                          </a:solidFill>
                          <a:effectLst/>
                          <a:latin typeface="Calibri" pitchFamily="34" charset="0"/>
                          <a:cs typeface="Arial" charset="0"/>
                        </a:rPr>
                        <a:t>with and appealing to others</a:t>
                      </a:r>
                      <a:r>
                        <a:rPr kumimoji="0" lang="en-US" sz="1400" b="0" i="0" u="none" strike="noStrike" cap="none" normalizeH="0" baseline="0" dirty="0">
                          <a:ln>
                            <a:noFill/>
                          </a:ln>
                          <a:solidFill>
                            <a:schemeClr val="tx1"/>
                          </a:solidFill>
                          <a:effectLst/>
                          <a:latin typeface="Calibri" pitchFamily="34" charset="0"/>
                          <a:cs typeface="Arial" charset="0"/>
                        </a:rPr>
                        <a:t>. Sometimes strength buttons get pushed when other people’s strengths are in conflict with your own.</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28F3C"/>
                    </a:solidFill>
                  </a:tcPr>
                </a:tc>
                <a:extLst>
                  <a:ext uri="{0D108BD9-81ED-4DB2-BD59-A6C34878D82A}">
                    <a16:rowId xmlns:a16="http://schemas.microsoft.com/office/drawing/2014/main" val="10003"/>
                  </a:ext>
                </a:extLst>
              </a:tr>
              <a:tr h="90577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a:ln>
                            <a:noFill/>
                          </a:ln>
                          <a:solidFill>
                            <a:schemeClr val="tx1"/>
                          </a:solidFill>
                          <a:effectLst/>
                          <a:latin typeface="Calibri" pitchFamily="34" charset="0"/>
                          <a:cs typeface="Arial" charset="0"/>
                        </a:rPr>
                        <a:t>T</a:t>
                      </a:r>
                      <a:r>
                        <a:rPr kumimoji="0" lang="en-US" sz="3200" b="0" i="0" u="none" strike="noStrike" cap="none" normalizeH="0" baseline="0" dirty="0">
                          <a:ln>
                            <a:noFill/>
                          </a:ln>
                          <a:solidFill>
                            <a:schemeClr val="tx1"/>
                          </a:solidFill>
                          <a:effectLst/>
                          <a:latin typeface="Calibri" pitchFamily="34" charset="0"/>
                          <a:cs typeface="Arial" charset="0"/>
                        </a:rPr>
                        <a:t>raining</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28F3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Calibri" pitchFamily="34" charset="0"/>
                          <a:cs typeface="Arial" charset="0"/>
                        </a:rPr>
                        <a:t>Once you have tools, approaches, exercises, and techniques to use in helping you spot, manage, articulate, and relate your strengths individually and in relationships, you will want to use them to </a:t>
                      </a:r>
                      <a:r>
                        <a:rPr kumimoji="0" lang="en-US" sz="1400" b="1" i="0" u="none" strike="noStrike" cap="none" normalizeH="0" baseline="0" dirty="0">
                          <a:ln>
                            <a:noFill/>
                          </a:ln>
                          <a:solidFill>
                            <a:schemeClr val="tx1"/>
                          </a:solidFill>
                          <a:effectLst/>
                          <a:latin typeface="Calibri" pitchFamily="34" charset="0"/>
                          <a:cs typeface="Arial" charset="0"/>
                        </a:rPr>
                        <a:t>develop these skills in others</a:t>
                      </a:r>
                      <a:r>
                        <a:rPr kumimoji="0" lang="en-US" sz="1400" b="0" i="0" u="none" strike="noStrike" cap="none" normalizeH="0" baseline="0" dirty="0">
                          <a:ln>
                            <a:noFill/>
                          </a:ln>
                          <a:solidFill>
                            <a:schemeClr val="tx1"/>
                          </a:solidFill>
                          <a:effectLst/>
                          <a:latin typeface="Calibri" pitchFamily="34" charset="0"/>
                          <a:cs typeface="Arial" charset="0"/>
                        </a:rPr>
                        <a:t>.</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28F3C"/>
                    </a:solidFill>
                  </a:tcPr>
                </a:tc>
                <a:extLst>
                  <a:ext uri="{0D108BD9-81ED-4DB2-BD59-A6C34878D82A}">
                    <a16:rowId xmlns:a16="http://schemas.microsoft.com/office/drawing/2014/main" val="10004"/>
                  </a:ext>
                </a:extLst>
              </a:tr>
            </a:tbl>
          </a:graphicData>
        </a:graphic>
      </p:graphicFrame>
      <p:sp>
        <p:nvSpPr>
          <p:cNvPr id="8" name="Rectangle 7"/>
          <p:cNvSpPr/>
          <p:nvPr/>
        </p:nvSpPr>
        <p:spPr>
          <a:xfrm>
            <a:off x="2540000" y="6248400"/>
            <a:ext cx="7416800" cy="369332"/>
          </a:xfrm>
          <a:prstGeom prst="rect">
            <a:avLst/>
          </a:prstGeom>
        </p:spPr>
        <p:txBody>
          <a:bodyPr wrap="square">
            <a:spAutoFit/>
          </a:bodyPr>
          <a:lstStyle/>
          <a:p>
            <a:r>
              <a:rPr lang="en-US" dirty="0"/>
              <a:t>Copyright © 2011 J. Yeager,  S. Fisher, and D. Shearon </a:t>
            </a:r>
          </a:p>
        </p:txBody>
      </p:sp>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8401" y="381000"/>
            <a:ext cx="3848908" cy="1213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Rectangle 9"/>
          <p:cNvSpPr/>
          <p:nvPr/>
        </p:nvSpPr>
        <p:spPr>
          <a:xfrm>
            <a:off x="1727200" y="609600"/>
            <a:ext cx="2198360" cy="400110"/>
          </a:xfrm>
          <a:prstGeom prst="rect">
            <a:avLst/>
          </a:prstGeom>
        </p:spPr>
        <p:txBody>
          <a:bodyPr wrap="none">
            <a:spAutoFit/>
          </a:bodyPr>
          <a:lstStyle/>
          <a:p>
            <a:r>
              <a:rPr lang="en-US" sz="2000" b="1" i="1" dirty="0">
                <a:solidFill>
                  <a:schemeClr val="bg1"/>
                </a:solidFill>
              </a:rPr>
              <a:t>SMART Strengths</a:t>
            </a:r>
          </a:p>
        </p:txBody>
      </p:sp>
    </p:spTree>
    <p:extLst>
      <p:ext uri="{BB962C8B-B14F-4D97-AF65-F5344CB8AC3E}">
        <p14:creationId xmlns:p14="http://schemas.microsoft.com/office/powerpoint/2010/main" val="37328952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625600" y="609600"/>
            <a:ext cx="4267200" cy="400110"/>
          </a:xfrm>
          <a:prstGeom prst="rect">
            <a:avLst/>
          </a:prstGeom>
          <a:noFill/>
        </p:spPr>
        <p:txBody>
          <a:bodyPr wrap="square" rtlCol="0">
            <a:spAutoFit/>
          </a:bodyPr>
          <a:lstStyle/>
          <a:p>
            <a:r>
              <a:rPr lang="en-US" sz="2000" b="1" i="1" dirty="0">
                <a:solidFill>
                  <a:schemeClr val="bg1"/>
                </a:solidFill>
              </a:rPr>
              <a:t>SMART Strengths</a:t>
            </a:r>
          </a:p>
        </p:txBody>
      </p:sp>
      <p:sp>
        <p:nvSpPr>
          <p:cNvPr id="6" name="TextBox 5"/>
          <p:cNvSpPr txBox="1"/>
          <p:nvPr/>
        </p:nvSpPr>
        <p:spPr>
          <a:xfrm>
            <a:off x="1190172" y="2057401"/>
            <a:ext cx="10168645" cy="954107"/>
          </a:xfrm>
          <a:prstGeom prst="rect">
            <a:avLst/>
          </a:prstGeom>
          <a:noFill/>
        </p:spPr>
        <p:txBody>
          <a:bodyPr wrap="square" rtlCol="0">
            <a:spAutoFit/>
          </a:bodyPr>
          <a:lstStyle/>
          <a:p>
            <a:r>
              <a:rPr lang="en-US" sz="2800" b="1" dirty="0">
                <a:solidFill>
                  <a:schemeClr val="bg1"/>
                </a:solidFill>
              </a:rPr>
              <a:t>Identify enabling conditions that make creating a strengths-based culture possible.</a:t>
            </a:r>
            <a:endParaRPr lang="en-US" sz="2800" dirty="0">
              <a:solidFill>
                <a:schemeClr val="bg1"/>
              </a:solidFill>
            </a:endParaRPr>
          </a:p>
        </p:txBody>
      </p:sp>
      <p:sp>
        <p:nvSpPr>
          <p:cNvPr id="7" name="TextBox 6"/>
          <p:cNvSpPr txBox="1"/>
          <p:nvPr/>
        </p:nvSpPr>
        <p:spPr>
          <a:xfrm>
            <a:off x="7112000" y="3733800"/>
            <a:ext cx="3048000" cy="1446550"/>
          </a:xfrm>
          <a:prstGeom prst="rect">
            <a:avLst/>
          </a:prstGeom>
          <a:noFill/>
        </p:spPr>
        <p:txBody>
          <a:bodyPr wrap="square" rtlCol="0">
            <a:spAutoFit/>
          </a:bodyPr>
          <a:lstStyle/>
          <a:p>
            <a:r>
              <a:rPr lang="en-US" sz="4400" dirty="0">
                <a:solidFill>
                  <a:srgbClr val="009900"/>
                </a:solidFill>
              </a:rPr>
              <a:t>School Climate</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544" y="3429000"/>
            <a:ext cx="5666950" cy="29866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21601" y="533400"/>
            <a:ext cx="3848908" cy="1213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131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MART BACKGROUND"/>
          <p:cNvPicPr>
            <a:picLocks noGrp="1" noChangeAspect="1" noChangeArrowheads="1"/>
          </p:cNvPicPr>
          <p:nvPr>
            <p:ph idx="1"/>
          </p:nvPr>
        </p:nvPicPr>
        <p:blipFill>
          <a:blip r:embed="rId2" cstate="print"/>
          <a:srcRect/>
          <a:stretch>
            <a:fillRect/>
          </a:stretch>
        </p:blipFill>
        <p:spPr bwMode="auto">
          <a:xfrm>
            <a:off x="0" y="0"/>
            <a:ext cx="12192000" cy="6858000"/>
          </a:xfrm>
          <a:prstGeom prst="rect">
            <a:avLst/>
          </a:prstGeom>
          <a:noFill/>
        </p:spPr>
      </p:pic>
      <p:sp>
        <p:nvSpPr>
          <p:cNvPr id="2" name="Title 1"/>
          <p:cNvSpPr>
            <a:spLocks noGrp="1"/>
          </p:cNvSpPr>
          <p:nvPr>
            <p:ph type="title"/>
          </p:nvPr>
        </p:nvSpPr>
        <p:spPr/>
        <p:txBody>
          <a:bodyPr/>
          <a:lstStyle/>
          <a:p>
            <a:r>
              <a:rPr lang="en-US" dirty="0">
                <a:solidFill>
                  <a:schemeClr val="bg1"/>
                </a:solidFill>
              </a:rPr>
              <a:t>Applying strengths to help others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4400" y="1808480"/>
            <a:ext cx="5813331" cy="256650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69" y="4495800"/>
            <a:ext cx="3679731" cy="206984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32128" y="1808480"/>
            <a:ext cx="2566507" cy="2566506"/>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37920" y="4463923"/>
            <a:ext cx="3786880" cy="213360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33458" y="4484243"/>
            <a:ext cx="3756943" cy="211328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201" y="1808480"/>
            <a:ext cx="2935335" cy="2566506"/>
          </a:xfrm>
          <a:prstGeom prst="rect">
            <a:avLst/>
          </a:prstGeom>
        </p:spPr>
      </p:pic>
    </p:spTree>
    <p:extLst>
      <p:ext uri="{BB962C8B-B14F-4D97-AF65-F5344CB8AC3E}">
        <p14:creationId xmlns:p14="http://schemas.microsoft.com/office/powerpoint/2010/main" val="18632451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76" y="0"/>
            <a:ext cx="12240776" cy="7161074"/>
          </a:xfrm>
          <a:prstGeom prst="rect">
            <a:avLst/>
          </a:prstGeom>
        </p:spPr>
      </p:pic>
      <p:sp>
        <p:nvSpPr>
          <p:cNvPr id="5" name="TextBox 4"/>
          <p:cNvSpPr txBox="1"/>
          <p:nvPr/>
        </p:nvSpPr>
        <p:spPr>
          <a:xfrm>
            <a:off x="1625600" y="609600"/>
            <a:ext cx="4267200" cy="400110"/>
          </a:xfrm>
          <a:prstGeom prst="rect">
            <a:avLst/>
          </a:prstGeom>
          <a:noFill/>
        </p:spPr>
        <p:txBody>
          <a:bodyPr wrap="square" rtlCol="0">
            <a:spAutoFit/>
          </a:bodyPr>
          <a:lstStyle/>
          <a:p>
            <a:r>
              <a:rPr lang="en-US" sz="2000" b="1" i="1" dirty="0">
                <a:solidFill>
                  <a:schemeClr val="bg1"/>
                </a:solidFill>
              </a:rPr>
              <a:t>SMART Strengths</a:t>
            </a:r>
          </a:p>
        </p:txBody>
      </p:sp>
      <p:sp>
        <p:nvSpPr>
          <p:cNvPr id="6" name="TextBox 5"/>
          <p:cNvSpPr txBox="1"/>
          <p:nvPr/>
        </p:nvSpPr>
        <p:spPr>
          <a:xfrm>
            <a:off x="609600" y="1981201"/>
            <a:ext cx="11887200" cy="461665"/>
          </a:xfrm>
          <a:prstGeom prst="rect">
            <a:avLst/>
          </a:prstGeom>
          <a:noFill/>
        </p:spPr>
        <p:txBody>
          <a:bodyPr wrap="square" rtlCol="0">
            <a:spAutoFit/>
          </a:bodyPr>
          <a:lstStyle/>
          <a:p>
            <a:r>
              <a:rPr lang="en-US" sz="2400" b="1" dirty="0">
                <a:solidFill>
                  <a:srgbClr val="006600"/>
                </a:solidFill>
              </a:rPr>
              <a:t>Incorporate a focus on strengths into the school mission.</a:t>
            </a:r>
            <a:endParaRPr lang="en-US" sz="2400" dirty="0">
              <a:solidFill>
                <a:srgbClr val="006600"/>
              </a:solidFill>
            </a:endParaRPr>
          </a:p>
        </p:txBody>
      </p:sp>
      <p:sp>
        <p:nvSpPr>
          <p:cNvPr id="7" name="TextBox 6"/>
          <p:cNvSpPr txBox="1"/>
          <p:nvPr/>
        </p:nvSpPr>
        <p:spPr>
          <a:xfrm>
            <a:off x="914400" y="3733800"/>
            <a:ext cx="7725192" cy="1631216"/>
          </a:xfrm>
          <a:prstGeom prst="rect">
            <a:avLst/>
          </a:prstGeom>
          <a:noFill/>
        </p:spPr>
        <p:txBody>
          <a:bodyPr wrap="none" rtlCol="0">
            <a:spAutoFit/>
          </a:bodyPr>
          <a:lstStyle/>
          <a:p>
            <a:endParaRPr lang="en-US" sz="2000" dirty="0"/>
          </a:p>
          <a:p>
            <a:r>
              <a:rPr lang="en-US" sz="2000" dirty="0"/>
              <a:t>“Culver educates its students for leadership and responsible citizenship </a:t>
            </a:r>
          </a:p>
          <a:p>
            <a:r>
              <a:rPr lang="en-US" sz="2000" dirty="0"/>
              <a:t>in society by developing and nurturing the whole individual – mind, spirit, </a:t>
            </a:r>
          </a:p>
          <a:p>
            <a:r>
              <a:rPr lang="en-US" sz="2000" dirty="0"/>
              <a:t>and body – through integrated programs that emphasize the cultivation </a:t>
            </a:r>
          </a:p>
          <a:p>
            <a:r>
              <a:rPr lang="en-US" sz="2000" dirty="0"/>
              <a:t>of character. “  </a:t>
            </a:r>
          </a:p>
        </p:txBody>
      </p:sp>
      <p:pic>
        <p:nvPicPr>
          <p:cNvPr id="11" name="Picture 10" descr="culver logo">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63416" y="2619048"/>
            <a:ext cx="5111845" cy="705505"/>
          </a:xfrm>
          <a:prstGeom prst="rect">
            <a:avLst/>
          </a:prstGeom>
          <a:noFill/>
          <a:ln>
            <a:noFill/>
          </a:ln>
        </p:spPr>
      </p:pic>
      <p:pic>
        <p:nvPicPr>
          <p:cNvPr id="1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21601" y="533400"/>
            <a:ext cx="3848908" cy="1213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97665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7186" y="1369112"/>
            <a:ext cx="8365735" cy="1143000"/>
          </a:xfrm>
        </p:spPr>
        <p:txBody>
          <a:bodyPr>
            <a:normAutofit/>
          </a:bodyPr>
          <a:lstStyle/>
          <a:p>
            <a:r>
              <a:rPr lang="en-US" sz="3200" dirty="0"/>
              <a:t>THE OTHER SIDE OF EXCUSES: C. R. SNYDER</a:t>
            </a:r>
          </a:p>
        </p:txBody>
      </p:sp>
      <p:pic>
        <p:nvPicPr>
          <p:cNvPr id="4" name="Picture 3" descr="C.R.Snyd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8640" y="2463823"/>
            <a:ext cx="2468560" cy="3627539"/>
          </a:xfrm>
          <a:prstGeom prst="rect">
            <a:avLst/>
          </a:prstGeom>
        </p:spPr>
      </p:pic>
      <p:sp>
        <p:nvSpPr>
          <p:cNvPr id="5" name="TextBox 4"/>
          <p:cNvSpPr txBox="1"/>
          <p:nvPr/>
        </p:nvSpPr>
        <p:spPr>
          <a:xfrm>
            <a:off x="1763259" y="3224731"/>
            <a:ext cx="5166107" cy="2954655"/>
          </a:xfrm>
          <a:prstGeom prst="rect">
            <a:avLst/>
          </a:prstGeom>
          <a:noFill/>
        </p:spPr>
        <p:txBody>
          <a:bodyPr wrap="square" rtlCol="0">
            <a:spAutoFit/>
          </a:bodyPr>
          <a:lstStyle/>
          <a:p>
            <a:br>
              <a:rPr lang="en-US" i="1" dirty="0">
                <a:latin typeface="Arial Black" pitchFamily="34" charset="0"/>
              </a:rPr>
            </a:br>
            <a:r>
              <a:rPr lang="en-US" sz="2400" i="1" dirty="0">
                <a:latin typeface="Arial Black" pitchFamily="34" charset="0"/>
              </a:rPr>
              <a:t>is the measure of our </a:t>
            </a:r>
            <a:r>
              <a:rPr lang="en-US" sz="2400" i="1" dirty="0">
                <a:solidFill>
                  <a:srgbClr val="FF0000"/>
                </a:solidFill>
                <a:latin typeface="Arial Black" pitchFamily="34" charset="0"/>
              </a:rPr>
              <a:t>will to achieve a goal, </a:t>
            </a:r>
            <a:r>
              <a:rPr lang="en-US" sz="2400" i="1" dirty="0">
                <a:latin typeface="Arial Black" pitchFamily="34" charset="0"/>
              </a:rPr>
              <a:t>our agency, added to our knowledge of what we have to do to achieve that goal, pathways, the </a:t>
            </a:r>
            <a:r>
              <a:rPr lang="en-US" sz="2400" i="1" dirty="0">
                <a:solidFill>
                  <a:srgbClr val="FF0000"/>
                </a:solidFill>
                <a:latin typeface="Arial Black" pitchFamily="34" charset="0"/>
              </a:rPr>
              <a:t>ways to achieve a goal</a:t>
            </a:r>
            <a:br>
              <a:rPr lang="en-US" sz="2400" dirty="0">
                <a:latin typeface="Arial Black" pitchFamily="34" charset="0"/>
              </a:rPr>
            </a:br>
            <a:endParaRPr lang="en-US" sz="2400" dirty="0"/>
          </a:p>
        </p:txBody>
      </p:sp>
      <p:sp>
        <p:nvSpPr>
          <p:cNvPr id="6" name="TextBox 5"/>
          <p:cNvSpPr txBox="1"/>
          <p:nvPr/>
        </p:nvSpPr>
        <p:spPr>
          <a:xfrm>
            <a:off x="1929131" y="2463823"/>
            <a:ext cx="6005618" cy="1200329"/>
          </a:xfrm>
          <a:prstGeom prst="rect">
            <a:avLst/>
          </a:prstGeom>
          <a:noFill/>
        </p:spPr>
        <p:txBody>
          <a:bodyPr wrap="none" rtlCol="0">
            <a:spAutoFit/>
          </a:bodyPr>
          <a:lstStyle/>
          <a:p>
            <a:r>
              <a:rPr lang="en-US" sz="3600" b="1" dirty="0">
                <a:solidFill>
                  <a:srgbClr val="FF0000"/>
                </a:solidFill>
              </a:rPr>
              <a:t>HOPE </a:t>
            </a:r>
            <a:r>
              <a:rPr lang="en-US" sz="3600" b="1" dirty="0"/>
              <a:t>(BELIEF)</a:t>
            </a:r>
          </a:p>
          <a:p>
            <a:r>
              <a:rPr lang="en-US" sz="3600" b="1" dirty="0"/>
              <a:t>THE WAY AND THE WILL</a:t>
            </a:r>
          </a:p>
        </p:txBody>
      </p:sp>
      <p:sp>
        <p:nvSpPr>
          <p:cNvPr id="3" name="TextBox 2"/>
          <p:cNvSpPr txBox="1"/>
          <p:nvPr/>
        </p:nvSpPr>
        <p:spPr>
          <a:xfrm>
            <a:off x="1928668" y="445782"/>
            <a:ext cx="9644433" cy="923330"/>
          </a:xfrm>
          <a:prstGeom prst="rect">
            <a:avLst/>
          </a:prstGeom>
          <a:noFill/>
        </p:spPr>
        <p:txBody>
          <a:bodyPr wrap="square" rtlCol="0">
            <a:spAutoFit/>
          </a:bodyPr>
          <a:lstStyle/>
          <a:p>
            <a:r>
              <a:rPr lang="en-US" sz="5400" i="1" dirty="0">
                <a:solidFill>
                  <a:srgbClr val="FF0000"/>
                </a:solidFill>
                <a:latin typeface="Arial Black" pitchFamily="34" charset="0"/>
              </a:rPr>
              <a:t>The OG Hope Creator</a:t>
            </a:r>
            <a:endParaRPr lang="en-US" sz="5400" dirty="0"/>
          </a:p>
        </p:txBody>
      </p:sp>
    </p:spTree>
    <p:extLst>
      <p:ext uri="{BB962C8B-B14F-4D97-AF65-F5344CB8AC3E}">
        <p14:creationId xmlns:p14="http://schemas.microsoft.com/office/powerpoint/2010/main" val="7591707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Viame.org</a:t>
            </a:r>
            <a:r>
              <a:rPr lang="en-US" dirty="0"/>
              <a:t> (University of Pennsylvania) </a:t>
            </a:r>
          </a:p>
        </p:txBody>
      </p:sp>
      <p:pic>
        <p:nvPicPr>
          <p:cNvPr id="3" name="Picture 2" descr="Screen Shot 2017-11-04 at 11.37.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4144" y="1454464"/>
            <a:ext cx="10086282" cy="4959343"/>
          </a:xfrm>
          <a:prstGeom prst="rect">
            <a:avLst/>
          </a:prstGeom>
        </p:spPr>
      </p:pic>
    </p:spTree>
    <p:extLst>
      <p:ext uri="{BB962C8B-B14F-4D97-AF65-F5344CB8AC3E}">
        <p14:creationId xmlns:p14="http://schemas.microsoft.com/office/powerpoint/2010/main" val="31704120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Shape 429"/>
          <p:cNvSpPr txBox="1"/>
          <p:nvPr/>
        </p:nvSpPr>
        <p:spPr>
          <a:xfrm>
            <a:off x="2034626" y="2"/>
            <a:ext cx="10016700" cy="1604099"/>
          </a:xfrm>
          <a:prstGeom prst="rect">
            <a:avLst/>
          </a:prstGeom>
          <a:noFill/>
          <a:ln>
            <a:noFill/>
          </a:ln>
        </p:spPr>
        <p:txBody>
          <a:bodyPr lIns="91425" tIns="91425" rIns="91425" bIns="91425" anchor="ctr" anchorCtr="0">
            <a:noAutofit/>
          </a:bodyPr>
          <a:lstStyle/>
          <a:p>
            <a:pPr lvl="0" rtl="0">
              <a:spcBef>
                <a:spcPts val="0"/>
              </a:spcBef>
              <a:buNone/>
            </a:pPr>
            <a:r>
              <a:rPr lang="en-US" sz="2400" dirty="0">
                <a:solidFill>
                  <a:schemeClr val="dk1"/>
                </a:solidFill>
              </a:rPr>
              <a:t>The people who we study in history are people made up of character strengths and flaws?</a:t>
            </a:r>
          </a:p>
          <a:p>
            <a:pPr lvl="0" algn="ctr" rtl="0">
              <a:spcBef>
                <a:spcPts val="0"/>
              </a:spcBef>
              <a:buNone/>
            </a:pPr>
            <a:r>
              <a:rPr lang="en-US" sz="2400" dirty="0">
                <a:solidFill>
                  <a:schemeClr val="dk1"/>
                </a:solidFill>
              </a:rPr>
              <a:t>(VIAME.ORG—FREE ANALYSIS OF STRENGTHS)</a:t>
            </a:r>
          </a:p>
        </p:txBody>
      </p:sp>
      <p:pic>
        <p:nvPicPr>
          <p:cNvPr id="2" name="Picture 1" descr="Strengths-graph-791x10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182" y="1604101"/>
            <a:ext cx="10670144" cy="5455328"/>
          </a:xfrm>
          <a:prstGeom prst="rect">
            <a:avLst/>
          </a:prstGeom>
        </p:spPr>
      </p:pic>
    </p:spTree>
    <p:extLst>
      <p:ext uri="{BB962C8B-B14F-4D97-AF65-F5344CB8AC3E}">
        <p14:creationId xmlns:p14="http://schemas.microsoft.com/office/powerpoint/2010/main" val="106354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4" name="Picture 3" descr="strengths 36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1216" y="392760"/>
            <a:ext cx="10748526" cy="6072480"/>
          </a:xfrm>
          <a:prstGeom prst="rect">
            <a:avLst/>
          </a:prstGeom>
        </p:spPr>
      </p:pic>
      <p:sp>
        <p:nvSpPr>
          <p:cNvPr id="6" name="TextBox 5"/>
          <p:cNvSpPr txBox="1"/>
          <p:nvPr/>
        </p:nvSpPr>
        <p:spPr>
          <a:xfrm>
            <a:off x="2980925" y="3926520"/>
            <a:ext cx="10961721" cy="1754327"/>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600" b="1" dirty="0">
                <a:ln w="11430"/>
                <a:solidFill>
                  <a:schemeClr val="bg1"/>
                </a:solidFill>
                <a:effectLst>
                  <a:outerShdw blurRad="80000" dist="40000" dir="5040000" algn="tl">
                    <a:srgbClr val="000000">
                      <a:alpha val="30000"/>
                    </a:srgbClr>
                  </a:outerShdw>
                </a:effectLst>
              </a:rPr>
              <a:t>Strengths 360-</a:t>
            </a:r>
          </a:p>
          <a:p>
            <a:pPr algn="ctr"/>
            <a:r>
              <a:rPr lang="en-US" sz="3600" b="1" dirty="0">
                <a:ln w="11430"/>
                <a:solidFill>
                  <a:schemeClr val="bg1"/>
                </a:solidFill>
                <a:effectLst>
                  <a:outerShdw blurRad="80000" dist="40000" dir="5040000" algn="tl">
                    <a:srgbClr val="000000">
                      <a:alpha val="30000"/>
                    </a:srgbClr>
                  </a:outerShdw>
                </a:effectLst>
              </a:rPr>
              <a:t>Helping Your Students </a:t>
            </a:r>
          </a:p>
          <a:p>
            <a:pPr algn="ctr"/>
            <a:r>
              <a:rPr lang="en-US" sz="3600" b="1" dirty="0">
                <a:ln w="11430"/>
                <a:solidFill>
                  <a:schemeClr val="bg1"/>
                </a:solidFill>
                <a:effectLst>
                  <a:outerShdw blurRad="80000" dist="40000" dir="5040000" algn="tl">
                    <a:srgbClr val="000000">
                      <a:alpha val="30000"/>
                    </a:srgbClr>
                  </a:outerShdw>
                </a:effectLst>
              </a:rPr>
              <a:t>Discover Their Strengths </a:t>
            </a:r>
          </a:p>
        </p:txBody>
      </p:sp>
    </p:spTree>
    <p:extLst>
      <p:ext uri="{BB962C8B-B14F-4D97-AF65-F5344CB8AC3E}">
        <p14:creationId xmlns:p14="http://schemas.microsoft.com/office/powerpoint/2010/main" val="32402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linds(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linds(horizont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blinds(horizontal)">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Strengths 360: For Next Tuesday</a:t>
            </a:r>
            <a:br>
              <a:rPr lang="en-US" dirty="0"/>
            </a:br>
            <a:r>
              <a:rPr lang="en-US" dirty="0"/>
              <a:t>ONLINE</a:t>
            </a:r>
          </a:p>
        </p:txBody>
      </p:sp>
      <p:pic>
        <p:nvPicPr>
          <p:cNvPr id="5"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59606" y="2014780"/>
            <a:ext cx="11590331" cy="64705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7949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4000" y="0"/>
            <a:ext cx="6858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02625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Gallup Poll: Clifton Strengths Finder</a:t>
            </a:r>
            <a:br>
              <a:rPr lang="en-US" dirty="0"/>
            </a:br>
            <a:r>
              <a:rPr lang="en-US" dirty="0"/>
              <a:t>Costs Money</a:t>
            </a:r>
          </a:p>
        </p:txBody>
      </p:sp>
      <p:pic>
        <p:nvPicPr>
          <p:cNvPr id="7" name="Picture 6" descr="A screenshot of a cell phone&#10;&#10;Description automatically generated">
            <a:extLst>
              <a:ext uri="{FF2B5EF4-FFF2-40B4-BE49-F238E27FC236}">
                <a16:creationId xmlns:a16="http://schemas.microsoft.com/office/drawing/2014/main" id="{13D53E40-009A-0A46-9B3F-DE93AD6B16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5545" y="1891365"/>
            <a:ext cx="3574472" cy="4966635"/>
          </a:xfrm>
          <a:prstGeom prst="rect">
            <a:avLst/>
          </a:prstGeom>
        </p:spPr>
      </p:pic>
      <p:pic>
        <p:nvPicPr>
          <p:cNvPr id="8" name="Picture 7">
            <a:extLst>
              <a:ext uri="{FF2B5EF4-FFF2-40B4-BE49-F238E27FC236}">
                <a16:creationId xmlns:a16="http://schemas.microsoft.com/office/drawing/2014/main" id="{97BFA865-FC48-8141-83B2-F18CF713932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380017" y="2317282"/>
            <a:ext cx="5486400" cy="4114800"/>
          </a:xfrm>
          <a:prstGeom prst="rect">
            <a:avLst/>
          </a:prstGeom>
          <a:noFill/>
          <a:ln>
            <a:noFill/>
          </a:ln>
        </p:spPr>
      </p:pic>
    </p:spTree>
    <p:extLst>
      <p:ext uri="{BB962C8B-B14F-4D97-AF65-F5344CB8AC3E}">
        <p14:creationId xmlns:p14="http://schemas.microsoft.com/office/powerpoint/2010/main" val="604113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More Elementary Approach:</a:t>
            </a:r>
            <a:br>
              <a:rPr lang="en-US" dirty="0"/>
            </a:br>
            <a:r>
              <a:rPr lang="en-US" dirty="0" err="1"/>
              <a:t>AtMyBest.Com</a:t>
            </a:r>
            <a:r>
              <a:rPr lang="en-US" dirty="0"/>
              <a:t> (England) </a:t>
            </a:r>
          </a:p>
        </p:txBody>
      </p:sp>
      <p:pic>
        <p:nvPicPr>
          <p:cNvPr id="4" name="Picture 3" descr="Screen Shot 2017-11-04 at 11.34.4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5718" y="1540760"/>
            <a:ext cx="8395753" cy="5211649"/>
          </a:xfrm>
          <a:prstGeom prst="rect">
            <a:avLst/>
          </a:prstGeom>
        </p:spPr>
      </p:pic>
    </p:spTree>
    <p:extLst>
      <p:ext uri="{BB962C8B-B14F-4D97-AF65-F5344CB8AC3E}">
        <p14:creationId xmlns:p14="http://schemas.microsoft.com/office/powerpoint/2010/main" val="18766586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Shape 293"/>
          <p:cNvSpPr txBox="1"/>
          <p:nvPr/>
        </p:nvSpPr>
        <p:spPr>
          <a:xfrm>
            <a:off x="3026840" y="4803679"/>
            <a:ext cx="7529749" cy="1341300"/>
          </a:xfrm>
          <a:prstGeom prst="rect">
            <a:avLst/>
          </a:prstGeom>
          <a:noFill/>
          <a:ln>
            <a:noFill/>
          </a:ln>
        </p:spPr>
        <p:txBody>
          <a:bodyPr lIns="91425" tIns="91425" rIns="91425" bIns="91425" anchor="t" anchorCtr="0">
            <a:noAutofit/>
          </a:bodyPr>
          <a:lstStyle/>
          <a:p>
            <a:pPr lvl="0" algn="ctr">
              <a:spcBef>
                <a:spcPts val="0"/>
              </a:spcBef>
              <a:buNone/>
            </a:pPr>
            <a:endParaRPr lang="en-US" sz="3000" dirty="0"/>
          </a:p>
        </p:txBody>
      </p:sp>
      <p:pic>
        <p:nvPicPr>
          <p:cNvPr id="4" name="Picture 3" descr="le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963" y="1404233"/>
            <a:ext cx="10816204" cy="6858000"/>
          </a:xfrm>
          <a:prstGeom prst="rect">
            <a:avLst/>
          </a:prstGeom>
        </p:spPr>
      </p:pic>
      <p:pic>
        <p:nvPicPr>
          <p:cNvPr id="5" name="Picture 4" descr="asattenti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8693" y="-285316"/>
            <a:ext cx="5879916" cy="6858000"/>
          </a:xfrm>
          <a:prstGeom prst="rect">
            <a:avLst/>
          </a:prstGeom>
        </p:spPr>
      </p:pic>
      <p:pic>
        <p:nvPicPr>
          <p:cNvPr id="6" name="Picture 5" descr="zstrengths no focu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0667" y="-285316"/>
            <a:ext cx="5143500" cy="6858000"/>
          </a:xfrm>
          <a:prstGeom prst="rect">
            <a:avLst/>
          </a:prstGeom>
        </p:spPr>
      </p:pic>
    </p:spTree>
    <p:extLst>
      <p:ext uri="{BB962C8B-B14F-4D97-AF65-F5344CB8AC3E}">
        <p14:creationId xmlns:p14="http://schemas.microsoft.com/office/powerpoint/2010/main" val="7193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8004" y="274638"/>
            <a:ext cx="9997440" cy="1143000"/>
          </a:xfrm>
        </p:spPr>
        <p:txBody>
          <a:bodyPr>
            <a:normAutofit fontScale="90000"/>
          </a:bodyPr>
          <a:lstStyle/>
          <a:p>
            <a:pPr algn="ctr"/>
            <a:r>
              <a:rPr lang="en-US" dirty="0"/>
              <a:t>Why Do We Focus So Much on our Weaknesses?</a:t>
            </a:r>
          </a:p>
        </p:txBody>
      </p:sp>
      <p:pic>
        <p:nvPicPr>
          <p:cNvPr id="6" name="Picture 5" descr="negativitybia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3769" y="1559779"/>
            <a:ext cx="6838824" cy="5134478"/>
          </a:xfrm>
          <a:prstGeom prst="rect">
            <a:avLst/>
          </a:prstGeom>
        </p:spPr>
      </p:pic>
    </p:spTree>
    <p:extLst>
      <p:ext uri="{BB962C8B-B14F-4D97-AF65-F5344CB8AC3E}">
        <p14:creationId xmlns:p14="http://schemas.microsoft.com/office/powerpoint/2010/main" val="26943351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8004" y="274638"/>
            <a:ext cx="9997440" cy="1143000"/>
          </a:xfrm>
        </p:spPr>
        <p:txBody>
          <a:bodyPr/>
          <a:lstStyle/>
          <a:p>
            <a:pPr algn="ctr"/>
            <a:r>
              <a:rPr lang="en-US" dirty="0"/>
              <a:t>Where Does Negativity Bias Come From?</a:t>
            </a:r>
          </a:p>
        </p:txBody>
      </p:sp>
      <p:pic>
        <p:nvPicPr>
          <p:cNvPr id="3" name="Picture 2" descr="lionsurivia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2056" y="1333982"/>
            <a:ext cx="8662697" cy="4879986"/>
          </a:xfrm>
          <a:prstGeom prst="rect">
            <a:avLst/>
          </a:prstGeom>
        </p:spPr>
      </p:pic>
    </p:spTree>
    <p:extLst>
      <p:ext uri="{BB962C8B-B14F-4D97-AF65-F5344CB8AC3E}">
        <p14:creationId xmlns:p14="http://schemas.microsoft.com/office/powerpoint/2010/main" val="1790803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04009" y="3855841"/>
            <a:ext cx="8366440" cy="790291"/>
          </a:xfrm>
          <a:prstGeom prst="rect">
            <a:avLst/>
          </a:prstGeom>
          <a:solidFill>
            <a:srgbClr val="FFFF00"/>
          </a:solidFill>
        </p:spPr>
        <p:txBody>
          <a:bodyPr wrap="square" rtlCol="0">
            <a:spAutoFit/>
          </a:bodyPr>
          <a:lstStyle/>
          <a:p>
            <a:endParaRPr lang="en-US" dirty="0"/>
          </a:p>
        </p:txBody>
      </p:sp>
      <p:sp>
        <p:nvSpPr>
          <p:cNvPr id="6" name="TextBox 5"/>
          <p:cNvSpPr txBox="1"/>
          <p:nvPr/>
        </p:nvSpPr>
        <p:spPr>
          <a:xfrm>
            <a:off x="3004008" y="2646813"/>
            <a:ext cx="6740887" cy="369332"/>
          </a:xfrm>
          <a:prstGeom prst="rect">
            <a:avLst/>
          </a:prstGeom>
          <a:solidFill>
            <a:srgbClr val="FFFF00"/>
          </a:solidFill>
        </p:spPr>
        <p:txBody>
          <a:bodyPr wrap="square" rtlCol="0">
            <a:spAutoFit/>
          </a:bodyPr>
          <a:lstStyle/>
          <a:p>
            <a:endParaRPr lang="en-US" dirty="0"/>
          </a:p>
        </p:txBody>
      </p:sp>
      <p:sp>
        <p:nvSpPr>
          <p:cNvPr id="18434" name="Title 1"/>
          <p:cNvSpPr>
            <a:spLocks noGrp="1"/>
          </p:cNvSpPr>
          <p:nvPr>
            <p:ph type="title"/>
          </p:nvPr>
        </p:nvSpPr>
        <p:spPr>
          <a:xfrm>
            <a:off x="2074984" y="259673"/>
            <a:ext cx="9117663" cy="802903"/>
          </a:xfrm>
        </p:spPr>
        <p:txBody>
          <a:bodyPr>
            <a:noAutofit/>
          </a:bodyPr>
          <a:lstStyle/>
          <a:p>
            <a:pPr algn="ctr"/>
            <a:r>
              <a:rPr lang="en-US" sz="3600" dirty="0">
                <a:solidFill>
                  <a:schemeClr val="tx1"/>
                </a:solidFill>
                <a:latin typeface="Arial Black" pitchFamily="34" charset="0"/>
              </a:rPr>
              <a:t>Self Belief: Hope Theory: </a:t>
            </a:r>
            <a:br>
              <a:rPr lang="en-US" sz="1800" dirty="0">
                <a:solidFill>
                  <a:schemeClr val="tx1"/>
                </a:solidFill>
                <a:latin typeface="Arial Black" pitchFamily="34" charset="0"/>
              </a:rPr>
            </a:br>
            <a:r>
              <a:rPr lang="en-US" sz="2800" dirty="0">
                <a:solidFill>
                  <a:schemeClr val="tx1"/>
                </a:solidFill>
                <a:latin typeface="Arial Black" pitchFamily="34" charset="0"/>
              </a:rPr>
              <a:t>Children’s Hope Test: The Will and the Way</a:t>
            </a:r>
          </a:p>
        </p:txBody>
      </p:sp>
      <p:sp>
        <p:nvSpPr>
          <p:cNvPr id="4" name="TextBox 3"/>
          <p:cNvSpPr txBox="1"/>
          <p:nvPr/>
        </p:nvSpPr>
        <p:spPr>
          <a:xfrm>
            <a:off x="3004008" y="1212689"/>
            <a:ext cx="6350400" cy="369332"/>
          </a:xfrm>
          <a:prstGeom prst="rect">
            <a:avLst/>
          </a:prstGeom>
          <a:solidFill>
            <a:srgbClr val="FFFF00"/>
          </a:solidFill>
        </p:spPr>
        <p:txBody>
          <a:bodyPr wrap="square" rtlCol="0">
            <a:spAutoFit/>
          </a:bodyPr>
          <a:lstStyle/>
          <a:p>
            <a:endParaRPr lang="en-US" dirty="0"/>
          </a:p>
        </p:txBody>
      </p:sp>
      <p:sp>
        <p:nvSpPr>
          <p:cNvPr id="3" name="Rectangle 2"/>
          <p:cNvSpPr/>
          <p:nvPr/>
        </p:nvSpPr>
        <p:spPr>
          <a:xfrm>
            <a:off x="2644352" y="1112614"/>
            <a:ext cx="9368787" cy="5663089"/>
          </a:xfrm>
          <a:prstGeom prst="rect">
            <a:avLst/>
          </a:prstGeom>
        </p:spPr>
        <p:txBody>
          <a:bodyPr wrap="square">
            <a:spAutoFit/>
          </a:bodyPr>
          <a:lstStyle/>
          <a:p>
            <a:r>
              <a:rPr lang="en-US" sz="2800" dirty="0"/>
              <a:t>        </a:t>
            </a:r>
            <a:r>
              <a:rPr lang="en-US" sz="2800" b="1" dirty="0"/>
              <a:t>  </a:t>
            </a:r>
            <a:r>
              <a:rPr lang="en-US" sz="2800" dirty="0"/>
              <a:t>1. I think I am doing pretty well. 		     </a:t>
            </a:r>
          </a:p>
          <a:p>
            <a:r>
              <a:rPr lang="en-US" sz="2800" dirty="0"/>
              <a:t>	 2. I can think of many ways to get the things in life that 	are most important to me.</a:t>
            </a:r>
          </a:p>
          <a:p>
            <a:r>
              <a:rPr lang="en-US" sz="2800" dirty="0"/>
              <a:t>	 3. I am doing just as well as other kids my age. 		      	</a:t>
            </a:r>
          </a:p>
          <a:p>
            <a:r>
              <a:rPr lang="en-US" sz="2800" dirty="0"/>
              <a:t>	 4. When I have a problem, I can come up with lots of 	ways to solve it.	 	</a:t>
            </a:r>
            <a:endParaRPr lang="en-US" dirty="0"/>
          </a:p>
          <a:p>
            <a:r>
              <a:rPr lang="en-US" sz="2800" dirty="0"/>
              <a:t>	 5. I think the things I have done in the past will help me 	in the future </a:t>
            </a:r>
          </a:p>
          <a:p>
            <a:r>
              <a:rPr lang="en-US" sz="2800" dirty="0"/>
              <a:t>	 6. Even when others want to quit, I know that I can find 	ways to solve the problem.</a:t>
            </a:r>
          </a:p>
          <a:p>
            <a:endParaRPr lang="en-US" dirty="0"/>
          </a:p>
          <a:p>
            <a:r>
              <a:rPr lang="en-US" dirty="0"/>
              <a:t>	None of              A little of          Some of          A lot of           Most of        All of</a:t>
            </a:r>
          </a:p>
          <a:p>
            <a:r>
              <a:rPr lang="en-US" dirty="0"/>
              <a:t>               the time              the time           the time         the time          the time     the time</a:t>
            </a:r>
          </a:p>
        </p:txBody>
      </p:sp>
    </p:spTree>
    <p:extLst>
      <p:ext uri="{BB962C8B-B14F-4D97-AF65-F5344CB8AC3E}">
        <p14:creationId xmlns:p14="http://schemas.microsoft.com/office/powerpoint/2010/main" val="79219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8004" y="274638"/>
            <a:ext cx="9997440" cy="1143000"/>
          </a:xfrm>
        </p:spPr>
        <p:txBody>
          <a:bodyPr/>
          <a:lstStyle/>
          <a:p>
            <a:pPr algn="ctr"/>
            <a:r>
              <a:rPr lang="en-US" dirty="0"/>
              <a:t>What negativity bias feels like to our kids</a:t>
            </a:r>
          </a:p>
        </p:txBody>
      </p:sp>
      <p:pic>
        <p:nvPicPr>
          <p:cNvPr id="3" name="Picture 2" descr="negativitybiaskid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0497" y="1417638"/>
            <a:ext cx="8930489" cy="5023400"/>
          </a:xfrm>
          <a:prstGeom prst="rect">
            <a:avLst/>
          </a:prstGeom>
        </p:spPr>
      </p:pic>
    </p:spTree>
    <p:extLst>
      <p:ext uri="{BB962C8B-B14F-4D97-AF65-F5344CB8AC3E}">
        <p14:creationId xmlns:p14="http://schemas.microsoft.com/office/powerpoint/2010/main" val="2160929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Shape 293"/>
          <p:cNvSpPr txBox="1"/>
          <p:nvPr/>
        </p:nvSpPr>
        <p:spPr>
          <a:xfrm>
            <a:off x="3026840" y="4803679"/>
            <a:ext cx="7529749" cy="1341300"/>
          </a:xfrm>
          <a:prstGeom prst="rect">
            <a:avLst/>
          </a:prstGeom>
          <a:noFill/>
          <a:ln>
            <a:noFill/>
          </a:ln>
        </p:spPr>
        <p:txBody>
          <a:bodyPr lIns="91425" tIns="91425" rIns="91425" bIns="91425" anchor="t" anchorCtr="0">
            <a:noAutofit/>
          </a:bodyPr>
          <a:lstStyle/>
          <a:p>
            <a:pPr lvl="0" algn="ctr">
              <a:spcBef>
                <a:spcPts val="0"/>
              </a:spcBef>
              <a:buNone/>
            </a:pPr>
            <a:r>
              <a:rPr lang="en-US" sz="3000" dirty="0"/>
              <a:t>There is a flip side to grit and growth mindset,</a:t>
            </a:r>
          </a:p>
          <a:p>
            <a:pPr lvl="0" algn="ctr">
              <a:spcBef>
                <a:spcPts val="0"/>
              </a:spcBef>
              <a:buNone/>
            </a:pPr>
            <a:r>
              <a:rPr lang="en-US" sz="3000" dirty="0"/>
              <a:t>Nothing is more dangerous than an idea, when it is the only one you have</a:t>
            </a:r>
            <a:r>
              <a:rPr lang="is-IS" sz="3000" dirty="0"/>
              <a:t>…</a:t>
            </a:r>
            <a:endParaRPr lang="en-US" sz="3000" dirty="0"/>
          </a:p>
        </p:txBody>
      </p:sp>
      <p:pic>
        <p:nvPicPr>
          <p:cNvPr id="2" name="Picture 1" descr="duckworthand meIPP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2" y="4"/>
            <a:ext cx="6226828" cy="4670121"/>
          </a:xfrm>
          <a:prstGeom prst="rect">
            <a:avLst/>
          </a:prstGeom>
        </p:spPr>
      </p:pic>
      <p:pic>
        <p:nvPicPr>
          <p:cNvPr id="3" name="Picture 2" descr="grittheor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6067" y="-1"/>
            <a:ext cx="4648815" cy="4670122"/>
          </a:xfrm>
          <a:prstGeom prst="rect">
            <a:avLst/>
          </a:prstGeom>
        </p:spPr>
      </p:pic>
      <p:pic>
        <p:nvPicPr>
          <p:cNvPr id="4" name="Picture 3" descr="le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5798" y="0"/>
            <a:ext cx="10816204" cy="6858000"/>
          </a:xfrm>
          <a:prstGeom prst="rect">
            <a:avLst/>
          </a:prstGeom>
        </p:spPr>
      </p:pic>
      <p:sp>
        <p:nvSpPr>
          <p:cNvPr id="7" name="TextBox 6"/>
          <p:cNvSpPr txBox="1"/>
          <p:nvPr/>
        </p:nvSpPr>
        <p:spPr>
          <a:xfrm>
            <a:off x="2001855" y="4035244"/>
            <a:ext cx="9943748" cy="2554545"/>
          </a:xfrm>
          <a:prstGeom prst="rect">
            <a:avLst/>
          </a:prstGeom>
          <a:noFill/>
        </p:spPr>
        <p:txBody>
          <a:bodyPr wrap="none" rtlCol="0">
            <a:spAutoFit/>
          </a:bodyPr>
          <a:lstStyle/>
          <a:p>
            <a:pPr algn="ctr"/>
            <a:r>
              <a:rPr lang="en-US" sz="4000" dirty="0">
                <a:solidFill>
                  <a:schemeClr val="bg1"/>
                </a:solidFill>
              </a:rPr>
              <a:t>Of all the research that we have </a:t>
            </a:r>
          </a:p>
          <a:p>
            <a:pPr algn="ctr"/>
            <a:r>
              <a:rPr lang="en-US" sz="4000" dirty="0">
                <a:solidFill>
                  <a:schemeClr val="bg1"/>
                </a:solidFill>
              </a:rPr>
              <a:t>done in education, less than 4% deals with how </a:t>
            </a:r>
          </a:p>
          <a:p>
            <a:pPr algn="ctr"/>
            <a:r>
              <a:rPr lang="en-US" sz="4000" dirty="0">
                <a:solidFill>
                  <a:schemeClr val="bg1"/>
                </a:solidFill>
              </a:rPr>
              <a:t>to successfully parent?</a:t>
            </a:r>
          </a:p>
          <a:p>
            <a:pPr algn="ctr"/>
            <a:r>
              <a:rPr lang="en-US" sz="4000" dirty="0">
                <a:solidFill>
                  <a:schemeClr val="bg1"/>
                </a:solidFill>
              </a:rPr>
              <a:t>Dr. Lea Waters has done most of it! </a:t>
            </a:r>
          </a:p>
        </p:txBody>
      </p:sp>
    </p:spTree>
    <p:extLst>
      <p:ext uri="{BB962C8B-B14F-4D97-AF65-F5344CB8AC3E}">
        <p14:creationId xmlns:p14="http://schemas.microsoft.com/office/powerpoint/2010/main" val="18227932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41194" y="1271933"/>
            <a:ext cx="10438271" cy="5772444"/>
          </a:xfrm>
          <a:prstGeom prst="rect">
            <a:avLst/>
          </a:prstGeom>
        </p:spPr>
      </p:pic>
      <p:sp>
        <p:nvSpPr>
          <p:cNvPr id="2" name="TextBox 1"/>
          <p:cNvSpPr txBox="1"/>
          <p:nvPr/>
        </p:nvSpPr>
        <p:spPr>
          <a:xfrm>
            <a:off x="2854453" y="440936"/>
            <a:ext cx="7811754" cy="830997"/>
          </a:xfrm>
          <a:prstGeom prst="rect">
            <a:avLst/>
          </a:prstGeom>
          <a:noFill/>
        </p:spPr>
        <p:txBody>
          <a:bodyPr wrap="none" rtlCol="0">
            <a:spAutoFit/>
          </a:bodyPr>
          <a:lstStyle/>
          <a:p>
            <a:r>
              <a:rPr lang="en-US" sz="4800" dirty="0"/>
              <a:t>Help for Teachers and  Parents</a:t>
            </a:r>
          </a:p>
        </p:txBody>
      </p:sp>
    </p:spTree>
    <p:extLst>
      <p:ext uri="{BB962C8B-B14F-4D97-AF65-F5344CB8AC3E}">
        <p14:creationId xmlns:p14="http://schemas.microsoft.com/office/powerpoint/2010/main" val="105672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35291" y="332338"/>
            <a:ext cx="8819274" cy="830997"/>
          </a:xfrm>
          <a:prstGeom prst="rect">
            <a:avLst/>
          </a:prstGeom>
          <a:noFill/>
        </p:spPr>
        <p:txBody>
          <a:bodyPr wrap="none" rtlCol="0">
            <a:spAutoFit/>
          </a:bodyPr>
          <a:lstStyle/>
          <a:p>
            <a:r>
              <a:rPr lang="en-US" sz="4800" dirty="0"/>
              <a:t>Newest Book that Challenges Grit</a:t>
            </a:r>
          </a:p>
        </p:txBody>
      </p:sp>
      <p:pic>
        <p:nvPicPr>
          <p:cNvPr id="5" name="Picture 4" descr="A screenshot of a cell phone&#10;&#10;Description automatically generated">
            <a:extLst>
              <a:ext uri="{FF2B5EF4-FFF2-40B4-BE49-F238E27FC236}">
                <a16:creationId xmlns:a16="http://schemas.microsoft.com/office/drawing/2014/main" id="{70F75070-D8CE-0746-9E05-2A9F7EDE73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5291" y="1163335"/>
            <a:ext cx="4032250" cy="5536821"/>
          </a:xfrm>
          <a:prstGeom prst="rect">
            <a:avLst/>
          </a:prstGeom>
        </p:spPr>
      </p:pic>
      <p:pic>
        <p:nvPicPr>
          <p:cNvPr id="6" name="Picture 5">
            <a:extLst>
              <a:ext uri="{FF2B5EF4-FFF2-40B4-BE49-F238E27FC236}">
                <a16:creationId xmlns:a16="http://schemas.microsoft.com/office/drawing/2014/main" id="{4A416DAE-F461-2E4C-85A1-C47FF6B83AF1}"/>
              </a:ext>
            </a:extLst>
          </p:cNvPr>
          <p:cNvPicPr>
            <a:picLocks noChangeAspect="1"/>
          </p:cNvPicPr>
          <p:nvPr/>
        </p:nvPicPr>
        <p:blipFill>
          <a:blip r:embed="rId3"/>
          <a:stretch>
            <a:fillRect/>
          </a:stretch>
        </p:blipFill>
        <p:spPr>
          <a:xfrm>
            <a:off x="6941656" y="1163335"/>
            <a:ext cx="4861691" cy="5362327"/>
          </a:xfrm>
          <a:prstGeom prst="rect">
            <a:avLst/>
          </a:prstGeom>
        </p:spPr>
      </p:pic>
    </p:spTree>
    <p:extLst>
      <p:ext uri="{BB962C8B-B14F-4D97-AF65-F5344CB8AC3E}">
        <p14:creationId xmlns:p14="http://schemas.microsoft.com/office/powerpoint/2010/main" val="16615456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badi MT Condensed Extra Bold" charset="0"/>
                <a:ea typeface="Abadi MT Condensed Extra Bold" charset="0"/>
                <a:cs typeface="Abadi MT Condensed Extra Bold" charset="0"/>
              </a:rPr>
              <a:t>SUSTAINING GRIT: How You Can Teach It?</a:t>
            </a:r>
          </a:p>
        </p:txBody>
      </p:sp>
      <p:pic>
        <p:nvPicPr>
          <p:cNvPr id="4" name="Picture 3"/>
          <p:cNvPicPr>
            <a:picLocks noChangeAspect="1"/>
          </p:cNvPicPr>
          <p:nvPr/>
        </p:nvPicPr>
        <p:blipFill>
          <a:blip r:embed="rId2"/>
          <a:stretch>
            <a:fillRect/>
          </a:stretch>
        </p:blipFill>
        <p:spPr>
          <a:xfrm rot="20975242">
            <a:off x="2674489" y="1626519"/>
            <a:ext cx="2599386" cy="3160038"/>
          </a:xfrm>
          <a:prstGeom prst="rect">
            <a:avLst/>
          </a:prstGeom>
        </p:spPr>
      </p:pic>
      <p:pic>
        <p:nvPicPr>
          <p:cNvPr id="5" name="Picture 4"/>
          <p:cNvPicPr>
            <a:picLocks noChangeAspect="1"/>
          </p:cNvPicPr>
          <p:nvPr/>
        </p:nvPicPr>
        <p:blipFill>
          <a:blip r:embed="rId3"/>
          <a:stretch>
            <a:fillRect/>
          </a:stretch>
        </p:blipFill>
        <p:spPr>
          <a:xfrm>
            <a:off x="5747149" y="1186501"/>
            <a:ext cx="2888496" cy="3977353"/>
          </a:xfrm>
          <a:prstGeom prst="rect">
            <a:avLst/>
          </a:prstGeom>
        </p:spPr>
      </p:pic>
      <p:pic>
        <p:nvPicPr>
          <p:cNvPr id="6" name="Picture 5"/>
          <p:cNvPicPr>
            <a:picLocks noChangeAspect="1"/>
          </p:cNvPicPr>
          <p:nvPr/>
        </p:nvPicPr>
        <p:blipFill>
          <a:blip r:embed="rId4"/>
          <a:stretch>
            <a:fillRect/>
          </a:stretch>
        </p:blipFill>
        <p:spPr>
          <a:xfrm rot="498945">
            <a:off x="9255875" y="1455074"/>
            <a:ext cx="2433559" cy="3248927"/>
          </a:xfrm>
          <a:prstGeom prst="rect">
            <a:avLst/>
          </a:prstGeom>
        </p:spPr>
      </p:pic>
      <p:sp>
        <p:nvSpPr>
          <p:cNvPr id="9" name="TextBox 8"/>
          <p:cNvSpPr txBox="1"/>
          <p:nvPr/>
        </p:nvSpPr>
        <p:spPr>
          <a:xfrm>
            <a:off x="5634397" y="5196908"/>
            <a:ext cx="2556933" cy="1077218"/>
          </a:xfrm>
          <a:prstGeom prst="rect">
            <a:avLst/>
          </a:prstGeom>
          <a:noFill/>
        </p:spPr>
        <p:txBody>
          <a:bodyPr wrap="square" rtlCol="0">
            <a:spAutoFit/>
          </a:bodyPr>
          <a:lstStyle/>
          <a:p>
            <a:r>
              <a:rPr lang="en-US" sz="1600" dirty="0">
                <a:latin typeface="Abadi MT Condensed Extra Bold" charset="0"/>
                <a:ea typeface="Abadi MT Condensed Extra Bold" charset="0"/>
                <a:cs typeface="Abadi MT Condensed Extra Bold" charset="0"/>
              </a:rPr>
              <a:t>Students made strong connections with a young reader as they listened to the story of Justin Allen. </a:t>
            </a:r>
          </a:p>
        </p:txBody>
      </p:sp>
      <p:sp>
        <p:nvSpPr>
          <p:cNvPr id="12" name="TextBox 11"/>
          <p:cNvSpPr txBox="1"/>
          <p:nvPr/>
        </p:nvSpPr>
        <p:spPr>
          <a:xfrm>
            <a:off x="2746713" y="5159208"/>
            <a:ext cx="2791325" cy="369332"/>
          </a:xfrm>
          <a:prstGeom prst="rect">
            <a:avLst/>
          </a:prstGeom>
          <a:noFill/>
        </p:spPr>
        <p:txBody>
          <a:bodyPr wrap="square" rtlCol="0">
            <a:spAutoFit/>
          </a:bodyPr>
          <a:lstStyle/>
          <a:p>
            <a:pPr algn="ctr"/>
            <a:r>
              <a:rPr lang="en-US" b="1" dirty="0"/>
              <a:t>PERSERVERANCE </a:t>
            </a:r>
          </a:p>
        </p:txBody>
      </p:sp>
    </p:spTree>
    <p:extLst>
      <p:ext uri="{BB962C8B-B14F-4D97-AF65-F5344CB8AC3E}">
        <p14:creationId xmlns:p14="http://schemas.microsoft.com/office/powerpoint/2010/main" val="11400507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7707" y="697336"/>
            <a:ext cx="7598705" cy="1143000"/>
          </a:xfrm>
        </p:spPr>
        <p:txBody>
          <a:bodyPr>
            <a:normAutofit fontScale="90000"/>
          </a:bodyPr>
          <a:lstStyle/>
          <a:p>
            <a:pPr algn="ctr"/>
            <a:r>
              <a:rPr lang="en-US" sz="3600" dirty="0"/>
              <a:t>WHAT IS THE SECRET INGREDIENT IN GRIT</a:t>
            </a:r>
            <a:r>
              <a:rPr lang="en-US" dirty="0"/>
              <a:t>?</a:t>
            </a:r>
            <a:endParaRPr lang="en-US" sz="3600" dirty="0"/>
          </a:p>
        </p:txBody>
      </p:sp>
      <p:sp>
        <p:nvSpPr>
          <p:cNvPr id="3" name="Content Placeholder 2"/>
          <p:cNvSpPr>
            <a:spLocks noGrp="1"/>
          </p:cNvSpPr>
          <p:nvPr>
            <p:ph idx="1"/>
          </p:nvPr>
        </p:nvSpPr>
        <p:spPr>
          <a:xfrm>
            <a:off x="1914144" y="2206728"/>
            <a:ext cx="5906842" cy="4932653"/>
          </a:xfrm>
        </p:spPr>
        <p:txBody>
          <a:bodyPr>
            <a:normAutofit/>
          </a:bodyPr>
          <a:lstStyle/>
          <a:p>
            <a:pPr marL="402336" lvl="1" indent="0">
              <a:buNone/>
            </a:pPr>
            <a:r>
              <a:rPr lang="en-US" i="1" dirty="0"/>
              <a:t>THREE STORIES TO TEACH ABOUT CHARACTER STRENGTHS…</a:t>
            </a:r>
          </a:p>
          <a:p>
            <a:pPr marL="82296" indent="0" algn="ctr">
              <a:buNone/>
            </a:pPr>
            <a:r>
              <a:rPr lang="en-US" sz="2600" i="1" dirty="0"/>
              <a:t>STRENGTH FINDING</a:t>
            </a:r>
          </a:p>
          <a:p>
            <a:pPr marL="82296" indent="0" algn="ctr">
              <a:buNone/>
            </a:pPr>
            <a:r>
              <a:rPr lang="en-US" sz="2400" i="1" dirty="0">
                <a:solidFill>
                  <a:srgbClr val="FF0000"/>
                </a:solidFill>
              </a:rPr>
              <a:t>GIRAFFES CAN’T DANCE</a:t>
            </a:r>
          </a:p>
          <a:p>
            <a:pPr marL="82296" indent="0" algn="ctr">
              <a:buNone/>
            </a:pPr>
            <a:r>
              <a:rPr lang="en-US" sz="2400" i="1" dirty="0"/>
              <a:t>DREAM BIG LITTLE PIG</a:t>
            </a:r>
          </a:p>
          <a:p>
            <a:pPr marL="82296" indent="0" algn="ctr">
              <a:buNone/>
            </a:pPr>
            <a:r>
              <a:rPr lang="en-US" sz="2400" i="1" dirty="0">
                <a:solidFill>
                  <a:srgbClr val="FF0000"/>
                </a:solidFill>
              </a:rPr>
              <a:t>IGGY PECK: ARCHITECT </a:t>
            </a:r>
          </a:p>
          <a:p>
            <a:pPr marL="82296" indent="0" algn="ctr">
              <a:buNone/>
            </a:pPr>
            <a:r>
              <a:rPr lang="en-US" sz="2400" i="1" dirty="0"/>
              <a:t>COMBINING STRENGTHS: SYNERGY</a:t>
            </a:r>
          </a:p>
          <a:p>
            <a:pPr marL="82296" indent="0" algn="ctr">
              <a:buNone/>
            </a:pPr>
            <a:r>
              <a:rPr lang="en-US" sz="2400" i="1" dirty="0">
                <a:solidFill>
                  <a:srgbClr val="FF0000"/>
                </a:solidFill>
              </a:rPr>
              <a:t>GOING PLACES</a:t>
            </a:r>
          </a:p>
          <a:p>
            <a:pPr marL="82296" indent="0" algn="ctr">
              <a:buNone/>
            </a:pPr>
            <a:r>
              <a:rPr lang="en-US" sz="2400" i="1" dirty="0">
                <a:solidFill>
                  <a:srgbClr val="FF0000"/>
                </a:solidFill>
              </a:rPr>
              <a:t> </a:t>
            </a:r>
          </a:p>
        </p:txBody>
      </p:sp>
      <p:pic>
        <p:nvPicPr>
          <p:cNvPr id="8" name="Picture 7" descr="Growing litho 1 (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3226" y="252910"/>
            <a:ext cx="1908774" cy="1382216"/>
          </a:xfrm>
          <a:prstGeom prst="rect">
            <a:avLst/>
          </a:prstGeom>
        </p:spPr>
      </p:pic>
      <p:sp>
        <p:nvSpPr>
          <p:cNvPr id="4" name="TextBox 3"/>
          <p:cNvSpPr txBox="1"/>
          <p:nvPr/>
        </p:nvSpPr>
        <p:spPr>
          <a:xfrm>
            <a:off x="2968625" y="697336"/>
            <a:ext cx="5761288" cy="1308050"/>
          </a:xfrm>
          <a:prstGeom prst="rect">
            <a:avLst/>
          </a:prstGeom>
          <a:noFill/>
        </p:spPr>
        <p:txBody>
          <a:bodyPr wrap="none" rtlCol="0">
            <a:spAutoFit/>
          </a:bodyPr>
          <a:lstStyle/>
          <a:p>
            <a:pPr>
              <a:lnSpc>
                <a:spcPct val="50000"/>
              </a:lnSpc>
            </a:pPr>
            <a:r>
              <a:rPr lang="en-US" sz="4400" dirty="0">
                <a:solidFill>
                  <a:srgbClr val="FF0000"/>
                </a:solidFill>
              </a:rPr>
              <a:t>PASSION-DRIVEN BY</a:t>
            </a:r>
          </a:p>
          <a:p>
            <a:pPr>
              <a:lnSpc>
                <a:spcPct val="50000"/>
              </a:lnSpc>
            </a:pPr>
            <a:endParaRPr lang="en-US" sz="4400" dirty="0">
              <a:solidFill>
                <a:srgbClr val="FF0000"/>
              </a:solidFill>
            </a:endParaRPr>
          </a:p>
          <a:p>
            <a:pPr>
              <a:lnSpc>
                <a:spcPct val="50000"/>
              </a:lnSpc>
            </a:pPr>
            <a:r>
              <a:rPr lang="en-US" sz="4400" dirty="0">
                <a:solidFill>
                  <a:srgbClr val="FF0000"/>
                </a:solidFill>
              </a:rPr>
              <a:t>OUR </a:t>
            </a:r>
            <a:r>
              <a:rPr lang="en-US" sz="6000" dirty="0">
                <a:solidFill>
                  <a:srgbClr val="FF0000"/>
                </a:solidFill>
              </a:rPr>
              <a:t>STRENGTHS</a:t>
            </a:r>
          </a:p>
        </p:txBody>
      </p:sp>
      <p:pic>
        <p:nvPicPr>
          <p:cNvPr id="9" name="Picture 8"/>
          <p:cNvPicPr>
            <a:picLocks noChangeAspect="1"/>
          </p:cNvPicPr>
          <p:nvPr/>
        </p:nvPicPr>
        <p:blipFill>
          <a:blip r:embed="rId3"/>
          <a:stretch>
            <a:fillRect/>
          </a:stretch>
        </p:blipFill>
        <p:spPr>
          <a:xfrm>
            <a:off x="7301118" y="3855414"/>
            <a:ext cx="2201353" cy="2082480"/>
          </a:xfrm>
          <a:prstGeom prst="rect">
            <a:avLst/>
          </a:prstGeom>
        </p:spPr>
      </p:pic>
      <p:pic>
        <p:nvPicPr>
          <p:cNvPr id="10" name="Picture 9"/>
          <p:cNvPicPr>
            <a:picLocks noChangeAspect="1"/>
          </p:cNvPicPr>
          <p:nvPr/>
        </p:nvPicPr>
        <p:blipFill>
          <a:blip r:embed="rId4"/>
          <a:stretch>
            <a:fillRect/>
          </a:stretch>
        </p:blipFill>
        <p:spPr>
          <a:xfrm>
            <a:off x="9735156" y="4175125"/>
            <a:ext cx="2456844" cy="2682874"/>
          </a:xfrm>
          <a:prstGeom prst="rect">
            <a:avLst/>
          </a:prstGeom>
        </p:spPr>
      </p:pic>
      <p:pic>
        <p:nvPicPr>
          <p:cNvPr id="11" name="Picture 10"/>
          <p:cNvPicPr>
            <a:picLocks noChangeAspect="1"/>
          </p:cNvPicPr>
          <p:nvPr/>
        </p:nvPicPr>
        <p:blipFill>
          <a:blip r:embed="rId5"/>
          <a:stretch>
            <a:fillRect/>
          </a:stretch>
        </p:blipFill>
        <p:spPr>
          <a:xfrm>
            <a:off x="9502471" y="1867492"/>
            <a:ext cx="1561510" cy="1987922"/>
          </a:xfrm>
          <a:prstGeom prst="rect">
            <a:avLst/>
          </a:prstGeom>
        </p:spPr>
      </p:pic>
    </p:spTree>
    <p:extLst>
      <p:ext uri="{BB962C8B-B14F-4D97-AF65-F5344CB8AC3E}">
        <p14:creationId xmlns:p14="http://schemas.microsoft.com/office/powerpoint/2010/main" val="325981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dissolve">
                                      <p:cBhvr>
                                        <p:cTn id="12" dur="500"/>
                                        <p:tgtEl>
                                          <p:spTgt spid="4">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dissolve">
                                      <p:cBhvr>
                                        <p:cTn id="1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4144" y="178591"/>
            <a:ext cx="9997440" cy="1143000"/>
          </a:xfrm>
        </p:spPr>
        <p:txBody>
          <a:bodyPr/>
          <a:lstStyle/>
          <a:p>
            <a:pPr algn="ctr"/>
            <a:r>
              <a:rPr lang="en-US" dirty="0"/>
              <a:t>MY GOALS FOR SOCIAL STUDIES</a:t>
            </a:r>
          </a:p>
        </p:txBody>
      </p:sp>
      <p:sp>
        <p:nvSpPr>
          <p:cNvPr id="3" name="Content Placeholder 2"/>
          <p:cNvSpPr>
            <a:spLocks noGrp="1"/>
          </p:cNvSpPr>
          <p:nvPr>
            <p:ph idx="1"/>
          </p:nvPr>
        </p:nvSpPr>
        <p:spPr>
          <a:xfrm>
            <a:off x="1724387" y="1214872"/>
            <a:ext cx="9997440" cy="4800600"/>
          </a:xfrm>
        </p:spPr>
        <p:txBody>
          <a:bodyPr>
            <a:normAutofit fontScale="77500" lnSpcReduction="20000"/>
          </a:bodyPr>
          <a:lstStyle/>
          <a:p>
            <a:pPr marL="82296" indent="0" algn="ctr">
              <a:buNone/>
            </a:pPr>
            <a:r>
              <a:rPr lang="en-US" b="1" dirty="0">
                <a:solidFill>
                  <a:srgbClr val="3366FF"/>
                </a:solidFill>
              </a:rPr>
              <a:t>WHY?</a:t>
            </a:r>
            <a:r>
              <a:rPr lang="en-US" b="1" dirty="0"/>
              <a:t>: PUTTING CHILDREN IN FRONT OF CURRICULM</a:t>
            </a:r>
          </a:p>
          <a:p>
            <a:pPr marL="82296" indent="0" algn="ctr">
              <a:buNone/>
            </a:pPr>
            <a:r>
              <a:rPr lang="en-US" sz="7800" b="1" dirty="0">
                <a:solidFill>
                  <a:srgbClr val="FF0000"/>
                </a:solidFill>
              </a:rPr>
              <a:t>EMPATHY</a:t>
            </a:r>
          </a:p>
          <a:p>
            <a:pPr marL="82296" indent="0" algn="ctr">
              <a:buNone/>
            </a:pPr>
            <a:r>
              <a:rPr lang="en-US" b="1" dirty="0">
                <a:solidFill>
                  <a:srgbClr val="3366FF"/>
                </a:solidFill>
              </a:rPr>
              <a:t>HOW?: </a:t>
            </a:r>
            <a:r>
              <a:rPr lang="en-US" b="1" dirty="0"/>
              <a:t>CREATING A BRAIN BASED LESSONS</a:t>
            </a:r>
            <a:endParaRPr lang="en-US" dirty="0"/>
          </a:p>
          <a:p>
            <a:pPr marL="82296" indent="0" algn="ctr">
              <a:buNone/>
            </a:pPr>
            <a:r>
              <a:rPr lang="en-US" sz="7800" b="1" dirty="0">
                <a:solidFill>
                  <a:srgbClr val="FF0000"/>
                </a:solidFill>
              </a:rPr>
              <a:t>ENGAGEMENT</a:t>
            </a:r>
          </a:p>
          <a:p>
            <a:pPr marL="82296" indent="0" algn="ctr">
              <a:buNone/>
            </a:pPr>
            <a:r>
              <a:rPr lang="en-US" b="1" dirty="0">
                <a:solidFill>
                  <a:srgbClr val="3366FF"/>
                </a:solidFill>
              </a:rPr>
              <a:t>WHAT OUTCOME IS HOPED FOR?:</a:t>
            </a:r>
          </a:p>
          <a:p>
            <a:pPr marL="82296" indent="0" algn="ctr">
              <a:buNone/>
            </a:pPr>
            <a:r>
              <a:rPr lang="en-US" b="1" dirty="0"/>
              <a:t>REDISCOVERING HOPE-CHANGING THE WORLD</a:t>
            </a:r>
          </a:p>
          <a:p>
            <a:pPr marL="82296" indent="0" algn="ctr">
              <a:buNone/>
            </a:pPr>
            <a:r>
              <a:rPr lang="en-US" sz="7800" b="1" dirty="0">
                <a:solidFill>
                  <a:srgbClr val="FF0000"/>
                </a:solidFill>
              </a:rPr>
              <a:t>EMPOWERMENT</a:t>
            </a:r>
          </a:p>
          <a:p>
            <a:endParaRPr lang="en-US" sz="2000" dirty="0"/>
          </a:p>
          <a:p>
            <a:r>
              <a:rPr lang="en-US" sz="2000" b="1" dirty="0"/>
              <a:t>CREDIT: SIMON SINEK</a:t>
            </a:r>
            <a:endParaRPr lang="en-US" sz="2200" b="1" dirty="0"/>
          </a:p>
          <a:p>
            <a:endParaRPr lang="en-US" dirty="0"/>
          </a:p>
          <a:p>
            <a:endParaRPr lang="en-US" dirty="0"/>
          </a:p>
        </p:txBody>
      </p:sp>
      <p:pic>
        <p:nvPicPr>
          <p:cNvPr id="4" name="Picture 3"/>
          <p:cNvPicPr>
            <a:picLocks noChangeAspect="1"/>
          </p:cNvPicPr>
          <p:nvPr/>
        </p:nvPicPr>
        <p:blipFill>
          <a:blip r:embed="rId2"/>
          <a:stretch>
            <a:fillRect/>
          </a:stretch>
        </p:blipFill>
        <p:spPr>
          <a:xfrm>
            <a:off x="2126812" y="188184"/>
            <a:ext cx="9192590" cy="6491225"/>
          </a:xfrm>
          <a:prstGeom prst="rect">
            <a:avLst/>
          </a:prstGeom>
        </p:spPr>
      </p:pic>
    </p:spTree>
    <p:extLst>
      <p:ext uri="{BB962C8B-B14F-4D97-AF65-F5344CB8AC3E}">
        <p14:creationId xmlns:p14="http://schemas.microsoft.com/office/powerpoint/2010/main" val="343610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8361" y="723313"/>
            <a:ext cx="9997440" cy="1143000"/>
          </a:xfrm>
        </p:spPr>
        <p:txBody>
          <a:bodyPr>
            <a:normAutofit fontScale="90000"/>
          </a:bodyPr>
          <a:lstStyle/>
          <a:p>
            <a:r>
              <a:rPr lang="en-US" dirty="0"/>
              <a:t>WINNING THE GAME OF BELIEF (2017)</a:t>
            </a:r>
            <a:br>
              <a:rPr lang="en-US" dirty="0"/>
            </a:br>
            <a:br>
              <a:rPr lang="is-IS" dirty="0"/>
            </a:br>
            <a:endParaRPr lang="en-US" dirty="0"/>
          </a:p>
        </p:txBody>
      </p:sp>
      <p:pic>
        <p:nvPicPr>
          <p:cNvPr id="8" name="Picture 7" descr="A group of people posing for the camera&#10;&#10;Description automatically generated">
            <a:extLst>
              <a:ext uri="{FF2B5EF4-FFF2-40B4-BE49-F238E27FC236}">
                <a16:creationId xmlns:a16="http://schemas.microsoft.com/office/drawing/2014/main" id="{6083A674-AA6F-3340-BE10-B280689509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1036203"/>
            <a:ext cx="3740888" cy="5631885"/>
          </a:xfrm>
          <a:prstGeom prst="rect">
            <a:avLst/>
          </a:prstGeom>
        </p:spPr>
      </p:pic>
    </p:spTree>
    <p:extLst>
      <p:ext uri="{BB962C8B-B14F-4D97-AF65-F5344CB8AC3E}">
        <p14:creationId xmlns:p14="http://schemas.microsoft.com/office/powerpoint/2010/main" val="33515558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4143" y="456238"/>
            <a:ext cx="9997440" cy="1143000"/>
          </a:xfrm>
        </p:spPr>
        <p:txBody>
          <a:bodyPr>
            <a:normAutofit fontScale="90000"/>
          </a:bodyPr>
          <a:lstStyle/>
          <a:p>
            <a:r>
              <a:rPr lang="en-US" dirty="0"/>
              <a:t>In his own words: Before the 201</a:t>
            </a:r>
            <a:r>
              <a:rPr lang="en-US" i="1" dirty="0"/>
              <a:t>5</a:t>
            </a:r>
            <a:r>
              <a:rPr lang="en-US" dirty="0"/>
              <a:t> National Championship…..</a:t>
            </a:r>
            <a:r>
              <a:rPr lang="en-US" i="1" dirty="0"/>
              <a:t>Charley Sullivan….Belief Creator</a:t>
            </a:r>
            <a:br>
              <a:rPr lang="is-IS" dirty="0"/>
            </a:br>
            <a:endParaRPr lang="en-US" dirty="0"/>
          </a:p>
        </p:txBody>
      </p:sp>
      <p:pic>
        <p:nvPicPr>
          <p:cNvPr id="3" name="Picture 2" descr="charli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1164" y="1417638"/>
            <a:ext cx="8791719" cy="5440362"/>
          </a:xfrm>
          <a:prstGeom prst="rect">
            <a:avLst/>
          </a:prstGeom>
        </p:spPr>
      </p:pic>
    </p:spTree>
    <p:extLst>
      <p:ext uri="{BB962C8B-B14F-4D97-AF65-F5344CB8AC3E}">
        <p14:creationId xmlns:p14="http://schemas.microsoft.com/office/powerpoint/2010/main" val="221936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dited culture charli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61066" y="342900"/>
            <a:ext cx="10430934" cy="5867400"/>
          </a:xfrm>
          <a:prstGeom prst="rect">
            <a:avLst/>
          </a:prstGeom>
        </p:spPr>
      </p:pic>
    </p:spTree>
    <p:extLst>
      <p:ext uri="{BB962C8B-B14F-4D97-AF65-F5344CB8AC3E}">
        <p14:creationId xmlns:p14="http://schemas.microsoft.com/office/powerpoint/2010/main" val="1816878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1677524" y="463419"/>
            <a:ext cx="10280821" cy="781680"/>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Shane Lopez’ </a:t>
            </a:r>
            <a:br>
              <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en-US" sz="5400" b="1" dirty="0">
                <a:ln w="11430"/>
                <a:solidFill>
                  <a:schemeClr val="tx1"/>
                </a:solidFill>
                <a:effectLst>
                  <a:outerShdw blurRad="80000" dist="40000" dir="5040000" algn="tl">
                    <a:srgbClr val="000000">
                      <a:alpha val="30000"/>
                    </a:srgbClr>
                  </a:outerShdw>
                </a:effectLst>
              </a:rPr>
              <a:t>THE RESEARCH ON HOPE</a:t>
            </a:r>
            <a:endPar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2" name="TextBox 1"/>
          <p:cNvSpPr txBox="1"/>
          <p:nvPr/>
        </p:nvSpPr>
        <p:spPr>
          <a:xfrm>
            <a:off x="1936386" y="1964353"/>
            <a:ext cx="5545104" cy="4893647"/>
          </a:xfrm>
          <a:prstGeom prst="rect">
            <a:avLst/>
          </a:prstGeom>
          <a:noFill/>
        </p:spPr>
        <p:txBody>
          <a:bodyPr wrap="square" rtlCol="0">
            <a:spAutoFit/>
          </a:bodyPr>
          <a:lstStyle/>
          <a:p>
            <a:pPr marL="457200" indent="-457200">
              <a:buFont typeface="Wingdings" charset="2"/>
              <a:buChar char="ü"/>
            </a:pPr>
            <a:r>
              <a:rPr lang="en-US" sz="2400" dirty="0"/>
              <a:t>Better predictor of college completion than the SAT,  ACT,  HS GPA </a:t>
            </a:r>
          </a:p>
          <a:p>
            <a:pPr marL="457200" indent="-457200">
              <a:buFont typeface="Wingdings" charset="2"/>
              <a:buChar char="ü"/>
            </a:pPr>
            <a:r>
              <a:rPr lang="en-US" sz="2400" dirty="0"/>
              <a:t>Four times more likely to not finish college with low hope than low ability</a:t>
            </a:r>
          </a:p>
          <a:p>
            <a:pPr marL="457200" indent="-457200">
              <a:buFont typeface="Wingdings" charset="2"/>
              <a:buChar char="ü"/>
            </a:pPr>
            <a:r>
              <a:rPr lang="en-US" sz="2400" dirty="0"/>
              <a:t> Research of Dr. Rose and Dr. </a:t>
            </a:r>
            <a:r>
              <a:rPr lang="en-US" sz="2400" dirty="0" err="1"/>
              <a:t>Seirup</a:t>
            </a:r>
            <a:r>
              <a:rPr lang="en-US" sz="2400" dirty="0"/>
              <a:t> confirms this statistic locally demonstrating that low hope students on probation are at greatest risk of dropping out.</a:t>
            </a:r>
          </a:p>
          <a:p>
            <a:r>
              <a:rPr lang="en-US" sz="2400" dirty="0"/>
              <a:t>           </a:t>
            </a:r>
            <a:r>
              <a:rPr lang="en-US"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Shane Lopez Gallop Poll 2012</a:t>
            </a:r>
          </a:p>
          <a:p>
            <a:endParaRPr lang="en-US" sz="2400" dirty="0"/>
          </a:p>
        </p:txBody>
      </p:sp>
      <p:pic>
        <p:nvPicPr>
          <p:cNvPr id="3" name="Picture 2" descr="kevin shan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9891" y="2082341"/>
            <a:ext cx="3205627" cy="4172068"/>
          </a:xfrm>
          <a:prstGeom prst="rect">
            <a:avLst/>
          </a:prstGeom>
        </p:spPr>
      </p:pic>
    </p:spTree>
    <p:extLst>
      <p:ext uri="{BB962C8B-B14F-4D97-AF65-F5344CB8AC3E}">
        <p14:creationId xmlns:p14="http://schemas.microsoft.com/office/powerpoint/2010/main" val="34801109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PURPOSE OF THIS THING WE CALL TEACHING</a:t>
            </a:r>
            <a:r>
              <a:rPr lang="mr-IN" dirty="0"/>
              <a:t>…</a:t>
            </a:r>
            <a:r>
              <a:rPr lang="en-US" dirty="0"/>
              <a:t>..</a:t>
            </a:r>
          </a:p>
        </p:txBody>
      </p:sp>
      <p:sp>
        <p:nvSpPr>
          <p:cNvPr id="3" name="Content Placeholder 2"/>
          <p:cNvSpPr>
            <a:spLocks noGrp="1"/>
          </p:cNvSpPr>
          <p:nvPr>
            <p:ph idx="1"/>
          </p:nvPr>
        </p:nvSpPr>
        <p:spPr>
          <a:xfrm>
            <a:off x="1914144" y="1688432"/>
            <a:ext cx="9997440" cy="4800600"/>
          </a:xfrm>
        </p:spPr>
        <p:txBody>
          <a:bodyPr>
            <a:normAutofit/>
          </a:bodyPr>
          <a:lstStyle/>
          <a:p>
            <a:pPr marL="82296" indent="0" algn="ctr">
              <a:buNone/>
            </a:pPr>
            <a:r>
              <a:rPr lang="en-US" sz="4800" dirty="0">
                <a:solidFill>
                  <a:srgbClr val="FF0000"/>
                </a:solidFill>
              </a:rPr>
              <a:t>THE MAIN ROLE OF A TEACHER IS TO CREATE BELIEF IN OUR STUDENTS THAT THEY CAN LIVE ACHIEVE THEIR GOALS AND LIVE OUT THEIR DREAMS</a:t>
            </a:r>
          </a:p>
          <a:p>
            <a:pPr marL="82296" indent="0" algn="ctr">
              <a:buNone/>
            </a:pPr>
            <a:endParaRPr lang="en-US" sz="2000" dirty="0"/>
          </a:p>
          <a:p>
            <a:pPr marL="82296" indent="0" algn="ctr">
              <a:buNone/>
            </a:pPr>
            <a:r>
              <a:rPr lang="en-US" sz="2000" dirty="0"/>
              <a:t>STRONGLY AGREE	AGREE 		DISAGREE	STRONGLY DISAGREE</a:t>
            </a:r>
          </a:p>
        </p:txBody>
      </p:sp>
    </p:spTree>
    <p:extLst>
      <p:ext uri="{BB962C8B-B14F-4D97-AF65-F5344CB8AC3E}">
        <p14:creationId xmlns:p14="http://schemas.microsoft.com/office/powerpoint/2010/main" val="200462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3789" y="274638"/>
            <a:ext cx="10748211" cy="1143000"/>
          </a:xfrm>
        </p:spPr>
        <p:txBody>
          <a:bodyPr>
            <a:noAutofit/>
          </a:bodyPr>
          <a:lstStyle/>
          <a:p>
            <a:pPr algn="ctr"/>
            <a:r>
              <a:rPr lang="en-US" sz="3600" dirty="0"/>
              <a:t>Remember to Check on the Conversations in </a:t>
            </a:r>
            <a:br>
              <a:rPr lang="en-US" sz="3600" dirty="0"/>
            </a:br>
            <a:r>
              <a:rPr lang="en-US" sz="3600" dirty="0"/>
              <a:t>Your Students Heads</a:t>
            </a:r>
            <a:r>
              <a:rPr lang="mr-IN" sz="3600" dirty="0"/>
              <a:t>…</a:t>
            </a:r>
            <a:r>
              <a:rPr lang="en-US" sz="3600" dirty="0"/>
              <a:t>Teachers Are Hope Creators</a:t>
            </a:r>
          </a:p>
        </p:txBody>
      </p:sp>
      <p:sp>
        <p:nvSpPr>
          <p:cNvPr id="3" name="TextBox 2"/>
          <p:cNvSpPr txBox="1"/>
          <p:nvPr/>
        </p:nvSpPr>
        <p:spPr>
          <a:xfrm>
            <a:off x="3328935" y="4351707"/>
            <a:ext cx="7022475" cy="1938992"/>
          </a:xfrm>
          <a:prstGeom prst="rect">
            <a:avLst/>
          </a:prstGeom>
          <a:noFill/>
        </p:spPr>
        <p:txBody>
          <a:bodyPr wrap="none" rtlCol="0">
            <a:spAutoFit/>
          </a:bodyPr>
          <a:lstStyle/>
          <a:p>
            <a:r>
              <a:rPr lang="en-US" sz="6000" dirty="0">
                <a:solidFill>
                  <a:schemeClr val="bg1"/>
                </a:solidFill>
              </a:rPr>
              <a:t>Naïve Assumption on</a:t>
            </a:r>
          </a:p>
          <a:p>
            <a:r>
              <a:rPr lang="en-US" sz="6000" dirty="0">
                <a:solidFill>
                  <a:schemeClr val="bg1"/>
                </a:solidFill>
              </a:rPr>
              <a:t>the role of a Teacher </a:t>
            </a:r>
          </a:p>
        </p:txBody>
      </p:sp>
      <p:pic>
        <p:nvPicPr>
          <p:cNvPr id="5" name="Picture 4" descr="imagina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0711" y="1580508"/>
            <a:ext cx="8414366" cy="5277492"/>
          </a:xfrm>
          <a:prstGeom prst="rect">
            <a:avLst/>
          </a:prstGeom>
        </p:spPr>
      </p:pic>
    </p:spTree>
    <p:extLst>
      <p:ext uri="{BB962C8B-B14F-4D97-AF65-F5344CB8AC3E}">
        <p14:creationId xmlns:p14="http://schemas.microsoft.com/office/powerpoint/2010/main" val="159814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ostive psycholog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2264" y="2590660"/>
            <a:ext cx="10173096" cy="4268929"/>
          </a:xfrm>
          <a:prstGeom prst="rect">
            <a:avLst/>
          </a:prstGeom>
        </p:spPr>
      </p:pic>
      <p:pic>
        <p:nvPicPr>
          <p:cNvPr id="6" name="Picture 5" descr="mart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4277" y="69512"/>
            <a:ext cx="2826689" cy="2475488"/>
          </a:xfrm>
          <a:prstGeom prst="rect">
            <a:avLst/>
          </a:prstGeom>
        </p:spPr>
      </p:pic>
      <p:sp>
        <p:nvSpPr>
          <p:cNvPr id="9" name="TextBox 8"/>
          <p:cNvSpPr txBox="1"/>
          <p:nvPr/>
        </p:nvSpPr>
        <p:spPr>
          <a:xfrm>
            <a:off x="1552264" y="2545000"/>
            <a:ext cx="10339868" cy="4031873"/>
          </a:xfrm>
          <a:prstGeom prst="rect">
            <a:avLst/>
          </a:prstGeom>
          <a:noFill/>
        </p:spPr>
        <p:txBody>
          <a:bodyPr wrap="square" rtlCol="0">
            <a:spAutoFit/>
          </a:bodyPr>
          <a:lstStyle/>
          <a:p>
            <a:pPr algn="ctr"/>
            <a:r>
              <a:rPr lang="en-US" sz="3200" dirty="0"/>
              <a:t>The goal today is to share with you the most current research in the field of positive psychology to inform your practice.  These findings have the power to transform your classroom as they did in the Seaford Manor School.  What we are discovering in the field of positive psychology can positively affect the conversations in the heads of your students and can  inform parents of the struggle that comes with learning and the fragile nature of belief.</a:t>
            </a:r>
          </a:p>
        </p:txBody>
      </p:sp>
      <p:sp>
        <p:nvSpPr>
          <p:cNvPr id="2" name="TextBox 1"/>
          <p:cNvSpPr txBox="1"/>
          <p:nvPr/>
        </p:nvSpPr>
        <p:spPr>
          <a:xfrm>
            <a:off x="2440548" y="995612"/>
            <a:ext cx="2608406" cy="923330"/>
          </a:xfrm>
          <a:prstGeom prst="rect">
            <a:avLst/>
          </a:prstGeom>
          <a:noFill/>
        </p:spPr>
        <p:txBody>
          <a:bodyPr wrap="none" rtlCol="0">
            <a:spAutoFit/>
          </a:bodyPr>
          <a:lstStyle/>
          <a:p>
            <a:r>
              <a:rPr lang="en-US" dirty="0"/>
              <a:t>Martin Seligman</a:t>
            </a:r>
          </a:p>
          <a:p>
            <a:r>
              <a:rPr lang="en-US" dirty="0"/>
              <a:t>University of Pennsylvania</a:t>
            </a:r>
          </a:p>
          <a:p>
            <a:r>
              <a:rPr lang="en-US" dirty="0"/>
              <a:t>MAPP </a:t>
            </a:r>
          </a:p>
        </p:txBody>
      </p:sp>
      <p:pic>
        <p:nvPicPr>
          <p:cNvPr id="3" name="Picture 2" descr="beleif 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3133" y="-281127"/>
            <a:ext cx="10808867" cy="6858000"/>
          </a:xfrm>
          <a:prstGeom prst="rect">
            <a:avLst/>
          </a:prstGeom>
        </p:spPr>
      </p:pic>
    </p:spTree>
    <p:extLst>
      <p:ext uri="{BB962C8B-B14F-4D97-AF65-F5344CB8AC3E}">
        <p14:creationId xmlns:p14="http://schemas.microsoft.com/office/powerpoint/2010/main" val="2649979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828800" y="228600"/>
            <a:ext cx="10261600" cy="1143000"/>
          </a:xfrm>
        </p:spPr>
        <p:txBody>
          <a:bodyPr>
            <a:normAutofit fontScale="90000"/>
          </a:bodyPr>
          <a:lstStyle/>
          <a:p>
            <a:pPr algn="ctr" eaLnBrk="1" hangingPunct="1">
              <a:defRPr/>
            </a:pPr>
            <a:r>
              <a:rPr lang="en-US" dirty="0">
                <a:solidFill>
                  <a:schemeClr val="tx1"/>
                </a:solidFill>
                <a:ea typeface="+mj-ea"/>
                <a:cs typeface="+mj-cs"/>
              </a:rPr>
              <a:t>The Good News is Hope is a Way of Thinking:</a:t>
            </a:r>
            <a:br>
              <a:rPr lang="en-US" dirty="0">
                <a:solidFill>
                  <a:schemeClr val="tx1"/>
                </a:solidFill>
                <a:ea typeface="+mj-ea"/>
                <a:cs typeface="+mj-cs"/>
              </a:rPr>
            </a:br>
            <a:r>
              <a:rPr lang="en-US" sz="3600" dirty="0">
                <a:solidFill>
                  <a:schemeClr val="tx1"/>
                </a:solidFill>
                <a:ea typeface="+mj-ea"/>
                <a:cs typeface="+mj-cs"/>
              </a:rPr>
              <a:t>If we can change our thinking, we can change belief</a:t>
            </a:r>
          </a:p>
        </p:txBody>
      </p:sp>
      <p:sp>
        <p:nvSpPr>
          <p:cNvPr id="39939" name="Text Box 4"/>
          <p:cNvSpPr txBox="1">
            <a:spLocks noChangeArrowheads="1"/>
          </p:cNvSpPr>
          <p:nvPr/>
        </p:nvSpPr>
        <p:spPr bwMode="auto">
          <a:xfrm>
            <a:off x="5791200" y="4191001"/>
            <a:ext cx="18466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39940" name="Rectangle 9"/>
          <p:cNvSpPr>
            <a:spLocks noChangeArrowheads="1"/>
          </p:cNvSpPr>
          <p:nvPr/>
        </p:nvSpPr>
        <p:spPr bwMode="auto">
          <a:xfrm>
            <a:off x="2200438" y="1518520"/>
            <a:ext cx="6741110" cy="203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dirty="0"/>
              <a:t>McDermott and Snyder (2000) worked with culturally diverse students in grades one to six, presenting the students with high hope stories and asking the students to identify goals and relate stories to their own life experiences.  The pre and post test results indicated increases in students</a:t>
            </a:r>
            <a:r>
              <a:rPr lang="ja-JP" altLang="en-US" dirty="0"/>
              <a:t>’</a:t>
            </a:r>
            <a:r>
              <a:rPr lang="en-US" altLang="ja-JP" dirty="0"/>
              <a:t> levels of hopeful thinking.</a:t>
            </a:r>
          </a:p>
          <a:p>
            <a:endParaRPr lang="en-US" dirty="0"/>
          </a:p>
          <a:p>
            <a:endParaRPr lang="en-US" dirty="0"/>
          </a:p>
        </p:txBody>
      </p:sp>
      <p:sp>
        <p:nvSpPr>
          <p:cNvPr id="39941" name="Rectangle 6"/>
          <p:cNvSpPr>
            <a:spLocks noChangeArrowheads="1"/>
          </p:cNvSpPr>
          <p:nvPr/>
        </p:nvSpPr>
        <p:spPr bwMode="auto">
          <a:xfrm>
            <a:off x="2338752" y="3276600"/>
            <a:ext cx="6923512" cy="5355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i="1" dirty="0"/>
              <a:t>Making Hope Happen for Kids</a:t>
            </a:r>
            <a:r>
              <a:rPr lang="en-US" dirty="0"/>
              <a:t> (Edwards and Lopez, 2000) was a five session program developed to increase hope in fourth graders. This program involved active learning approaches in which students acted out scenes of hope, created hope cartoons, played a hope game and reacted to hope stories.  Again results on pre and post tests indicated significant increases in hope levels in the children involved in the program</a:t>
            </a:r>
          </a:p>
          <a:p>
            <a:endParaRPr lang="en-US" dirty="0"/>
          </a:p>
          <a:p>
            <a:endParaRPr lang="en-US" dirty="0"/>
          </a:p>
          <a:p>
            <a:r>
              <a:rPr lang="en-US" dirty="0" err="1"/>
              <a:t>Pedrotti</a:t>
            </a:r>
            <a:r>
              <a:rPr lang="en-US" dirty="0"/>
              <a:t> , Lopez and </a:t>
            </a:r>
            <a:r>
              <a:rPr lang="en-US" dirty="0" err="1"/>
              <a:t>Krieshok</a:t>
            </a:r>
            <a:r>
              <a:rPr lang="en-US" dirty="0"/>
              <a:t> (2000) developed a version of this same program for seventh graders based on the </a:t>
            </a:r>
            <a:r>
              <a:rPr lang="en-US" i="1" dirty="0"/>
              <a:t>Making Hope Happen</a:t>
            </a:r>
            <a:r>
              <a:rPr lang="en-US" dirty="0"/>
              <a:t> program.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2" name="Picture 1"/>
          <p:cNvPicPr>
            <a:picLocks noChangeAspect="1"/>
          </p:cNvPicPr>
          <p:nvPr/>
        </p:nvPicPr>
        <p:blipFill>
          <a:blip r:embed="rId2"/>
          <a:stretch>
            <a:fillRect/>
          </a:stretch>
        </p:blipFill>
        <p:spPr>
          <a:xfrm>
            <a:off x="9507812" y="1865554"/>
            <a:ext cx="2413103" cy="3923016"/>
          </a:xfrm>
          <a:prstGeom prst="rect">
            <a:avLst/>
          </a:prstGeom>
        </p:spPr>
      </p:pic>
    </p:spTree>
    <p:extLst>
      <p:ext uri="{BB962C8B-B14F-4D97-AF65-F5344CB8AC3E}">
        <p14:creationId xmlns:p14="http://schemas.microsoft.com/office/powerpoint/2010/main" val="219234059"/>
      </p:ext>
    </p:extLst>
  </p:cSld>
  <p:clrMapOvr>
    <a:masterClrMapping/>
  </p:clrMapOvr>
  <p:transition spd="med">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60" name="Shape 160"/>
          <p:cNvSpPr txBox="1"/>
          <p:nvPr/>
        </p:nvSpPr>
        <p:spPr>
          <a:xfrm>
            <a:off x="2361543" y="407302"/>
            <a:ext cx="9131032" cy="956100"/>
          </a:xfrm>
          <a:prstGeom prst="rect">
            <a:avLst/>
          </a:prstGeom>
          <a:noFill/>
          <a:ln>
            <a:noFill/>
          </a:ln>
        </p:spPr>
        <p:txBody>
          <a:bodyPr lIns="91425" tIns="91425" rIns="91425" bIns="91425" anchor="t" anchorCtr="0">
            <a:noAutofit/>
          </a:bodyPr>
          <a:lstStyle/>
          <a:p>
            <a:pPr lvl="0">
              <a:spcBef>
                <a:spcPts val="0"/>
              </a:spcBef>
              <a:buNone/>
            </a:pPr>
            <a:r>
              <a:rPr lang="en-US" sz="3600" dirty="0"/>
              <a:t>THEN I MET DUCKWORTH AND BECAME THE FLAVOR OF THE MONTH...</a:t>
            </a:r>
          </a:p>
        </p:txBody>
      </p:sp>
      <p:pic>
        <p:nvPicPr>
          <p:cNvPr id="2" name="Picture 1" descr="duckworthand meIPPA.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5456" y="1679769"/>
            <a:ext cx="5472872" cy="4104654"/>
          </a:xfrm>
          <a:prstGeom prst="rect">
            <a:avLst/>
          </a:prstGeom>
        </p:spPr>
      </p:pic>
      <p:sp>
        <p:nvSpPr>
          <p:cNvPr id="3" name="TextBox 2"/>
          <p:cNvSpPr txBox="1"/>
          <p:nvPr/>
        </p:nvSpPr>
        <p:spPr>
          <a:xfrm>
            <a:off x="3975456" y="6127901"/>
            <a:ext cx="6463002" cy="523220"/>
          </a:xfrm>
          <a:prstGeom prst="rect">
            <a:avLst/>
          </a:prstGeom>
          <a:noFill/>
        </p:spPr>
        <p:txBody>
          <a:bodyPr wrap="square" rtlCol="0">
            <a:spAutoFit/>
          </a:bodyPr>
          <a:lstStyle/>
          <a:p>
            <a:pPr lvl="0">
              <a:spcBef>
                <a:spcPts val="0"/>
              </a:spcBef>
              <a:buNone/>
            </a:pPr>
            <a:r>
              <a:rPr lang="en-US" sz="2800" dirty="0"/>
              <a:t>HER COMMENT THAT SHOCKED ME!</a:t>
            </a:r>
          </a:p>
        </p:txBody>
      </p:sp>
      <p:pic>
        <p:nvPicPr>
          <p:cNvPr id="4" name="Picture 3" descr="Screen Shot 2017-08-20 at 4.12.0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409" y="102622"/>
            <a:ext cx="8877573" cy="6858000"/>
          </a:xfrm>
          <a:prstGeom prst="rect">
            <a:avLst/>
          </a:prstGeom>
        </p:spPr>
      </p:pic>
    </p:spTree>
    <p:extLst>
      <p:ext uri="{BB962C8B-B14F-4D97-AF65-F5344CB8AC3E}">
        <p14:creationId xmlns:p14="http://schemas.microsoft.com/office/powerpoint/2010/main" val="3828362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3" name="Shape 233"/>
          <p:cNvSpPr txBox="1"/>
          <p:nvPr/>
        </p:nvSpPr>
        <p:spPr>
          <a:xfrm>
            <a:off x="2363933" y="1372800"/>
            <a:ext cx="5101943" cy="708000"/>
          </a:xfrm>
          <a:prstGeom prst="rect">
            <a:avLst/>
          </a:prstGeom>
          <a:noFill/>
          <a:ln>
            <a:noFill/>
          </a:ln>
        </p:spPr>
        <p:txBody>
          <a:bodyPr lIns="91425" tIns="45700" rIns="91425" bIns="45700" anchor="t" anchorCtr="0">
            <a:noAutofit/>
          </a:bodyPr>
          <a:lstStyle/>
          <a:p>
            <a:pPr marL="457200" marR="0" lvl="0" indent="-457200" algn="l" rtl="0">
              <a:lnSpc>
                <a:spcPct val="100000"/>
              </a:lnSpc>
              <a:spcBef>
                <a:spcPts val="0"/>
              </a:spcBef>
              <a:spcAft>
                <a:spcPts val="0"/>
              </a:spcAft>
              <a:buClr>
                <a:srgbClr val="000000"/>
              </a:buClr>
              <a:buSzPct val="25000"/>
              <a:buFont typeface="Wingdings" charset="2"/>
              <a:buChar char="²"/>
            </a:pPr>
            <a:endParaRPr lang="en-US" sz="2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ct val="25000"/>
              <a:buFont typeface="Wingdings" charset="2"/>
              <a:buChar char="ü"/>
            </a:pPr>
            <a:r>
              <a:rPr lang="en-US" sz="2800" b="0" i="0" u="none" strike="noStrike" cap="none" dirty="0">
                <a:solidFill>
                  <a:srgbClr val="000000"/>
                </a:solidFill>
                <a:latin typeface="Arial"/>
                <a:ea typeface="Arial"/>
                <a:cs typeface="Arial"/>
                <a:sym typeface="Arial"/>
              </a:rPr>
              <a:t>America’s alternative school problem-little research</a:t>
            </a:r>
          </a:p>
          <a:p>
            <a:pPr marL="457200" marR="0" lvl="0" indent="-457200" algn="l" rtl="0">
              <a:lnSpc>
                <a:spcPct val="100000"/>
              </a:lnSpc>
              <a:spcBef>
                <a:spcPts val="0"/>
              </a:spcBef>
              <a:spcAft>
                <a:spcPts val="0"/>
              </a:spcAft>
              <a:buClr>
                <a:srgbClr val="000000"/>
              </a:buClr>
              <a:buSzPct val="25000"/>
              <a:buFont typeface="Wingdings" charset="2"/>
              <a:buChar char="ü"/>
            </a:pPr>
            <a:endParaRPr lang="en-US" sz="2800"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ct val="25000"/>
              <a:buFont typeface="Wingdings" charset="2"/>
              <a:buChar char="²"/>
            </a:pPr>
            <a:r>
              <a:rPr lang="en-US" sz="2800" dirty="0">
                <a:solidFill>
                  <a:srgbClr val="000000"/>
                </a:solidFill>
                <a:latin typeface="Arial"/>
                <a:ea typeface="Arial"/>
                <a:cs typeface="Arial"/>
                <a:sym typeface="Arial"/>
              </a:rPr>
              <a:t>O</a:t>
            </a:r>
            <a:r>
              <a:rPr lang="en-US" sz="2800" b="0" i="0" u="none" strike="noStrike" cap="none" dirty="0">
                <a:solidFill>
                  <a:srgbClr val="000000"/>
                </a:solidFill>
                <a:latin typeface="Arial"/>
                <a:ea typeface="Arial"/>
                <a:cs typeface="Arial"/>
                <a:sym typeface="Arial"/>
              </a:rPr>
              <a:t>ver one million students in alternative settings (schools) who can do the work but don’t</a:t>
            </a:r>
            <a:r>
              <a:rPr lang="mr-IN" sz="2800" b="0" i="0" u="none" strike="noStrike" cap="none" dirty="0">
                <a:solidFill>
                  <a:srgbClr val="000000"/>
                </a:solidFill>
                <a:latin typeface="Arial"/>
                <a:ea typeface="Arial"/>
                <a:cs typeface="Arial"/>
                <a:sym typeface="Arial"/>
              </a:rPr>
              <a:t>…</a:t>
            </a:r>
            <a:endParaRPr lang="en-US" sz="28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ct val="25000"/>
              <a:buFont typeface="Wingdings" charset="2"/>
              <a:buChar char="²"/>
            </a:pPr>
            <a:endParaRPr lang="en-US" sz="2800"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000000"/>
              </a:buClr>
              <a:buSzPct val="25000"/>
              <a:buFont typeface="Wingdings" charset="2"/>
              <a:buChar char="²"/>
            </a:pPr>
            <a:r>
              <a:rPr lang="en-US" sz="2800" dirty="0">
                <a:solidFill>
                  <a:srgbClr val="000000"/>
                </a:solidFill>
                <a:latin typeface="Arial"/>
                <a:ea typeface="Arial"/>
                <a:cs typeface="Arial"/>
                <a:sym typeface="Arial"/>
              </a:rPr>
              <a:t>Oceanside approached me about their problem after my article on hope</a:t>
            </a:r>
            <a:r>
              <a:rPr lang="mr-IN" sz="2800" dirty="0">
                <a:solidFill>
                  <a:srgbClr val="000000"/>
                </a:solidFill>
                <a:latin typeface="Arial"/>
                <a:ea typeface="Arial"/>
                <a:cs typeface="Arial"/>
                <a:sym typeface="Arial"/>
              </a:rPr>
              <a:t>…</a:t>
            </a:r>
            <a:endParaRPr lang="en-US" sz="2800" b="0" i="0" u="none" strike="noStrike" cap="none" dirty="0">
              <a:solidFill>
                <a:srgbClr val="000000"/>
              </a:solidFill>
              <a:latin typeface="Arial"/>
              <a:ea typeface="Arial"/>
              <a:cs typeface="Arial"/>
              <a:sym typeface="Arial"/>
            </a:endParaRPr>
          </a:p>
        </p:txBody>
      </p:sp>
      <p:sp>
        <p:nvSpPr>
          <p:cNvPr id="3" name="TextBox 2"/>
          <p:cNvSpPr txBox="1"/>
          <p:nvPr/>
        </p:nvSpPr>
        <p:spPr>
          <a:xfrm>
            <a:off x="8625719" y="4583488"/>
            <a:ext cx="3319518" cy="1384995"/>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Oceanside</a:t>
            </a:r>
          </a:p>
          <a:p>
            <a:pPr algn="ctr"/>
            <a:r>
              <a:rPr lang="en-US"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Castleton</a:t>
            </a:r>
          </a:p>
          <a:p>
            <a:pPr algn="ctr"/>
            <a:r>
              <a:rPr lang="en-US"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academy</a:t>
            </a:r>
          </a:p>
        </p:txBody>
      </p:sp>
      <p:pic>
        <p:nvPicPr>
          <p:cNvPr id="5" name="Picture 2" descr="http://blog.gocollege.com/wp-content/uploads/2007/11/surrend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5649" y="633120"/>
            <a:ext cx="2924953" cy="3950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1590842" y="458736"/>
            <a:ext cx="6773334" cy="954107"/>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Oceanside Entreaty: </a:t>
            </a:r>
          </a:p>
          <a:p>
            <a:pPr algn="ctr"/>
            <a:r>
              <a:rPr lang="en-US"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Outgrowth of Hope Research</a:t>
            </a:r>
          </a:p>
        </p:txBody>
      </p:sp>
    </p:spTree>
    <p:extLst>
      <p:ext uri="{BB962C8B-B14F-4D97-AF65-F5344CB8AC3E}">
        <p14:creationId xmlns:p14="http://schemas.microsoft.com/office/powerpoint/2010/main" val="41678765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20841</TotalTime>
  <Words>2192</Words>
  <Application>Microsoft Macintosh PowerPoint</Application>
  <PresentationFormat>Widescreen</PresentationFormat>
  <Paragraphs>241</Paragraphs>
  <Slides>62</Slides>
  <Notes>23</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62</vt:i4>
      </vt:variant>
    </vt:vector>
  </HeadingPairs>
  <TitlesOfParts>
    <vt:vector size="75" baseType="lpstr">
      <vt:lpstr>Abadi MT Condensed Extra Bold</vt:lpstr>
      <vt:lpstr>Arial</vt:lpstr>
      <vt:lpstr>Arial Black</vt:lpstr>
      <vt:lpstr>ArialMT</vt:lpstr>
      <vt:lpstr>Cabin</vt:lpstr>
      <vt:lpstr>Calibri</vt:lpstr>
      <vt:lpstr>Comic Sans MS</vt:lpstr>
      <vt:lpstr>Gill Sans MT</vt:lpstr>
      <vt:lpstr>Noto Symbol</vt:lpstr>
      <vt:lpstr>Verdana</vt:lpstr>
      <vt:lpstr>Wingdings</vt:lpstr>
      <vt:lpstr>Wingdings 2</vt:lpstr>
      <vt:lpstr>Solstice</vt:lpstr>
      <vt:lpstr>Positive Psychology Research:  KEY CONCEPTS WHAT ARE THE SEL SKILLS YOU NEED FOR SUCCESS IN LIFE IN THE WORLD OF WORK?  </vt:lpstr>
      <vt:lpstr>The Conversation in Our Heads:  My Hope Creator Dr. Sage Rose ONE PERSON CAN CHANGE EVERYTHING </vt:lpstr>
      <vt:lpstr> THE ACTIONS    THE ACTIONS OF THE LEARNER   OF THE TEACHER</vt:lpstr>
      <vt:lpstr>THE OTHER SIDE OF EXCUSES: C. R. SNYDER</vt:lpstr>
      <vt:lpstr>Self Belief: Hope Theory:  Children’s Hope Test: The Will and the Way</vt:lpstr>
      <vt:lpstr>Shane Lopez’  THE RESEARCH ON HOPE</vt:lpstr>
      <vt:lpstr>The Good News is Hope is a Way of Thinking: If we can change our thinking, we can change belief</vt:lpstr>
      <vt:lpstr>PowerPoint Presentation</vt:lpstr>
      <vt:lpstr>PowerPoint Presentation</vt:lpstr>
      <vt:lpstr>INITIAL RESEARCH:  THE ELEPHANT IN THE ROOM— DOCTORAL STUDY</vt:lpstr>
      <vt:lpstr>Sometimes, when we face obstacles, our hope is tested, our self-belief (hope) is truly tested!</vt:lpstr>
      <vt:lpstr>PowerPoint Presentation</vt:lpstr>
      <vt:lpstr>PowerPoint Presentation</vt:lpstr>
      <vt:lpstr>PowerPoint Presentation</vt:lpstr>
      <vt:lpstr>TRUE GRIT: THE MOVIE GRIT IS WHAT HAPPENS WHEN OUR  HOPE   IS TRULY TESTED Grit means that you maintain hope over time, no matter what  the obstacles you face.    </vt:lpstr>
      <vt:lpstr>Hope Feedback and Feedforward Model </vt:lpstr>
      <vt:lpstr>PowerPoint Presentation</vt:lpstr>
      <vt:lpstr>PowerPoint Presentation</vt:lpstr>
      <vt:lpstr>PowerPoint Presentation</vt:lpstr>
      <vt:lpstr>PowerPoint Presentation</vt:lpstr>
      <vt:lpstr>Grit Became a Simple Answer to Complex Academic Problems:  Politics of Grit</vt:lpstr>
      <vt:lpstr>PowerPoint Presentation</vt:lpstr>
      <vt:lpstr>ED SHEERAN: FAILED WELL</vt:lpstr>
      <vt:lpstr>Is this correct? Stop complaining and be more GRITTY.   I KNOW YOU HATE MATH, BUT SUCK IT UP AND DO IT!</vt:lpstr>
      <vt:lpstr>PowerPoint Presentation</vt:lpstr>
      <vt:lpstr> What happens when our hope is tested?         What is the Cold Presser test? What does it mean?</vt:lpstr>
      <vt:lpstr>We need to shift our focus… Character Strengths: THE FLIP SIDE OF GRIT </vt:lpstr>
      <vt:lpstr>PowerPoint Presentation</vt:lpstr>
      <vt:lpstr>PowerPoint Presentation</vt:lpstr>
      <vt:lpstr>PowerPoint Presentation</vt:lpstr>
      <vt:lpstr>PowerPoint Presentation</vt:lpstr>
      <vt:lpstr>PowerPoint Presentation</vt:lpstr>
      <vt:lpstr>PowerPoint Presentation</vt:lpstr>
      <vt:lpstr>There is a flip side to grit, suck it up and work harder  at what you struggle with, is our character strengths, what  we are naturally good at and directed towards.  In the end, these strengths define, not only who we are,  but the quality of our life...</vt:lpstr>
      <vt:lpstr>PowerPoint Presentation</vt:lpstr>
      <vt:lpstr>t</vt:lpstr>
      <vt:lpstr>PowerPoint Presentation</vt:lpstr>
      <vt:lpstr>Applying strengths to help others</vt:lpstr>
      <vt:lpstr>PowerPoint Presentation</vt:lpstr>
      <vt:lpstr>Viame.org (University of Pennsylvania) </vt:lpstr>
      <vt:lpstr>PowerPoint Presentation</vt:lpstr>
      <vt:lpstr>PowerPoint Presentation</vt:lpstr>
      <vt:lpstr>Strengths 360: For Next Tuesday ONLINE</vt:lpstr>
      <vt:lpstr>PowerPoint Presentation</vt:lpstr>
      <vt:lpstr>Gallup Poll: Clifton Strengths Finder Costs Money</vt:lpstr>
      <vt:lpstr>More Elementary Approach: AtMyBest.Com (England) </vt:lpstr>
      <vt:lpstr>PowerPoint Presentation</vt:lpstr>
      <vt:lpstr>Why Do We Focus So Much on our Weaknesses?</vt:lpstr>
      <vt:lpstr>Where Does Negativity Bias Come From?</vt:lpstr>
      <vt:lpstr>What negativity bias feels like to our kids</vt:lpstr>
      <vt:lpstr>PowerPoint Presentation</vt:lpstr>
      <vt:lpstr>PowerPoint Presentation</vt:lpstr>
      <vt:lpstr>PowerPoint Presentation</vt:lpstr>
      <vt:lpstr>SUSTAINING GRIT: How You Can Teach It?</vt:lpstr>
      <vt:lpstr>WHAT IS THE SECRET INGREDIENT IN GRIT?</vt:lpstr>
      <vt:lpstr>MY GOALS FOR SOCIAL STUDIES</vt:lpstr>
      <vt:lpstr>WINNING THE GAME OF BELIEF (2017)  </vt:lpstr>
      <vt:lpstr>In his own words: Before the 2015 National Championship…..Charley Sullivan….Belief Creator </vt:lpstr>
      <vt:lpstr>PowerPoint Presentation</vt:lpstr>
      <vt:lpstr>THE PURPOSE OF THIS THING WE CALL TEACHING…..</vt:lpstr>
      <vt:lpstr>Remember to Check on the Conversations in  Your Students Heads…Teachers Are Hope Creators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Mindfulness Introduction</dc:title>
  <dc:creator>baltzell</dc:creator>
  <cp:lastModifiedBy>Kevin Sheehan</cp:lastModifiedBy>
  <cp:revision>605</cp:revision>
  <dcterms:created xsi:type="dcterms:W3CDTF">2012-05-30T12:59:57Z</dcterms:created>
  <dcterms:modified xsi:type="dcterms:W3CDTF">2020-08-25T19:34:29Z</dcterms:modified>
</cp:coreProperties>
</file>