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Lst>
  <p:sldSz cy="5143500" cx="9144000"/>
  <p:notesSz cx="6858000" cy="9144000"/>
  <p:embeddedFontLst>
    <p:embeddedFont>
      <p:font typeface="Limelight"/>
      <p:regular r:id="rId91"/>
    </p:embeddedFont>
    <p:embeddedFont>
      <p:font typeface="Caveat"/>
      <p:regular r:id="rId92"/>
      <p:bold r:id="rId93"/>
    </p:embeddedFont>
    <p:embeddedFont>
      <p:font typeface="Boogaloo"/>
      <p:regular r:id="rId94"/>
    </p:embeddedFont>
    <p:embeddedFont>
      <p:font typeface="Coming Soon"/>
      <p:regular r:id="rId95"/>
    </p:embeddedFont>
    <p:embeddedFont>
      <p:font typeface="Permanent Marker"/>
      <p:regular r:id="rId96"/>
    </p:embeddedFont>
    <p:embeddedFont>
      <p:font typeface="Righteous"/>
      <p:regular r:id="rId97"/>
    </p:embeddedFont>
    <p:embeddedFont>
      <p:font typeface="Londrina Outline"/>
      <p:regular r:id="rId98"/>
    </p:embeddedFont>
    <p:embeddedFont>
      <p:font typeface="Syncopate"/>
      <p:regular r:id="rId99"/>
      <p:bold r:id="rId100"/>
    </p:embeddedFont>
    <p:embeddedFont>
      <p:font typeface="Bree Serif"/>
      <p:regular r:id="rId101"/>
    </p:embeddedFont>
    <p:embeddedFont>
      <p:font typeface="Comfortaa"/>
      <p:regular r:id="rId102"/>
      <p:bold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Comfortaa-bold.fntdata"/><Relationship Id="rId102" Type="http://schemas.openxmlformats.org/officeDocument/2006/relationships/font" Target="fonts/Comfortaa-regular.fntdata"/><Relationship Id="rId101" Type="http://schemas.openxmlformats.org/officeDocument/2006/relationships/font" Target="fonts/BreeSerif-regular.fntdata"/><Relationship Id="rId100" Type="http://schemas.openxmlformats.org/officeDocument/2006/relationships/font" Target="fonts/Syncopate-bold.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ComingSoon-regular.fntdata"/><Relationship Id="rId94" Type="http://schemas.openxmlformats.org/officeDocument/2006/relationships/font" Target="fonts/Boogaloo-regular.fntdata"/><Relationship Id="rId97" Type="http://schemas.openxmlformats.org/officeDocument/2006/relationships/font" Target="fonts/Righteous-regular.fntdata"/><Relationship Id="rId96" Type="http://schemas.openxmlformats.org/officeDocument/2006/relationships/font" Target="fonts/PermanentMarker-regular.fntdata"/><Relationship Id="rId11" Type="http://schemas.openxmlformats.org/officeDocument/2006/relationships/slide" Target="slides/slide7.xml"/><Relationship Id="rId99" Type="http://schemas.openxmlformats.org/officeDocument/2006/relationships/font" Target="fonts/Syncopate-regular.fntdata"/><Relationship Id="rId10" Type="http://schemas.openxmlformats.org/officeDocument/2006/relationships/slide" Target="slides/slide6.xml"/><Relationship Id="rId98" Type="http://schemas.openxmlformats.org/officeDocument/2006/relationships/font" Target="fonts/LondrinaOutline-regular.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font" Target="fonts/Limelight-regular.fntdata"/><Relationship Id="rId90" Type="http://schemas.openxmlformats.org/officeDocument/2006/relationships/slide" Target="slides/slide86.xml"/><Relationship Id="rId93" Type="http://schemas.openxmlformats.org/officeDocument/2006/relationships/font" Target="fonts/Caveat-bold.fntdata"/><Relationship Id="rId92" Type="http://schemas.openxmlformats.org/officeDocument/2006/relationships/font" Target="fonts/Caveat-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2" name="Shape 3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Shape 4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1" name="Shape 4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Shape 4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7" name="Shape 4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Shape 4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9" name="Shape 4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5" name="Shape 4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3" name="Shape 4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1" name="Shape 4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8" name="Shape 4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Shape 4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5" name="Shape 4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Shape 4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4" name="Shape 4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3" name="Shape 5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Shape 5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8" name="Shape 5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Shape 5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0" name="Shape 5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2" name="Shape 5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Shape 5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1" name="Shape 5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Shape 5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9" name="Shape 5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Shape 5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3" name="Shape 5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Shape 5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0" name="Shape 5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Shape 5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9" name="Shape 5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Shape 5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7" name="Shape 5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Shape 6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6" name="Shape 6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Shape 6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4" name="Shape 6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Shape 6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1" name="Shape 6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Shape 6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8" name="Shape 6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Shape 6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5" name="Shape 6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Shape 6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2" name="Shape 6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Shape 6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0" name="Shape 6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Shape 6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7" name="Shape 6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Shape 6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4" name="Shape 6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Shape 6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1" name="Shape 6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Shape 6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8" name="Shape 6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Shape 6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3" name="Shape 6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Shape 6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9" name="Shape 6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Shape 6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8" name="Shape 6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Shape 7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6" name="Shape 7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Shape 7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3" name="Shape 7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Shape 7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3" name="Shape 7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13.jp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1.png"/><Relationship Id="rId5"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7.jpg"/><Relationship Id="rId5" Type="http://schemas.openxmlformats.org/officeDocument/2006/relationships/image" Target="../media/image15.jpg"/><Relationship Id="rId6"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8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7.jpg"/><Relationship Id="rId6" Type="http://schemas.openxmlformats.org/officeDocument/2006/relationships/image" Target="../media/image5.jpg"/><Relationship Id="rId7" Type="http://schemas.openxmlformats.org/officeDocument/2006/relationships/image" Target="../media/image2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7.jpg"/><Relationship Id="rId4" Type="http://schemas.openxmlformats.org/officeDocument/2006/relationships/image" Target="../media/image35.jpg"/><Relationship Id="rId5"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jpg"/><Relationship Id="rId4" Type="http://schemas.openxmlformats.org/officeDocument/2006/relationships/image" Target="../media/image25.jpg"/><Relationship Id="rId5" Type="http://schemas.openxmlformats.org/officeDocument/2006/relationships/image" Target="../media/image1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26.jpg"/><Relationship Id="rId5"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jpg"/><Relationship Id="rId4" Type="http://schemas.openxmlformats.org/officeDocument/2006/relationships/image" Target="../media/image44.jpg"/><Relationship Id="rId5"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jpg"/><Relationship Id="rId4" Type="http://schemas.openxmlformats.org/officeDocument/2006/relationships/image" Target="../media/image41.jpg"/><Relationship Id="rId5" Type="http://schemas.openxmlformats.org/officeDocument/2006/relationships/image" Target="../media/image50.jpg"/><Relationship Id="rId6"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4.jpg"/><Relationship Id="rId4" Type="http://schemas.openxmlformats.org/officeDocument/2006/relationships/image" Target="../media/image43.jpg"/><Relationship Id="rId5" Type="http://schemas.openxmlformats.org/officeDocument/2006/relationships/image" Target="../media/image6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3.jpg"/><Relationship Id="rId4" Type="http://schemas.openxmlformats.org/officeDocument/2006/relationships/image" Target="../media/image55.jpg"/><Relationship Id="rId5" Type="http://schemas.openxmlformats.org/officeDocument/2006/relationships/image" Target="../media/image5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jpg"/><Relationship Id="rId4" Type="http://schemas.openxmlformats.org/officeDocument/2006/relationships/image" Target="../media/image75.jpg"/><Relationship Id="rId5"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8.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7.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youtube.com/watch?v=RYdejezE8lw" TargetMode="Externa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png"/><Relationship Id="rId4" Type="http://schemas.openxmlformats.org/officeDocument/2006/relationships/image" Target="../media/image58.png"/><Relationship Id="rId5" Type="http://schemas.openxmlformats.org/officeDocument/2006/relationships/image" Target="../media/image69.png"/><Relationship Id="rId6"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3.png"/><Relationship Id="rId4" Type="http://schemas.openxmlformats.org/officeDocument/2006/relationships/image" Target="../media/image58.png"/><Relationship Id="rId5" Type="http://schemas.openxmlformats.org/officeDocument/2006/relationships/image" Target="../media/image69.png"/><Relationship Id="rId6"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7.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3.png"/><Relationship Id="rId4" Type="http://schemas.openxmlformats.org/officeDocument/2006/relationships/image" Target="../media/image58.png"/><Relationship Id="rId5" Type="http://schemas.openxmlformats.org/officeDocument/2006/relationships/image" Target="../media/image69.png"/><Relationship Id="rId6"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4.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www.youtube.com/watch?v=rZG12cx3NAE" TargetMode="External"/><Relationship Id="rId4" Type="http://schemas.openxmlformats.org/officeDocument/2006/relationships/image" Target="../media/image7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13.jpg"/><Relationship Id="rId4" Type="http://schemas.openxmlformats.org/officeDocument/2006/relationships/image" Target="../media/image71.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96.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09.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6.png"/><Relationship Id="rId4" Type="http://schemas.openxmlformats.org/officeDocument/2006/relationships/image" Target="../media/image8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3.jp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9.jpg"/><Relationship Id="rId4" Type="http://schemas.openxmlformats.org/officeDocument/2006/relationships/image" Target="../media/image9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7.png"/><Relationship Id="rId4" Type="http://schemas.openxmlformats.org/officeDocument/2006/relationships/image" Target="../media/image90.jpg"/><Relationship Id="rId9" Type="http://schemas.openxmlformats.org/officeDocument/2006/relationships/image" Target="../media/image88.png"/><Relationship Id="rId5" Type="http://schemas.openxmlformats.org/officeDocument/2006/relationships/image" Target="../media/image94.png"/><Relationship Id="rId6" Type="http://schemas.openxmlformats.org/officeDocument/2006/relationships/image" Target="../media/image91.jpg"/><Relationship Id="rId7" Type="http://schemas.openxmlformats.org/officeDocument/2006/relationships/image" Target="../media/image86.png"/><Relationship Id="rId8" Type="http://schemas.openxmlformats.org/officeDocument/2006/relationships/image" Target="../media/image9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5.png"/><Relationship Id="rId4" Type="http://schemas.openxmlformats.org/officeDocument/2006/relationships/image" Target="../media/image116.png"/><Relationship Id="rId9" Type="http://schemas.openxmlformats.org/officeDocument/2006/relationships/image" Target="../media/image106.jpg"/><Relationship Id="rId5" Type="http://schemas.openxmlformats.org/officeDocument/2006/relationships/image" Target="../media/image103.png"/><Relationship Id="rId6" Type="http://schemas.openxmlformats.org/officeDocument/2006/relationships/image" Target="../media/image101.jpg"/><Relationship Id="rId7" Type="http://schemas.openxmlformats.org/officeDocument/2006/relationships/image" Target="../media/image102.jpg"/><Relationship Id="rId8" Type="http://schemas.openxmlformats.org/officeDocument/2006/relationships/image" Target="../media/image1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8.png"/><Relationship Id="rId4" Type="http://schemas.openxmlformats.org/officeDocument/2006/relationships/image" Target="../media/image104.png"/><Relationship Id="rId5"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05.jpg"/><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21.jpg"/><Relationship Id="rId4" Type="http://schemas.openxmlformats.org/officeDocument/2006/relationships/image" Target="../media/image86.png"/><Relationship Id="rId5" Type="http://schemas.openxmlformats.org/officeDocument/2006/relationships/image" Target="../media/image106.jpg"/><Relationship Id="rId6" Type="http://schemas.openxmlformats.org/officeDocument/2006/relationships/image" Target="../media/image11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www.youtube.com/watch?v=fjpwndj8d50" TargetMode="External"/><Relationship Id="rId4" Type="http://schemas.openxmlformats.org/officeDocument/2006/relationships/image" Target="../media/image107.jpg"/><Relationship Id="rId5" Type="http://schemas.openxmlformats.org/officeDocument/2006/relationships/image" Target="../media/image12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11.gif"/><Relationship Id="rId4" Type="http://schemas.openxmlformats.org/officeDocument/2006/relationships/image" Target="../media/image120.jpg"/><Relationship Id="rId5" Type="http://schemas.openxmlformats.org/officeDocument/2006/relationships/image" Target="../media/image117.png"/><Relationship Id="rId6" Type="http://schemas.openxmlformats.org/officeDocument/2006/relationships/image" Target="../media/image11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47.jp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30.png"/><Relationship Id="rId4" Type="http://schemas.openxmlformats.org/officeDocument/2006/relationships/image" Target="../media/image119.png"/><Relationship Id="rId5" Type="http://schemas.openxmlformats.org/officeDocument/2006/relationships/image" Target="../media/image1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3.jpg"/><Relationship Id="rId5" Type="http://schemas.openxmlformats.org/officeDocument/2006/relationships/image" Target="../media/image2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www.youtube.com/watch?v=obgiSDC6lm4" TargetMode="External"/><Relationship Id="rId4" Type="http://schemas.openxmlformats.org/officeDocument/2006/relationships/image" Target="../media/image115.jpg"/><Relationship Id="rId5" Type="http://schemas.openxmlformats.org/officeDocument/2006/relationships/image" Target="../media/image1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2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25.png"/><Relationship Id="rId4" Type="http://schemas.openxmlformats.org/officeDocument/2006/relationships/image" Target="../media/image118.jpg"/><Relationship Id="rId5" Type="http://schemas.openxmlformats.org/officeDocument/2006/relationships/image" Target="../media/image13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2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23.pn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42.jpg"/><Relationship Id="rId4" Type="http://schemas.openxmlformats.org/officeDocument/2006/relationships/image" Target="../media/image12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37.png"/><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3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0.png"/><Relationship Id="rId4" Type="http://schemas.openxmlformats.org/officeDocument/2006/relationships/image" Target="../media/image139.png"/><Relationship Id="rId5" Type="http://schemas.openxmlformats.org/officeDocument/2006/relationships/image" Target="../media/image13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45.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gif"/><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33.png"/><Relationship Id="rId4" Type="http://schemas.openxmlformats.org/officeDocument/2006/relationships/image" Target="../media/image143.png"/><Relationship Id="rId5" Type="http://schemas.openxmlformats.org/officeDocument/2006/relationships/image" Target="../media/image14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35.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5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41.pn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7.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2" y="0"/>
            <a:ext cx="9144000" cy="5143500"/>
          </a:xfrm>
          <a:prstGeom prst="rect">
            <a:avLst/>
          </a:prstGeom>
          <a:noFill/>
          <a:ln>
            <a:noFill/>
          </a:ln>
        </p:spPr>
      </p:pic>
      <p:sp>
        <p:nvSpPr>
          <p:cNvPr id="55" name="Shape 55"/>
          <p:cNvSpPr txBox="1"/>
          <p:nvPr>
            <p:ph type="ctrTitle"/>
          </p:nvPr>
        </p:nvSpPr>
        <p:spPr>
          <a:xfrm>
            <a:off x="114475" y="99050"/>
            <a:ext cx="6145200" cy="868500"/>
          </a:xfrm>
          <a:prstGeom prst="rect">
            <a:avLst/>
          </a:prstGeom>
          <a:solidFill>
            <a:srgbClr val="FFFFFF"/>
          </a:solidFill>
        </p:spPr>
        <p:txBody>
          <a:bodyPr anchorCtr="0" anchor="b" bIns="91425" lIns="91425" spcFirstLastPara="1" rIns="91425" wrap="square" tIns="91425">
            <a:noAutofit/>
          </a:bodyPr>
          <a:lstStyle/>
          <a:p>
            <a:pPr indent="0" lvl="0" marL="0">
              <a:spcBef>
                <a:spcPts val="0"/>
              </a:spcBef>
              <a:spcAft>
                <a:spcPts val="0"/>
              </a:spcAft>
              <a:buNone/>
            </a:pPr>
            <a:r>
              <a:rPr lang="en" sz="4500">
                <a:solidFill>
                  <a:srgbClr val="000000"/>
                </a:solidFill>
              </a:rPr>
              <a:t>MONTREAL, CANADA</a:t>
            </a:r>
            <a:r>
              <a:rPr lang="en">
                <a:solidFill>
                  <a:srgbClr val="000000"/>
                </a:solidFill>
              </a:rPr>
              <a:t> </a:t>
            </a:r>
            <a:endParaRPr>
              <a:solidFill>
                <a:srgbClr val="000000"/>
              </a:solidFill>
            </a:endParaRPr>
          </a:p>
        </p:txBody>
      </p:sp>
      <p:sp>
        <p:nvSpPr>
          <p:cNvPr id="56" name="Shape 56"/>
          <p:cNvSpPr txBox="1"/>
          <p:nvPr>
            <p:ph idx="1" type="subTitle"/>
          </p:nvPr>
        </p:nvSpPr>
        <p:spPr>
          <a:xfrm>
            <a:off x="0" y="4617300"/>
            <a:ext cx="5535300" cy="6024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rPr>
              <a:t>MARISSA CROCE, LAURA DREW, MARINA FOLEY, ANNIE JABLONSKI, </a:t>
            </a:r>
            <a:endParaRPr b="1" sz="1200">
              <a:solidFill>
                <a:srgbClr val="FFFFFF"/>
              </a:solidFill>
            </a:endParaRPr>
          </a:p>
          <a:p>
            <a:pPr indent="0" lvl="0" marL="0" algn="l">
              <a:spcBef>
                <a:spcPts val="0"/>
              </a:spcBef>
              <a:spcAft>
                <a:spcPts val="0"/>
              </a:spcAft>
              <a:buNone/>
            </a:pPr>
            <a:r>
              <a:rPr b="1" lang="en" sz="1200">
                <a:solidFill>
                  <a:srgbClr val="FFFFFF"/>
                </a:solidFill>
              </a:rPr>
              <a:t>VICTORIA PALAZZO, ALEXANDRA RINCK, KATHERINE SCANDIFFIO</a:t>
            </a:r>
            <a:endParaRPr b="1" sz="1200">
              <a:solidFill>
                <a:srgbClr val="FFFFFF"/>
              </a:solidFill>
            </a:endParaRPr>
          </a:p>
        </p:txBody>
      </p:sp>
      <p:pic>
        <p:nvPicPr>
          <p:cNvPr id="57" name="Shape 57"/>
          <p:cNvPicPr preferRelativeResize="0"/>
          <p:nvPr/>
        </p:nvPicPr>
        <p:blipFill>
          <a:blip r:embed="rId4">
            <a:alphaModFix/>
          </a:blip>
          <a:stretch>
            <a:fillRect/>
          </a:stretch>
        </p:blipFill>
        <p:spPr>
          <a:xfrm rot="915690">
            <a:off x="7145822" y="284228"/>
            <a:ext cx="1508007" cy="7539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29" name="Shape 129"/>
        <p:cNvGrpSpPr/>
        <p:nvPr/>
      </p:nvGrpSpPr>
      <p:grpSpPr>
        <a:xfrm>
          <a:off x="0" y="0"/>
          <a:ext cx="0" cy="0"/>
          <a:chOff x="0" y="0"/>
          <a:chExt cx="0" cy="0"/>
        </a:xfrm>
      </p:grpSpPr>
      <p:sp>
        <p:nvSpPr>
          <p:cNvPr id="130" name="Shape 130"/>
          <p:cNvSpPr txBox="1"/>
          <p:nvPr>
            <p:ph type="title"/>
          </p:nvPr>
        </p:nvSpPr>
        <p:spPr>
          <a:xfrm>
            <a:off x="311700" y="1315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Verdana"/>
                <a:ea typeface="Verdana"/>
                <a:cs typeface="Verdana"/>
                <a:sym typeface="Verdana"/>
              </a:rPr>
              <a:t>Time to spread some gratitude towards others</a:t>
            </a:r>
            <a:endParaRPr>
              <a:latin typeface="Verdana"/>
              <a:ea typeface="Verdana"/>
              <a:cs typeface="Verdana"/>
              <a:sym typeface="Verdana"/>
            </a:endParaRPr>
          </a:p>
        </p:txBody>
      </p:sp>
      <p:pic>
        <p:nvPicPr>
          <p:cNvPr id="131" name="Shape 131"/>
          <p:cNvPicPr preferRelativeResize="0"/>
          <p:nvPr/>
        </p:nvPicPr>
        <p:blipFill>
          <a:blip r:embed="rId3">
            <a:alphaModFix/>
          </a:blip>
          <a:stretch>
            <a:fillRect/>
          </a:stretch>
        </p:blipFill>
        <p:spPr>
          <a:xfrm>
            <a:off x="1464400" y="810175"/>
            <a:ext cx="3161657" cy="4134475"/>
          </a:xfrm>
          <a:prstGeom prst="rect">
            <a:avLst/>
          </a:prstGeom>
          <a:noFill/>
          <a:ln>
            <a:noFill/>
          </a:ln>
        </p:spPr>
      </p:pic>
      <p:pic>
        <p:nvPicPr>
          <p:cNvPr id="132" name="Shape 132"/>
          <p:cNvPicPr preferRelativeResize="0"/>
          <p:nvPr/>
        </p:nvPicPr>
        <p:blipFill>
          <a:blip r:embed="rId4">
            <a:alphaModFix/>
          </a:blip>
          <a:stretch>
            <a:fillRect/>
          </a:stretch>
        </p:blipFill>
        <p:spPr>
          <a:xfrm>
            <a:off x="4778457" y="810175"/>
            <a:ext cx="3205875" cy="41344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136" name="Shape 136"/>
        <p:cNvGrpSpPr/>
        <p:nvPr/>
      </p:nvGrpSpPr>
      <p:grpSpPr>
        <a:xfrm>
          <a:off x="0" y="0"/>
          <a:ext cx="0" cy="0"/>
          <a:chOff x="0" y="0"/>
          <a:chExt cx="0" cy="0"/>
        </a:xfrm>
      </p:grpSpPr>
      <p:sp>
        <p:nvSpPr>
          <p:cNvPr id="137" name="Shape 1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this lesson a step further...</a:t>
            </a:r>
            <a:endParaRPr/>
          </a:p>
        </p:txBody>
      </p:sp>
      <p:sp>
        <p:nvSpPr>
          <p:cNvPr id="138" name="Shape 1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nSpc>
                <a:spcPct val="100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Why is it important that we discuss happiness in our social studies unit and in our everyday lives?</a:t>
            </a:r>
            <a:endParaRPr sz="2400">
              <a:solidFill>
                <a:srgbClr val="FFFFFF"/>
              </a:solidFill>
              <a:latin typeface="Verdana"/>
              <a:ea typeface="Verdana"/>
              <a:cs typeface="Verdana"/>
              <a:sym typeface="Verdana"/>
            </a:endParaRPr>
          </a:p>
          <a:p>
            <a:pPr indent="-381000" lvl="0" marL="457200" rtl="0">
              <a:lnSpc>
                <a:spcPct val="100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How does one’s happiness in Canada differ from someone’s happiness in the United States?</a:t>
            </a:r>
            <a:endParaRPr sz="2400">
              <a:solidFill>
                <a:srgbClr val="FFFFFF"/>
              </a:solidFill>
              <a:latin typeface="Verdana"/>
              <a:ea typeface="Verdana"/>
              <a:cs typeface="Verdana"/>
              <a:sym typeface="Verdana"/>
            </a:endParaRPr>
          </a:p>
          <a:p>
            <a:pPr indent="-381000" lvl="1" marL="914400" rtl="0">
              <a:lnSpc>
                <a:spcPct val="100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Name something about the United States and explain why it makes you happy? Can we experience a similar happiness in other countries in the Western Hemisphere? Why or why not?</a:t>
            </a:r>
            <a:endParaRPr sz="2400">
              <a:solidFill>
                <a:srgbClr val="FFFFFF"/>
              </a:solidFill>
              <a:latin typeface="Verdana"/>
              <a:ea typeface="Verdana"/>
              <a:cs typeface="Verdana"/>
              <a:sym typeface="Verdana"/>
            </a:endParaRPr>
          </a:p>
          <a:p>
            <a:pPr indent="-381000" lvl="0" marL="457200" rtl="0">
              <a:lnSpc>
                <a:spcPct val="100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What determines happiness?</a:t>
            </a:r>
            <a:endParaRPr sz="2400">
              <a:solidFill>
                <a:srgbClr val="FFFFFF"/>
              </a:solidFill>
              <a:latin typeface="Verdana"/>
              <a:ea typeface="Verdana"/>
              <a:cs typeface="Verdana"/>
              <a:sym typeface="Verdana"/>
            </a:endParaRPr>
          </a:p>
          <a:p>
            <a:pPr indent="0" lvl="0" marL="0" rtl="0">
              <a:spcBef>
                <a:spcPts val="1600"/>
              </a:spcBef>
              <a:spcAft>
                <a:spcPts val="1600"/>
              </a:spcAft>
              <a:buNone/>
            </a:pPr>
            <a:r>
              <a:rPr lang="en" sz="1600">
                <a:latin typeface="Verdana"/>
                <a:ea typeface="Verdana"/>
                <a:cs typeface="Verdana"/>
                <a:sym typeface="Verdana"/>
              </a:rPr>
              <a:t>h</a:t>
            </a:r>
            <a:endParaRPr sz="1600">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42" name="Shape 142"/>
        <p:cNvGrpSpPr/>
        <p:nvPr/>
      </p:nvGrpSpPr>
      <p:grpSpPr>
        <a:xfrm>
          <a:off x="0" y="0"/>
          <a:ext cx="0" cy="0"/>
          <a:chOff x="0" y="0"/>
          <a:chExt cx="0" cy="0"/>
        </a:xfrm>
      </p:grpSpPr>
      <p:sp>
        <p:nvSpPr>
          <p:cNvPr id="143" name="Shape 143"/>
          <p:cNvSpPr txBox="1"/>
          <p:nvPr>
            <p:ph type="title"/>
          </p:nvPr>
        </p:nvSpPr>
        <p:spPr>
          <a:xfrm>
            <a:off x="311700" y="1315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Verdana"/>
                <a:ea typeface="Verdana"/>
                <a:cs typeface="Verdana"/>
                <a:sym typeface="Verdana"/>
              </a:rPr>
              <a:t>Flipgrid Homework Assignment</a:t>
            </a:r>
            <a:endParaRPr>
              <a:latin typeface="Verdana"/>
              <a:ea typeface="Verdana"/>
              <a:cs typeface="Verdana"/>
              <a:sym typeface="Verdana"/>
            </a:endParaRPr>
          </a:p>
        </p:txBody>
      </p:sp>
      <p:pic>
        <p:nvPicPr>
          <p:cNvPr id="144" name="Shape 144"/>
          <p:cNvPicPr preferRelativeResize="0"/>
          <p:nvPr/>
        </p:nvPicPr>
        <p:blipFill>
          <a:blip r:embed="rId3">
            <a:alphaModFix/>
          </a:blip>
          <a:stretch>
            <a:fillRect/>
          </a:stretch>
        </p:blipFill>
        <p:spPr>
          <a:xfrm>
            <a:off x="1510850" y="786975"/>
            <a:ext cx="3190260" cy="4134477"/>
          </a:xfrm>
          <a:prstGeom prst="rect">
            <a:avLst/>
          </a:prstGeom>
          <a:noFill/>
          <a:ln>
            <a:noFill/>
          </a:ln>
        </p:spPr>
      </p:pic>
      <p:pic>
        <p:nvPicPr>
          <p:cNvPr descr="Image result for parents and kids clipart" id="145" name="Shape 145"/>
          <p:cNvPicPr preferRelativeResize="0"/>
          <p:nvPr/>
        </p:nvPicPr>
        <p:blipFill>
          <a:blip r:embed="rId4">
            <a:alphaModFix/>
          </a:blip>
          <a:stretch>
            <a:fillRect/>
          </a:stretch>
        </p:blipFill>
        <p:spPr>
          <a:xfrm>
            <a:off x="6548380" y="2945025"/>
            <a:ext cx="2224675" cy="2092525"/>
          </a:xfrm>
          <a:prstGeom prst="rect">
            <a:avLst/>
          </a:prstGeom>
          <a:noFill/>
          <a:ln>
            <a:noFill/>
          </a:ln>
        </p:spPr>
      </p:pic>
      <p:pic>
        <p:nvPicPr>
          <p:cNvPr descr="Image result for flipgrid" id="146" name="Shape 146"/>
          <p:cNvPicPr preferRelativeResize="0"/>
          <p:nvPr/>
        </p:nvPicPr>
        <p:blipFill>
          <a:blip r:embed="rId5">
            <a:alphaModFix/>
          </a:blip>
          <a:stretch>
            <a:fillRect/>
          </a:stretch>
        </p:blipFill>
        <p:spPr>
          <a:xfrm>
            <a:off x="5133350" y="704226"/>
            <a:ext cx="3866249" cy="193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nvSpPr>
        <p:spPr>
          <a:xfrm>
            <a:off x="1219975" y="1239500"/>
            <a:ext cx="6792900" cy="20496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3600">
                <a:solidFill>
                  <a:srgbClr val="FFFFFF"/>
                </a:solidFill>
              </a:rPr>
              <a:t>Lesson 2: Canadian Bus Tour!</a:t>
            </a:r>
            <a:endParaRPr sz="3600">
              <a:solidFill>
                <a:srgbClr val="FFFFFF"/>
              </a:solidFill>
            </a:endParaRPr>
          </a:p>
          <a:p>
            <a:pPr indent="0" lvl="0" marL="0" algn="ctr">
              <a:spcBef>
                <a:spcPts val="0"/>
              </a:spcBef>
              <a:spcAft>
                <a:spcPts val="0"/>
              </a:spcAft>
              <a:buNone/>
            </a:pPr>
            <a:r>
              <a:rPr lang="en" sz="3600">
                <a:solidFill>
                  <a:srgbClr val="FFFFFF"/>
                </a:solidFill>
              </a:rPr>
              <a:t>Ms. Jablonski</a:t>
            </a:r>
            <a:endParaRPr sz="3600">
              <a:solidFill>
                <a:srgbClr val="FFFFFF"/>
              </a:solidFill>
            </a:endParaRPr>
          </a:p>
        </p:txBody>
      </p:sp>
      <p:pic>
        <p:nvPicPr>
          <p:cNvPr descr="See the source image" id="152" name="Shape 152"/>
          <p:cNvPicPr preferRelativeResize="0"/>
          <p:nvPr/>
        </p:nvPicPr>
        <p:blipFill>
          <a:blip r:embed="rId3">
            <a:alphaModFix/>
          </a:blip>
          <a:stretch>
            <a:fillRect/>
          </a:stretch>
        </p:blipFill>
        <p:spPr>
          <a:xfrm rot="-349059">
            <a:off x="315174" y="374397"/>
            <a:ext cx="2518702" cy="982809"/>
          </a:xfrm>
          <a:prstGeom prst="rect">
            <a:avLst/>
          </a:prstGeom>
          <a:noFill/>
          <a:ln>
            <a:noFill/>
          </a:ln>
        </p:spPr>
      </p:pic>
      <p:pic>
        <p:nvPicPr>
          <p:cNvPr id="153" name="Shape 153"/>
          <p:cNvPicPr preferRelativeResize="0"/>
          <p:nvPr/>
        </p:nvPicPr>
        <p:blipFill>
          <a:blip r:embed="rId4">
            <a:alphaModFix/>
          </a:blip>
          <a:stretch>
            <a:fillRect/>
          </a:stretch>
        </p:blipFill>
        <p:spPr>
          <a:xfrm rot="915699">
            <a:off x="6595064" y="508228"/>
            <a:ext cx="2108888" cy="1054443"/>
          </a:xfrm>
          <a:prstGeom prst="rect">
            <a:avLst/>
          </a:prstGeom>
          <a:noFill/>
          <a:ln>
            <a:noFill/>
          </a:ln>
        </p:spPr>
      </p:pic>
      <p:pic>
        <p:nvPicPr>
          <p:cNvPr descr="See the source image" id="154" name="Shape 154"/>
          <p:cNvPicPr preferRelativeResize="0"/>
          <p:nvPr/>
        </p:nvPicPr>
        <p:blipFill>
          <a:blip r:embed="rId5">
            <a:alphaModFix/>
          </a:blip>
          <a:stretch>
            <a:fillRect/>
          </a:stretch>
        </p:blipFill>
        <p:spPr>
          <a:xfrm>
            <a:off x="2680225" y="2995275"/>
            <a:ext cx="3605176" cy="1982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title"/>
          </p:nvPr>
        </p:nvSpPr>
        <p:spPr>
          <a:xfrm>
            <a:off x="292150" y="198875"/>
            <a:ext cx="4968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u="sng"/>
              <a:t>Let’s Review!</a:t>
            </a:r>
            <a:endParaRPr u="sng"/>
          </a:p>
        </p:txBody>
      </p:sp>
      <p:sp>
        <p:nvSpPr>
          <p:cNvPr id="160" name="Shape 160"/>
          <p:cNvSpPr txBox="1"/>
          <p:nvPr/>
        </p:nvSpPr>
        <p:spPr>
          <a:xfrm rot="-228">
            <a:off x="331850" y="1149224"/>
            <a:ext cx="4528500" cy="1660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solidFill>
                  <a:srgbClr val="FFFFFF"/>
                </a:solidFill>
              </a:rPr>
              <a:t>Let’s review last night’s homework and yesterday’s classwork!  What is happiness?  What does it mean to be truly happy?</a:t>
            </a:r>
            <a:endParaRPr sz="1800">
              <a:solidFill>
                <a:srgbClr val="FFFFFF"/>
              </a:solidFill>
            </a:endParaRPr>
          </a:p>
        </p:txBody>
      </p:sp>
      <p:pic>
        <p:nvPicPr>
          <p:cNvPr descr="See the source image" id="161" name="Shape 161"/>
          <p:cNvPicPr preferRelativeResize="0"/>
          <p:nvPr/>
        </p:nvPicPr>
        <p:blipFill>
          <a:blip r:embed="rId3">
            <a:alphaModFix/>
          </a:blip>
          <a:stretch>
            <a:fillRect/>
          </a:stretch>
        </p:blipFill>
        <p:spPr>
          <a:xfrm>
            <a:off x="5533925" y="347000"/>
            <a:ext cx="2745250" cy="2058950"/>
          </a:xfrm>
          <a:prstGeom prst="rect">
            <a:avLst/>
          </a:prstGeom>
          <a:noFill/>
          <a:ln>
            <a:noFill/>
          </a:ln>
        </p:spPr>
      </p:pic>
      <p:pic>
        <p:nvPicPr>
          <p:cNvPr descr="See the source image" id="162" name="Shape 162"/>
          <p:cNvPicPr preferRelativeResize="0"/>
          <p:nvPr/>
        </p:nvPicPr>
        <p:blipFill>
          <a:blip r:embed="rId4">
            <a:alphaModFix/>
          </a:blip>
          <a:stretch>
            <a:fillRect/>
          </a:stretch>
        </p:blipFill>
        <p:spPr>
          <a:xfrm>
            <a:off x="230450" y="3073400"/>
            <a:ext cx="2553725" cy="1077350"/>
          </a:xfrm>
          <a:prstGeom prst="rect">
            <a:avLst/>
          </a:prstGeom>
          <a:noFill/>
          <a:ln>
            <a:noFill/>
          </a:ln>
        </p:spPr>
      </p:pic>
      <p:pic>
        <p:nvPicPr>
          <p:cNvPr descr="See the source image" id="163" name="Shape 163"/>
          <p:cNvPicPr preferRelativeResize="0"/>
          <p:nvPr/>
        </p:nvPicPr>
        <p:blipFill>
          <a:blip r:embed="rId5">
            <a:alphaModFix/>
          </a:blip>
          <a:stretch>
            <a:fillRect/>
          </a:stretch>
        </p:blipFill>
        <p:spPr>
          <a:xfrm>
            <a:off x="3115362" y="2552349"/>
            <a:ext cx="1989752" cy="2028825"/>
          </a:xfrm>
          <a:prstGeom prst="rect">
            <a:avLst/>
          </a:prstGeom>
          <a:noFill/>
          <a:ln>
            <a:noFill/>
          </a:ln>
        </p:spPr>
      </p:pic>
      <p:pic>
        <p:nvPicPr>
          <p:cNvPr descr="See the source image" id="164" name="Shape 164"/>
          <p:cNvPicPr preferRelativeResize="0"/>
          <p:nvPr/>
        </p:nvPicPr>
        <p:blipFill>
          <a:blip r:embed="rId6">
            <a:alphaModFix/>
          </a:blip>
          <a:stretch>
            <a:fillRect/>
          </a:stretch>
        </p:blipFill>
        <p:spPr>
          <a:xfrm>
            <a:off x="7387949" y="3147575"/>
            <a:ext cx="1436466" cy="1077350"/>
          </a:xfrm>
          <a:prstGeom prst="rect">
            <a:avLst/>
          </a:prstGeom>
          <a:noFill/>
          <a:ln>
            <a:noFill/>
          </a:ln>
        </p:spPr>
      </p:pic>
      <p:sp>
        <p:nvSpPr>
          <p:cNvPr id="165" name="Shape 165"/>
          <p:cNvSpPr txBox="1"/>
          <p:nvPr/>
        </p:nvSpPr>
        <p:spPr>
          <a:xfrm>
            <a:off x="5436300" y="2552350"/>
            <a:ext cx="1551900" cy="2464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600">
                <a:solidFill>
                  <a:srgbClr val="FFFFFF"/>
                </a:solidFill>
              </a:rPr>
              <a:t>Today we are going to determine if where someone lives affects or determines their happiness!</a:t>
            </a:r>
            <a:endParaRPr sz="16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902100" y="223500"/>
            <a:ext cx="73398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The Five Themes of Geography</a:t>
            </a:r>
            <a:endParaRPr/>
          </a:p>
        </p:txBody>
      </p:sp>
      <p:sp>
        <p:nvSpPr>
          <p:cNvPr id="171" name="Shape 171"/>
          <p:cNvSpPr txBox="1"/>
          <p:nvPr/>
        </p:nvSpPr>
        <p:spPr>
          <a:xfrm>
            <a:off x="-2287300" y="-150950"/>
            <a:ext cx="6687600" cy="780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txBox="1"/>
          <p:nvPr/>
        </p:nvSpPr>
        <p:spPr>
          <a:xfrm>
            <a:off x="400150" y="1065300"/>
            <a:ext cx="2478900" cy="130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u="sng">
                <a:solidFill>
                  <a:schemeClr val="dk1"/>
                </a:solidFill>
              </a:rPr>
              <a:t>Location</a:t>
            </a:r>
            <a:endParaRPr sz="1600" u="sng">
              <a:solidFill>
                <a:schemeClr val="dk1"/>
              </a:solidFill>
            </a:endParaRPr>
          </a:p>
          <a:p>
            <a:pPr indent="0" lvl="0" marL="0" rtl="0">
              <a:spcBef>
                <a:spcPts val="0"/>
              </a:spcBef>
              <a:spcAft>
                <a:spcPts val="0"/>
              </a:spcAft>
              <a:buNone/>
            </a:pPr>
            <a:r>
              <a:rPr lang="en">
                <a:solidFill>
                  <a:schemeClr val="dk1"/>
                </a:solidFill>
              </a:rPr>
              <a:t>Where is this country? Where is it located Latitude and longitude or point of reference?</a:t>
            </a:r>
            <a:endParaRPr/>
          </a:p>
        </p:txBody>
      </p:sp>
      <p:sp>
        <p:nvSpPr>
          <p:cNvPr id="173" name="Shape 173"/>
          <p:cNvSpPr txBox="1"/>
          <p:nvPr/>
        </p:nvSpPr>
        <p:spPr>
          <a:xfrm>
            <a:off x="6178075" y="1162200"/>
            <a:ext cx="2244900" cy="11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u="sng">
                <a:solidFill>
                  <a:schemeClr val="dk1"/>
                </a:solidFill>
              </a:rPr>
              <a:t>Place</a:t>
            </a:r>
            <a:endParaRPr sz="1600" u="sng">
              <a:solidFill>
                <a:schemeClr val="dk1"/>
              </a:solidFill>
            </a:endParaRPr>
          </a:p>
          <a:p>
            <a:pPr indent="0" lvl="0" marL="0" rtl="0">
              <a:spcBef>
                <a:spcPts val="0"/>
              </a:spcBef>
              <a:spcAft>
                <a:spcPts val="0"/>
              </a:spcAft>
              <a:buNone/>
            </a:pPr>
            <a:r>
              <a:rPr lang="en">
                <a:solidFill>
                  <a:schemeClr val="dk1"/>
                </a:solidFill>
              </a:rPr>
              <a:t>What is it like? Physical characteristics and human characteristics?</a:t>
            </a:r>
            <a:endParaRPr/>
          </a:p>
        </p:txBody>
      </p:sp>
      <p:sp>
        <p:nvSpPr>
          <p:cNvPr id="174" name="Shape 174"/>
          <p:cNvSpPr txBox="1"/>
          <p:nvPr/>
        </p:nvSpPr>
        <p:spPr>
          <a:xfrm>
            <a:off x="214563" y="3367950"/>
            <a:ext cx="3103800" cy="125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u="sng">
                <a:solidFill>
                  <a:schemeClr val="dk1"/>
                </a:solidFill>
              </a:rPr>
              <a:t>Human/environment interaction</a:t>
            </a:r>
            <a:endParaRPr sz="1600" u="sng">
              <a:solidFill>
                <a:schemeClr val="dk1"/>
              </a:solidFill>
            </a:endParaRPr>
          </a:p>
          <a:p>
            <a:pPr indent="0" lvl="0" marL="0" rtl="0">
              <a:spcBef>
                <a:spcPts val="0"/>
              </a:spcBef>
              <a:spcAft>
                <a:spcPts val="0"/>
              </a:spcAft>
              <a:buNone/>
            </a:pPr>
            <a:r>
              <a:rPr lang="en">
                <a:solidFill>
                  <a:schemeClr val="dk1"/>
                </a:solidFill>
              </a:rPr>
              <a:t>How do people interact with and change their environment?</a:t>
            </a:r>
            <a:endParaRPr>
              <a:solidFill>
                <a:schemeClr val="dk1"/>
              </a:solidFill>
            </a:endParaRPr>
          </a:p>
          <a:p>
            <a:pPr indent="0" lvl="0" marL="0" rtl="0">
              <a:spcBef>
                <a:spcPts val="0"/>
              </a:spcBef>
              <a:spcAft>
                <a:spcPts val="0"/>
              </a:spcAft>
              <a:buNone/>
            </a:pPr>
            <a:r>
              <a:rPr lang="en">
                <a:solidFill>
                  <a:schemeClr val="dk1"/>
                </a:solidFill>
              </a:rPr>
              <a:t>Do they adapt to their environment or do they modify or change it?</a:t>
            </a:r>
            <a:endParaRPr/>
          </a:p>
        </p:txBody>
      </p:sp>
      <p:sp>
        <p:nvSpPr>
          <p:cNvPr id="175" name="Shape 175"/>
          <p:cNvSpPr txBox="1"/>
          <p:nvPr/>
        </p:nvSpPr>
        <p:spPr>
          <a:xfrm>
            <a:off x="5318650" y="3331050"/>
            <a:ext cx="3406200" cy="13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u="sng">
                <a:solidFill>
                  <a:schemeClr val="dk1"/>
                </a:solidFill>
              </a:rPr>
              <a:t>Movement</a:t>
            </a:r>
            <a:endParaRPr sz="1600" u="sng">
              <a:solidFill>
                <a:schemeClr val="dk1"/>
              </a:solidFill>
            </a:endParaRPr>
          </a:p>
          <a:p>
            <a:pPr indent="0" lvl="0" marL="0" rtl="0">
              <a:spcBef>
                <a:spcPts val="0"/>
              </a:spcBef>
              <a:spcAft>
                <a:spcPts val="0"/>
              </a:spcAft>
              <a:buNone/>
            </a:pPr>
            <a:r>
              <a:rPr lang="en">
                <a:solidFill>
                  <a:schemeClr val="dk1"/>
                </a:solidFill>
              </a:rPr>
              <a:t>How are people and places linked by communication and the flow of people, ideas and goods?  Transportation, communication and trade?</a:t>
            </a:r>
            <a:endParaRPr/>
          </a:p>
        </p:txBody>
      </p:sp>
      <p:sp>
        <p:nvSpPr>
          <p:cNvPr id="176" name="Shape 176"/>
          <p:cNvSpPr txBox="1"/>
          <p:nvPr/>
        </p:nvSpPr>
        <p:spPr>
          <a:xfrm>
            <a:off x="3035350" y="1162200"/>
            <a:ext cx="2791200" cy="125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u="sng">
                <a:solidFill>
                  <a:schemeClr val="dk1"/>
                </a:solidFill>
              </a:rPr>
              <a:t>Regions</a:t>
            </a:r>
            <a:endParaRPr sz="1600" u="sng">
              <a:solidFill>
                <a:schemeClr val="dk1"/>
              </a:solidFill>
            </a:endParaRPr>
          </a:p>
          <a:p>
            <a:pPr indent="0" lvl="0" marL="0" rtl="0">
              <a:spcBef>
                <a:spcPts val="0"/>
              </a:spcBef>
              <a:spcAft>
                <a:spcPts val="0"/>
              </a:spcAft>
              <a:buNone/>
            </a:pPr>
            <a:r>
              <a:rPr lang="en">
                <a:solidFill>
                  <a:schemeClr val="dk1"/>
                </a:solidFill>
              </a:rPr>
              <a:t>What are their unifying features and how do they form and change over time?</a:t>
            </a:r>
            <a:endParaRPr/>
          </a:p>
        </p:txBody>
      </p:sp>
      <p:pic>
        <p:nvPicPr>
          <p:cNvPr id="177" name="Shape 177"/>
          <p:cNvPicPr preferRelativeResize="0"/>
          <p:nvPr/>
        </p:nvPicPr>
        <p:blipFill>
          <a:blip r:embed="rId3">
            <a:alphaModFix/>
          </a:blip>
          <a:stretch>
            <a:fillRect/>
          </a:stretch>
        </p:blipFill>
        <p:spPr>
          <a:xfrm>
            <a:off x="3318364" y="2421303"/>
            <a:ext cx="2108889" cy="10544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1915775" y="0"/>
            <a:ext cx="4597800" cy="774900"/>
          </a:xfrm>
          <a:prstGeom prst="rect">
            <a:avLst/>
          </a:prstGeom>
          <a:ln>
            <a:noFill/>
          </a:ln>
        </p:spPr>
        <p:txBody>
          <a:bodyPr anchorCtr="0" anchor="ctr" bIns="91425" lIns="91425" spcFirstLastPara="1" rIns="91425" wrap="square" tIns="91425">
            <a:noAutofit/>
          </a:bodyPr>
          <a:lstStyle/>
          <a:p>
            <a:pPr indent="0" lvl="0" marL="0">
              <a:spcBef>
                <a:spcPts val="0"/>
              </a:spcBef>
              <a:spcAft>
                <a:spcPts val="0"/>
              </a:spcAft>
              <a:buNone/>
            </a:pPr>
            <a:r>
              <a:rPr lang="en">
                <a:solidFill>
                  <a:srgbClr val="FF0000"/>
                </a:solidFill>
              </a:rPr>
              <a:t>Let’s be CHAMPs!</a:t>
            </a:r>
            <a:endParaRPr>
              <a:solidFill>
                <a:srgbClr val="FF0000"/>
              </a:solidFill>
            </a:endParaRPr>
          </a:p>
        </p:txBody>
      </p:sp>
      <p:sp>
        <p:nvSpPr>
          <p:cNvPr id="183" name="Shape 183"/>
          <p:cNvSpPr txBox="1"/>
          <p:nvPr/>
        </p:nvSpPr>
        <p:spPr>
          <a:xfrm>
            <a:off x="177825" y="528750"/>
            <a:ext cx="8664600" cy="4183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1600">
                <a:solidFill>
                  <a:srgbClr val="FF0000"/>
                </a:solidFill>
              </a:rPr>
              <a:t>C</a:t>
            </a:r>
            <a:r>
              <a:rPr b="1" lang="en" sz="1600">
                <a:solidFill>
                  <a:srgbClr val="FFFFFF"/>
                </a:solidFill>
              </a:rPr>
              <a:t>onversation</a:t>
            </a:r>
            <a:r>
              <a:rPr lang="en" sz="1600">
                <a:solidFill>
                  <a:srgbClr val="FFFFFF"/>
                </a:solidFill>
              </a:rPr>
              <a:t>- </a:t>
            </a:r>
            <a:r>
              <a:rPr lang="en" sz="1600">
                <a:solidFill>
                  <a:srgbClr val="FFFFFF"/>
                </a:solidFill>
              </a:rPr>
              <a:t>Students will share their ideas and thoughts about the different places they have visited with their peers.  Let’s remember to be respectful of other people’s ideas and thoughts!</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rtl="0">
              <a:spcBef>
                <a:spcPts val="0"/>
              </a:spcBef>
              <a:spcAft>
                <a:spcPts val="0"/>
              </a:spcAft>
              <a:buNone/>
            </a:pPr>
            <a:r>
              <a:rPr b="1" lang="en" sz="1600">
                <a:solidFill>
                  <a:srgbClr val="FF0000"/>
                </a:solidFill>
              </a:rPr>
              <a:t>H</a:t>
            </a:r>
            <a:r>
              <a:rPr b="1" lang="en" sz="1600">
                <a:solidFill>
                  <a:srgbClr val="FFFFFF"/>
                </a:solidFill>
              </a:rPr>
              <a:t>elp</a:t>
            </a:r>
            <a:r>
              <a:rPr lang="en" sz="1600">
                <a:solidFill>
                  <a:srgbClr val="FFFFFF"/>
                </a:solidFill>
              </a:rPr>
              <a:t>-</a:t>
            </a:r>
            <a:r>
              <a:rPr lang="en" sz="1600">
                <a:solidFill>
                  <a:srgbClr val="FFFFFF"/>
                </a:solidFill>
              </a:rPr>
              <a:t>Students may raise their hand is they need help, they can also turn and ask their peers for help as well.</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rtl="0">
              <a:spcBef>
                <a:spcPts val="0"/>
              </a:spcBef>
              <a:spcAft>
                <a:spcPts val="0"/>
              </a:spcAft>
              <a:buNone/>
            </a:pPr>
            <a:r>
              <a:rPr b="1" lang="en" sz="1600">
                <a:solidFill>
                  <a:srgbClr val="FF0000"/>
                </a:solidFill>
              </a:rPr>
              <a:t>A</a:t>
            </a:r>
            <a:r>
              <a:rPr b="1" lang="en" sz="1600">
                <a:solidFill>
                  <a:srgbClr val="FFFFFF"/>
                </a:solidFill>
              </a:rPr>
              <a:t>ctivity</a:t>
            </a:r>
            <a:r>
              <a:rPr lang="en" sz="1600">
                <a:solidFill>
                  <a:srgbClr val="FFFFFF"/>
                </a:solidFill>
              </a:rPr>
              <a:t>-We will be writing a postcard back home including information we learned on the tour, so don’t forget to listen up and take great notes!</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rtl="0">
              <a:spcBef>
                <a:spcPts val="0"/>
              </a:spcBef>
              <a:spcAft>
                <a:spcPts val="0"/>
              </a:spcAft>
              <a:buNone/>
            </a:pPr>
            <a:r>
              <a:rPr b="1" lang="en" sz="1600">
                <a:solidFill>
                  <a:srgbClr val="FF0000"/>
                </a:solidFill>
              </a:rPr>
              <a:t>M</a:t>
            </a:r>
            <a:r>
              <a:rPr b="1" lang="en" sz="1600">
                <a:solidFill>
                  <a:srgbClr val="FFFFFF"/>
                </a:solidFill>
              </a:rPr>
              <a:t>ovement</a:t>
            </a:r>
            <a:r>
              <a:rPr lang="en" sz="1600">
                <a:solidFill>
                  <a:srgbClr val="FFFFFF"/>
                </a:solidFill>
              </a:rPr>
              <a:t>- Please keep your hands and feet in the vehicle and on the plane at all times.  Also keep your hands to yourself, we don’t want to distract the driver!  Please act appropriately when eating our snacks!</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rtl="0">
              <a:spcBef>
                <a:spcPts val="0"/>
              </a:spcBef>
              <a:spcAft>
                <a:spcPts val="0"/>
              </a:spcAft>
              <a:buNone/>
            </a:pPr>
            <a:r>
              <a:rPr b="1" lang="en" sz="1600">
                <a:solidFill>
                  <a:srgbClr val="FF0000"/>
                </a:solidFill>
              </a:rPr>
              <a:t>P</a:t>
            </a:r>
            <a:r>
              <a:rPr b="1" lang="en" sz="1600">
                <a:solidFill>
                  <a:srgbClr val="FFFFFF"/>
                </a:solidFill>
              </a:rPr>
              <a:t>articipation</a:t>
            </a:r>
            <a:r>
              <a:rPr lang="en" sz="1600">
                <a:solidFill>
                  <a:srgbClr val="FFFFFF"/>
                </a:solidFill>
              </a:rPr>
              <a:t>-Participation is vital to ensure all passengers get the most out of their tour!</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rtl="0">
              <a:spcBef>
                <a:spcPts val="0"/>
              </a:spcBef>
              <a:spcAft>
                <a:spcPts val="0"/>
              </a:spcAft>
              <a:buNone/>
            </a:pPr>
            <a:r>
              <a:rPr b="1" lang="en" sz="1600">
                <a:solidFill>
                  <a:srgbClr val="FF0000"/>
                </a:solidFill>
              </a:rPr>
              <a:t>S</a:t>
            </a:r>
            <a:r>
              <a:rPr b="1" lang="en" sz="1600">
                <a:solidFill>
                  <a:srgbClr val="FFFFFF"/>
                </a:solidFill>
              </a:rPr>
              <a:t>uccess</a:t>
            </a:r>
            <a:r>
              <a:rPr lang="en" sz="1600">
                <a:solidFill>
                  <a:srgbClr val="FFFFFF"/>
                </a:solidFill>
              </a:rPr>
              <a:t>- Students will write a postcard back home telling their family or friends about a place they visited!</a:t>
            </a:r>
            <a:endParaRPr sz="16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txBox="1"/>
          <p:nvPr>
            <p:ph type="title"/>
          </p:nvPr>
        </p:nvSpPr>
        <p:spPr>
          <a:xfrm>
            <a:off x="387100" y="184350"/>
            <a:ext cx="27171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4000"/>
              <a:t>Canada</a:t>
            </a:r>
            <a:endParaRPr sz="4000"/>
          </a:p>
        </p:txBody>
      </p:sp>
      <p:pic>
        <p:nvPicPr>
          <p:cNvPr descr="See the source image" id="189" name="Shape 189"/>
          <p:cNvPicPr preferRelativeResize="0"/>
          <p:nvPr/>
        </p:nvPicPr>
        <p:blipFill>
          <a:blip r:embed="rId3">
            <a:alphaModFix/>
          </a:blip>
          <a:stretch>
            <a:fillRect/>
          </a:stretch>
        </p:blipFill>
        <p:spPr>
          <a:xfrm>
            <a:off x="198850" y="1317075"/>
            <a:ext cx="6291649" cy="3345300"/>
          </a:xfrm>
          <a:prstGeom prst="rect">
            <a:avLst/>
          </a:prstGeom>
          <a:noFill/>
          <a:ln>
            <a:noFill/>
          </a:ln>
        </p:spPr>
      </p:pic>
      <p:sp>
        <p:nvSpPr>
          <p:cNvPr id="190" name="Shape 190"/>
          <p:cNvSpPr txBox="1"/>
          <p:nvPr/>
        </p:nvSpPr>
        <p:spPr>
          <a:xfrm>
            <a:off x="6568925" y="724875"/>
            <a:ext cx="2517000" cy="3937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600">
                <a:solidFill>
                  <a:srgbClr val="FFFFFF"/>
                </a:solidFill>
              </a:rPr>
              <a:t>Canada is located north of the United States of America.</a:t>
            </a:r>
            <a:endParaRPr sz="1600">
              <a:solidFill>
                <a:srgbClr val="FFFFFF"/>
              </a:solidFill>
            </a:endParaRPr>
          </a:p>
          <a:p>
            <a:pPr indent="0" lvl="0" marL="0">
              <a:spcBef>
                <a:spcPts val="0"/>
              </a:spcBef>
              <a:spcAft>
                <a:spcPts val="0"/>
              </a:spcAft>
              <a:buNone/>
            </a:pPr>
            <a:r>
              <a:t/>
            </a:r>
            <a:endParaRPr sz="1600">
              <a:solidFill>
                <a:srgbClr val="FFFFFF"/>
              </a:solidFill>
            </a:endParaRPr>
          </a:p>
          <a:p>
            <a:pPr indent="0" lvl="0" marL="0" rtl="0">
              <a:spcBef>
                <a:spcPts val="0"/>
              </a:spcBef>
              <a:spcAft>
                <a:spcPts val="0"/>
              </a:spcAft>
              <a:buNone/>
            </a:pPr>
            <a:r>
              <a:rPr lang="en" sz="1600">
                <a:solidFill>
                  <a:srgbClr val="FFFFFF"/>
                </a:solidFill>
              </a:rPr>
              <a:t>Canada extends from the Atlantic to the Pacific oceans and northward into the Arctic Ocean.</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rtl="0">
              <a:spcBef>
                <a:spcPts val="0"/>
              </a:spcBef>
              <a:spcAft>
                <a:spcPts val="0"/>
              </a:spcAft>
              <a:buNone/>
            </a:pPr>
            <a:r>
              <a:rPr lang="en" sz="1600">
                <a:solidFill>
                  <a:srgbClr val="FFFFFF"/>
                </a:solidFill>
              </a:rPr>
              <a:t>Unlike the U.S., Canada does not have states.  However, Canada is broken up into ten provinces and three territories.  </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rtl="0">
              <a:spcBef>
                <a:spcPts val="0"/>
              </a:spcBef>
              <a:spcAft>
                <a:spcPts val="0"/>
              </a:spcAft>
              <a:buNone/>
            </a:pPr>
            <a:r>
              <a:t/>
            </a:r>
            <a:endParaRPr sz="1600">
              <a:solidFill>
                <a:srgbClr val="FFFFFF"/>
              </a:solidFill>
            </a:endParaRPr>
          </a:p>
          <a:p>
            <a:pPr indent="0" lvl="0" marL="0">
              <a:spcBef>
                <a:spcPts val="0"/>
              </a:spcBef>
              <a:spcAft>
                <a:spcPts val="0"/>
              </a:spcAft>
              <a:buNone/>
            </a:pPr>
            <a:r>
              <a:t/>
            </a:r>
            <a:endParaRPr>
              <a:solidFill>
                <a:srgbClr val="FFFFFF"/>
              </a:solidFill>
            </a:endParaRPr>
          </a:p>
        </p:txBody>
      </p:sp>
      <p:pic>
        <p:nvPicPr>
          <p:cNvPr descr="See the source image" id="191" name="Shape 191"/>
          <p:cNvPicPr preferRelativeResize="0"/>
          <p:nvPr/>
        </p:nvPicPr>
        <p:blipFill>
          <a:blip r:embed="rId4">
            <a:alphaModFix/>
          </a:blip>
          <a:stretch>
            <a:fillRect/>
          </a:stretch>
        </p:blipFill>
        <p:spPr>
          <a:xfrm>
            <a:off x="3612350" y="254025"/>
            <a:ext cx="2157331" cy="8418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Shape 196"/>
          <p:cNvSpPr txBox="1"/>
          <p:nvPr>
            <p:ph type="title"/>
          </p:nvPr>
        </p:nvSpPr>
        <p:spPr>
          <a:xfrm>
            <a:off x="2970525" y="95800"/>
            <a:ext cx="26490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Vancouver</a:t>
            </a:r>
            <a:endParaRPr/>
          </a:p>
        </p:txBody>
      </p:sp>
      <p:pic>
        <p:nvPicPr>
          <p:cNvPr descr="See the source image" id="197" name="Shape 197"/>
          <p:cNvPicPr preferRelativeResize="0"/>
          <p:nvPr/>
        </p:nvPicPr>
        <p:blipFill>
          <a:blip r:embed="rId3">
            <a:alphaModFix/>
          </a:blip>
          <a:stretch>
            <a:fillRect/>
          </a:stretch>
        </p:blipFill>
        <p:spPr>
          <a:xfrm>
            <a:off x="369775" y="885525"/>
            <a:ext cx="8300125" cy="414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152400" y="0"/>
            <a:ext cx="3914700" cy="731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Vancouver Lookout</a:t>
            </a:r>
            <a:endParaRPr sz="3000"/>
          </a:p>
        </p:txBody>
      </p:sp>
      <p:pic>
        <p:nvPicPr>
          <p:cNvPr descr="See the source image" id="203" name="Shape 203"/>
          <p:cNvPicPr preferRelativeResize="0"/>
          <p:nvPr/>
        </p:nvPicPr>
        <p:blipFill>
          <a:blip r:embed="rId3">
            <a:alphaModFix/>
          </a:blip>
          <a:stretch>
            <a:fillRect/>
          </a:stretch>
        </p:blipFill>
        <p:spPr>
          <a:xfrm>
            <a:off x="152400" y="2667575"/>
            <a:ext cx="8839200" cy="2246525"/>
          </a:xfrm>
          <a:prstGeom prst="rect">
            <a:avLst/>
          </a:prstGeom>
          <a:noFill/>
          <a:ln>
            <a:noFill/>
          </a:ln>
        </p:spPr>
      </p:pic>
      <p:pic>
        <p:nvPicPr>
          <p:cNvPr descr="See the source image" id="204" name="Shape 204"/>
          <p:cNvPicPr preferRelativeResize="0"/>
          <p:nvPr/>
        </p:nvPicPr>
        <p:blipFill>
          <a:blip r:embed="rId4">
            <a:alphaModFix/>
          </a:blip>
          <a:stretch>
            <a:fillRect/>
          </a:stretch>
        </p:blipFill>
        <p:spPr>
          <a:xfrm>
            <a:off x="4309150" y="152400"/>
            <a:ext cx="4682451" cy="2338039"/>
          </a:xfrm>
          <a:prstGeom prst="rect">
            <a:avLst/>
          </a:prstGeom>
          <a:noFill/>
          <a:ln>
            <a:noFill/>
          </a:ln>
        </p:spPr>
      </p:pic>
      <p:sp>
        <p:nvSpPr>
          <p:cNvPr id="205" name="Shape 205"/>
          <p:cNvSpPr txBox="1"/>
          <p:nvPr/>
        </p:nvSpPr>
        <p:spPr>
          <a:xfrm>
            <a:off x="325100" y="917250"/>
            <a:ext cx="3741900" cy="1750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Located on the 55th floor of the Harbour Centre building in downtown Vancouver, visitors ride more than 550 feet to the floow in an elevator and can enjoy a 360 degree view of the city below.  Visitors can see the olympic peninsula mountains as well as the north shore and stanley park.</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61" name="Shape 61"/>
        <p:cNvGrpSpPr/>
        <p:nvPr/>
      </p:nvGrpSpPr>
      <p:grpSpPr>
        <a:xfrm>
          <a:off x="0" y="0"/>
          <a:ext cx="0" cy="0"/>
          <a:chOff x="0" y="0"/>
          <a:chExt cx="0" cy="0"/>
        </a:xfrm>
      </p:grpSpPr>
      <p:sp>
        <p:nvSpPr>
          <p:cNvPr id="62" name="Shape 62"/>
          <p:cNvSpPr txBox="1"/>
          <p:nvPr>
            <p:ph type="title"/>
          </p:nvPr>
        </p:nvSpPr>
        <p:spPr>
          <a:xfrm>
            <a:off x="-742587" y="143450"/>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800">
                <a:latin typeface="Verdana"/>
                <a:ea typeface="Verdana"/>
                <a:cs typeface="Verdana"/>
                <a:sym typeface="Verdana"/>
              </a:rPr>
              <a:t>Lesson #1: Happiness</a:t>
            </a:r>
            <a:endParaRPr sz="4800">
              <a:latin typeface="Verdana"/>
              <a:ea typeface="Verdana"/>
              <a:cs typeface="Verdana"/>
              <a:sym typeface="Verdana"/>
            </a:endParaRPr>
          </a:p>
        </p:txBody>
      </p:sp>
      <p:sp>
        <p:nvSpPr>
          <p:cNvPr id="63" name="Shape 63"/>
          <p:cNvSpPr txBox="1"/>
          <p:nvPr>
            <p:ph idx="1" type="body"/>
          </p:nvPr>
        </p:nvSpPr>
        <p:spPr>
          <a:xfrm>
            <a:off x="422875" y="1320700"/>
            <a:ext cx="8019600" cy="302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Verdana"/>
                <a:ea typeface="Verdana"/>
                <a:cs typeface="Verdana"/>
                <a:sym typeface="Verdana"/>
              </a:rPr>
              <a:t>Does where you live in the Western Hemisphere determine your happiness?</a:t>
            </a:r>
            <a:endParaRPr sz="3000">
              <a:solidFill>
                <a:srgbClr val="FFFFFF"/>
              </a:solidFill>
              <a:latin typeface="Verdana"/>
              <a:ea typeface="Verdana"/>
              <a:cs typeface="Verdana"/>
              <a:sym typeface="Verdana"/>
            </a:endParaRPr>
          </a:p>
          <a:p>
            <a:pPr indent="0" lvl="0" marL="0" rtl="0" algn="ctr">
              <a:spcBef>
                <a:spcPts val="1600"/>
              </a:spcBef>
              <a:spcAft>
                <a:spcPts val="1600"/>
              </a:spcAft>
              <a:buNone/>
            </a:pPr>
            <a:r>
              <a:rPr lang="en" sz="3000">
                <a:solidFill>
                  <a:srgbClr val="FFFFFF"/>
                </a:solidFill>
                <a:latin typeface="Verdana"/>
                <a:ea typeface="Verdana"/>
                <a:cs typeface="Verdana"/>
                <a:sym typeface="Verdana"/>
              </a:rPr>
              <a:t>What determines happiness?</a:t>
            </a:r>
            <a:endParaRPr sz="3000">
              <a:solidFill>
                <a:srgbClr val="FFFFFF"/>
              </a:solidFill>
              <a:latin typeface="Verdana"/>
              <a:ea typeface="Verdana"/>
              <a:cs typeface="Verdana"/>
              <a:sym typeface="Verdana"/>
            </a:endParaRPr>
          </a:p>
        </p:txBody>
      </p:sp>
      <p:pic>
        <p:nvPicPr>
          <p:cNvPr descr="Image result for happiness" id="64" name="Shape 64"/>
          <p:cNvPicPr preferRelativeResize="0"/>
          <p:nvPr/>
        </p:nvPicPr>
        <p:blipFill>
          <a:blip r:embed="rId3">
            <a:alphaModFix/>
          </a:blip>
          <a:stretch>
            <a:fillRect/>
          </a:stretch>
        </p:blipFill>
        <p:spPr>
          <a:xfrm>
            <a:off x="6769000" y="3804775"/>
            <a:ext cx="2197925" cy="1237125"/>
          </a:xfrm>
          <a:prstGeom prst="rect">
            <a:avLst/>
          </a:prstGeom>
          <a:noFill/>
          <a:ln>
            <a:noFill/>
          </a:ln>
        </p:spPr>
      </p:pic>
      <p:pic>
        <p:nvPicPr>
          <p:cNvPr descr="Image result for happiness" id="65" name="Shape 65"/>
          <p:cNvPicPr preferRelativeResize="0"/>
          <p:nvPr/>
        </p:nvPicPr>
        <p:blipFill>
          <a:blip r:embed="rId4">
            <a:alphaModFix/>
          </a:blip>
          <a:stretch>
            <a:fillRect/>
          </a:stretch>
        </p:blipFill>
        <p:spPr>
          <a:xfrm>
            <a:off x="0" y="3657400"/>
            <a:ext cx="2547626" cy="1486100"/>
          </a:xfrm>
          <a:prstGeom prst="rect">
            <a:avLst/>
          </a:prstGeom>
          <a:noFill/>
          <a:ln>
            <a:noFill/>
          </a:ln>
        </p:spPr>
      </p:pic>
      <p:pic>
        <p:nvPicPr>
          <p:cNvPr descr="Image result for happiness" id="66" name="Shape 66"/>
          <p:cNvPicPr preferRelativeResize="0"/>
          <p:nvPr/>
        </p:nvPicPr>
        <p:blipFill>
          <a:blip r:embed="rId5">
            <a:alphaModFix/>
          </a:blip>
          <a:stretch>
            <a:fillRect/>
          </a:stretch>
        </p:blipFill>
        <p:spPr>
          <a:xfrm>
            <a:off x="2899150" y="3781888"/>
            <a:ext cx="1237125" cy="1237125"/>
          </a:xfrm>
          <a:prstGeom prst="rect">
            <a:avLst/>
          </a:prstGeom>
          <a:noFill/>
          <a:ln>
            <a:noFill/>
          </a:ln>
        </p:spPr>
      </p:pic>
      <p:pic>
        <p:nvPicPr>
          <p:cNvPr descr="Image result for happiness" id="67" name="Shape 67"/>
          <p:cNvPicPr preferRelativeResize="0"/>
          <p:nvPr/>
        </p:nvPicPr>
        <p:blipFill>
          <a:blip r:embed="rId6">
            <a:alphaModFix/>
          </a:blip>
          <a:stretch>
            <a:fillRect/>
          </a:stretch>
        </p:blipFill>
        <p:spPr>
          <a:xfrm>
            <a:off x="4627888" y="3906375"/>
            <a:ext cx="1649500" cy="1237125"/>
          </a:xfrm>
          <a:prstGeom prst="rect">
            <a:avLst/>
          </a:prstGeom>
          <a:noFill/>
          <a:ln>
            <a:noFill/>
          </a:ln>
        </p:spPr>
      </p:pic>
      <p:pic>
        <p:nvPicPr>
          <p:cNvPr descr="Image result for location" id="68" name="Shape 68"/>
          <p:cNvPicPr preferRelativeResize="0"/>
          <p:nvPr/>
        </p:nvPicPr>
        <p:blipFill>
          <a:blip r:embed="rId7">
            <a:alphaModFix/>
          </a:blip>
          <a:stretch>
            <a:fillRect/>
          </a:stretch>
        </p:blipFill>
        <p:spPr>
          <a:xfrm>
            <a:off x="7653923" y="189900"/>
            <a:ext cx="1490075" cy="997275"/>
          </a:xfrm>
          <a:prstGeom prst="rect">
            <a:avLst/>
          </a:prstGeom>
          <a:noFill/>
          <a:ln>
            <a:noFill/>
          </a:ln>
        </p:spPr>
      </p:pic>
      <p:sp>
        <p:nvSpPr>
          <p:cNvPr id="69" name="Shape 69"/>
          <p:cNvSpPr txBox="1"/>
          <p:nvPr/>
        </p:nvSpPr>
        <p:spPr>
          <a:xfrm>
            <a:off x="5842775" y="870800"/>
            <a:ext cx="2089800" cy="3948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800">
                <a:solidFill>
                  <a:srgbClr val="FFFFFF"/>
                </a:solidFill>
                <a:latin typeface="Verdana"/>
                <a:ea typeface="Verdana"/>
                <a:cs typeface="Verdana"/>
                <a:sym typeface="Verdana"/>
              </a:rPr>
              <a:t>Ms. Palazzo</a:t>
            </a:r>
            <a:endParaRPr sz="1800">
              <a:solidFill>
                <a:srgbClr val="FFFFFF"/>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type="title"/>
          </p:nvPr>
        </p:nvSpPr>
        <p:spPr>
          <a:xfrm>
            <a:off x="160775" y="281525"/>
            <a:ext cx="36708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Stanley Park</a:t>
            </a:r>
            <a:endParaRPr/>
          </a:p>
        </p:txBody>
      </p:sp>
      <p:sp>
        <p:nvSpPr>
          <p:cNvPr id="211" name="Shape 211"/>
          <p:cNvSpPr txBox="1"/>
          <p:nvPr/>
        </p:nvSpPr>
        <p:spPr>
          <a:xfrm>
            <a:off x="4017275" y="371550"/>
            <a:ext cx="4239600" cy="2159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Stanley Park  is a 1001 acre public park that </a:t>
            </a:r>
            <a:r>
              <a:rPr lang="en">
                <a:solidFill>
                  <a:srgbClr val="FFFFFF"/>
                </a:solidFill>
              </a:rPr>
              <a:t>borders</a:t>
            </a:r>
            <a:r>
              <a:rPr lang="en">
                <a:solidFill>
                  <a:srgbClr val="FFFFFF"/>
                </a:solidFill>
              </a:rPr>
              <a:t> the downtown of Vancouver and is almost entirely surrounded by waters of Vancouver Harbor  and the English bay.  It is the evolution of a forest and urban space over many years</a:t>
            </a:r>
            <a:endParaRPr>
              <a:solidFill>
                <a:srgbClr val="FFFFFF"/>
              </a:solidFill>
            </a:endParaRPr>
          </a:p>
          <a:p>
            <a:pPr indent="0" lvl="0" marL="0">
              <a:spcBef>
                <a:spcPts val="0"/>
              </a:spcBef>
              <a:spcAft>
                <a:spcPts val="0"/>
              </a:spcAft>
              <a:buNone/>
            </a:pPr>
            <a:r>
              <a:t/>
            </a:r>
            <a:endParaRPr>
              <a:solidFill>
                <a:srgbClr val="FFFFFF"/>
              </a:solidFill>
            </a:endParaRPr>
          </a:p>
          <a:p>
            <a:pPr indent="0" lvl="0" marL="0">
              <a:spcBef>
                <a:spcPts val="0"/>
              </a:spcBef>
              <a:spcAft>
                <a:spcPts val="0"/>
              </a:spcAft>
              <a:buNone/>
            </a:pPr>
            <a:r>
              <a:rPr lang="en">
                <a:solidFill>
                  <a:srgbClr val="FFFFFF"/>
                </a:solidFill>
              </a:rPr>
              <a:t>Stanley park was named top park in the entire world by tripadvisor in 2014.</a:t>
            </a:r>
            <a:endParaRPr>
              <a:solidFill>
                <a:srgbClr val="FFFFFF"/>
              </a:solidFill>
            </a:endParaRPr>
          </a:p>
        </p:txBody>
      </p:sp>
      <p:pic>
        <p:nvPicPr>
          <p:cNvPr descr="See the source image" id="212" name="Shape 212"/>
          <p:cNvPicPr preferRelativeResize="0"/>
          <p:nvPr/>
        </p:nvPicPr>
        <p:blipFill>
          <a:blip r:embed="rId3">
            <a:alphaModFix/>
          </a:blip>
          <a:stretch>
            <a:fillRect/>
          </a:stretch>
        </p:blipFill>
        <p:spPr>
          <a:xfrm>
            <a:off x="152400" y="3099050"/>
            <a:ext cx="3790700" cy="1892051"/>
          </a:xfrm>
          <a:prstGeom prst="rect">
            <a:avLst/>
          </a:prstGeom>
          <a:noFill/>
          <a:ln>
            <a:noFill/>
          </a:ln>
        </p:spPr>
      </p:pic>
      <p:pic>
        <p:nvPicPr>
          <p:cNvPr descr="See the source image" id="213" name="Shape 213"/>
          <p:cNvPicPr preferRelativeResize="0"/>
          <p:nvPr/>
        </p:nvPicPr>
        <p:blipFill>
          <a:blip r:embed="rId4">
            <a:alphaModFix/>
          </a:blip>
          <a:stretch>
            <a:fillRect/>
          </a:stretch>
        </p:blipFill>
        <p:spPr>
          <a:xfrm>
            <a:off x="345449" y="1239126"/>
            <a:ext cx="3301450" cy="1512599"/>
          </a:xfrm>
          <a:prstGeom prst="rect">
            <a:avLst/>
          </a:prstGeom>
          <a:noFill/>
          <a:ln>
            <a:noFill/>
          </a:ln>
        </p:spPr>
      </p:pic>
      <p:pic>
        <p:nvPicPr>
          <p:cNvPr id="214" name="Shape 214"/>
          <p:cNvPicPr preferRelativeResize="0"/>
          <p:nvPr/>
        </p:nvPicPr>
        <p:blipFill rotWithShape="1">
          <a:blip r:embed="rId5">
            <a:alphaModFix/>
          </a:blip>
          <a:srcRect b="16541" l="3145" r="2693" t="2962"/>
          <a:stretch/>
        </p:blipFill>
        <p:spPr>
          <a:xfrm>
            <a:off x="5027400" y="2751725"/>
            <a:ext cx="2960700" cy="18576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265250" y="0"/>
            <a:ext cx="8520600" cy="841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Capilano Suspension Bridge Park</a:t>
            </a:r>
            <a:endParaRPr/>
          </a:p>
        </p:txBody>
      </p:sp>
      <p:pic>
        <p:nvPicPr>
          <p:cNvPr descr="See the source image" id="220" name="Shape 220"/>
          <p:cNvPicPr preferRelativeResize="0"/>
          <p:nvPr/>
        </p:nvPicPr>
        <p:blipFill>
          <a:blip r:embed="rId3">
            <a:alphaModFix/>
          </a:blip>
          <a:stretch>
            <a:fillRect/>
          </a:stretch>
        </p:blipFill>
        <p:spPr>
          <a:xfrm>
            <a:off x="265250" y="751775"/>
            <a:ext cx="3722675" cy="1870750"/>
          </a:xfrm>
          <a:prstGeom prst="rect">
            <a:avLst/>
          </a:prstGeom>
          <a:noFill/>
          <a:ln>
            <a:noFill/>
          </a:ln>
        </p:spPr>
      </p:pic>
      <p:pic>
        <p:nvPicPr>
          <p:cNvPr descr="See the source image" id="221" name="Shape 221"/>
          <p:cNvPicPr preferRelativeResize="0"/>
          <p:nvPr/>
        </p:nvPicPr>
        <p:blipFill>
          <a:blip r:embed="rId4">
            <a:alphaModFix/>
          </a:blip>
          <a:stretch>
            <a:fillRect/>
          </a:stretch>
        </p:blipFill>
        <p:spPr>
          <a:xfrm>
            <a:off x="340963" y="2772025"/>
            <a:ext cx="3571250" cy="2011550"/>
          </a:xfrm>
          <a:prstGeom prst="rect">
            <a:avLst/>
          </a:prstGeom>
          <a:noFill/>
          <a:ln>
            <a:noFill/>
          </a:ln>
        </p:spPr>
      </p:pic>
      <p:pic>
        <p:nvPicPr>
          <p:cNvPr descr="See the source image" id="222" name="Shape 222"/>
          <p:cNvPicPr preferRelativeResize="0"/>
          <p:nvPr/>
        </p:nvPicPr>
        <p:blipFill>
          <a:blip r:embed="rId5">
            <a:alphaModFix/>
          </a:blip>
          <a:stretch>
            <a:fillRect/>
          </a:stretch>
        </p:blipFill>
        <p:spPr>
          <a:xfrm>
            <a:off x="4326100" y="751775"/>
            <a:ext cx="4522251" cy="2266975"/>
          </a:xfrm>
          <a:prstGeom prst="rect">
            <a:avLst/>
          </a:prstGeom>
          <a:noFill/>
          <a:ln>
            <a:noFill/>
          </a:ln>
        </p:spPr>
      </p:pic>
      <p:sp>
        <p:nvSpPr>
          <p:cNvPr id="223" name="Shape 223"/>
          <p:cNvSpPr txBox="1"/>
          <p:nvPr/>
        </p:nvSpPr>
        <p:spPr>
          <a:xfrm>
            <a:off x="4307525" y="3309025"/>
            <a:ext cx="4478400" cy="1474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600">
                <a:solidFill>
                  <a:srgbClr val="FFFFFF"/>
                </a:solidFill>
              </a:rPr>
              <a:t>Travelers are drawn to the park to walk out onto the the 450-foot (137-meter) suspension bridge as it sways between the temperate rainforest trees over the rushing Capilano River below.</a:t>
            </a:r>
            <a:endParaRPr sz="1600">
              <a:solidFill>
                <a:srgbClr val="FFFFFF"/>
              </a:solidFill>
            </a:endParaRPr>
          </a:p>
          <a:p>
            <a:pPr indent="0" lvl="0" marL="0">
              <a:spcBef>
                <a:spcPts val="0"/>
              </a:spcBef>
              <a:spcAft>
                <a:spcPts val="0"/>
              </a:spcAft>
              <a:buNone/>
            </a:pPr>
            <a:r>
              <a:t/>
            </a:r>
            <a:endParaRPr sz="1050">
              <a:solidFill>
                <a:srgbClr val="FFFFFF"/>
              </a:solidFill>
            </a:endParaRPr>
          </a:p>
          <a:p>
            <a:pPr indent="0" lvl="0" marL="0">
              <a:spcBef>
                <a:spcPts val="0"/>
              </a:spcBef>
              <a:spcAft>
                <a:spcPts val="0"/>
              </a:spcAft>
              <a:buNone/>
            </a:pPr>
            <a:r>
              <a:t/>
            </a:r>
            <a:endParaRPr sz="105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txBox="1"/>
          <p:nvPr>
            <p:ph type="title"/>
          </p:nvPr>
        </p:nvSpPr>
        <p:spPr>
          <a:xfrm>
            <a:off x="4518850" y="237900"/>
            <a:ext cx="4392000" cy="841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Canadian Rockies</a:t>
            </a:r>
            <a:endParaRPr/>
          </a:p>
        </p:txBody>
      </p:sp>
      <p:pic>
        <p:nvPicPr>
          <p:cNvPr descr="See the source image" id="229" name="Shape 229"/>
          <p:cNvPicPr preferRelativeResize="0"/>
          <p:nvPr/>
        </p:nvPicPr>
        <p:blipFill>
          <a:blip r:embed="rId3">
            <a:alphaModFix/>
          </a:blip>
          <a:stretch>
            <a:fillRect/>
          </a:stretch>
        </p:blipFill>
        <p:spPr>
          <a:xfrm>
            <a:off x="279275" y="471400"/>
            <a:ext cx="3839425" cy="1913801"/>
          </a:xfrm>
          <a:prstGeom prst="rect">
            <a:avLst/>
          </a:prstGeom>
          <a:noFill/>
          <a:ln>
            <a:noFill/>
          </a:ln>
        </p:spPr>
      </p:pic>
      <p:pic>
        <p:nvPicPr>
          <p:cNvPr descr="See the source image" id="230" name="Shape 230"/>
          <p:cNvPicPr preferRelativeResize="0"/>
          <p:nvPr/>
        </p:nvPicPr>
        <p:blipFill>
          <a:blip r:embed="rId4">
            <a:alphaModFix/>
          </a:blip>
          <a:stretch>
            <a:fillRect/>
          </a:stretch>
        </p:blipFill>
        <p:spPr>
          <a:xfrm>
            <a:off x="5090750" y="1163800"/>
            <a:ext cx="3104968" cy="1746550"/>
          </a:xfrm>
          <a:prstGeom prst="rect">
            <a:avLst/>
          </a:prstGeom>
          <a:noFill/>
          <a:ln>
            <a:noFill/>
          </a:ln>
        </p:spPr>
      </p:pic>
      <p:pic>
        <p:nvPicPr>
          <p:cNvPr descr="See the source image" id="231" name="Shape 231"/>
          <p:cNvPicPr preferRelativeResize="0"/>
          <p:nvPr/>
        </p:nvPicPr>
        <p:blipFill>
          <a:blip r:embed="rId5">
            <a:alphaModFix/>
          </a:blip>
          <a:stretch>
            <a:fillRect/>
          </a:stretch>
        </p:blipFill>
        <p:spPr>
          <a:xfrm>
            <a:off x="4753075" y="3074375"/>
            <a:ext cx="3667401" cy="1834875"/>
          </a:xfrm>
          <a:prstGeom prst="rect">
            <a:avLst/>
          </a:prstGeom>
          <a:noFill/>
          <a:ln>
            <a:noFill/>
          </a:ln>
        </p:spPr>
      </p:pic>
      <p:sp>
        <p:nvSpPr>
          <p:cNvPr id="232" name="Shape 232"/>
          <p:cNvSpPr txBox="1"/>
          <p:nvPr/>
        </p:nvSpPr>
        <p:spPr>
          <a:xfrm>
            <a:off x="566075" y="2820625"/>
            <a:ext cx="3337800" cy="1834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The Canadian Rockies comprise the Canadian segment of the North American Rocky Mountains.  The highest peak of the Canadian Rockies is Mount Robson which is nearly 13,000 feet high, but is not the highest point in the province of British Columbia.  </a:t>
            </a:r>
            <a:endParaRPr>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Shape 237"/>
          <p:cNvSpPr txBox="1"/>
          <p:nvPr>
            <p:ph type="title"/>
          </p:nvPr>
        </p:nvSpPr>
        <p:spPr>
          <a:xfrm>
            <a:off x="2273450" y="71975"/>
            <a:ext cx="43242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Saskatchewan</a:t>
            </a:r>
            <a:endParaRPr/>
          </a:p>
        </p:txBody>
      </p:sp>
      <p:pic>
        <p:nvPicPr>
          <p:cNvPr descr="See the source image" id="238" name="Shape 238"/>
          <p:cNvPicPr preferRelativeResize="0"/>
          <p:nvPr/>
        </p:nvPicPr>
        <p:blipFill>
          <a:blip r:embed="rId3">
            <a:alphaModFix/>
          </a:blip>
          <a:stretch>
            <a:fillRect/>
          </a:stretch>
        </p:blipFill>
        <p:spPr>
          <a:xfrm>
            <a:off x="718525" y="2991900"/>
            <a:ext cx="3605175" cy="1796875"/>
          </a:xfrm>
          <a:prstGeom prst="rect">
            <a:avLst/>
          </a:prstGeom>
          <a:noFill/>
          <a:ln>
            <a:noFill/>
          </a:ln>
        </p:spPr>
      </p:pic>
      <p:pic>
        <p:nvPicPr>
          <p:cNvPr descr="See the source image" id="239" name="Shape 239"/>
          <p:cNvPicPr preferRelativeResize="0"/>
          <p:nvPr/>
        </p:nvPicPr>
        <p:blipFill>
          <a:blip r:embed="rId4">
            <a:alphaModFix/>
          </a:blip>
          <a:stretch>
            <a:fillRect/>
          </a:stretch>
        </p:blipFill>
        <p:spPr>
          <a:xfrm>
            <a:off x="4843446" y="913775"/>
            <a:ext cx="3816305" cy="1886701"/>
          </a:xfrm>
          <a:prstGeom prst="rect">
            <a:avLst/>
          </a:prstGeom>
          <a:noFill/>
          <a:ln>
            <a:noFill/>
          </a:ln>
        </p:spPr>
      </p:pic>
      <p:pic>
        <p:nvPicPr>
          <p:cNvPr descr="See the source image" id="240" name="Shape 240"/>
          <p:cNvPicPr preferRelativeResize="0"/>
          <p:nvPr/>
        </p:nvPicPr>
        <p:blipFill rotWithShape="1">
          <a:blip r:embed="rId5">
            <a:alphaModFix/>
          </a:blip>
          <a:srcRect b="8883" l="0" r="0" t="0"/>
          <a:stretch/>
        </p:blipFill>
        <p:spPr>
          <a:xfrm>
            <a:off x="298800" y="851450"/>
            <a:ext cx="3354376" cy="1637325"/>
          </a:xfrm>
          <a:prstGeom prst="rect">
            <a:avLst/>
          </a:prstGeom>
          <a:noFill/>
          <a:ln>
            <a:noFill/>
          </a:ln>
        </p:spPr>
      </p:pic>
      <p:sp>
        <p:nvSpPr>
          <p:cNvPr id="241" name="Shape 241"/>
          <p:cNvSpPr txBox="1"/>
          <p:nvPr/>
        </p:nvSpPr>
        <p:spPr>
          <a:xfrm>
            <a:off x="5348450" y="3279350"/>
            <a:ext cx="3455100" cy="1590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Saskatchewan is a landlocked province in the middle of Canada.  The Northern part of the province is </a:t>
            </a:r>
            <a:r>
              <a:rPr lang="en">
                <a:solidFill>
                  <a:srgbClr val="FFFFFF"/>
                </a:solidFill>
              </a:rPr>
              <a:t>sparsely</a:t>
            </a:r>
            <a:r>
              <a:rPr lang="en">
                <a:solidFill>
                  <a:srgbClr val="FFFFFF"/>
                </a:solidFill>
              </a:rPr>
              <a:t> populated because it consists mostly of forests, as opposed to the southern half of the province is part of the canadian prairies. </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type="title"/>
          </p:nvPr>
        </p:nvSpPr>
        <p:spPr>
          <a:xfrm>
            <a:off x="2742450" y="-104500"/>
            <a:ext cx="36591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Montreal</a:t>
            </a:r>
            <a:endParaRPr/>
          </a:p>
        </p:txBody>
      </p:sp>
      <p:pic>
        <p:nvPicPr>
          <p:cNvPr descr="See the source image" id="247" name="Shape 247"/>
          <p:cNvPicPr preferRelativeResize="0"/>
          <p:nvPr/>
        </p:nvPicPr>
        <p:blipFill>
          <a:blip r:embed="rId3">
            <a:alphaModFix/>
          </a:blip>
          <a:stretch>
            <a:fillRect/>
          </a:stretch>
        </p:blipFill>
        <p:spPr>
          <a:xfrm>
            <a:off x="649913" y="626975"/>
            <a:ext cx="7844175" cy="4271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Shape 252"/>
          <p:cNvSpPr txBox="1"/>
          <p:nvPr>
            <p:ph type="title"/>
          </p:nvPr>
        </p:nvSpPr>
        <p:spPr>
          <a:xfrm>
            <a:off x="163050" y="277775"/>
            <a:ext cx="4482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Notre-Dame Basilica</a:t>
            </a:r>
            <a:endParaRPr/>
          </a:p>
        </p:txBody>
      </p:sp>
      <p:pic>
        <p:nvPicPr>
          <p:cNvPr descr="See the source image" id="253" name="Shape 253"/>
          <p:cNvPicPr preferRelativeResize="0"/>
          <p:nvPr/>
        </p:nvPicPr>
        <p:blipFill>
          <a:blip r:embed="rId3">
            <a:alphaModFix/>
          </a:blip>
          <a:stretch>
            <a:fillRect/>
          </a:stretch>
        </p:blipFill>
        <p:spPr>
          <a:xfrm>
            <a:off x="348500" y="1119575"/>
            <a:ext cx="3526975" cy="1774000"/>
          </a:xfrm>
          <a:prstGeom prst="rect">
            <a:avLst/>
          </a:prstGeom>
          <a:noFill/>
          <a:ln>
            <a:noFill/>
          </a:ln>
        </p:spPr>
      </p:pic>
      <p:pic>
        <p:nvPicPr>
          <p:cNvPr descr="See the source image" id="254" name="Shape 254"/>
          <p:cNvPicPr preferRelativeResize="0"/>
          <p:nvPr/>
        </p:nvPicPr>
        <p:blipFill>
          <a:blip r:embed="rId4">
            <a:alphaModFix/>
          </a:blip>
          <a:stretch>
            <a:fillRect/>
          </a:stretch>
        </p:blipFill>
        <p:spPr>
          <a:xfrm>
            <a:off x="348500" y="3128300"/>
            <a:ext cx="3365909" cy="1774000"/>
          </a:xfrm>
          <a:prstGeom prst="rect">
            <a:avLst/>
          </a:prstGeom>
          <a:noFill/>
          <a:ln>
            <a:noFill/>
          </a:ln>
        </p:spPr>
      </p:pic>
      <p:pic>
        <p:nvPicPr>
          <p:cNvPr id="255" name="Shape 255"/>
          <p:cNvPicPr preferRelativeResize="0"/>
          <p:nvPr/>
        </p:nvPicPr>
        <p:blipFill>
          <a:blip r:embed="rId5">
            <a:alphaModFix/>
          </a:blip>
          <a:stretch>
            <a:fillRect/>
          </a:stretch>
        </p:blipFill>
        <p:spPr>
          <a:xfrm>
            <a:off x="7163875" y="277775"/>
            <a:ext cx="1581375" cy="2738050"/>
          </a:xfrm>
          <a:prstGeom prst="rect">
            <a:avLst/>
          </a:prstGeom>
          <a:noFill/>
          <a:ln>
            <a:noFill/>
          </a:ln>
        </p:spPr>
      </p:pic>
      <p:sp>
        <p:nvSpPr>
          <p:cNvPr id="256" name="Shape 256"/>
          <p:cNvSpPr txBox="1"/>
          <p:nvPr/>
        </p:nvSpPr>
        <p:spPr>
          <a:xfrm>
            <a:off x="4138225" y="951025"/>
            <a:ext cx="2664600" cy="2111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The Notre-Dame Basilica is a Roman Catholic Church built in the Gothic Revival style.  The construction of the church began in 1823 but did it was not finished until 1832.  The church is filled with hundreds of intricate wooden carvings and several religious statues.</a:t>
            </a:r>
            <a:endParaRPr>
              <a:solidFill>
                <a:srgbClr val="FFFFFF"/>
              </a:solidFill>
            </a:endParaRPr>
          </a:p>
        </p:txBody>
      </p:sp>
      <p:pic>
        <p:nvPicPr>
          <p:cNvPr descr="See the source image" id="257" name="Shape 257"/>
          <p:cNvPicPr preferRelativeResize="0"/>
          <p:nvPr/>
        </p:nvPicPr>
        <p:blipFill>
          <a:blip r:embed="rId6">
            <a:alphaModFix/>
          </a:blip>
          <a:stretch>
            <a:fillRect/>
          </a:stretch>
        </p:blipFill>
        <p:spPr>
          <a:xfrm>
            <a:off x="4422050" y="3188750"/>
            <a:ext cx="3678751" cy="1840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Shape 262"/>
          <p:cNvSpPr txBox="1"/>
          <p:nvPr>
            <p:ph type="title"/>
          </p:nvPr>
        </p:nvSpPr>
        <p:spPr>
          <a:xfrm>
            <a:off x="350750" y="140325"/>
            <a:ext cx="33777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Habitat 67</a:t>
            </a:r>
            <a:endParaRPr/>
          </a:p>
        </p:txBody>
      </p:sp>
      <p:pic>
        <p:nvPicPr>
          <p:cNvPr descr="See the source image" id="263" name="Shape 263"/>
          <p:cNvPicPr preferRelativeResize="0"/>
          <p:nvPr/>
        </p:nvPicPr>
        <p:blipFill>
          <a:blip r:embed="rId3">
            <a:alphaModFix/>
          </a:blip>
          <a:stretch>
            <a:fillRect/>
          </a:stretch>
        </p:blipFill>
        <p:spPr>
          <a:xfrm>
            <a:off x="240250" y="1289625"/>
            <a:ext cx="4202600" cy="2363950"/>
          </a:xfrm>
          <a:prstGeom prst="rect">
            <a:avLst/>
          </a:prstGeom>
          <a:noFill/>
          <a:ln>
            <a:noFill/>
          </a:ln>
        </p:spPr>
      </p:pic>
      <p:pic>
        <p:nvPicPr>
          <p:cNvPr descr="See the source image" id="264" name="Shape 264"/>
          <p:cNvPicPr preferRelativeResize="0"/>
          <p:nvPr/>
        </p:nvPicPr>
        <p:blipFill>
          <a:blip r:embed="rId4">
            <a:alphaModFix/>
          </a:blip>
          <a:stretch>
            <a:fillRect/>
          </a:stretch>
        </p:blipFill>
        <p:spPr>
          <a:xfrm>
            <a:off x="5596975" y="140325"/>
            <a:ext cx="2373374" cy="1303550"/>
          </a:xfrm>
          <a:prstGeom prst="rect">
            <a:avLst/>
          </a:prstGeom>
          <a:noFill/>
          <a:ln>
            <a:noFill/>
          </a:ln>
        </p:spPr>
      </p:pic>
      <p:pic>
        <p:nvPicPr>
          <p:cNvPr descr="See the source image" id="265" name="Shape 265"/>
          <p:cNvPicPr preferRelativeResize="0"/>
          <p:nvPr/>
        </p:nvPicPr>
        <p:blipFill>
          <a:blip r:embed="rId5">
            <a:alphaModFix/>
          </a:blip>
          <a:stretch>
            <a:fillRect/>
          </a:stretch>
        </p:blipFill>
        <p:spPr>
          <a:xfrm>
            <a:off x="4575725" y="1629900"/>
            <a:ext cx="4415874" cy="2145153"/>
          </a:xfrm>
          <a:prstGeom prst="rect">
            <a:avLst/>
          </a:prstGeom>
          <a:noFill/>
          <a:ln>
            <a:noFill/>
          </a:ln>
        </p:spPr>
      </p:pic>
      <p:sp>
        <p:nvSpPr>
          <p:cNvPr id="266" name="Shape 266"/>
          <p:cNvSpPr txBox="1"/>
          <p:nvPr/>
        </p:nvSpPr>
        <p:spPr>
          <a:xfrm>
            <a:off x="458725" y="3961075"/>
            <a:ext cx="8139900" cy="841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This landmark was designed by Moshe Safdi as his masters thesis at McGill University.  It was then built as Expo 67 for the 1967 World’s Fair.  This structure comprises 354 identical </a:t>
            </a:r>
            <a:r>
              <a:rPr lang="en">
                <a:solidFill>
                  <a:srgbClr val="FFFFFF"/>
                </a:solidFill>
              </a:rPr>
              <a:t>prefabricated</a:t>
            </a:r>
            <a:r>
              <a:rPr lang="en">
                <a:solidFill>
                  <a:srgbClr val="FFFFFF"/>
                </a:solidFill>
              </a:rPr>
              <a:t> concrete forms arranged in various combinations reaching up to 12 stories in height.  It houses 146 </a:t>
            </a:r>
            <a:r>
              <a:rPr lang="en">
                <a:solidFill>
                  <a:srgbClr val="FFFFFF"/>
                </a:solidFill>
              </a:rPr>
              <a:t>residences</a:t>
            </a:r>
            <a:r>
              <a:rPr lang="en">
                <a:solidFill>
                  <a:srgbClr val="FFFFFF"/>
                </a:solidFill>
              </a:rPr>
              <a:t>.  </a:t>
            </a:r>
            <a:endParaRPr>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type="title"/>
          </p:nvPr>
        </p:nvSpPr>
        <p:spPr>
          <a:xfrm>
            <a:off x="195600" y="118975"/>
            <a:ext cx="55632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Montreal Olympic Stadium</a:t>
            </a:r>
            <a:endParaRPr/>
          </a:p>
        </p:txBody>
      </p:sp>
      <p:pic>
        <p:nvPicPr>
          <p:cNvPr descr="See the source image" id="272" name="Shape 272"/>
          <p:cNvPicPr preferRelativeResize="0"/>
          <p:nvPr/>
        </p:nvPicPr>
        <p:blipFill>
          <a:blip r:embed="rId3">
            <a:alphaModFix/>
          </a:blip>
          <a:stretch>
            <a:fillRect/>
          </a:stretch>
        </p:blipFill>
        <p:spPr>
          <a:xfrm>
            <a:off x="152400" y="2856199"/>
            <a:ext cx="4693176" cy="1973026"/>
          </a:xfrm>
          <a:prstGeom prst="rect">
            <a:avLst/>
          </a:prstGeom>
          <a:noFill/>
          <a:ln>
            <a:noFill/>
          </a:ln>
        </p:spPr>
      </p:pic>
      <p:pic>
        <p:nvPicPr>
          <p:cNvPr descr="See the source image" id="273" name="Shape 273"/>
          <p:cNvPicPr preferRelativeResize="0"/>
          <p:nvPr/>
        </p:nvPicPr>
        <p:blipFill>
          <a:blip r:embed="rId4">
            <a:alphaModFix/>
          </a:blip>
          <a:stretch>
            <a:fillRect/>
          </a:stretch>
        </p:blipFill>
        <p:spPr>
          <a:xfrm>
            <a:off x="5026075" y="820100"/>
            <a:ext cx="3619699" cy="2036100"/>
          </a:xfrm>
          <a:prstGeom prst="rect">
            <a:avLst/>
          </a:prstGeom>
          <a:noFill/>
          <a:ln>
            <a:noFill/>
          </a:ln>
        </p:spPr>
      </p:pic>
      <p:sp>
        <p:nvSpPr>
          <p:cNvPr id="274" name="Shape 274"/>
          <p:cNvSpPr txBox="1"/>
          <p:nvPr/>
        </p:nvSpPr>
        <p:spPr>
          <a:xfrm>
            <a:off x="394750" y="1010125"/>
            <a:ext cx="4086900" cy="1521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Built in the mid 1970’s this iconic stadium was the home to the 1976 Summer Olympics.  It features a retractable roof that is opened and closed by cables suspended from a 574 foot tower, which is the tallest inclined structure in the world.  </a:t>
            </a:r>
            <a:endParaRPr>
              <a:solidFill>
                <a:srgbClr val="FFFFFF"/>
              </a:solidFill>
            </a:endParaRPr>
          </a:p>
        </p:txBody>
      </p:sp>
      <p:pic>
        <p:nvPicPr>
          <p:cNvPr descr="See the source image" id="275" name="Shape 275"/>
          <p:cNvPicPr preferRelativeResize="0"/>
          <p:nvPr/>
        </p:nvPicPr>
        <p:blipFill>
          <a:blip r:embed="rId5">
            <a:alphaModFix/>
          </a:blip>
          <a:stretch>
            <a:fillRect/>
          </a:stretch>
        </p:blipFill>
        <p:spPr>
          <a:xfrm>
            <a:off x="5026075" y="3067777"/>
            <a:ext cx="3619701" cy="16967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type="title"/>
          </p:nvPr>
        </p:nvSpPr>
        <p:spPr>
          <a:xfrm>
            <a:off x="125950" y="95750"/>
            <a:ext cx="62484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La Ronde Amusement Park</a:t>
            </a:r>
            <a:endParaRPr/>
          </a:p>
        </p:txBody>
      </p:sp>
      <p:sp>
        <p:nvSpPr>
          <p:cNvPr id="281" name="Shape 281"/>
          <p:cNvSpPr txBox="1"/>
          <p:nvPr/>
        </p:nvSpPr>
        <p:spPr>
          <a:xfrm>
            <a:off x="348325" y="937550"/>
            <a:ext cx="3854700" cy="1581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Originally built for the 1967 World’s Fair, La Ronde is now owned and operated by Six Flags.  The amusement park is located on the northern tip of St Helen’s Island and is 146 acres.  It is the largest amusement park in Quebec and the second largest in Canada.  </a:t>
            </a:r>
            <a:endParaRPr>
              <a:solidFill>
                <a:srgbClr val="FFFFFF"/>
              </a:solidFill>
            </a:endParaRPr>
          </a:p>
        </p:txBody>
      </p:sp>
      <p:pic>
        <p:nvPicPr>
          <p:cNvPr descr="See the source image" id="282" name="Shape 282"/>
          <p:cNvPicPr preferRelativeResize="0"/>
          <p:nvPr/>
        </p:nvPicPr>
        <p:blipFill>
          <a:blip r:embed="rId3">
            <a:alphaModFix/>
          </a:blip>
          <a:stretch>
            <a:fillRect/>
          </a:stretch>
        </p:blipFill>
        <p:spPr>
          <a:xfrm>
            <a:off x="6281475" y="3270582"/>
            <a:ext cx="2602201" cy="1463743"/>
          </a:xfrm>
          <a:prstGeom prst="rect">
            <a:avLst/>
          </a:prstGeom>
          <a:noFill/>
          <a:ln>
            <a:noFill/>
          </a:ln>
        </p:spPr>
      </p:pic>
      <p:pic>
        <p:nvPicPr>
          <p:cNvPr descr="See the source image" id="283" name="Shape 283"/>
          <p:cNvPicPr preferRelativeResize="0"/>
          <p:nvPr/>
        </p:nvPicPr>
        <p:blipFill>
          <a:blip r:embed="rId4">
            <a:alphaModFix/>
          </a:blip>
          <a:stretch>
            <a:fillRect/>
          </a:stretch>
        </p:blipFill>
        <p:spPr>
          <a:xfrm>
            <a:off x="152400" y="2471750"/>
            <a:ext cx="5970924" cy="2519350"/>
          </a:xfrm>
          <a:prstGeom prst="rect">
            <a:avLst/>
          </a:prstGeom>
          <a:noFill/>
          <a:ln>
            <a:noFill/>
          </a:ln>
        </p:spPr>
      </p:pic>
      <p:pic>
        <p:nvPicPr>
          <p:cNvPr descr="See the source image" id="284" name="Shape 284"/>
          <p:cNvPicPr preferRelativeResize="0"/>
          <p:nvPr/>
        </p:nvPicPr>
        <p:blipFill>
          <a:blip r:embed="rId5">
            <a:alphaModFix/>
          </a:blip>
          <a:stretch>
            <a:fillRect/>
          </a:stretch>
        </p:blipFill>
        <p:spPr>
          <a:xfrm>
            <a:off x="4968025" y="872275"/>
            <a:ext cx="4008526" cy="21348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LESSON 3</a:t>
            </a:r>
            <a:endParaRPr/>
          </a:p>
          <a:p>
            <a:pPr indent="0" lvl="0" marL="0">
              <a:spcBef>
                <a:spcPts val="0"/>
              </a:spcBef>
              <a:spcAft>
                <a:spcPts val="0"/>
              </a:spcAft>
              <a:buNone/>
            </a:pPr>
            <a:r>
              <a:rPr lang="en"/>
              <a:t>Ms. Drew</a:t>
            </a:r>
            <a:endParaRPr/>
          </a:p>
          <a:p>
            <a:pPr indent="0" lvl="0" marL="0" rtl="0">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73" name="Shape 73"/>
        <p:cNvGrpSpPr/>
        <p:nvPr/>
      </p:nvGrpSpPr>
      <p:grpSpPr>
        <a:xfrm>
          <a:off x="0" y="0"/>
          <a:ext cx="0" cy="0"/>
          <a:chOff x="0" y="0"/>
          <a:chExt cx="0" cy="0"/>
        </a:xfrm>
      </p:grpSpPr>
      <p:sp>
        <p:nvSpPr>
          <p:cNvPr id="74" name="Shape 74"/>
          <p:cNvSpPr txBox="1"/>
          <p:nvPr>
            <p:ph type="title"/>
          </p:nvPr>
        </p:nvSpPr>
        <p:spPr>
          <a:xfrm>
            <a:off x="265250" y="0"/>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We are CHAMPS!!!</a:t>
            </a:r>
            <a:endParaRPr/>
          </a:p>
        </p:txBody>
      </p:sp>
      <p:sp>
        <p:nvSpPr>
          <p:cNvPr id="75" name="Shape 75"/>
          <p:cNvSpPr txBox="1"/>
          <p:nvPr>
            <p:ph idx="1" type="body"/>
          </p:nvPr>
        </p:nvSpPr>
        <p:spPr>
          <a:xfrm>
            <a:off x="-43800" y="595950"/>
            <a:ext cx="9231600" cy="39516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en" sz="1500">
                <a:solidFill>
                  <a:srgbClr val="FF0000"/>
                </a:solidFill>
                <a:latin typeface="Verdana"/>
                <a:ea typeface="Verdana"/>
                <a:cs typeface="Verdana"/>
                <a:sym typeface="Verdana"/>
              </a:rPr>
              <a:t>C</a:t>
            </a:r>
            <a:r>
              <a:rPr lang="en" sz="1500">
                <a:solidFill>
                  <a:srgbClr val="FFFFFF"/>
                </a:solidFill>
                <a:latin typeface="Verdana"/>
                <a:ea typeface="Verdana"/>
                <a:cs typeface="Verdana"/>
                <a:sym typeface="Verdana"/>
              </a:rPr>
              <a:t>onversation: You will discuss the book </a:t>
            </a:r>
            <a:r>
              <a:rPr lang="en" sz="1500" u="sng">
                <a:solidFill>
                  <a:srgbClr val="FFFFFF"/>
                </a:solidFill>
                <a:latin typeface="Verdana"/>
                <a:ea typeface="Verdana"/>
                <a:cs typeface="Verdana"/>
                <a:sym typeface="Verdana"/>
              </a:rPr>
              <a:t>How Full is Your Bucket for Kids </a:t>
            </a:r>
            <a:r>
              <a:rPr lang="en" sz="1500">
                <a:solidFill>
                  <a:srgbClr val="FFFFFF"/>
                </a:solidFill>
                <a:latin typeface="Verdana"/>
                <a:ea typeface="Verdana"/>
                <a:cs typeface="Verdana"/>
                <a:sym typeface="Verdana"/>
              </a:rPr>
              <a:t>and students will figure out what truly makes them happy: gaining material possessions or helping others</a:t>
            </a:r>
            <a:r>
              <a:rPr lang="en" sz="1500">
                <a:solidFill>
                  <a:srgbClr val="A5A5A5"/>
                </a:solidFill>
                <a:latin typeface="Verdana"/>
                <a:ea typeface="Verdana"/>
                <a:cs typeface="Verdana"/>
                <a:sym typeface="Verdana"/>
              </a:rPr>
              <a:t>.</a:t>
            </a:r>
            <a:endParaRPr sz="1500">
              <a:solidFill>
                <a:srgbClr val="A5A5A5"/>
              </a:solidFill>
              <a:latin typeface="Verdana"/>
              <a:ea typeface="Verdana"/>
              <a:cs typeface="Verdana"/>
              <a:sym typeface="Verdana"/>
            </a:endParaRPr>
          </a:p>
          <a:p>
            <a:pPr indent="0" lvl="0" marL="0" rtl="0">
              <a:lnSpc>
                <a:spcPct val="100000"/>
              </a:lnSpc>
              <a:spcBef>
                <a:spcPts val="1600"/>
              </a:spcBef>
              <a:spcAft>
                <a:spcPts val="0"/>
              </a:spcAft>
              <a:buNone/>
            </a:pPr>
            <a:r>
              <a:rPr lang="en" sz="1500">
                <a:solidFill>
                  <a:srgbClr val="FF0000"/>
                </a:solidFill>
                <a:latin typeface="Verdana"/>
                <a:ea typeface="Verdana"/>
                <a:cs typeface="Verdana"/>
                <a:sym typeface="Verdana"/>
              </a:rPr>
              <a:t>H</a:t>
            </a:r>
            <a:r>
              <a:rPr lang="en" sz="1500">
                <a:solidFill>
                  <a:srgbClr val="FFFFFF"/>
                </a:solidFill>
                <a:latin typeface="Verdana"/>
                <a:ea typeface="Verdana"/>
                <a:cs typeface="Verdana"/>
                <a:sym typeface="Verdana"/>
              </a:rPr>
              <a:t>elp: Students may raise their hands and ask questions if they are having a difficult time understanding the task.</a:t>
            </a:r>
            <a:endParaRPr sz="15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rPr lang="en" sz="1500">
                <a:solidFill>
                  <a:srgbClr val="FF0000"/>
                </a:solidFill>
                <a:latin typeface="Verdana"/>
                <a:ea typeface="Verdana"/>
                <a:cs typeface="Verdana"/>
                <a:sym typeface="Verdana"/>
              </a:rPr>
              <a:t>A</a:t>
            </a:r>
            <a:r>
              <a:rPr lang="en" sz="1500">
                <a:solidFill>
                  <a:srgbClr val="FFFFFF"/>
                </a:solidFill>
                <a:latin typeface="Verdana"/>
                <a:ea typeface="Verdana"/>
                <a:cs typeface="Verdana"/>
                <a:sym typeface="Verdana"/>
              </a:rPr>
              <a:t>ctivity: We are going to read the book </a:t>
            </a:r>
            <a:r>
              <a:rPr lang="en" sz="1500" u="sng">
                <a:solidFill>
                  <a:srgbClr val="FFFFFF"/>
                </a:solidFill>
                <a:latin typeface="Verdana"/>
                <a:ea typeface="Verdana"/>
                <a:cs typeface="Verdana"/>
                <a:sym typeface="Verdana"/>
              </a:rPr>
              <a:t>How Full is Your Bucket for Kids </a:t>
            </a:r>
            <a:r>
              <a:rPr lang="en" sz="1500">
                <a:solidFill>
                  <a:srgbClr val="FFFFFF"/>
                </a:solidFill>
                <a:latin typeface="Verdana"/>
                <a:ea typeface="Verdana"/>
                <a:cs typeface="Verdana"/>
                <a:sym typeface="Verdana"/>
              </a:rPr>
              <a:t>and as a class, we will complete a Book, Head, Heart activity to demonstrate what we learned. We will also learn about several types of happiness and discover what makes you really happy.</a:t>
            </a:r>
            <a:endParaRPr sz="15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rPr lang="en" sz="1500">
                <a:solidFill>
                  <a:srgbClr val="FF0000"/>
                </a:solidFill>
                <a:latin typeface="Verdana"/>
                <a:ea typeface="Verdana"/>
                <a:cs typeface="Verdana"/>
                <a:sym typeface="Verdana"/>
              </a:rPr>
              <a:t>M</a:t>
            </a:r>
            <a:r>
              <a:rPr lang="en" sz="1500">
                <a:solidFill>
                  <a:srgbClr val="FFFFFF"/>
                </a:solidFill>
                <a:latin typeface="Verdana"/>
                <a:ea typeface="Verdana"/>
                <a:cs typeface="Verdana"/>
                <a:sym typeface="Verdana"/>
              </a:rPr>
              <a:t>ovement: Students will come to the carpet before the teacher start reading the book. The students will be allowed to move around when necessary, such as to sharpen a pencil or asking a question.</a:t>
            </a:r>
            <a:endParaRPr sz="15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rPr lang="en" sz="1500">
                <a:solidFill>
                  <a:srgbClr val="FF0000"/>
                </a:solidFill>
                <a:latin typeface="Verdana"/>
                <a:ea typeface="Verdana"/>
                <a:cs typeface="Verdana"/>
                <a:sym typeface="Verdana"/>
              </a:rPr>
              <a:t>P</a:t>
            </a:r>
            <a:r>
              <a:rPr lang="en" sz="1500">
                <a:solidFill>
                  <a:srgbClr val="FFFFFF"/>
                </a:solidFill>
                <a:latin typeface="Verdana"/>
                <a:ea typeface="Verdana"/>
                <a:cs typeface="Verdana"/>
                <a:sym typeface="Verdana"/>
              </a:rPr>
              <a:t>articipation: Students will participate in a discussion about happiness and are expected to participate in all activities.</a:t>
            </a:r>
            <a:endParaRPr sz="15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rPr lang="en" sz="1500">
                <a:solidFill>
                  <a:srgbClr val="FF0000"/>
                </a:solidFill>
                <a:latin typeface="Verdana"/>
                <a:ea typeface="Verdana"/>
                <a:cs typeface="Verdana"/>
                <a:sym typeface="Verdana"/>
              </a:rPr>
              <a:t>S</a:t>
            </a:r>
            <a:r>
              <a:rPr lang="en" sz="1500">
                <a:solidFill>
                  <a:srgbClr val="FFFFFF"/>
                </a:solidFill>
                <a:latin typeface="Verdana"/>
                <a:ea typeface="Verdana"/>
                <a:cs typeface="Verdana"/>
                <a:sym typeface="Verdana"/>
              </a:rPr>
              <a:t>uccess: Students will write the letter of gratitude to someone in their life who has made an impact in their life. Students will explain why they felt impacted and share what makes this person important, thus reinforcing why helping other people brings</a:t>
            </a:r>
            <a:r>
              <a:rPr lang="en" sz="1600">
                <a:solidFill>
                  <a:srgbClr val="FFFFFF"/>
                </a:solidFill>
                <a:latin typeface="Verdana"/>
                <a:ea typeface="Verdana"/>
                <a:cs typeface="Verdana"/>
                <a:sym typeface="Verdana"/>
              </a:rPr>
              <a:t> true happiness.</a:t>
            </a:r>
            <a:endParaRPr sz="1600">
              <a:solidFill>
                <a:srgbClr val="FFFFFF"/>
              </a:solidFill>
              <a:latin typeface="Verdana"/>
              <a:ea typeface="Verdana"/>
              <a:cs typeface="Verdana"/>
              <a:sym typeface="Verdana"/>
            </a:endParaRPr>
          </a:p>
          <a:p>
            <a:pPr indent="0" lvl="0" marL="0">
              <a:spcBef>
                <a:spcPts val="1600"/>
              </a:spcBef>
              <a:spcAft>
                <a:spcPts val="1600"/>
              </a:spcAft>
              <a:buNone/>
            </a:pPr>
            <a:r>
              <a:t/>
            </a:r>
            <a:endParaRPr sz="1600">
              <a:latin typeface="Verdana"/>
              <a:ea typeface="Verdana"/>
              <a:cs typeface="Verdana"/>
              <a:sym typeface="Verdana"/>
            </a:endParaRPr>
          </a:p>
        </p:txBody>
      </p:sp>
      <p:pic>
        <p:nvPicPr>
          <p:cNvPr descr="Image result for trophy clipart" id="76" name="Shape 76"/>
          <p:cNvPicPr preferRelativeResize="0"/>
          <p:nvPr/>
        </p:nvPicPr>
        <p:blipFill>
          <a:blip r:embed="rId3">
            <a:alphaModFix/>
          </a:blip>
          <a:stretch>
            <a:fillRect/>
          </a:stretch>
        </p:blipFill>
        <p:spPr>
          <a:xfrm>
            <a:off x="6271475" y="81275"/>
            <a:ext cx="605194" cy="572700"/>
          </a:xfrm>
          <a:prstGeom prst="rect">
            <a:avLst/>
          </a:prstGeom>
          <a:noFill/>
          <a:ln>
            <a:noFill/>
          </a:ln>
        </p:spPr>
      </p:pic>
      <p:pic>
        <p:nvPicPr>
          <p:cNvPr descr="Image result for trophy clipart" id="77" name="Shape 77"/>
          <p:cNvPicPr preferRelativeResize="0"/>
          <p:nvPr/>
        </p:nvPicPr>
        <p:blipFill>
          <a:blip r:embed="rId3">
            <a:alphaModFix/>
          </a:blip>
          <a:stretch>
            <a:fillRect/>
          </a:stretch>
        </p:blipFill>
        <p:spPr>
          <a:xfrm>
            <a:off x="2116350" y="81275"/>
            <a:ext cx="605194" cy="5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type="title"/>
          </p:nvPr>
        </p:nvSpPr>
        <p:spPr>
          <a:xfrm>
            <a:off x="311700" y="1078550"/>
            <a:ext cx="4947900" cy="21915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 sz="3000">
                <a:latin typeface="Comfortaa"/>
                <a:ea typeface="Comfortaa"/>
                <a:cs typeface="Comfortaa"/>
                <a:sym typeface="Comfortaa"/>
              </a:rPr>
              <a:t>Lesson Question:</a:t>
            </a:r>
            <a:endParaRPr sz="3000">
              <a:latin typeface="Comfortaa"/>
              <a:ea typeface="Comfortaa"/>
              <a:cs typeface="Comfortaa"/>
              <a:sym typeface="Comfortaa"/>
            </a:endParaRPr>
          </a:p>
          <a:p>
            <a:pPr indent="0" lvl="0" marL="0">
              <a:spcBef>
                <a:spcPts val="0"/>
              </a:spcBef>
              <a:spcAft>
                <a:spcPts val="0"/>
              </a:spcAft>
              <a:buNone/>
            </a:pPr>
            <a:r>
              <a:t/>
            </a:r>
            <a:endParaRPr>
              <a:latin typeface="Comfortaa"/>
              <a:ea typeface="Comfortaa"/>
              <a:cs typeface="Comfortaa"/>
              <a:sym typeface="Comfortaa"/>
            </a:endParaRPr>
          </a:p>
          <a:p>
            <a:pPr indent="0" lvl="0" marL="0" algn="l">
              <a:spcBef>
                <a:spcPts val="0"/>
              </a:spcBef>
              <a:spcAft>
                <a:spcPts val="0"/>
              </a:spcAft>
              <a:buNone/>
            </a:pPr>
            <a:r>
              <a:rPr lang="en">
                <a:latin typeface="Comfortaa"/>
                <a:ea typeface="Comfortaa"/>
                <a:cs typeface="Comfortaa"/>
                <a:sym typeface="Comfortaa"/>
              </a:rPr>
              <a:t>What historical events have shaped Canada?</a:t>
            </a:r>
            <a:endParaRPr>
              <a:latin typeface="Comfortaa"/>
              <a:ea typeface="Comfortaa"/>
              <a:cs typeface="Comfortaa"/>
              <a:sym typeface="Comfortaa"/>
            </a:endParaRPr>
          </a:p>
        </p:txBody>
      </p:sp>
      <p:pic>
        <p:nvPicPr>
          <p:cNvPr id="295" name="Shape 295"/>
          <p:cNvPicPr preferRelativeResize="0"/>
          <p:nvPr/>
        </p:nvPicPr>
        <p:blipFill rotWithShape="1">
          <a:blip r:embed="rId3">
            <a:alphaModFix/>
          </a:blip>
          <a:srcRect b="8609" l="0" r="0" t="0"/>
          <a:stretch/>
        </p:blipFill>
        <p:spPr>
          <a:xfrm>
            <a:off x="5377700" y="756300"/>
            <a:ext cx="3371025" cy="3080949"/>
          </a:xfrm>
          <a:prstGeom prst="rect">
            <a:avLst/>
          </a:prstGeom>
          <a:noFill/>
          <a:ln>
            <a:noFill/>
          </a:ln>
        </p:spPr>
      </p:pic>
      <p:sp>
        <p:nvSpPr>
          <p:cNvPr id="296" name="Shape 296"/>
          <p:cNvSpPr txBox="1"/>
          <p:nvPr/>
        </p:nvSpPr>
        <p:spPr>
          <a:xfrm>
            <a:off x="3428975" y="3949325"/>
            <a:ext cx="5207400" cy="678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rgbClr val="F3F3F3"/>
                </a:solidFill>
                <a:latin typeface="Caveat"/>
                <a:ea typeface="Caveat"/>
                <a:cs typeface="Caveat"/>
                <a:sym typeface="Caveat"/>
              </a:rPr>
              <a:t>Hold on Kids! Let’s Get Ready to…..</a:t>
            </a:r>
            <a:endParaRPr sz="3000">
              <a:solidFill>
                <a:srgbClr val="F3F3F3"/>
              </a:solidFill>
              <a:latin typeface="Caveat"/>
              <a:ea typeface="Caveat"/>
              <a:cs typeface="Caveat"/>
              <a:sym typeface="Caveat"/>
            </a:endParaRPr>
          </a:p>
          <a:p>
            <a:pPr indent="0" lvl="0" marL="0">
              <a:spcBef>
                <a:spcPts val="0"/>
              </a:spcBef>
              <a:spcAft>
                <a:spcPts val="0"/>
              </a:spcAft>
              <a:buNone/>
            </a:pPr>
            <a:r>
              <a:rPr lang="en" sz="3000">
                <a:solidFill>
                  <a:srgbClr val="F3F3F3"/>
                </a:solidFill>
                <a:latin typeface="Caveat"/>
                <a:ea typeface="Caveat"/>
                <a:cs typeface="Caveat"/>
                <a:sym typeface="Caveat"/>
              </a:rPr>
              <a:t>					TIME TRAVEL!!!</a:t>
            </a:r>
            <a:endParaRPr sz="3000">
              <a:solidFill>
                <a:srgbClr val="F3F3F3"/>
              </a:solidFill>
              <a:latin typeface="Caveat"/>
              <a:ea typeface="Caveat"/>
              <a:cs typeface="Caveat"/>
              <a:sym typeface="Cave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Shape 301"/>
          <p:cNvSpPr txBox="1"/>
          <p:nvPr>
            <p:ph type="title"/>
          </p:nvPr>
        </p:nvSpPr>
        <p:spPr>
          <a:xfrm>
            <a:off x="311700" y="309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We are </a:t>
            </a:r>
            <a:r>
              <a:rPr lang="en">
                <a:solidFill>
                  <a:srgbClr val="0000FF"/>
                </a:solidFill>
              </a:rPr>
              <a:t>CHAMPS!</a:t>
            </a:r>
            <a:endParaRPr>
              <a:solidFill>
                <a:srgbClr val="0000FF"/>
              </a:solidFill>
            </a:endParaRPr>
          </a:p>
        </p:txBody>
      </p:sp>
      <p:sp>
        <p:nvSpPr>
          <p:cNvPr id="302" name="Shape 302"/>
          <p:cNvSpPr txBox="1"/>
          <p:nvPr>
            <p:ph idx="1" type="body"/>
          </p:nvPr>
        </p:nvSpPr>
        <p:spPr>
          <a:xfrm>
            <a:off x="311700" y="762300"/>
            <a:ext cx="8520600" cy="4381200"/>
          </a:xfrm>
          <a:prstGeom prst="rect">
            <a:avLst/>
          </a:prstGeom>
        </p:spPr>
        <p:txBody>
          <a:bodyPr anchorCtr="0" anchor="t" bIns="91425" lIns="91425" spcFirstLastPara="1" rIns="91425" wrap="square" tIns="91425">
            <a:noAutofit/>
          </a:bodyPr>
          <a:lstStyle/>
          <a:p>
            <a:pPr indent="0" lvl="0" marL="0">
              <a:lnSpc>
                <a:spcPct val="100000"/>
              </a:lnSpc>
              <a:spcBef>
                <a:spcPts val="0"/>
              </a:spcBef>
              <a:spcAft>
                <a:spcPts val="0"/>
              </a:spcAft>
              <a:buNone/>
            </a:pPr>
            <a:r>
              <a:rPr lang="en" sz="3000" u="sng">
                <a:solidFill>
                  <a:srgbClr val="0000FF"/>
                </a:solidFill>
              </a:rPr>
              <a:t>C</a:t>
            </a:r>
            <a:r>
              <a:rPr lang="en">
                <a:solidFill>
                  <a:srgbClr val="0000FF"/>
                </a:solidFill>
              </a:rPr>
              <a:t>onversation:</a:t>
            </a:r>
            <a:r>
              <a:rPr lang="en">
                <a:solidFill>
                  <a:srgbClr val="F3F3F3"/>
                </a:solidFill>
              </a:rPr>
              <a:t> You will be talking with other members of your group to come up with an ACT IT OUT!</a:t>
            </a:r>
            <a:endParaRPr>
              <a:solidFill>
                <a:srgbClr val="F3F3F3"/>
              </a:solidFill>
            </a:endParaRPr>
          </a:p>
          <a:p>
            <a:pPr indent="0" lvl="0" marL="0">
              <a:lnSpc>
                <a:spcPct val="100000"/>
              </a:lnSpc>
              <a:spcBef>
                <a:spcPts val="1600"/>
              </a:spcBef>
              <a:spcAft>
                <a:spcPts val="0"/>
              </a:spcAft>
              <a:buNone/>
            </a:pPr>
            <a:r>
              <a:rPr lang="en" sz="3000" u="sng">
                <a:solidFill>
                  <a:srgbClr val="0000FF"/>
                </a:solidFill>
              </a:rPr>
              <a:t>H</a:t>
            </a:r>
            <a:r>
              <a:rPr lang="en">
                <a:solidFill>
                  <a:srgbClr val="0000FF"/>
                </a:solidFill>
              </a:rPr>
              <a:t>elp:</a:t>
            </a:r>
            <a:r>
              <a:rPr lang="en">
                <a:solidFill>
                  <a:srgbClr val="F3F3F3"/>
                </a:solidFill>
              </a:rPr>
              <a:t> Raise your hand if you need help from the teacher!</a:t>
            </a:r>
            <a:endParaRPr>
              <a:solidFill>
                <a:srgbClr val="F3F3F3"/>
              </a:solidFill>
            </a:endParaRPr>
          </a:p>
          <a:p>
            <a:pPr indent="0" lvl="0" marL="0">
              <a:lnSpc>
                <a:spcPct val="100000"/>
              </a:lnSpc>
              <a:spcBef>
                <a:spcPts val="1600"/>
              </a:spcBef>
              <a:spcAft>
                <a:spcPts val="0"/>
              </a:spcAft>
              <a:buNone/>
            </a:pPr>
            <a:r>
              <a:rPr lang="en" sz="3000" u="sng">
                <a:solidFill>
                  <a:srgbClr val="0000FF"/>
                </a:solidFill>
              </a:rPr>
              <a:t>A</a:t>
            </a:r>
            <a:r>
              <a:rPr lang="en">
                <a:solidFill>
                  <a:srgbClr val="0000FF"/>
                </a:solidFill>
              </a:rPr>
              <a:t>ctivity</a:t>
            </a:r>
            <a:r>
              <a:rPr lang="en">
                <a:solidFill>
                  <a:srgbClr val="F3F3F3"/>
                </a:solidFill>
              </a:rPr>
              <a:t>: You will be working in pairs to complete a read and retell based on the passage and then work in groups do </a:t>
            </a:r>
            <a:r>
              <a:rPr lang="en">
                <a:solidFill>
                  <a:srgbClr val="F3F3F3"/>
                </a:solidFill>
              </a:rPr>
              <a:t>perform</a:t>
            </a:r>
            <a:r>
              <a:rPr lang="en">
                <a:solidFill>
                  <a:srgbClr val="F3F3F3"/>
                </a:solidFill>
              </a:rPr>
              <a:t> an Act It Out using 3 relevant facts from the passage!</a:t>
            </a:r>
            <a:endParaRPr>
              <a:solidFill>
                <a:srgbClr val="F3F3F3"/>
              </a:solidFill>
            </a:endParaRPr>
          </a:p>
          <a:p>
            <a:pPr indent="0" lvl="0" marL="0">
              <a:lnSpc>
                <a:spcPct val="100000"/>
              </a:lnSpc>
              <a:spcBef>
                <a:spcPts val="1600"/>
              </a:spcBef>
              <a:spcAft>
                <a:spcPts val="0"/>
              </a:spcAft>
              <a:buNone/>
            </a:pPr>
            <a:r>
              <a:rPr lang="en" sz="3000" u="sng">
                <a:solidFill>
                  <a:srgbClr val="0000FF"/>
                </a:solidFill>
              </a:rPr>
              <a:t>M</a:t>
            </a:r>
            <a:r>
              <a:rPr lang="en">
                <a:solidFill>
                  <a:srgbClr val="0000FF"/>
                </a:solidFill>
              </a:rPr>
              <a:t>ovement:</a:t>
            </a:r>
            <a:r>
              <a:rPr lang="en">
                <a:solidFill>
                  <a:srgbClr val="F3F3F3"/>
                </a:solidFill>
              </a:rPr>
              <a:t> Only the groups presenting should be moving about the classroom!</a:t>
            </a:r>
            <a:endParaRPr>
              <a:solidFill>
                <a:srgbClr val="F3F3F3"/>
              </a:solidFill>
            </a:endParaRPr>
          </a:p>
          <a:p>
            <a:pPr indent="0" lvl="0" marL="0">
              <a:lnSpc>
                <a:spcPct val="100000"/>
              </a:lnSpc>
              <a:spcBef>
                <a:spcPts val="1600"/>
              </a:spcBef>
              <a:spcAft>
                <a:spcPts val="1600"/>
              </a:spcAft>
              <a:buNone/>
            </a:pPr>
            <a:r>
              <a:rPr lang="en" sz="2600" u="sng">
                <a:solidFill>
                  <a:srgbClr val="0000FF"/>
                </a:solidFill>
              </a:rPr>
              <a:t>P</a:t>
            </a:r>
            <a:r>
              <a:rPr lang="en">
                <a:solidFill>
                  <a:srgbClr val="0000FF"/>
                </a:solidFill>
              </a:rPr>
              <a:t>articipation: </a:t>
            </a:r>
            <a:r>
              <a:rPr lang="en">
                <a:solidFill>
                  <a:srgbClr val="F3F3F3"/>
                </a:solidFill>
              </a:rPr>
              <a:t>Everyone will be able to participate in the Act It Out skit!</a:t>
            </a:r>
            <a:endParaRPr>
              <a:solidFill>
                <a:srgbClr val="F3F3F3"/>
              </a:solidFill>
            </a:endParaRPr>
          </a:p>
        </p:txBody>
      </p:sp>
      <p:pic>
        <p:nvPicPr>
          <p:cNvPr id="303" name="Shape 303"/>
          <p:cNvPicPr preferRelativeResize="0"/>
          <p:nvPr/>
        </p:nvPicPr>
        <p:blipFill>
          <a:blip r:embed="rId3">
            <a:alphaModFix/>
          </a:blip>
          <a:stretch>
            <a:fillRect/>
          </a:stretch>
        </p:blipFill>
        <p:spPr>
          <a:xfrm rot="1063887">
            <a:off x="7831728" y="1434864"/>
            <a:ext cx="886619" cy="88661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Comic Sans MS"/>
                <a:ea typeface="Comic Sans MS"/>
                <a:cs typeface="Comic Sans MS"/>
                <a:sym typeface="Comic Sans MS"/>
              </a:rPr>
              <a:t>Read and Retell</a:t>
            </a:r>
            <a:endParaRPr>
              <a:latin typeface="Comic Sans MS"/>
              <a:ea typeface="Comic Sans MS"/>
              <a:cs typeface="Comic Sans MS"/>
              <a:sym typeface="Comic Sans MS"/>
            </a:endParaRPr>
          </a:p>
        </p:txBody>
      </p:sp>
      <p:sp>
        <p:nvSpPr>
          <p:cNvPr id="309" name="Shape 30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nSpc>
                <a:spcPct val="150000"/>
              </a:lnSpc>
              <a:spcBef>
                <a:spcPts val="0"/>
              </a:spcBef>
              <a:spcAft>
                <a:spcPts val="0"/>
              </a:spcAft>
              <a:buClr>
                <a:srgbClr val="F3F3F3"/>
              </a:buClr>
              <a:buSzPts val="1800"/>
              <a:buFont typeface="Comic Sans MS"/>
              <a:buAutoNum type="arabicPeriod"/>
            </a:pPr>
            <a:r>
              <a:rPr lang="en">
                <a:solidFill>
                  <a:srgbClr val="F3F3F3"/>
                </a:solidFill>
                <a:latin typeface="Comic Sans MS"/>
                <a:ea typeface="Comic Sans MS"/>
                <a:cs typeface="Comic Sans MS"/>
                <a:sym typeface="Comic Sans MS"/>
              </a:rPr>
              <a:t>With a partner in your group, read the passage</a:t>
            </a:r>
            <a:endParaRPr>
              <a:solidFill>
                <a:srgbClr val="F3F3F3"/>
              </a:solidFill>
              <a:latin typeface="Comic Sans MS"/>
              <a:ea typeface="Comic Sans MS"/>
              <a:cs typeface="Comic Sans MS"/>
              <a:sym typeface="Comic Sans MS"/>
            </a:endParaRPr>
          </a:p>
          <a:p>
            <a:pPr indent="-342900" lvl="0" marL="457200">
              <a:lnSpc>
                <a:spcPct val="150000"/>
              </a:lnSpc>
              <a:spcBef>
                <a:spcPts val="0"/>
              </a:spcBef>
              <a:spcAft>
                <a:spcPts val="0"/>
              </a:spcAft>
              <a:buClr>
                <a:srgbClr val="F3F3F3"/>
              </a:buClr>
              <a:buSzPts val="1800"/>
              <a:buFont typeface="Comic Sans MS"/>
              <a:buAutoNum type="arabicPeriod"/>
            </a:pPr>
            <a:r>
              <a:rPr lang="en">
                <a:solidFill>
                  <a:srgbClr val="F3F3F3"/>
                </a:solidFill>
                <a:latin typeface="Comic Sans MS"/>
                <a:ea typeface="Comic Sans MS"/>
                <a:cs typeface="Comic Sans MS"/>
                <a:sym typeface="Comic Sans MS"/>
              </a:rPr>
              <a:t>Each of you will write 5 key terms from the passage</a:t>
            </a:r>
            <a:endParaRPr>
              <a:solidFill>
                <a:srgbClr val="F3F3F3"/>
              </a:solidFill>
              <a:latin typeface="Comic Sans MS"/>
              <a:ea typeface="Comic Sans MS"/>
              <a:cs typeface="Comic Sans MS"/>
              <a:sym typeface="Comic Sans MS"/>
            </a:endParaRPr>
          </a:p>
          <a:p>
            <a:pPr indent="-342900" lvl="0" marL="457200">
              <a:lnSpc>
                <a:spcPct val="150000"/>
              </a:lnSpc>
              <a:spcBef>
                <a:spcPts val="0"/>
              </a:spcBef>
              <a:spcAft>
                <a:spcPts val="0"/>
              </a:spcAft>
              <a:buClr>
                <a:srgbClr val="F3F3F3"/>
              </a:buClr>
              <a:buSzPts val="1800"/>
              <a:buFont typeface="Comic Sans MS"/>
              <a:buAutoNum type="arabicPeriod"/>
            </a:pPr>
            <a:r>
              <a:rPr lang="en">
                <a:solidFill>
                  <a:srgbClr val="F3F3F3"/>
                </a:solidFill>
                <a:latin typeface="Comic Sans MS"/>
                <a:ea typeface="Comic Sans MS"/>
                <a:cs typeface="Comic Sans MS"/>
                <a:sym typeface="Comic Sans MS"/>
              </a:rPr>
              <a:t>Taking turns, you each will retell the passage by summarizing it using the 5 key terms, while the other partner tries to guess the terms you chose</a:t>
            </a:r>
            <a:endParaRPr>
              <a:solidFill>
                <a:srgbClr val="F3F3F3"/>
              </a:solidFill>
              <a:latin typeface="Comic Sans MS"/>
              <a:ea typeface="Comic Sans MS"/>
              <a:cs typeface="Comic Sans MS"/>
              <a:sym typeface="Comic Sans MS"/>
            </a:endParaRPr>
          </a:p>
          <a:p>
            <a:pPr indent="-342900" lvl="0" marL="457200">
              <a:lnSpc>
                <a:spcPct val="150000"/>
              </a:lnSpc>
              <a:spcBef>
                <a:spcPts val="0"/>
              </a:spcBef>
              <a:spcAft>
                <a:spcPts val="0"/>
              </a:spcAft>
              <a:buClr>
                <a:srgbClr val="F3F3F3"/>
              </a:buClr>
              <a:buSzPts val="1800"/>
              <a:buFont typeface="Comic Sans MS"/>
              <a:buAutoNum type="arabicPeriod"/>
            </a:pPr>
            <a:r>
              <a:rPr lang="en">
                <a:solidFill>
                  <a:srgbClr val="F3F3F3"/>
                </a:solidFill>
                <a:latin typeface="Comic Sans MS"/>
                <a:ea typeface="Comic Sans MS"/>
                <a:cs typeface="Comic Sans MS"/>
                <a:sym typeface="Comic Sans MS"/>
              </a:rPr>
              <a:t>Then switch!</a:t>
            </a:r>
            <a:endParaRPr>
              <a:solidFill>
                <a:srgbClr val="F3F3F3"/>
              </a:solidFill>
              <a:latin typeface="Comic Sans MS"/>
              <a:ea typeface="Comic Sans MS"/>
              <a:cs typeface="Comic Sans MS"/>
              <a:sym typeface="Comic Sans MS"/>
            </a:endParaRPr>
          </a:p>
        </p:txBody>
      </p:sp>
      <p:pic>
        <p:nvPicPr>
          <p:cNvPr id="310" name="Shape 310"/>
          <p:cNvPicPr preferRelativeResize="0"/>
          <p:nvPr/>
        </p:nvPicPr>
        <p:blipFill>
          <a:blip r:embed="rId3">
            <a:alphaModFix/>
          </a:blip>
          <a:stretch>
            <a:fillRect/>
          </a:stretch>
        </p:blipFill>
        <p:spPr>
          <a:xfrm>
            <a:off x="2610725" y="2966726"/>
            <a:ext cx="1427525" cy="1898625"/>
          </a:xfrm>
          <a:prstGeom prst="rect">
            <a:avLst/>
          </a:prstGeom>
          <a:noFill/>
          <a:ln>
            <a:noFill/>
          </a:ln>
        </p:spPr>
      </p:pic>
      <p:sp>
        <p:nvSpPr>
          <p:cNvPr id="311" name="Shape 311"/>
          <p:cNvSpPr/>
          <p:nvPr/>
        </p:nvSpPr>
        <p:spPr>
          <a:xfrm>
            <a:off x="4429450" y="3626675"/>
            <a:ext cx="1137600" cy="363000"/>
          </a:xfrm>
          <a:prstGeom prst="rightArrow">
            <a:avLst>
              <a:gd fmla="val 50000" name="adj1"/>
              <a:gd fmla="val 50000" name="adj2"/>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312" name="Shape 312"/>
          <p:cNvPicPr preferRelativeResize="0"/>
          <p:nvPr/>
        </p:nvPicPr>
        <p:blipFill>
          <a:blip r:embed="rId4">
            <a:alphaModFix/>
          </a:blip>
          <a:stretch>
            <a:fillRect/>
          </a:stretch>
        </p:blipFill>
        <p:spPr>
          <a:xfrm>
            <a:off x="5756000" y="2966725"/>
            <a:ext cx="2124318" cy="1898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Comic Sans MS"/>
                <a:ea typeface="Comic Sans MS"/>
                <a:cs typeface="Comic Sans MS"/>
                <a:sym typeface="Comic Sans MS"/>
              </a:rPr>
              <a:t>The Northwest Passage!</a:t>
            </a:r>
            <a:endParaRPr>
              <a:latin typeface="Comic Sans MS"/>
              <a:ea typeface="Comic Sans MS"/>
              <a:cs typeface="Comic Sans MS"/>
              <a:sym typeface="Comic Sans MS"/>
            </a:endParaRPr>
          </a:p>
        </p:txBody>
      </p:sp>
      <p:sp>
        <p:nvSpPr>
          <p:cNvPr id="318" name="Shape 318"/>
          <p:cNvSpPr txBox="1"/>
          <p:nvPr>
            <p:ph idx="1" type="body"/>
          </p:nvPr>
        </p:nvSpPr>
        <p:spPr>
          <a:xfrm>
            <a:off x="311700" y="1152475"/>
            <a:ext cx="6683400" cy="3563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solidFill>
                  <a:srgbClr val="F3F3F3"/>
                </a:solidFill>
                <a:latin typeface="Comic Sans MS"/>
                <a:ea typeface="Comic Sans MS"/>
                <a:cs typeface="Comic Sans MS"/>
                <a:sym typeface="Comic Sans MS"/>
              </a:rPr>
              <a:t>In the 1400s, many Europeans believed there was a water route across North America to Asia that would aid in trading goods such as spices, jewels and silk. The search for this water route occurred in Northern Canada, through arctic waters. Explorers called this route the Northwest Passage, but it was never made successfully.  For over 300 years, European Explorers tried to make the journey, all ending in failure. In 1835, Sir John Franklin of Britain attempted to lead a team through the Northwest Passage. Neither he, or any of his crew members survived the journey.</a:t>
            </a:r>
            <a:endParaRPr sz="1400">
              <a:solidFill>
                <a:srgbClr val="F3F3F3"/>
              </a:solidFill>
              <a:latin typeface="Comic Sans MS"/>
              <a:ea typeface="Comic Sans MS"/>
              <a:cs typeface="Comic Sans MS"/>
              <a:sym typeface="Comic Sans MS"/>
            </a:endParaRPr>
          </a:p>
          <a:p>
            <a:pPr indent="0" lvl="0" marL="0">
              <a:spcBef>
                <a:spcPts val="1600"/>
              </a:spcBef>
              <a:spcAft>
                <a:spcPts val="0"/>
              </a:spcAft>
              <a:buNone/>
            </a:pPr>
            <a:r>
              <a:t/>
            </a:r>
            <a:endParaRPr sz="1400">
              <a:solidFill>
                <a:srgbClr val="F3F3F3"/>
              </a:solidFill>
              <a:latin typeface="Comic Sans MS"/>
              <a:ea typeface="Comic Sans MS"/>
              <a:cs typeface="Comic Sans MS"/>
              <a:sym typeface="Comic Sans MS"/>
            </a:endParaRPr>
          </a:p>
          <a:p>
            <a:pPr indent="0" lvl="0" marL="0">
              <a:spcBef>
                <a:spcPts val="1600"/>
              </a:spcBef>
              <a:spcAft>
                <a:spcPts val="0"/>
              </a:spcAft>
              <a:buNone/>
            </a:pPr>
            <a:r>
              <a:rPr lang="en" sz="1400">
                <a:solidFill>
                  <a:srgbClr val="F3F3F3"/>
                </a:solidFill>
                <a:latin typeface="Comic Sans MS"/>
                <a:ea typeface="Comic Sans MS"/>
                <a:cs typeface="Comic Sans MS"/>
                <a:sym typeface="Comic Sans MS"/>
              </a:rPr>
              <a:t> The Northwest Passage was finally navigated in the 1900s, however the ship that made the journey was an icebreaker. Today, there is a debate over which country owns the claims to the Northwest Passage. While Canada claims the arctic waters, other countries like the U.S. and European nations believe the passage is an international strait.</a:t>
            </a:r>
            <a:endParaRPr sz="1400">
              <a:solidFill>
                <a:srgbClr val="F3F3F3"/>
              </a:solidFill>
              <a:latin typeface="Comic Sans MS"/>
              <a:ea typeface="Comic Sans MS"/>
              <a:cs typeface="Comic Sans MS"/>
              <a:sym typeface="Comic Sans MS"/>
            </a:endParaRPr>
          </a:p>
          <a:p>
            <a:pPr indent="0" lvl="0" marL="0">
              <a:spcBef>
                <a:spcPts val="1600"/>
              </a:spcBef>
              <a:spcAft>
                <a:spcPts val="1600"/>
              </a:spcAft>
              <a:buNone/>
            </a:pPr>
            <a:r>
              <a:t/>
            </a:r>
            <a:endParaRPr/>
          </a:p>
        </p:txBody>
      </p:sp>
      <p:pic>
        <p:nvPicPr>
          <p:cNvPr id="319" name="Shape 319"/>
          <p:cNvPicPr preferRelativeResize="0"/>
          <p:nvPr/>
        </p:nvPicPr>
        <p:blipFill>
          <a:blip r:embed="rId3">
            <a:alphaModFix/>
          </a:blip>
          <a:stretch>
            <a:fillRect/>
          </a:stretch>
        </p:blipFill>
        <p:spPr>
          <a:xfrm rot="-236996">
            <a:off x="7319639" y="566103"/>
            <a:ext cx="1289347" cy="1813741"/>
          </a:xfrm>
          <a:prstGeom prst="rect">
            <a:avLst/>
          </a:prstGeom>
          <a:noFill/>
          <a:ln>
            <a:noFill/>
          </a:ln>
        </p:spPr>
      </p:pic>
      <p:pic>
        <p:nvPicPr>
          <p:cNvPr id="320" name="Shape 320"/>
          <p:cNvPicPr preferRelativeResize="0"/>
          <p:nvPr/>
        </p:nvPicPr>
        <p:blipFill>
          <a:blip r:embed="rId4">
            <a:alphaModFix/>
          </a:blip>
          <a:stretch>
            <a:fillRect/>
          </a:stretch>
        </p:blipFill>
        <p:spPr>
          <a:xfrm rot="146192">
            <a:off x="6697350" y="3035049"/>
            <a:ext cx="2258423" cy="846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Shape 3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Comic Sans MS"/>
                <a:ea typeface="Comic Sans MS"/>
                <a:cs typeface="Comic Sans MS"/>
                <a:sym typeface="Comic Sans MS"/>
              </a:rPr>
              <a:t>French Explorers! </a:t>
            </a:r>
            <a:endParaRPr>
              <a:latin typeface="Comic Sans MS"/>
              <a:ea typeface="Comic Sans MS"/>
              <a:cs typeface="Comic Sans MS"/>
              <a:sym typeface="Comic Sans MS"/>
            </a:endParaRPr>
          </a:p>
        </p:txBody>
      </p:sp>
      <p:sp>
        <p:nvSpPr>
          <p:cNvPr id="326" name="Shape 326"/>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solidFill>
                  <a:srgbClr val="F3F3F3"/>
                </a:solidFill>
                <a:latin typeface="Comic Sans MS"/>
                <a:ea typeface="Comic Sans MS"/>
                <a:cs typeface="Comic Sans MS"/>
                <a:sym typeface="Comic Sans MS"/>
              </a:rPr>
              <a:t>In the 1500s, European Explorers who wanted to find a new water route to Asia found Canada and began to claim land. France claimed the area around the St. Lawrence River in 1534 and called the area New France. The French sent explorers, settlers, and missionaries to New France and they founded several cities. The first was the trading post at Quebec. The traded with the Natives for beaver furs, which the French sold in Europe for a lot of money. The French fur traders were called </a:t>
            </a:r>
            <a:r>
              <a:rPr i="1" lang="en" sz="1400">
                <a:solidFill>
                  <a:srgbClr val="F3F3F3"/>
                </a:solidFill>
                <a:latin typeface="Comic Sans MS"/>
                <a:ea typeface="Comic Sans MS"/>
                <a:cs typeface="Comic Sans MS"/>
                <a:sym typeface="Comic Sans MS"/>
              </a:rPr>
              <a:t>voyageurs</a:t>
            </a:r>
            <a:r>
              <a:rPr lang="en" sz="1400">
                <a:solidFill>
                  <a:srgbClr val="F3F3F3"/>
                </a:solidFill>
                <a:latin typeface="Comic Sans MS"/>
                <a:ea typeface="Comic Sans MS"/>
                <a:cs typeface="Comic Sans MS"/>
                <a:sym typeface="Comic Sans MS"/>
              </a:rPr>
              <a:t>, which means “travelers” in French. The voyageurs traveled by canoes across the Great Lakes to trade fabrics, guns, and other goods for beaver fur. The fur trade became very popular and everyone back in Europe wanted to wear a beaver hat.</a:t>
            </a:r>
            <a:endParaRPr sz="1400">
              <a:solidFill>
                <a:srgbClr val="F3F3F3"/>
              </a:solidFill>
              <a:latin typeface="Comic Sans MS"/>
              <a:ea typeface="Comic Sans MS"/>
              <a:cs typeface="Comic Sans MS"/>
              <a:sym typeface="Comic Sans MS"/>
            </a:endParaRPr>
          </a:p>
          <a:p>
            <a:pPr indent="0" lvl="0" marL="0">
              <a:spcBef>
                <a:spcPts val="1600"/>
              </a:spcBef>
              <a:spcAft>
                <a:spcPts val="0"/>
              </a:spcAft>
              <a:buNone/>
            </a:pPr>
            <a:r>
              <a:rPr lang="en" sz="1400">
                <a:solidFill>
                  <a:srgbClr val="F3F3F3"/>
                </a:solidFill>
                <a:latin typeface="Comic Sans MS"/>
                <a:ea typeface="Comic Sans MS"/>
                <a:cs typeface="Comic Sans MS"/>
                <a:sym typeface="Comic Sans MS"/>
              </a:rPr>
              <a:t>Many of the cities and waterways in Canada still have French roots today. Lake Champlain, the St. Croix River, Montreal, and Quebec are some that have French influence. Also, about 20% of Canada’s population speaks French today.</a:t>
            </a:r>
            <a:endParaRPr sz="1400">
              <a:solidFill>
                <a:srgbClr val="F3F3F3"/>
              </a:solidFill>
              <a:latin typeface="Comic Sans MS"/>
              <a:ea typeface="Comic Sans MS"/>
              <a:cs typeface="Comic Sans MS"/>
              <a:sym typeface="Comic Sans MS"/>
            </a:endParaRPr>
          </a:p>
          <a:p>
            <a:pPr indent="0" lvl="0" marL="0">
              <a:spcBef>
                <a:spcPts val="1600"/>
              </a:spcBef>
              <a:spcAft>
                <a:spcPts val="0"/>
              </a:spcAft>
              <a:buNone/>
            </a:pPr>
            <a:r>
              <a:t/>
            </a:r>
            <a:endParaRPr sz="1400">
              <a:solidFill>
                <a:srgbClr val="F3F3F3"/>
              </a:solidFill>
            </a:endParaRPr>
          </a:p>
          <a:p>
            <a:pPr indent="0" lvl="0" marL="0">
              <a:spcBef>
                <a:spcPts val="1600"/>
              </a:spcBef>
              <a:spcAft>
                <a:spcPts val="1600"/>
              </a:spcAft>
              <a:buNone/>
            </a:pPr>
            <a:r>
              <a:t/>
            </a:r>
            <a:endParaRPr/>
          </a:p>
        </p:txBody>
      </p:sp>
      <p:pic>
        <p:nvPicPr>
          <p:cNvPr id="327" name="Shape 327"/>
          <p:cNvPicPr preferRelativeResize="0"/>
          <p:nvPr/>
        </p:nvPicPr>
        <p:blipFill>
          <a:blip r:embed="rId3">
            <a:alphaModFix/>
          </a:blip>
          <a:stretch>
            <a:fillRect/>
          </a:stretch>
        </p:blipFill>
        <p:spPr>
          <a:xfrm rot="-543670">
            <a:off x="6681300" y="3884650"/>
            <a:ext cx="2082026" cy="1041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Shape 3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Comic Sans MS"/>
                <a:ea typeface="Comic Sans MS"/>
                <a:cs typeface="Comic Sans MS"/>
                <a:sym typeface="Comic Sans MS"/>
              </a:rPr>
              <a:t>French Loss to the British!</a:t>
            </a:r>
            <a:endParaRPr>
              <a:latin typeface="Comic Sans MS"/>
              <a:ea typeface="Comic Sans MS"/>
              <a:cs typeface="Comic Sans MS"/>
              <a:sym typeface="Comic Sans MS"/>
            </a:endParaRPr>
          </a:p>
        </p:txBody>
      </p:sp>
      <p:sp>
        <p:nvSpPr>
          <p:cNvPr id="333" name="Shape 333"/>
          <p:cNvSpPr txBox="1"/>
          <p:nvPr>
            <p:ph idx="1" type="body"/>
          </p:nvPr>
        </p:nvSpPr>
        <p:spPr>
          <a:xfrm>
            <a:off x="311700" y="863550"/>
            <a:ext cx="63087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solidFill>
                  <a:srgbClr val="F3F3F3"/>
                </a:solidFill>
                <a:latin typeface="Comic Sans MS"/>
                <a:ea typeface="Comic Sans MS"/>
                <a:cs typeface="Comic Sans MS"/>
                <a:sym typeface="Comic Sans MS"/>
              </a:rPr>
              <a:t>During the 1600s and 1700s, the English and French were fighting each other for territory around the globe. While the French ruled New France in Canada, the English controlled the 13 colonies to the south. Soon, conflict erupted between the two nations known as the Seven Year’s War from 1754 to 1763, also known as The French and Indian War. The French asked the Natives for assistance during the war, called an </a:t>
            </a:r>
            <a:r>
              <a:rPr i="1" lang="en" sz="1400">
                <a:solidFill>
                  <a:srgbClr val="F3F3F3"/>
                </a:solidFill>
                <a:latin typeface="Comic Sans MS"/>
                <a:ea typeface="Comic Sans MS"/>
                <a:cs typeface="Comic Sans MS"/>
                <a:sym typeface="Comic Sans MS"/>
              </a:rPr>
              <a:t>ally</a:t>
            </a:r>
            <a:r>
              <a:rPr lang="en" sz="1400">
                <a:solidFill>
                  <a:srgbClr val="F3F3F3"/>
                </a:solidFill>
                <a:latin typeface="Comic Sans MS"/>
                <a:ea typeface="Comic Sans MS"/>
                <a:cs typeface="Comic Sans MS"/>
                <a:sym typeface="Comic Sans MS"/>
              </a:rPr>
              <a:t>. However, warfare and disease killed many of the Natives by this time. Many of the fighting and battles occurred in the New France area, and south into the northern colonies. While the French won some of the beginning battles of the war, the British ultimately took the upper hand towards the end at the Battle of Quebec in 1759 and the Battle of Montreal in 1760.</a:t>
            </a:r>
            <a:endParaRPr sz="1400">
              <a:solidFill>
                <a:srgbClr val="F3F3F3"/>
              </a:solidFill>
              <a:latin typeface="Comic Sans MS"/>
              <a:ea typeface="Comic Sans MS"/>
              <a:cs typeface="Comic Sans MS"/>
              <a:sym typeface="Comic Sans MS"/>
            </a:endParaRPr>
          </a:p>
          <a:p>
            <a:pPr indent="0" lvl="0" marL="0">
              <a:spcBef>
                <a:spcPts val="1600"/>
              </a:spcBef>
              <a:spcAft>
                <a:spcPts val="1600"/>
              </a:spcAft>
              <a:buNone/>
            </a:pPr>
            <a:r>
              <a:rPr lang="en" sz="1400">
                <a:solidFill>
                  <a:srgbClr val="F3F3F3"/>
                </a:solidFill>
                <a:latin typeface="Comic Sans MS"/>
                <a:ea typeface="Comic Sans MS"/>
                <a:cs typeface="Comic Sans MS"/>
                <a:sym typeface="Comic Sans MS"/>
              </a:rPr>
              <a:t>The French lost the war to the British, and the Treaty of Paris was signed in 1763. This treaty not only ended the war but ended the French control of Canada. Britain now controlled Canada and all French land east.</a:t>
            </a:r>
            <a:endParaRPr>
              <a:solidFill>
                <a:srgbClr val="F3F3F3"/>
              </a:solidFill>
              <a:latin typeface="Comic Sans MS"/>
              <a:ea typeface="Comic Sans MS"/>
              <a:cs typeface="Comic Sans MS"/>
              <a:sym typeface="Comic Sans MS"/>
            </a:endParaRPr>
          </a:p>
        </p:txBody>
      </p:sp>
      <p:pic>
        <p:nvPicPr>
          <p:cNvPr id="334" name="Shape 334"/>
          <p:cNvPicPr preferRelativeResize="0"/>
          <p:nvPr/>
        </p:nvPicPr>
        <p:blipFill>
          <a:blip r:embed="rId3">
            <a:alphaModFix/>
          </a:blip>
          <a:stretch>
            <a:fillRect/>
          </a:stretch>
        </p:blipFill>
        <p:spPr>
          <a:xfrm rot="869619">
            <a:off x="6726250" y="318451"/>
            <a:ext cx="2290001" cy="1717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Comic Sans MS"/>
                <a:ea typeface="Comic Sans MS"/>
                <a:cs typeface="Comic Sans MS"/>
                <a:sym typeface="Comic Sans MS"/>
              </a:rPr>
              <a:t>Get Ready Kids!</a:t>
            </a:r>
            <a:endParaRPr>
              <a:latin typeface="Comic Sans MS"/>
              <a:ea typeface="Comic Sans MS"/>
              <a:cs typeface="Comic Sans MS"/>
              <a:sym typeface="Comic Sans MS"/>
            </a:endParaRPr>
          </a:p>
        </p:txBody>
      </p:sp>
      <p:sp>
        <p:nvSpPr>
          <p:cNvPr id="340" name="Shape 3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
        <p:nvSpPr>
          <p:cNvPr descr="ALL OF THIS BELONGS TO VIACOM NOT ME OR ANYONE ELSE" id="341" name="Shape 341" title="Squidward goes to the past">
            <a:hlinkClick r:id="rId3"/>
          </p:cNvPr>
          <p:cNvSpPr/>
          <p:nvPr/>
        </p:nvSpPr>
        <p:spPr>
          <a:xfrm>
            <a:off x="2286000" y="1268300"/>
            <a:ext cx="4572000" cy="3429000"/>
          </a:xfrm>
          <a:prstGeom prst="rect">
            <a:avLst/>
          </a:prstGeom>
          <a:blipFill>
            <a:blip r:embed="rId4">
              <a:alphaModFix/>
            </a:blip>
            <a:stretch>
              <a:fillRect/>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pic>
        <p:nvPicPr>
          <p:cNvPr id="346" name="Shape 3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7" name="Shape 347"/>
          <p:cNvSpPr txBox="1"/>
          <p:nvPr>
            <p:ph type="title"/>
          </p:nvPr>
        </p:nvSpPr>
        <p:spPr>
          <a:xfrm>
            <a:off x="311700" y="343025"/>
            <a:ext cx="8520600" cy="8418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 sz="4800">
                <a:latin typeface="Comic Sans MS"/>
                <a:ea typeface="Comic Sans MS"/>
                <a:cs typeface="Comic Sans MS"/>
                <a:sym typeface="Comic Sans MS"/>
              </a:rPr>
              <a:t>Time Machine!</a:t>
            </a:r>
            <a:r>
              <a:rPr lang="en">
                <a:latin typeface="Comic Sans MS"/>
                <a:ea typeface="Comic Sans MS"/>
                <a:cs typeface="Comic Sans MS"/>
                <a:sym typeface="Comic Sans MS"/>
              </a:rPr>
              <a:t> </a:t>
            </a:r>
            <a:endParaRPr>
              <a:latin typeface="Comic Sans MS"/>
              <a:ea typeface="Comic Sans MS"/>
              <a:cs typeface="Comic Sans MS"/>
              <a:sym typeface="Comic Sans MS"/>
            </a:endParaRPr>
          </a:p>
          <a:p>
            <a:pPr indent="457200" lvl="0" marL="457200">
              <a:spcBef>
                <a:spcPts val="0"/>
              </a:spcBef>
              <a:spcAft>
                <a:spcPts val="0"/>
              </a:spcAft>
              <a:buNone/>
            </a:pPr>
            <a:r>
              <a:rPr lang="en">
                <a:latin typeface="Comic Sans MS"/>
                <a:ea typeface="Comic Sans MS"/>
                <a:cs typeface="Comic Sans MS"/>
                <a:sym typeface="Comic Sans MS"/>
              </a:rPr>
              <a:t>Ready?</a:t>
            </a:r>
            <a:endParaRPr>
              <a:latin typeface="Comic Sans MS"/>
              <a:ea typeface="Comic Sans MS"/>
              <a:cs typeface="Comic Sans MS"/>
              <a:sym typeface="Comic Sans MS"/>
            </a:endParaRPr>
          </a:p>
        </p:txBody>
      </p:sp>
      <p:pic>
        <p:nvPicPr>
          <p:cNvPr id="348" name="Shape 348"/>
          <p:cNvPicPr preferRelativeResize="0"/>
          <p:nvPr/>
        </p:nvPicPr>
        <p:blipFill>
          <a:blip r:embed="rId4">
            <a:alphaModFix/>
          </a:blip>
          <a:stretch>
            <a:fillRect/>
          </a:stretch>
        </p:blipFill>
        <p:spPr>
          <a:xfrm rot="-262036">
            <a:off x="5388693" y="1386929"/>
            <a:ext cx="3004713" cy="2358691"/>
          </a:xfrm>
          <a:prstGeom prst="rect">
            <a:avLst/>
          </a:prstGeom>
          <a:noFill/>
          <a:ln>
            <a:noFill/>
          </a:ln>
        </p:spPr>
      </p:pic>
      <p:pic>
        <p:nvPicPr>
          <p:cNvPr id="349" name="Shape 349"/>
          <p:cNvPicPr preferRelativeResize="0"/>
          <p:nvPr/>
        </p:nvPicPr>
        <p:blipFill>
          <a:blip r:embed="rId5">
            <a:alphaModFix/>
          </a:blip>
          <a:stretch>
            <a:fillRect/>
          </a:stretch>
        </p:blipFill>
        <p:spPr>
          <a:xfrm>
            <a:off x="487425" y="1589225"/>
            <a:ext cx="4864426" cy="2736250"/>
          </a:xfrm>
          <a:prstGeom prst="rect">
            <a:avLst/>
          </a:prstGeom>
          <a:noFill/>
          <a:ln>
            <a:noFill/>
          </a:ln>
        </p:spPr>
      </p:pic>
      <p:pic>
        <p:nvPicPr>
          <p:cNvPr id="350" name="Shape 350"/>
          <p:cNvPicPr preferRelativeResize="0"/>
          <p:nvPr/>
        </p:nvPicPr>
        <p:blipFill>
          <a:blip r:embed="rId6">
            <a:alphaModFix/>
          </a:blip>
          <a:stretch>
            <a:fillRect/>
          </a:stretch>
        </p:blipFill>
        <p:spPr>
          <a:xfrm>
            <a:off x="4804625" y="3481450"/>
            <a:ext cx="3947775" cy="1502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Shape 355"/>
          <p:cNvSpPr txBox="1"/>
          <p:nvPr>
            <p:ph type="title"/>
          </p:nvPr>
        </p:nvSpPr>
        <p:spPr>
          <a:xfrm>
            <a:off x="311700" y="30827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 Quest for the Northwest Passage! (1400s) </a:t>
            </a:r>
            <a:endParaRPr/>
          </a:p>
        </p:txBody>
      </p:sp>
      <p:pic>
        <p:nvPicPr>
          <p:cNvPr id="356" name="Shape 356"/>
          <p:cNvPicPr preferRelativeResize="0"/>
          <p:nvPr/>
        </p:nvPicPr>
        <p:blipFill>
          <a:blip r:embed="rId3">
            <a:alphaModFix/>
          </a:blip>
          <a:stretch>
            <a:fillRect/>
          </a:stretch>
        </p:blipFill>
        <p:spPr>
          <a:xfrm>
            <a:off x="-255500" y="1151525"/>
            <a:ext cx="5072200" cy="2840450"/>
          </a:xfrm>
          <a:prstGeom prst="rect">
            <a:avLst/>
          </a:prstGeom>
          <a:noFill/>
          <a:ln>
            <a:noFill/>
          </a:ln>
        </p:spPr>
      </p:pic>
      <p:pic>
        <p:nvPicPr>
          <p:cNvPr id="357" name="Shape 357"/>
          <p:cNvPicPr preferRelativeResize="0"/>
          <p:nvPr/>
        </p:nvPicPr>
        <p:blipFill>
          <a:blip r:embed="rId4">
            <a:alphaModFix/>
          </a:blip>
          <a:stretch>
            <a:fillRect/>
          </a:stretch>
        </p:blipFill>
        <p:spPr>
          <a:xfrm>
            <a:off x="4732025" y="1838791"/>
            <a:ext cx="4411975" cy="330470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Shape 3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3" name="Shape 363"/>
          <p:cNvSpPr txBox="1"/>
          <p:nvPr>
            <p:ph type="title"/>
          </p:nvPr>
        </p:nvSpPr>
        <p:spPr>
          <a:xfrm>
            <a:off x="311700" y="343025"/>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Comic Sans MS"/>
                <a:ea typeface="Comic Sans MS"/>
                <a:cs typeface="Comic Sans MS"/>
                <a:sym typeface="Comic Sans MS"/>
              </a:rPr>
              <a:t>Time Machine!</a:t>
            </a:r>
            <a:r>
              <a:rPr lang="en">
                <a:latin typeface="Comic Sans MS"/>
                <a:ea typeface="Comic Sans MS"/>
                <a:cs typeface="Comic Sans MS"/>
                <a:sym typeface="Comic Sans MS"/>
              </a:rPr>
              <a:t> </a:t>
            </a:r>
            <a:endParaRPr>
              <a:latin typeface="Comic Sans MS"/>
              <a:ea typeface="Comic Sans MS"/>
              <a:cs typeface="Comic Sans MS"/>
              <a:sym typeface="Comic Sans MS"/>
            </a:endParaRPr>
          </a:p>
          <a:p>
            <a:pPr indent="457200" lvl="0" marL="457200" rtl="0">
              <a:spcBef>
                <a:spcPts val="0"/>
              </a:spcBef>
              <a:spcAft>
                <a:spcPts val="0"/>
              </a:spcAft>
              <a:buNone/>
            </a:pPr>
            <a:r>
              <a:rPr lang="en">
                <a:latin typeface="Comic Sans MS"/>
                <a:ea typeface="Comic Sans MS"/>
                <a:cs typeface="Comic Sans MS"/>
                <a:sym typeface="Comic Sans MS"/>
              </a:rPr>
              <a:t>Ready?</a:t>
            </a:r>
            <a:endParaRPr>
              <a:latin typeface="Comic Sans MS"/>
              <a:ea typeface="Comic Sans MS"/>
              <a:cs typeface="Comic Sans MS"/>
              <a:sym typeface="Comic Sans MS"/>
            </a:endParaRPr>
          </a:p>
        </p:txBody>
      </p:sp>
      <p:pic>
        <p:nvPicPr>
          <p:cNvPr id="364" name="Shape 364"/>
          <p:cNvPicPr preferRelativeResize="0"/>
          <p:nvPr/>
        </p:nvPicPr>
        <p:blipFill>
          <a:blip r:embed="rId4">
            <a:alphaModFix/>
          </a:blip>
          <a:stretch>
            <a:fillRect/>
          </a:stretch>
        </p:blipFill>
        <p:spPr>
          <a:xfrm rot="-262036">
            <a:off x="5388693" y="1386929"/>
            <a:ext cx="3004713" cy="2358691"/>
          </a:xfrm>
          <a:prstGeom prst="rect">
            <a:avLst/>
          </a:prstGeom>
          <a:noFill/>
          <a:ln>
            <a:noFill/>
          </a:ln>
        </p:spPr>
      </p:pic>
      <p:pic>
        <p:nvPicPr>
          <p:cNvPr id="365" name="Shape 365"/>
          <p:cNvPicPr preferRelativeResize="0"/>
          <p:nvPr/>
        </p:nvPicPr>
        <p:blipFill>
          <a:blip r:embed="rId5">
            <a:alphaModFix/>
          </a:blip>
          <a:stretch>
            <a:fillRect/>
          </a:stretch>
        </p:blipFill>
        <p:spPr>
          <a:xfrm>
            <a:off x="487425" y="1589225"/>
            <a:ext cx="4864426" cy="2736250"/>
          </a:xfrm>
          <a:prstGeom prst="rect">
            <a:avLst/>
          </a:prstGeom>
          <a:noFill/>
          <a:ln>
            <a:noFill/>
          </a:ln>
        </p:spPr>
      </p:pic>
      <p:pic>
        <p:nvPicPr>
          <p:cNvPr id="366" name="Shape 366"/>
          <p:cNvPicPr preferRelativeResize="0"/>
          <p:nvPr/>
        </p:nvPicPr>
        <p:blipFill>
          <a:blip r:embed="rId6">
            <a:alphaModFix/>
          </a:blip>
          <a:stretch>
            <a:fillRect/>
          </a:stretch>
        </p:blipFill>
        <p:spPr>
          <a:xfrm>
            <a:off x="4804625" y="3481450"/>
            <a:ext cx="3947775" cy="1502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81" name="Shape 81"/>
        <p:cNvGrpSpPr/>
        <p:nvPr/>
      </p:nvGrpSpPr>
      <p:grpSpPr>
        <a:xfrm>
          <a:off x="0" y="0"/>
          <a:ext cx="0" cy="0"/>
          <a:chOff x="0" y="0"/>
          <a:chExt cx="0" cy="0"/>
        </a:xfrm>
      </p:grpSpPr>
      <p:sp>
        <p:nvSpPr>
          <p:cNvPr id="82" name="Shape 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Verdana"/>
                <a:ea typeface="Verdana"/>
                <a:cs typeface="Verdana"/>
                <a:sym typeface="Verdana"/>
              </a:rPr>
              <a:t>Let’s Look at a few scenarios where I felt happy!</a:t>
            </a:r>
            <a:endParaRPr sz="2400">
              <a:latin typeface="Verdana"/>
              <a:ea typeface="Verdana"/>
              <a:cs typeface="Verdana"/>
              <a:sym typeface="Verdana"/>
            </a:endParaRPr>
          </a:p>
        </p:txBody>
      </p:sp>
      <p:sp>
        <p:nvSpPr>
          <p:cNvPr id="83" name="Shape 8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30200" lvl="0" marL="4572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The time I volunteered at the Mary Brennan Inn Soup Kitchen</a:t>
            </a:r>
            <a:endParaRPr sz="1600">
              <a:solidFill>
                <a:srgbClr val="FFFFFF"/>
              </a:solidFill>
              <a:latin typeface="Verdana"/>
              <a:ea typeface="Verdana"/>
              <a:cs typeface="Verdana"/>
              <a:sym typeface="Verdana"/>
            </a:endParaRPr>
          </a:p>
          <a:p>
            <a:pPr indent="-330200" lvl="1" marL="9144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For one of my classes at Molloy, we were required to volunteer at the local soup kitchen.</a:t>
            </a:r>
            <a:endParaRPr sz="1600">
              <a:solidFill>
                <a:srgbClr val="FFFFFF"/>
              </a:solidFill>
              <a:latin typeface="Verdana"/>
              <a:ea typeface="Verdana"/>
              <a:cs typeface="Verdana"/>
              <a:sym typeface="Verdana"/>
            </a:endParaRPr>
          </a:p>
          <a:p>
            <a:pPr indent="-330200" lvl="1" marL="9144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Each student was given a certain task to accomplish, whether you were preparing food or organizing clothes</a:t>
            </a:r>
            <a:endParaRPr sz="1600">
              <a:solidFill>
                <a:srgbClr val="FFFFFF"/>
              </a:solidFill>
              <a:latin typeface="Verdana"/>
              <a:ea typeface="Verdana"/>
              <a:cs typeface="Verdana"/>
              <a:sym typeface="Verdana"/>
            </a:endParaRPr>
          </a:p>
          <a:p>
            <a:pPr indent="-330200" lvl="1" marL="9144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This was a very eye-opening experience</a:t>
            </a:r>
            <a:endParaRPr sz="1600">
              <a:solidFill>
                <a:srgbClr val="FFFFFF"/>
              </a:solidFill>
              <a:latin typeface="Verdana"/>
              <a:ea typeface="Verdana"/>
              <a:cs typeface="Verdana"/>
              <a:sym typeface="Verdana"/>
            </a:endParaRPr>
          </a:p>
          <a:p>
            <a:pPr indent="-330200" lvl="1" marL="91440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Question is: Do you think this is true happiness?</a:t>
            </a:r>
            <a:endParaRPr sz="1600">
              <a:solidFill>
                <a:srgbClr val="FFFFFF"/>
              </a:solidFill>
              <a:latin typeface="Verdana"/>
              <a:ea typeface="Verdana"/>
              <a:cs typeface="Verdana"/>
              <a:sym typeface="Verdana"/>
            </a:endParaRPr>
          </a:p>
        </p:txBody>
      </p:sp>
      <p:sp>
        <p:nvSpPr>
          <p:cNvPr id="84" name="Shape 8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30200" lvl="0" marL="4572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The time I got a new cell phone</a:t>
            </a:r>
            <a:endParaRPr sz="1600">
              <a:solidFill>
                <a:srgbClr val="FFFFFF"/>
              </a:solidFill>
              <a:latin typeface="Verdana"/>
              <a:ea typeface="Verdana"/>
              <a:cs typeface="Verdana"/>
              <a:sym typeface="Verdana"/>
            </a:endParaRPr>
          </a:p>
          <a:p>
            <a:pPr indent="-330200" lvl="1" marL="9144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Cracked my old phone screen on a school field trip and had to wait for my upgrade to get a new one</a:t>
            </a:r>
            <a:endParaRPr sz="1600">
              <a:solidFill>
                <a:srgbClr val="FFFFFF"/>
              </a:solidFill>
              <a:latin typeface="Verdana"/>
              <a:ea typeface="Verdana"/>
              <a:cs typeface="Verdana"/>
              <a:sym typeface="Verdana"/>
            </a:endParaRPr>
          </a:p>
          <a:p>
            <a:pPr indent="-330200" lvl="1" marL="9144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Freshman year of college: I got the iPhone 6 and I was so happy that I replaced the phone with the cracked screen.</a:t>
            </a:r>
            <a:endParaRPr sz="1600">
              <a:solidFill>
                <a:srgbClr val="FFFFFF"/>
              </a:solidFill>
              <a:latin typeface="Verdana"/>
              <a:ea typeface="Verdana"/>
              <a:cs typeface="Verdana"/>
              <a:sym typeface="Verdana"/>
            </a:endParaRPr>
          </a:p>
          <a:p>
            <a:pPr indent="-330200" lvl="1" marL="914400" rtl="0">
              <a:spcBef>
                <a:spcPts val="0"/>
              </a:spcBef>
              <a:spcAft>
                <a:spcPts val="0"/>
              </a:spcAft>
              <a:buClr>
                <a:srgbClr val="FFFFFF"/>
              </a:buClr>
              <a:buSzPts val="1600"/>
              <a:buFont typeface="Verdana"/>
              <a:buChar char="➢"/>
            </a:pPr>
            <a:r>
              <a:rPr lang="en" sz="1600">
                <a:solidFill>
                  <a:srgbClr val="FFFFFF"/>
                </a:solidFill>
                <a:latin typeface="Verdana"/>
                <a:ea typeface="Verdana"/>
                <a:cs typeface="Verdana"/>
                <a:sym typeface="Verdana"/>
              </a:rPr>
              <a:t>Question is: Do you think this is true happiness?</a:t>
            </a:r>
            <a:endParaRPr sz="1600">
              <a:solidFill>
                <a:srgbClr val="FFFFFF"/>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Shape 3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French Explorers (1534)</a:t>
            </a:r>
            <a:endParaRPr/>
          </a:p>
        </p:txBody>
      </p:sp>
      <p:pic>
        <p:nvPicPr>
          <p:cNvPr id="372" name="Shape 372"/>
          <p:cNvPicPr preferRelativeResize="0"/>
          <p:nvPr/>
        </p:nvPicPr>
        <p:blipFill>
          <a:blip r:embed="rId3">
            <a:alphaModFix/>
          </a:blip>
          <a:stretch>
            <a:fillRect/>
          </a:stretch>
        </p:blipFill>
        <p:spPr>
          <a:xfrm>
            <a:off x="411950" y="1152475"/>
            <a:ext cx="2857500" cy="3200400"/>
          </a:xfrm>
          <a:prstGeom prst="rect">
            <a:avLst/>
          </a:prstGeom>
          <a:noFill/>
          <a:ln>
            <a:noFill/>
          </a:ln>
        </p:spPr>
      </p:pic>
      <p:pic>
        <p:nvPicPr>
          <p:cNvPr id="373" name="Shape 373"/>
          <p:cNvPicPr preferRelativeResize="0"/>
          <p:nvPr/>
        </p:nvPicPr>
        <p:blipFill>
          <a:blip r:embed="rId4">
            <a:alphaModFix/>
          </a:blip>
          <a:stretch>
            <a:fillRect/>
          </a:stretch>
        </p:blipFill>
        <p:spPr>
          <a:xfrm>
            <a:off x="3918325" y="1017725"/>
            <a:ext cx="4533900" cy="3400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pic>
        <p:nvPicPr>
          <p:cNvPr id="378" name="Shape 37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9" name="Shape 379"/>
          <p:cNvSpPr txBox="1"/>
          <p:nvPr>
            <p:ph type="title"/>
          </p:nvPr>
        </p:nvSpPr>
        <p:spPr>
          <a:xfrm>
            <a:off x="311700" y="343025"/>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Comic Sans MS"/>
                <a:ea typeface="Comic Sans MS"/>
                <a:cs typeface="Comic Sans MS"/>
                <a:sym typeface="Comic Sans MS"/>
              </a:rPr>
              <a:t>Time Machine!</a:t>
            </a:r>
            <a:r>
              <a:rPr lang="en">
                <a:latin typeface="Comic Sans MS"/>
                <a:ea typeface="Comic Sans MS"/>
                <a:cs typeface="Comic Sans MS"/>
                <a:sym typeface="Comic Sans MS"/>
              </a:rPr>
              <a:t> </a:t>
            </a:r>
            <a:endParaRPr>
              <a:latin typeface="Comic Sans MS"/>
              <a:ea typeface="Comic Sans MS"/>
              <a:cs typeface="Comic Sans MS"/>
              <a:sym typeface="Comic Sans MS"/>
            </a:endParaRPr>
          </a:p>
          <a:p>
            <a:pPr indent="457200" lvl="0" marL="457200" rtl="0">
              <a:spcBef>
                <a:spcPts val="0"/>
              </a:spcBef>
              <a:spcAft>
                <a:spcPts val="0"/>
              </a:spcAft>
              <a:buNone/>
            </a:pPr>
            <a:r>
              <a:rPr lang="en">
                <a:latin typeface="Comic Sans MS"/>
                <a:ea typeface="Comic Sans MS"/>
                <a:cs typeface="Comic Sans MS"/>
                <a:sym typeface="Comic Sans MS"/>
              </a:rPr>
              <a:t>Ready?</a:t>
            </a:r>
            <a:endParaRPr>
              <a:latin typeface="Comic Sans MS"/>
              <a:ea typeface="Comic Sans MS"/>
              <a:cs typeface="Comic Sans MS"/>
              <a:sym typeface="Comic Sans MS"/>
            </a:endParaRPr>
          </a:p>
        </p:txBody>
      </p:sp>
      <p:pic>
        <p:nvPicPr>
          <p:cNvPr id="380" name="Shape 380"/>
          <p:cNvPicPr preferRelativeResize="0"/>
          <p:nvPr/>
        </p:nvPicPr>
        <p:blipFill>
          <a:blip r:embed="rId4">
            <a:alphaModFix/>
          </a:blip>
          <a:stretch>
            <a:fillRect/>
          </a:stretch>
        </p:blipFill>
        <p:spPr>
          <a:xfrm rot="-262036">
            <a:off x="5388693" y="1386929"/>
            <a:ext cx="3004713" cy="2358691"/>
          </a:xfrm>
          <a:prstGeom prst="rect">
            <a:avLst/>
          </a:prstGeom>
          <a:noFill/>
          <a:ln>
            <a:noFill/>
          </a:ln>
        </p:spPr>
      </p:pic>
      <p:pic>
        <p:nvPicPr>
          <p:cNvPr id="381" name="Shape 381"/>
          <p:cNvPicPr preferRelativeResize="0"/>
          <p:nvPr/>
        </p:nvPicPr>
        <p:blipFill>
          <a:blip r:embed="rId5">
            <a:alphaModFix/>
          </a:blip>
          <a:stretch>
            <a:fillRect/>
          </a:stretch>
        </p:blipFill>
        <p:spPr>
          <a:xfrm>
            <a:off x="487425" y="1589225"/>
            <a:ext cx="4864426" cy="2736250"/>
          </a:xfrm>
          <a:prstGeom prst="rect">
            <a:avLst/>
          </a:prstGeom>
          <a:noFill/>
          <a:ln>
            <a:noFill/>
          </a:ln>
        </p:spPr>
      </p:pic>
      <p:pic>
        <p:nvPicPr>
          <p:cNvPr id="382" name="Shape 382"/>
          <p:cNvPicPr preferRelativeResize="0"/>
          <p:nvPr/>
        </p:nvPicPr>
        <p:blipFill>
          <a:blip r:embed="rId6">
            <a:alphaModFix/>
          </a:blip>
          <a:stretch>
            <a:fillRect/>
          </a:stretch>
        </p:blipFill>
        <p:spPr>
          <a:xfrm>
            <a:off x="4804625" y="3481450"/>
            <a:ext cx="3947775" cy="1502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Loss to the English (1763)</a:t>
            </a:r>
            <a:endParaRPr/>
          </a:p>
        </p:txBody>
      </p:sp>
      <p:pic>
        <p:nvPicPr>
          <p:cNvPr id="388" name="Shape 388"/>
          <p:cNvPicPr preferRelativeResize="0"/>
          <p:nvPr/>
        </p:nvPicPr>
        <p:blipFill>
          <a:blip r:embed="rId3">
            <a:alphaModFix/>
          </a:blip>
          <a:stretch>
            <a:fillRect/>
          </a:stretch>
        </p:blipFill>
        <p:spPr>
          <a:xfrm>
            <a:off x="311703" y="1152475"/>
            <a:ext cx="4106700" cy="3416400"/>
          </a:xfrm>
          <a:prstGeom prst="rect">
            <a:avLst/>
          </a:prstGeom>
          <a:noFill/>
          <a:ln>
            <a:noFill/>
          </a:ln>
        </p:spPr>
      </p:pic>
      <p:pic>
        <p:nvPicPr>
          <p:cNvPr id="389" name="Shape 389"/>
          <p:cNvPicPr preferRelativeResize="0"/>
          <p:nvPr/>
        </p:nvPicPr>
        <p:blipFill>
          <a:blip r:embed="rId4">
            <a:alphaModFix/>
          </a:blip>
          <a:stretch>
            <a:fillRect/>
          </a:stretch>
        </p:blipFill>
        <p:spPr>
          <a:xfrm>
            <a:off x="4746063" y="1220788"/>
            <a:ext cx="4086225" cy="29051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Shape 3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Comic Sans MS"/>
                <a:ea typeface="Comic Sans MS"/>
                <a:cs typeface="Comic Sans MS"/>
                <a:sym typeface="Comic Sans MS"/>
              </a:rPr>
              <a:t>Homework Time!</a:t>
            </a:r>
            <a:endParaRPr>
              <a:latin typeface="Comic Sans MS"/>
              <a:ea typeface="Comic Sans MS"/>
              <a:cs typeface="Comic Sans MS"/>
              <a:sym typeface="Comic Sans MS"/>
            </a:endParaRPr>
          </a:p>
        </p:txBody>
      </p:sp>
      <p:sp>
        <p:nvSpPr>
          <p:cNvPr id="395" name="Shape 395"/>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Comic Sans MS"/>
                <a:ea typeface="Comic Sans MS"/>
                <a:cs typeface="Comic Sans MS"/>
                <a:sym typeface="Comic Sans MS"/>
              </a:rPr>
              <a:t>Your job is to answer the following question on Flipgrid:</a:t>
            </a:r>
            <a:endParaRPr>
              <a:latin typeface="Comic Sans MS"/>
              <a:ea typeface="Comic Sans MS"/>
              <a:cs typeface="Comic Sans MS"/>
              <a:sym typeface="Comic Sans MS"/>
            </a:endParaRPr>
          </a:p>
          <a:p>
            <a:pPr indent="0" lvl="0" marL="0" rtl="0" algn="ctr">
              <a:spcBef>
                <a:spcPts val="1600"/>
              </a:spcBef>
              <a:spcAft>
                <a:spcPts val="0"/>
              </a:spcAft>
              <a:buNone/>
            </a:pPr>
            <a:r>
              <a:t/>
            </a:r>
            <a:endParaRPr sz="2400">
              <a:solidFill>
                <a:srgbClr val="F3F3F3"/>
              </a:solidFill>
              <a:latin typeface="Comic Sans MS"/>
              <a:ea typeface="Comic Sans MS"/>
              <a:cs typeface="Comic Sans MS"/>
              <a:sym typeface="Comic Sans MS"/>
            </a:endParaRPr>
          </a:p>
          <a:p>
            <a:pPr indent="0" lvl="0" marL="0" algn="ctr">
              <a:spcBef>
                <a:spcPts val="1600"/>
              </a:spcBef>
              <a:spcAft>
                <a:spcPts val="1600"/>
              </a:spcAft>
              <a:buNone/>
            </a:pPr>
            <a:r>
              <a:rPr lang="en" sz="2400">
                <a:solidFill>
                  <a:srgbClr val="F3F3F3"/>
                </a:solidFill>
                <a:latin typeface="Comic Sans MS"/>
                <a:ea typeface="Comic Sans MS"/>
                <a:cs typeface="Comic Sans MS"/>
                <a:sym typeface="Comic Sans MS"/>
              </a:rPr>
              <a:t>In your opinion, which historical event was the most </a:t>
            </a:r>
            <a:r>
              <a:rPr lang="en" sz="2400">
                <a:solidFill>
                  <a:srgbClr val="F3F3F3"/>
                </a:solidFill>
                <a:latin typeface="Comic Sans MS"/>
                <a:ea typeface="Comic Sans MS"/>
                <a:cs typeface="Comic Sans MS"/>
                <a:sym typeface="Comic Sans MS"/>
              </a:rPr>
              <a:t>important</a:t>
            </a:r>
            <a:r>
              <a:rPr lang="en" sz="2400">
                <a:solidFill>
                  <a:srgbClr val="F3F3F3"/>
                </a:solidFill>
                <a:latin typeface="Comic Sans MS"/>
                <a:ea typeface="Comic Sans MS"/>
                <a:cs typeface="Comic Sans MS"/>
                <a:sym typeface="Comic Sans MS"/>
              </a:rPr>
              <a:t> in shaping Canada’s history today? Cite evidence from the Act It Out performances and/or the read and retell passages! Be sure to </a:t>
            </a:r>
            <a:r>
              <a:rPr lang="en" sz="2400">
                <a:solidFill>
                  <a:srgbClr val="F3F3F3"/>
                </a:solidFill>
                <a:latin typeface="Comic Sans MS"/>
                <a:ea typeface="Comic Sans MS"/>
                <a:cs typeface="Comic Sans MS"/>
                <a:sym typeface="Comic Sans MS"/>
              </a:rPr>
              <a:t>respond</a:t>
            </a:r>
            <a:r>
              <a:rPr lang="en" sz="2400">
                <a:solidFill>
                  <a:srgbClr val="F3F3F3"/>
                </a:solidFill>
                <a:latin typeface="Comic Sans MS"/>
                <a:ea typeface="Comic Sans MS"/>
                <a:cs typeface="Comic Sans MS"/>
                <a:sym typeface="Comic Sans MS"/>
              </a:rPr>
              <a:t> to one classmate!</a:t>
            </a:r>
            <a:endParaRPr sz="2400">
              <a:solidFill>
                <a:srgbClr val="F3F3F3"/>
              </a:solidFill>
              <a:latin typeface="Comic Sans MS"/>
              <a:ea typeface="Comic Sans MS"/>
              <a:cs typeface="Comic Sans MS"/>
              <a:sym typeface="Comic Sans MS"/>
            </a:endParaRPr>
          </a:p>
        </p:txBody>
      </p:sp>
      <p:pic>
        <p:nvPicPr>
          <p:cNvPr id="396" name="Shape 396"/>
          <p:cNvPicPr preferRelativeResize="0"/>
          <p:nvPr/>
        </p:nvPicPr>
        <p:blipFill>
          <a:blip r:embed="rId3">
            <a:alphaModFix/>
          </a:blip>
          <a:stretch>
            <a:fillRect/>
          </a:stretch>
        </p:blipFill>
        <p:spPr>
          <a:xfrm rot="781719">
            <a:off x="6332873" y="404406"/>
            <a:ext cx="2607203" cy="84486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5A6BD"/>
        </a:solidFill>
      </p:bgPr>
    </p:bg>
    <p:spTree>
      <p:nvGrpSpPr>
        <p:cNvPr id="400" name="Shape 400"/>
        <p:cNvGrpSpPr/>
        <p:nvPr/>
      </p:nvGrpSpPr>
      <p:grpSpPr>
        <a:xfrm>
          <a:off x="0" y="0"/>
          <a:ext cx="0" cy="0"/>
          <a:chOff x="0" y="0"/>
          <a:chExt cx="0" cy="0"/>
        </a:xfrm>
      </p:grpSpPr>
      <p:sp>
        <p:nvSpPr>
          <p:cNvPr id="401" name="Shape 401"/>
          <p:cNvSpPr txBox="1"/>
          <p:nvPr>
            <p:ph type="title"/>
          </p:nvPr>
        </p:nvSpPr>
        <p:spPr>
          <a:xfrm>
            <a:off x="849275" y="275125"/>
            <a:ext cx="6842100" cy="41028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 sz="3800">
                <a:solidFill>
                  <a:srgbClr val="FFFFFF"/>
                </a:solidFill>
                <a:latin typeface="Coming Soon"/>
                <a:ea typeface="Coming Soon"/>
                <a:cs typeface="Coming Soon"/>
                <a:sym typeface="Coming Soon"/>
              </a:rPr>
              <a:t>Historical Thinking</a:t>
            </a:r>
            <a:endParaRPr sz="3800">
              <a:solidFill>
                <a:srgbClr val="FFFFFF"/>
              </a:solidFill>
              <a:latin typeface="Coming Soon"/>
              <a:ea typeface="Coming Soon"/>
              <a:cs typeface="Coming Soon"/>
              <a:sym typeface="Coming Soon"/>
            </a:endParaRPr>
          </a:p>
          <a:p>
            <a:pPr indent="457200" lvl="0" marL="457200" algn="l">
              <a:spcBef>
                <a:spcPts val="0"/>
              </a:spcBef>
              <a:spcAft>
                <a:spcPts val="0"/>
              </a:spcAft>
              <a:buNone/>
            </a:pPr>
            <a:r>
              <a:rPr lang="en" sz="2900">
                <a:solidFill>
                  <a:srgbClr val="FFFFFF"/>
                </a:solidFill>
                <a:latin typeface="Coming Soon"/>
                <a:ea typeface="Coming Soon"/>
                <a:cs typeface="Coming Soon"/>
                <a:sym typeface="Coming Soon"/>
              </a:rPr>
              <a:t>LESSON 4 </a:t>
            </a:r>
            <a:endParaRPr sz="2900">
              <a:solidFill>
                <a:srgbClr val="FFFFFF"/>
              </a:solidFill>
              <a:latin typeface="Coming Soon"/>
              <a:ea typeface="Coming Soon"/>
              <a:cs typeface="Coming Soon"/>
              <a:sym typeface="Coming Soon"/>
            </a:endParaRPr>
          </a:p>
          <a:p>
            <a:pPr indent="457200" lvl="0" marL="1371600" algn="l">
              <a:spcBef>
                <a:spcPts val="0"/>
              </a:spcBef>
              <a:spcAft>
                <a:spcPts val="0"/>
              </a:spcAft>
              <a:buNone/>
            </a:pPr>
            <a:r>
              <a:rPr lang="en" sz="2400">
                <a:solidFill>
                  <a:srgbClr val="FFFFFF"/>
                </a:solidFill>
                <a:latin typeface="Coming Soon"/>
                <a:ea typeface="Coming Soon"/>
                <a:cs typeface="Coming Soon"/>
                <a:sym typeface="Coming Soon"/>
              </a:rPr>
              <a:t>Ms. Foley</a:t>
            </a:r>
            <a:endParaRPr sz="2400">
              <a:solidFill>
                <a:srgbClr val="FFFFFF"/>
              </a:solidFill>
              <a:latin typeface="Coming Soon"/>
              <a:ea typeface="Coming Soon"/>
              <a:cs typeface="Coming Soon"/>
              <a:sym typeface="Coming Soon"/>
            </a:endParaRPr>
          </a:p>
          <a:p>
            <a:pPr indent="0" lvl="0" marL="0">
              <a:spcBef>
                <a:spcPts val="0"/>
              </a:spcBef>
              <a:spcAft>
                <a:spcPts val="0"/>
              </a:spcAft>
              <a:buNone/>
            </a:pPr>
            <a:r>
              <a:t/>
            </a:r>
            <a:endParaRPr sz="2400">
              <a:solidFill>
                <a:srgbClr val="FFFFFF"/>
              </a:solidFill>
              <a:latin typeface="Coming Soon"/>
              <a:ea typeface="Coming Soon"/>
              <a:cs typeface="Coming Soon"/>
              <a:sym typeface="Coming Soon"/>
            </a:endParaRPr>
          </a:p>
          <a:p>
            <a:pPr indent="0" lvl="0" marL="0" rtl="0">
              <a:lnSpc>
                <a:spcPct val="115000"/>
              </a:lnSpc>
              <a:spcBef>
                <a:spcPts val="0"/>
              </a:spcBef>
              <a:spcAft>
                <a:spcPts val="0"/>
              </a:spcAft>
              <a:buNone/>
            </a:pPr>
            <a:r>
              <a:rPr b="1" lang="en">
                <a:solidFill>
                  <a:srgbClr val="741B47"/>
                </a:solidFill>
                <a:latin typeface="Londrina Outline"/>
                <a:ea typeface="Londrina Outline"/>
                <a:cs typeface="Londrina Outline"/>
                <a:sym typeface="Londrina Outline"/>
              </a:rPr>
              <a:t>How do we know what we have learned about Canada is true?</a:t>
            </a:r>
            <a:endParaRPr>
              <a:solidFill>
                <a:srgbClr val="741B47"/>
              </a:solidFill>
            </a:endParaRPr>
          </a:p>
        </p:txBody>
      </p:sp>
      <p:pic>
        <p:nvPicPr>
          <p:cNvPr descr="Image result for canada flag" id="402" name="Shape 402"/>
          <p:cNvPicPr preferRelativeResize="0"/>
          <p:nvPr/>
        </p:nvPicPr>
        <p:blipFill>
          <a:blip r:embed="rId3">
            <a:alphaModFix/>
          </a:blip>
          <a:stretch>
            <a:fillRect/>
          </a:stretch>
        </p:blipFill>
        <p:spPr>
          <a:xfrm rot="1169513">
            <a:off x="5412799" y="611805"/>
            <a:ext cx="3390227" cy="193611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06" name="Shape 406"/>
        <p:cNvGrpSpPr/>
        <p:nvPr/>
      </p:nvGrpSpPr>
      <p:grpSpPr>
        <a:xfrm>
          <a:off x="0" y="0"/>
          <a:ext cx="0" cy="0"/>
          <a:chOff x="0" y="0"/>
          <a:chExt cx="0" cy="0"/>
        </a:xfrm>
      </p:grpSpPr>
      <p:sp>
        <p:nvSpPr>
          <p:cNvPr id="407" name="Shape 40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descr="When we talk about history we are not always referring to the past. SUBSCRIBE ▶ http://bit.ly/Creators365Sub  History is not simply about telling facts that happened a long time ago, is about understanding the past so we can say something about the present. Historians interpret the past to be able to explain current facts. Thus, by understanding how and why things happened, we can better understand our present and recognize the origins of many of our problems.  WATCH MORE ▶ http://bit.ly/Creators365  FOLLOW US: Facebook ▶ http://facebook.com/Aula365 Twitter ▶ http://twitter.com/aula365 Instagram ▶ http://instagram.com/aula365  -----------------------------------------------------  Welcome to Creators365, where emotion is learning to create. Here you will find the most important content for school subjects: Math, Social Sciences, Natural Sciences, and Language. Find us at https://www.aula365.com The funniest learning social network in the world!" id="408" name="Shape 408" title="How Do You Study History? | Educational Videos for Kids">
            <a:hlinkClick r:id="rId3"/>
          </p:cNvPr>
          <p:cNvSpPr/>
          <p:nvPr/>
        </p:nvSpPr>
        <p:spPr>
          <a:xfrm>
            <a:off x="1204800" y="125950"/>
            <a:ext cx="6734400" cy="4891600"/>
          </a:xfrm>
          <a:prstGeom prst="rect">
            <a:avLst/>
          </a:prstGeom>
          <a:blipFill>
            <a:blip r:embed="rId4">
              <a:alphaModFix/>
            </a:blip>
            <a:stretch>
              <a:fillRect/>
            </a:stretch>
          </a:blipFill>
          <a:ln>
            <a:noFill/>
          </a:ln>
        </p:spPr>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12" name="Shape 412"/>
        <p:cNvGrpSpPr/>
        <p:nvPr/>
      </p:nvGrpSpPr>
      <p:grpSpPr>
        <a:xfrm>
          <a:off x="0" y="0"/>
          <a:ext cx="0" cy="0"/>
          <a:chOff x="0" y="0"/>
          <a:chExt cx="0" cy="0"/>
        </a:xfrm>
      </p:grpSpPr>
      <p:sp>
        <p:nvSpPr>
          <p:cNvPr id="413" name="Shape 413"/>
          <p:cNvSpPr txBox="1"/>
          <p:nvPr>
            <p:ph type="title"/>
          </p:nvPr>
        </p:nvSpPr>
        <p:spPr>
          <a:xfrm>
            <a:off x="311700" y="239225"/>
            <a:ext cx="8520600" cy="6339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3600">
                <a:solidFill>
                  <a:srgbClr val="E06666"/>
                </a:solidFill>
                <a:latin typeface="Coming Soon"/>
                <a:ea typeface="Coming Soon"/>
                <a:cs typeface="Coming Soon"/>
                <a:sym typeface="Coming Soon"/>
              </a:rPr>
              <a:t>CHAMPS</a:t>
            </a:r>
            <a:endParaRPr b="1" sz="3600">
              <a:solidFill>
                <a:srgbClr val="E06666"/>
              </a:solidFill>
              <a:latin typeface="Coming Soon"/>
              <a:ea typeface="Coming Soon"/>
              <a:cs typeface="Coming Soon"/>
              <a:sym typeface="Coming Soon"/>
            </a:endParaRPr>
          </a:p>
        </p:txBody>
      </p:sp>
      <p:sp>
        <p:nvSpPr>
          <p:cNvPr id="414" name="Shape 414"/>
          <p:cNvSpPr txBox="1"/>
          <p:nvPr>
            <p:ph idx="1" type="body"/>
          </p:nvPr>
        </p:nvSpPr>
        <p:spPr>
          <a:xfrm>
            <a:off x="167475" y="956925"/>
            <a:ext cx="8976600" cy="4030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u="sng">
                <a:solidFill>
                  <a:srgbClr val="E06666"/>
                </a:solidFill>
                <a:latin typeface="Coming Soon"/>
                <a:ea typeface="Coming Soon"/>
                <a:cs typeface="Coming Soon"/>
                <a:sym typeface="Coming Soon"/>
              </a:rPr>
              <a:t>C</a:t>
            </a:r>
            <a:r>
              <a:rPr b="1" lang="en">
                <a:solidFill>
                  <a:srgbClr val="E06666"/>
                </a:solidFill>
                <a:latin typeface="Coming Soon"/>
                <a:ea typeface="Coming Soon"/>
                <a:cs typeface="Coming Soon"/>
                <a:sym typeface="Coming Soon"/>
              </a:rPr>
              <a:t> - </a:t>
            </a:r>
            <a:r>
              <a:rPr b="1" lang="en" u="sng">
                <a:solidFill>
                  <a:srgbClr val="E06666"/>
                </a:solidFill>
                <a:latin typeface="Coming Soon"/>
                <a:ea typeface="Coming Soon"/>
                <a:cs typeface="Coming Soon"/>
                <a:sym typeface="Coming Soon"/>
              </a:rPr>
              <a:t>Conversation:</a:t>
            </a:r>
            <a:r>
              <a:rPr b="1" lang="en">
                <a:solidFill>
                  <a:srgbClr val="000000"/>
                </a:solidFill>
              </a:rPr>
              <a:t> </a:t>
            </a:r>
            <a:r>
              <a:rPr b="1" lang="en" sz="1400">
                <a:solidFill>
                  <a:srgbClr val="000000"/>
                </a:solidFill>
                <a:latin typeface="Coming Soon"/>
                <a:ea typeface="Coming Soon"/>
                <a:cs typeface="Coming Soon"/>
                <a:sym typeface="Coming Soon"/>
              </a:rPr>
              <a:t>There will be so much wonderful conversation between you and your peers today when we analyze our documents on Canada. Remember to listen, respond, and be respectful of your peers!</a:t>
            </a:r>
            <a:endParaRPr b="1" sz="1400">
              <a:solidFill>
                <a:srgbClr val="000000"/>
              </a:solidFill>
              <a:latin typeface="Coming Soon"/>
              <a:ea typeface="Coming Soon"/>
              <a:cs typeface="Coming Soon"/>
              <a:sym typeface="Coming Soon"/>
            </a:endParaRPr>
          </a:p>
          <a:p>
            <a:pPr indent="0" lvl="0" marL="0" rtl="0">
              <a:spcBef>
                <a:spcPts val="0"/>
              </a:spcBef>
              <a:spcAft>
                <a:spcPts val="0"/>
              </a:spcAft>
              <a:buNone/>
            </a:pPr>
            <a:r>
              <a:rPr b="1" lang="en" u="sng">
                <a:solidFill>
                  <a:srgbClr val="E06666"/>
                </a:solidFill>
                <a:latin typeface="Coming Soon"/>
                <a:ea typeface="Coming Soon"/>
                <a:cs typeface="Coming Soon"/>
                <a:sym typeface="Coming Soon"/>
              </a:rPr>
              <a:t>H</a:t>
            </a:r>
            <a:r>
              <a:rPr b="1" lang="en">
                <a:solidFill>
                  <a:srgbClr val="E06666"/>
                </a:solidFill>
                <a:latin typeface="Coming Soon"/>
                <a:ea typeface="Coming Soon"/>
                <a:cs typeface="Coming Soon"/>
                <a:sym typeface="Coming Soon"/>
              </a:rPr>
              <a:t> - </a:t>
            </a:r>
            <a:r>
              <a:rPr b="1" lang="en" u="sng">
                <a:solidFill>
                  <a:srgbClr val="E06666"/>
                </a:solidFill>
                <a:latin typeface="Coming Soon"/>
                <a:ea typeface="Coming Soon"/>
                <a:cs typeface="Coming Soon"/>
                <a:sym typeface="Coming Soon"/>
              </a:rPr>
              <a:t>Help: </a:t>
            </a:r>
            <a:r>
              <a:rPr b="1" lang="en" sz="1400">
                <a:solidFill>
                  <a:srgbClr val="000000"/>
                </a:solidFill>
                <a:latin typeface="Coming Soon"/>
                <a:ea typeface="Coming Soon"/>
                <a:cs typeface="Coming Soon"/>
                <a:sym typeface="Coming Soon"/>
              </a:rPr>
              <a:t>Please raise your hand if you have any questions and I would be more than happy to help! </a:t>
            </a:r>
            <a:endParaRPr b="1" sz="1400">
              <a:solidFill>
                <a:srgbClr val="000000"/>
              </a:solidFill>
              <a:latin typeface="Coming Soon"/>
              <a:ea typeface="Coming Soon"/>
              <a:cs typeface="Coming Soon"/>
              <a:sym typeface="Coming Soon"/>
            </a:endParaRPr>
          </a:p>
          <a:p>
            <a:pPr indent="0" lvl="0" marL="0" rtl="0">
              <a:spcBef>
                <a:spcPts val="0"/>
              </a:spcBef>
              <a:spcAft>
                <a:spcPts val="0"/>
              </a:spcAft>
              <a:buNone/>
            </a:pPr>
            <a:r>
              <a:rPr b="1" lang="en" u="sng">
                <a:solidFill>
                  <a:srgbClr val="E06666"/>
                </a:solidFill>
                <a:latin typeface="Coming Soon"/>
                <a:ea typeface="Coming Soon"/>
                <a:cs typeface="Coming Soon"/>
                <a:sym typeface="Coming Soon"/>
              </a:rPr>
              <a:t>A</a:t>
            </a:r>
            <a:r>
              <a:rPr b="1" lang="en">
                <a:solidFill>
                  <a:srgbClr val="E06666"/>
                </a:solidFill>
                <a:latin typeface="Coming Soon"/>
                <a:ea typeface="Coming Soon"/>
                <a:cs typeface="Coming Soon"/>
                <a:sym typeface="Coming Soon"/>
              </a:rPr>
              <a:t> - </a:t>
            </a:r>
            <a:r>
              <a:rPr b="1" lang="en" u="sng">
                <a:solidFill>
                  <a:srgbClr val="E06666"/>
                </a:solidFill>
                <a:latin typeface="Coming Soon"/>
                <a:ea typeface="Coming Soon"/>
                <a:cs typeface="Coming Soon"/>
                <a:sym typeface="Coming Soon"/>
              </a:rPr>
              <a:t>Activity: </a:t>
            </a:r>
            <a:r>
              <a:rPr b="1" lang="en" sz="1400">
                <a:solidFill>
                  <a:srgbClr val="000000"/>
                </a:solidFill>
                <a:latin typeface="Coming Soon"/>
                <a:ea typeface="Coming Soon"/>
                <a:cs typeface="Coming Soon"/>
                <a:sym typeface="Coming Soon"/>
              </a:rPr>
              <a:t>Today you will all be thinking like a historian to analyze documents using the SCIM-C method!</a:t>
            </a:r>
            <a:endParaRPr b="1" sz="1400">
              <a:solidFill>
                <a:srgbClr val="000000"/>
              </a:solidFill>
              <a:latin typeface="Coming Soon"/>
              <a:ea typeface="Coming Soon"/>
              <a:cs typeface="Coming Soon"/>
              <a:sym typeface="Coming Soon"/>
            </a:endParaRPr>
          </a:p>
          <a:p>
            <a:pPr indent="0" lvl="0" marL="0" rtl="0">
              <a:spcBef>
                <a:spcPts val="0"/>
              </a:spcBef>
              <a:spcAft>
                <a:spcPts val="0"/>
              </a:spcAft>
              <a:buNone/>
            </a:pPr>
            <a:r>
              <a:rPr b="1" lang="en" u="sng">
                <a:solidFill>
                  <a:srgbClr val="E06666"/>
                </a:solidFill>
                <a:latin typeface="Coming Soon"/>
                <a:ea typeface="Coming Soon"/>
                <a:cs typeface="Coming Soon"/>
                <a:sym typeface="Coming Soon"/>
              </a:rPr>
              <a:t>M</a:t>
            </a:r>
            <a:r>
              <a:rPr b="1" lang="en">
                <a:solidFill>
                  <a:srgbClr val="E06666"/>
                </a:solidFill>
                <a:latin typeface="Coming Soon"/>
                <a:ea typeface="Coming Soon"/>
                <a:cs typeface="Coming Soon"/>
                <a:sym typeface="Coming Soon"/>
              </a:rPr>
              <a:t> - </a:t>
            </a:r>
            <a:r>
              <a:rPr b="1" lang="en" u="sng">
                <a:solidFill>
                  <a:srgbClr val="E06666"/>
                </a:solidFill>
                <a:latin typeface="Coming Soon"/>
                <a:ea typeface="Coming Soon"/>
                <a:cs typeface="Coming Soon"/>
                <a:sym typeface="Coming Soon"/>
              </a:rPr>
              <a:t>Movement:</a:t>
            </a:r>
            <a:r>
              <a:rPr b="1" lang="en" sz="1400">
                <a:solidFill>
                  <a:srgbClr val="000000"/>
                </a:solidFill>
              </a:rPr>
              <a:t> </a:t>
            </a:r>
            <a:r>
              <a:rPr b="1" lang="en" sz="1400">
                <a:solidFill>
                  <a:srgbClr val="000000"/>
                </a:solidFill>
                <a:latin typeface="Coming Soon"/>
                <a:ea typeface="Coming Soon"/>
                <a:cs typeface="Coming Soon"/>
                <a:sym typeface="Coming Soon"/>
              </a:rPr>
              <a:t>There will be plenty of movement in our groups today. Remember to keep a calm body and stay on task!</a:t>
            </a:r>
            <a:endParaRPr b="1" sz="1400">
              <a:solidFill>
                <a:srgbClr val="000000"/>
              </a:solidFill>
              <a:latin typeface="Coming Soon"/>
              <a:ea typeface="Coming Soon"/>
              <a:cs typeface="Coming Soon"/>
              <a:sym typeface="Coming Soon"/>
            </a:endParaRPr>
          </a:p>
          <a:p>
            <a:pPr indent="0" lvl="0" marL="0" rtl="0">
              <a:spcBef>
                <a:spcPts val="0"/>
              </a:spcBef>
              <a:spcAft>
                <a:spcPts val="0"/>
              </a:spcAft>
              <a:buNone/>
            </a:pPr>
            <a:r>
              <a:rPr b="1" lang="en" u="sng">
                <a:solidFill>
                  <a:srgbClr val="E06666"/>
                </a:solidFill>
                <a:latin typeface="Coming Soon"/>
                <a:ea typeface="Coming Soon"/>
                <a:cs typeface="Coming Soon"/>
                <a:sym typeface="Coming Soon"/>
              </a:rPr>
              <a:t>P</a:t>
            </a:r>
            <a:r>
              <a:rPr b="1" lang="en">
                <a:solidFill>
                  <a:srgbClr val="E06666"/>
                </a:solidFill>
                <a:latin typeface="Coming Soon"/>
                <a:ea typeface="Coming Soon"/>
                <a:cs typeface="Coming Soon"/>
                <a:sym typeface="Coming Soon"/>
              </a:rPr>
              <a:t> - </a:t>
            </a:r>
            <a:r>
              <a:rPr b="1" lang="en" u="sng">
                <a:solidFill>
                  <a:srgbClr val="E06666"/>
                </a:solidFill>
                <a:latin typeface="Coming Soon"/>
                <a:ea typeface="Coming Soon"/>
                <a:cs typeface="Coming Soon"/>
                <a:sym typeface="Coming Soon"/>
              </a:rPr>
              <a:t>Participation:</a:t>
            </a:r>
            <a:r>
              <a:rPr b="1" lang="en">
                <a:solidFill>
                  <a:srgbClr val="E06666"/>
                </a:solidFill>
                <a:latin typeface="Coming Soon"/>
                <a:ea typeface="Coming Soon"/>
                <a:cs typeface="Coming Soon"/>
                <a:sym typeface="Coming Soon"/>
              </a:rPr>
              <a:t> </a:t>
            </a:r>
            <a:r>
              <a:rPr b="1" lang="en" sz="1400">
                <a:solidFill>
                  <a:srgbClr val="000000"/>
                </a:solidFill>
                <a:latin typeface="Coming Soon"/>
                <a:ea typeface="Coming Soon"/>
                <a:cs typeface="Coming Soon"/>
                <a:sym typeface="Coming Soon"/>
              </a:rPr>
              <a:t>Participation is key to being successful Let’s have fun participating as historians!</a:t>
            </a:r>
            <a:endParaRPr b="1" sz="1400">
              <a:solidFill>
                <a:srgbClr val="000000"/>
              </a:solidFill>
              <a:latin typeface="Coming Soon"/>
              <a:ea typeface="Coming Soon"/>
              <a:cs typeface="Coming Soon"/>
              <a:sym typeface="Coming Soon"/>
            </a:endParaRPr>
          </a:p>
          <a:p>
            <a:pPr indent="0" lvl="0" marL="0" rtl="0">
              <a:spcBef>
                <a:spcPts val="0"/>
              </a:spcBef>
              <a:spcAft>
                <a:spcPts val="0"/>
              </a:spcAft>
              <a:buNone/>
            </a:pPr>
            <a:r>
              <a:rPr b="1" lang="en" u="sng">
                <a:solidFill>
                  <a:srgbClr val="E06666"/>
                </a:solidFill>
                <a:latin typeface="Coming Soon"/>
                <a:ea typeface="Coming Soon"/>
                <a:cs typeface="Coming Soon"/>
                <a:sym typeface="Coming Soon"/>
              </a:rPr>
              <a:t>S</a:t>
            </a:r>
            <a:r>
              <a:rPr b="1" lang="en">
                <a:solidFill>
                  <a:srgbClr val="E06666"/>
                </a:solidFill>
                <a:latin typeface="Coming Soon"/>
                <a:ea typeface="Coming Soon"/>
                <a:cs typeface="Coming Soon"/>
                <a:sym typeface="Coming Soon"/>
              </a:rPr>
              <a:t> - </a:t>
            </a:r>
            <a:r>
              <a:rPr b="1" lang="en" u="sng">
                <a:solidFill>
                  <a:srgbClr val="E06666"/>
                </a:solidFill>
                <a:latin typeface="Coming Soon"/>
                <a:ea typeface="Coming Soon"/>
                <a:cs typeface="Coming Soon"/>
                <a:sym typeface="Coming Soon"/>
              </a:rPr>
              <a:t>Success: </a:t>
            </a:r>
            <a:r>
              <a:rPr b="1" lang="en" sz="1400">
                <a:solidFill>
                  <a:srgbClr val="000000"/>
                </a:solidFill>
                <a:latin typeface="Coming Soon"/>
                <a:ea typeface="Coming Soon"/>
                <a:cs typeface="Coming Soon"/>
                <a:sym typeface="Coming Soon"/>
              </a:rPr>
              <a:t>You will all be </a:t>
            </a:r>
            <a:r>
              <a:rPr b="1" lang="en" sz="1400">
                <a:solidFill>
                  <a:srgbClr val="000000"/>
                </a:solidFill>
                <a:latin typeface="Coming Soon"/>
                <a:ea typeface="Coming Soon"/>
                <a:cs typeface="Coming Soon"/>
                <a:sym typeface="Coming Soon"/>
              </a:rPr>
              <a:t>thinking</a:t>
            </a:r>
            <a:r>
              <a:rPr b="1" lang="en" sz="1400">
                <a:solidFill>
                  <a:srgbClr val="000000"/>
                </a:solidFill>
                <a:latin typeface="Coming Soon"/>
                <a:ea typeface="Coming Soon"/>
                <a:cs typeface="Coming Soon"/>
                <a:sym typeface="Coming Soon"/>
              </a:rPr>
              <a:t> like historians today. By the end of our lesson, you will be successful at determining if the sources we analyzed are valid on the history of life in Canada!</a:t>
            </a:r>
            <a:endParaRPr b="1" sz="1400">
              <a:solidFill>
                <a:srgbClr val="000000"/>
              </a:solidFill>
              <a:latin typeface="Coming Soon"/>
              <a:ea typeface="Coming Soon"/>
              <a:cs typeface="Coming Soon"/>
              <a:sym typeface="Coming Soon"/>
            </a:endParaRPr>
          </a:p>
          <a:p>
            <a:pPr indent="0" lvl="0" marL="0" rtl="0">
              <a:spcBef>
                <a:spcPts val="0"/>
              </a:spcBef>
              <a:spcAft>
                <a:spcPts val="0"/>
              </a:spcAft>
              <a:buNone/>
            </a:pPr>
            <a:r>
              <a:t/>
            </a:r>
            <a:endParaRPr b="1" sz="1400">
              <a:solidFill>
                <a:srgbClr val="000000"/>
              </a:solidFill>
            </a:endParaRPr>
          </a:p>
          <a:p>
            <a:pPr indent="0" lvl="0" marL="0">
              <a:spcBef>
                <a:spcPts val="0"/>
              </a:spcBef>
              <a:spcAft>
                <a:spcPts val="1600"/>
              </a:spcAft>
              <a:buNone/>
            </a:pPr>
            <a:r>
              <a:t/>
            </a:r>
            <a:endParaRPr b="1" sz="1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18" name="Shape 418"/>
        <p:cNvGrpSpPr/>
        <p:nvPr/>
      </p:nvGrpSpPr>
      <p:grpSpPr>
        <a:xfrm>
          <a:off x="0" y="0"/>
          <a:ext cx="0" cy="0"/>
          <a:chOff x="0" y="0"/>
          <a:chExt cx="0" cy="0"/>
        </a:xfrm>
      </p:grpSpPr>
      <p:sp>
        <p:nvSpPr>
          <p:cNvPr id="419" name="Shape 419"/>
          <p:cNvSpPr txBox="1"/>
          <p:nvPr>
            <p:ph type="title"/>
          </p:nvPr>
        </p:nvSpPr>
        <p:spPr>
          <a:xfrm>
            <a:off x="311700" y="174200"/>
            <a:ext cx="8520600" cy="938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6000">
                <a:solidFill>
                  <a:srgbClr val="0000FF"/>
                </a:solidFill>
                <a:latin typeface="Londrina Outline"/>
                <a:ea typeface="Londrina Outline"/>
                <a:cs typeface="Londrina Outline"/>
                <a:sym typeface="Londrina Outline"/>
              </a:rPr>
              <a:t>S</a:t>
            </a:r>
            <a:r>
              <a:rPr lang="en" sz="6000">
                <a:solidFill>
                  <a:srgbClr val="38761D"/>
                </a:solidFill>
                <a:latin typeface="Londrina Outline"/>
                <a:ea typeface="Londrina Outline"/>
                <a:cs typeface="Londrina Outline"/>
                <a:sym typeface="Londrina Outline"/>
              </a:rPr>
              <a:t>C</a:t>
            </a:r>
            <a:r>
              <a:rPr lang="en" sz="6000">
                <a:solidFill>
                  <a:srgbClr val="9900FF"/>
                </a:solidFill>
                <a:latin typeface="Londrina Outline"/>
                <a:ea typeface="Londrina Outline"/>
                <a:cs typeface="Londrina Outline"/>
                <a:sym typeface="Londrina Outline"/>
              </a:rPr>
              <a:t>I</a:t>
            </a:r>
            <a:r>
              <a:rPr lang="en" sz="6000">
                <a:solidFill>
                  <a:srgbClr val="CC0000"/>
                </a:solidFill>
                <a:latin typeface="Londrina Outline"/>
                <a:ea typeface="Londrina Outline"/>
                <a:cs typeface="Londrina Outline"/>
                <a:sym typeface="Londrina Outline"/>
              </a:rPr>
              <a:t>M</a:t>
            </a:r>
            <a:r>
              <a:rPr lang="en" sz="6000">
                <a:solidFill>
                  <a:srgbClr val="000000"/>
                </a:solidFill>
                <a:latin typeface="Londrina Outline"/>
                <a:ea typeface="Londrina Outline"/>
                <a:cs typeface="Londrina Outline"/>
                <a:sym typeface="Londrina Outline"/>
              </a:rPr>
              <a:t>-</a:t>
            </a:r>
            <a:r>
              <a:rPr lang="en" sz="6000">
                <a:solidFill>
                  <a:srgbClr val="6D9EEB"/>
                </a:solidFill>
                <a:latin typeface="Londrina Outline"/>
                <a:ea typeface="Londrina Outline"/>
                <a:cs typeface="Londrina Outline"/>
                <a:sym typeface="Londrina Outline"/>
              </a:rPr>
              <a:t>C</a:t>
            </a:r>
            <a:endParaRPr sz="6000">
              <a:solidFill>
                <a:srgbClr val="6D9EEB"/>
              </a:solidFill>
            </a:endParaRPr>
          </a:p>
          <a:p>
            <a:pPr indent="0" lvl="0" marL="0">
              <a:spcBef>
                <a:spcPts val="0"/>
              </a:spcBef>
              <a:spcAft>
                <a:spcPts val="0"/>
              </a:spcAft>
              <a:buNone/>
            </a:pPr>
            <a:r>
              <a:t/>
            </a:r>
            <a:endParaRPr/>
          </a:p>
        </p:txBody>
      </p:sp>
      <p:sp>
        <p:nvSpPr>
          <p:cNvPr id="420" name="Shape 420"/>
          <p:cNvSpPr txBox="1"/>
          <p:nvPr>
            <p:ph idx="1" type="body"/>
          </p:nvPr>
        </p:nvSpPr>
        <p:spPr>
          <a:xfrm>
            <a:off x="2703325" y="1236200"/>
            <a:ext cx="6081000" cy="34164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3600">
                <a:solidFill>
                  <a:srgbClr val="0000FF"/>
                </a:solidFill>
                <a:latin typeface="Londrina Outline"/>
                <a:ea typeface="Londrina Outline"/>
                <a:cs typeface="Londrina Outline"/>
                <a:sym typeface="Londrina Outline"/>
              </a:rPr>
              <a:t>S-  Summarizing</a:t>
            </a:r>
            <a:endParaRPr sz="3600">
              <a:solidFill>
                <a:srgbClr val="0000FF"/>
              </a:solidFill>
              <a:latin typeface="Londrina Outline"/>
              <a:ea typeface="Londrina Outline"/>
              <a:cs typeface="Londrina Outline"/>
              <a:sym typeface="Londrina Outline"/>
            </a:endParaRPr>
          </a:p>
          <a:p>
            <a:pPr indent="0" lvl="0" marL="0" rtl="0" algn="just">
              <a:spcBef>
                <a:spcPts val="0"/>
              </a:spcBef>
              <a:spcAft>
                <a:spcPts val="0"/>
              </a:spcAft>
              <a:buNone/>
            </a:pPr>
            <a:r>
              <a:rPr lang="en" sz="3600">
                <a:solidFill>
                  <a:srgbClr val="38761D"/>
                </a:solidFill>
                <a:latin typeface="Londrina Outline"/>
                <a:ea typeface="Londrina Outline"/>
                <a:cs typeface="Londrina Outline"/>
                <a:sym typeface="Londrina Outline"/>
              </a:rPr>
              <a:t>C-  Contextualizing</a:t>
            </a:r>
            <a:endParaRPr sz="3600">
              <a:solidFill>
                <a:srgbClr val="0000FF"/>
              </a:solidFill>
              <a:latin typeface="Londrina Outline"/>
              <a:ea typeface="Londrina Outline"/>
              <a:cs typeface="Londrina Outline"/>
              <a:sym typeface="Londrina Outline"/>
            </a:endParaRPr>
          </a:p>
          <a:p>
            <a:pPr indent="0" lvl="0" marL="0" rtl="0" algn="just">
              <a:spcBef>
                <a:spcPts val="0"/>
              </a:spcBef>
              <a:spcAft>
                <a:spcPts val="0"/>
              </a:spcAft>
              <a:buNone/>
            </a:pPr>
            <a:r>
              <a:rPr b="1" lang="en" sz="3600">
                <a:solidFill>
                  <a:srgbClr val="674EA7"/>
                </a:solidFill>
                <a:latin typeface="Londrina Outline"/>
                <a:ea typeface="Londrina Outline"/>
                <a:cs typeface="Londrina Outline"/>
                <a:sym typeface="Londrina Outline"/>
              </a:rPr>
              <a:t>I-  Inferring</a:t>
            </a:r>
            <a:endParaRPr b="1" sz="3600">
              <a:solidFill>
                <a:srgbClr val="674EA7"/>
              </a:solidFill>
              <a:latin typeface="Londrina Outline"/>
              <a:ea typeface="Londrina Outline"/>
              <a:cs typeface="Londrina Outline"/>
              <a:sym typeface="Londrina Outline"/>
            </a:endParaRPr>
          </a:p>
          <a:p>
            <a:pPr indent="0" lvl="0" marL="0" rtl="0" algn="just">
              <a:spcBef>
                <a:spcPts val="0"/>
              </a:spcBef>
              <a:spcAft>
                <a:spcPts val="0"/>
              </a:spcAft>
              <a:buNone/>
            </a:pPr>
            <a:r>
              <a:rPr b="1" lang="en" sz="3600">
                <a:solidFill>
                  <a:srgbClr val="CC0000"/>
                </a:solidFill>
                <a:latin typeface="Londrina Outline"/>
                <a:ea typeface="Londrina Outline"/>
                <a:cs typeface="Londrina Outline"/>
                <a:sym typeface="Londrina Outline"/>
              </a:rPr>
              <a:t>M-  Monitoring</a:t>
            </a:r>
            <a:endParaRPr b="1" sz="3600">
              <a:solidFill>
                <a:srgbClr val="CC0000"/>
              </a:solidFill>
              <a:latin typeface="Londrina Outline"/>
              <a:ea typeface="Londrina Outline"/>
              <a:cs typeface="Londrina Outline"/>
              <a:sym typeface="Londrina Outline"/>
            </a:endParaRPr>
          </a:p>
          <a:p>
            <a:pPr indent="0" lvl="0" marL="0" rtl="0" algn="just">
              <a:spcBef>
                <a:spcPts val="0"/>
              </a:spcBef>
              <a:spcAft>
                <a:spcPts val="0"/>
              </a:spcAft>
              <a:buNone/>
            </a:pPr>
            <a:r>
              <a:rPr b="1" lang="en" sz="3600">
                <a:solidFill>
                  <a:srgbClr val="6D9EEB"/>
                </a:solidFill>
                <a:latin typeface="Londrina Outline"/>
                <a:ea typeface="Londrina Outline"/>
                <a:cs typeface="Londrina Outline"/>
                <a:sym typeface="Londrina Outline"/>
              </a:rPr>
              <a:t>C-  Corroborating</a:t>
            </a:r>
            <a:r>
              <a:rPr lang="en" sz="3600">
                <a:solidFill>
                  <a:srgbClr val="CC0000"/>
                </a:solidFill>
                <a:latin typeface="Londrina Outline"/>
                <a:ea typeface="Londrina Outline"/>
                <a:cs typeface="Londrina Outline"/>
                <a:sym typeface="Londrina Outline"/>
              </a:rPr>
              <a:t>	</a:t>
            </a:r>
            <a:endParaRPr sz="3600">
              <a:solidFill>
                <a:srgbClr val="0000FF"/>
              </a:solidFill>
              <a:latin typeface="Londrina Outline"/>
              <a:ea typeface="Londrina Outline"/>
              <a:cs typeface="Londrina Outline"/>
              <a:sym typeface="Londrina Outline"/>
            </a:endParaRPr>
          </a:p>
          <a:p>
            <a:pPr indent="0" lvl="0" marL="0" rtl="0" algn="ctr">
              <a:spcBef>
                <a:spcPts val="0"/>
              </a:spcBef>
              <a:spcAft>
                <a:spcPts val="0"/>
              </a:spcAft>
              <a:buNone/>
            </a:pPr>
            <a:r>
              <a:t/>
            </a:r>
            <a:endParaRPr b="1" sz="3600">
              <a:solidFill>
                <a:srgbClr val="CC0000"/>
              </a:solidFill>
              <a:latin typeface="Londrina Outline"/>
              <a:ea typeface="Londrina Outline"/>
              <a:cs typeface="Londrina Outline"/>
              <a:sym typeface="Londrina Outline"/>
            </a:endParaRPr>
          </a:p>
          <a:p>
            <a:pPr indent="0" lvl="0" marL="0" rtl="0" algn="ctr">
              <a:spcBef>
                <a:spcPts val="0"/>
              </a:spcBef>
              <a:spcAft>
                <a:spcPts val="0"/>
              </a:spcAft>
              <a:buNone/>
            </a:pPr>
            <a:r>
              <a:t/>
            </a:r>
            <a:endParaRPr b="1" sz="3600">
              <a:solidFill>
                <a:srgbClr val="674EA7"/>
              </a:solidFill>
              <a:latin typeface="Londrina Outline"/>
              <a:ea typeface="Londrina Outline"/>
              <a:cs typeface="Londrina Outline"/>
              <a:sym typeface="Londrina Outline"/>
            </a:endParaRPr>
          </a:p>
        </p:txBody>
      </p:sp>
      <p:pic>
        <p:nvPicPr>
          <p:cNvPr descr="Image result for kids detective" id="421" name="Shape 421"/>
          <p:cNvPicPr preferRelativeResize="0"/>
          <p:nvPr/>
        </p:nvPicPr>
        <p:blipFill>
          <a:blip r:embed="rId3">
            <a:alphaModFix/>
          </a:blip>
          <a:stretch>
            <a:fillRect/>
          </a:stretch>
        </p:blipFill>
        <p:spPr>
          <a:xfrm>
            <a:off x="236125" y="104425"/>
            <a:ext cx="2398526" cy="1822748"/>
          </a:xfrm>
          <a:prstGeom prst="rect">
            <a:avLst/>
          </a:prstGeom>
          <a:noFill/>
          <a:ln>
            <a:noFill/>
          </a:ln>
        </p:spPr>
      </p:pic>
      <p:pic>
        <p:nvPicPr>
          <p:cNvPr descr="Image result for kids detective" id="422" name="Shape 422"/>
          <p:cNvPicPr preferRelativeResize="0"/>
          <p:nvPr/>
        </p:nvPicPr>
        <p:blipFill>
          <a:blip r:embed="rId4">
            <a:alphaModFix/>
          </a:blip>
          <a:stretch>
            <a:fillRect/>
          </a:stretch>
        </p:blipFill>
        <p:spPr>
          <a:xfrm>
            <a:off x="6575800" y="2797273"/>
            <a:ext cx="2398525" cy="218706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26" name="Shape 426"/>
        <p:cNvGrpSpPr/>
        <p:nvPr/>
      </p:nvGrpSpPr>
      <p:grpSpPr>
        <a:xfrm>
          <a:off x="0" y="0"/>
          <a:ext cx="0" cy="0"/>
          <a:chOff x="0" y="0"/>
          <a:chExt cx="0" cy="0"/>
        </a:xfrm>
      </p:grpSpPr>
      <p:sp>
        <p:nvSpPr>
          <p:cNvPr id="427" name="Shape 4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rgbClr val="0000FF"/>
                </a:solidFill>
                <a:latin typeface="Londrina Outline"/>
                <a:ea typeface="Londrina Outline"/>
                <a:cs typeface="Londrina Outline"/>
                <a:sym typeface="Londrina Outline"/>
              </a:rPr>
              <a:t>Summarizing</a:t>
            </a:r>
            <a:endParaRPr sz="3600">
              <a:solidFill>
                <a:srgbClr val="0000FF"/>
              </a:solidFill>
              <a:latin typeface="Londrina Outline"/>
              <a:ea typeface="Londrina Outline"/>
              <a:cs typeface="Londrina Outline"/>
              <a:sym typeface="Londrina Outline"/>
            </a:endParaRPr>
          </a:p>
        </p:txBody>
      </p:sp>
      <p:sp>
        <p:nvSpPr>
          <p:cNvPr id="428" name="Shape 428"/>
          <p:cNvSpPr txBox="1"/>
          <p:nvPr>
            <p:ph idx="1" type="body"/>
          </p:nvPr>
        </p:nvSpPr>
        <p:spPr>
          <a:xfrm>
            <a:off x="503100" y="13677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b="1" sz="1400">
              <a:solidFill>
                <a:srgbClr val="0000FF"/>
              </a:solidFill>
              <a:highlight>
                <a:srgbClr val="FFFFFF"/>
              </a:highlight>
            </a:endParaRPr>
          </a:p>
          <a:p>
            <a:pPr indent="-355600" lvl="0" marL="457200" rtl="0">
              <a:spcBef>
                <a:spcPts val="0"/>
              </a:spcBef>
              <a:spcAft>
                <a:spcPts val="0"/>
              </a:spcAft>
              <a:buClr>
                <a:srgbClr val="0000FF"/>
              </a:buClr>
              <a:buSzPts val="2000"/>
              <a:buAutoNum type="arabicPeriod"/>
            </a:pPr>
            <a:r>
              <a:rPr lang="en" sz="2000">
                <a:solidFill>
                  <a:srgbClr val="0000FF"/>
                </a:solidFill>
              </a:rPr>
              <a:t>What type of historical document is the source?</a:t>
            </a:r>
            <a:endParaRPr sz="2000">
              <a:solidFill>
                <a:srgbClr val="0000FF"/>
              </a:solidFill>
            </a:endParaRPr>
          </a:p>
          <a:p>
            <a:pPr indent="-355600" lvl="0" marL="457200" rtl="0">
              <a:spcBef>
                <a:spcPts val="0"/>
              </a:spcBef>
              <a:spcAft>
                <a:spcPts val="0"/>
              </a:spcAft>
              <a:buClr>
                <a:srgbClr val="0000FF"/>
              </a:buClr>
              <a:buSzPts val="2000"/>
              <a:buAutoNum type="arabicPeriod"/>
            </a:pPr>
            <a:r>
              <a:rPr lang="en" sz="2000">
                <a:solidFill>
                  <a:srgbClr val="0000FF"/>
                </a:solidFill>
              </a:rPr>
              <a:t>What specific information, details, and/or perspectives does the source provide? </a:t>
            </a:r>
            <a:endParaRPr sz="2000">
              <a:solidFill>
                <a:srgbClr val="0000FF"/>
              </a:solidFill>
            </a:endParaRPr>
          </a:p>
          <a:p>
            <a:pPr indent="-355600" lvl="0" marL="457200" rtl="0">
              <a:spcBef>
                <a:spcPts val="0"/>
              </a:spcBef>
              <a:spcAft>
                <a:spcPts val="0"/>
              </a:spcAft>
              <a:buClr>
                <a:srgbClr val="0000FF"/>
              </a:buClr>
              <a:buSzPts val="2000"/>
              <a:buAutoNum type="arabicPeriod"/>
            </a:pPr>
            <a:r>
              <a:rPr lang="en" sz="2000">
                <a:solidFill>
                  <a:srgbClr val="0000FF"/>
                </a:solidFill>
              </a:rPr>
              <a:t>What are the subject, audience, and/or purpose of the source?</a:t>
            </a:r>
            <a:endParaRPr sz="2000">
              <a:solidFill>
                <a:srgbClr val="0000FF"/>
              </a:solidFill>
            </a:endParaRPr>
          </a:p>
          <a:p>
            <a:pPr indent="-355600" lvl="0" marL="457200" rtl="0">
              <a:spcBef>
                <a:spcPts val="0"/>
              </a:spcBef>
              <a:spcAft>
                <a:spcPts val="0"/>
              </a:spcAft>
              <a:buClr>
                <a:srgbClr val="0000FF"/>
              </a:buClr>
              <a:buSzPts val="2000"/>
              <a:buAutoNum type="arabicPeriod"/>
            </a:pPr>
            <a:r>
              <a:rPr lang="en" sz="2000">
                <a:solidFill>
                  <a:srgbClr val="0000FF"/>
                </a:solidFill>
              </a:rPr>
              <a:t>What does the source directly tell us?</a:t>
            </a:r>
            <a:r>
              <a:rPr lang="en" sz="2000">
                <a:solidFill>
                  <a:srgbClr val="000000"/>
                </a:solidFill>
              </a:rPr>
              <a:t>	</a:t>
            </a:r>
            <a:endParaRPr sz="2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32" name="Shape 432"/>
        <p:cNvGrpSpPr/>
        <p:nvPr/>
      </p:nvGrpSpPr>
      <p:grpSpPr>
        <a:xfrm>
          <a:off x="0" y="0"/>
          <a:ext cx="0" cy="0"/>
          <a:chOff x="0" y="0"/>
          <a:chExt cx="0" cy="0"/>
        </a:xfrm>
      </p:grpSpPr>
      <p:sp>
        <p:nvSpPr>
          <p:cNvPr id="433" name="Shape 4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600">
                <a:solidFill>
                  <a:srgbClr val="38761D"/>
                </a:solidFill>
                <a:latin typeface="Londrina Outline"/>
                <a:ea typeface="Londrina Outline"/>
                <a:cs typeface="Londrina Outline"/>
                <a:sym typeface="Londrina Outline"/>
              </a:rPr>
              <a:t>Contextualizing</a:t>
            </a:r>
            <a:endParaRPr sz="3600">
              <a:solidFill>
                <a:srgbClr val="0000FF"/>
              </a:solidFill>
              <a:latin typeface="Londrina Outline"/>
              <a:ea typeface="Londrina Outline"/>
              <a:cs typeface="Londrina Outline"/>
              <a:sym typeface="Londrina Outline"/>
            </a:endParaRPr>
          </a:p>
        </p:txBody>
      </p:sp>
      <p:sp>
        <p:nvSpPr>
          <p:cNvPr id="434" name="Shape 434"/>
          <p:cNvSpPr txBox="1"/>
          <p:nvPr>
            <p:ph idx="1" type="body"/>
          </p:nvPr>
        </p:nvSpPr>
        <p:spPr>
          <a:xfrm>
            <a:off x="503100" y="1367775"/>
            <a:ext cx="8520600" cy="3416400"/>
          </a:xfrm>
          <a:prstGeom prst="rect">
            <a:avLst/>
          </a:prstGeom>
        </p:spPr>
        <p:txBody>
          <a:bodyPr anchorCtr="0" anchor="t" bIns="91425" lIns="91425" spcFirstLastPara="1" rIns="91425" wrap="square" tIns="91425">
            <a:noAutofit/>
          </a:bodyPr>
          <a:lstStyle/>
          <a:p>
            <a:pPr indent="-355600" lvl="0" marL="457200" rtl="0">
              <a:spcBef>
                <a:spcPts val="0"/>
              </a:spcBef>
              <a:spcAft>
                <a:spcPts val="0"/>
              </a:spcAft>
              <a:buClr>
                <a:srgbClr val="38761D"/>
              </a:buClr>
              <a:buSzPts val="2000"/>
              <a:buAutoNum type="arabicPeriod"/>
            </a:pPr>
            <a:r>
              <a:rPr lang="en" sz="2000">
                <a:solidFill>
                  <a:srgbClr val="38761D"/>
                </a:solidFill>
              </a:rPr>
              <a:t>Who produced the source?</a:t>
            </a:r>
            <a:endParaRPr sz="2000">
              <a:solidFill>
                <a:srgbClr val="38761D"/>
              </a:solidFill>
            </a:endParaRPr>
          </a:p>
          <a:p>
            <a:pPr indent="-355600" lvl="0" marL="457200" rtl="0">
              <a:spcBef>
                <a:spcPts val="0"/>
              </a:spcBef>
              <a:spcAft>
                <a:spcPts val="0"/>
              </a:spcAft>
              <a:buClr>
                <a:srgbClr val="38761D"/>
              </a:buClr>
              <a:buSzPts val="2000"/>
              <a:buAutoNum type="arabicPeriod"/>
            </a:pPr>
            <a:r>
              <a:rPr lang="en" sz="2000">
                <a:solidFill>
                  <a:srgbClr val="38761D"/>
                </a:solidFill>
              </a:rPr>
              <a:t>When, why, and where was the source produced?</a:t>
            </a:r>
            <a:endParaRPr sz="2000">
              <a:solidFill>
                <a:srgbClr val="38761D"/>
              </a:solidFill>
            </a:endParaRPr>
          </a:p>
          <a:p>
            <a:pPr indent="-355600" lvl="0" marL="457200" rtl="0">
              <a:spcBef>
                <a:spcPts val="0"/>
              </a:spcBef>
              <a:spcAft>
                <a:spcPts val="0"/>
              </a:spcAft>
              <a:buClr>
                <a:srgbClr val="38761D"/>
              </a:buClr>
              <a:buSzPts val="2000"/>
              <a:buAutoNum type="arabicPeriod"/>
            </a:pPr>
            <a:r>
              <a:rPr lang="en" sz="2000">
                <a:solidFill>
                  <a:srgbClr val="38761D"/>
                </a:solidFill>
              </a:rPr>
              <a:t>What was happening locally and globally at the time the source was produced? </a:t>
            </a:r>
            <a:endParaRPr sz="2000">
              <a:solidFill>
                <a:srgbClr val="38761D"/>
              </a:solidFill>
            </a:endParaRPr>
          </a:p>
          <a:p>
            <a:pPr indent="-355600" lvl="0" marL="457200" rtl="0">
              <a:spcBef>
                <a:spcPts val="0"/>
              </a:spcBef>
              <a:spcAft>
                <a:spcPts val="0"/>
              </a:spcAft>
              <a:buClr>
                <a:srgbClr val="38761D"/>
              </a:buClr>
              <a:buSzPts val="2000"/>
              <a:buAutoNum type="arabicPeriod"/>
            </a:pPr>
            <a:r>
              <a:rPr lang="en" sz="2000">
                <a:solidFill>
                  <a:srgbClr val="38761D"/>
                </a:solidFill>
              </a:rPr>
              <a:t>What summarizing information can place the source in time, space, and place?</a:t>
            </a:r>
            <a:endParaRPr sz="2000">
              <a:solidFill>
                <a:srgbClr val="38761D"/>
              </a:solidFill>
            </a:endParaRPr>
          </a:p>
          <a:p>
            <a:pPr indent="0" lvl="0" marL="0" rtl="0">
              <a:spcBef>
                <a:spcPts val="0"/>
              </a:spcBef>
              <a:spcAft>
                <a:spcPts val="0"/>
              </a:spcAft>
              <a:buNone/>
            </a:pPr>
            <a:r>
              <a:t/>
            </a:r>
            <a:endParaRPr b="1" sz="2000">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88" name="Shape 88"/>
        <p:cNvGrpSpPr/>
        <p:nvPr/>
      </p:nvGrpSpPr>
      <p:grpSpPr>
        <a:xfrm>
          <a:off x="0" y="0"/>
          <a:ext cx="0" cy="0"/>
          <a:chOff x="0" y="0"/>
          <a:chExt cx="0" cy="0"/>
        </a:xfrm>
      </p:grpSpPr>
      <p:sp>
        <p:nvSpPr>
          <p:cNvPr id="89" name="Shape 8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Let’s read the book to see if we can figure out what makes people truly happy!</a:t>
            </a:r>
            <a:endParaRPr/>
          </a:p>
        </p:txBody>
      </p:sp>
      <p:sp>
        <p:nvSpPr>
          <p:cNvPr id="90" name="Shape 9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t/>
            </a:r>
            <a:endParaRPr sz="1600">
              <a:solidFill>
                <a:srgbClr val="FFFFFF"/>
              </a:solidFill>
              <a:latin typeface="Verdana"/>
              <a:ea typeface="Verdana"/>
              <a:cs typeface="Verdana"/>
              <a:sym typeface="Verdana"/>
            </a:endParaRPr>
          </a:p>
          <a:p>
            <a:pPr indent="0" lvl="0" marL="0" rtl="0">
              <a:spcBef>
                <a:spcPts val="1600"/>
              </a:spcBef>
              <a:spcAft>
                <a:spcPts val="1600"/>
              </a:spcAft>
              <a:buNone/>
            </a:pPr>
            <a:r>
              <a:t/>
            </a:r>
            <a:endParaRPr sz="1600">
              <a:latin typeface="Verdana"/>
              <a:ea typeface="Verdana"/>
              <a:cs typeface="Verdana"/>
              <a:sym typeface="Verdana"/>
            </a:endParaRPr>
          </a:p>
        </p:txBody>
      </p:sp>
      <p:pic>
        <p:nvPicPr>
          <p:cNvPr descr="Image result for how full is your bucket for kids" id="91" name="Shape 91"/>
          <p:cNvPicPr preferRelativeResize="0"/>
          <p:nvPr/>
        </p:nvPicPr>
        <p:blipFill>
          <a:blip r:embed="rId3">
            <a:alphaModFix/>
          </a:blip>
          <a:stretch>
            <a:fillRect/>
          </a:stretch>
        </p:blipFill>
        <p:spPr>
          <a:xfrm>
            <a:off x="233700" y="1152475"/>
            <a:ext cx="3671571" cy="3855150"/>
          </a:xfrm>
          <a:prstGeom prst="rect">
            <a:avLst/>
          </a:prstGeom>
          <a:noFill/>
          <a:ln>
            <a:noFill/>
          </a:ln>
        </p:spPr>
      </p:pic>
      <p:sp>
        <p:nvSpPr>
          <p:cNvPr id="92" name="Shape 9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93" name="Shape 93"/>
          <p:cNvPicPr preferRelativeResize="0"/>
          <p:nvPr/>
        </p:nvPicPr>
        <p:blipFill>
          <a:blip r:embed="rId4">
            <a:alphaModFix/>
          </a:blip>
          <a:stretch>
            <a:fillRect/>
          </a:stretch>
        </p:blipFill>
        <p:spPr>
          <a:xfrm>
            <a:off x="5206552" y="1016600"/>
            <a:ext cx="3100050" cy="3991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38" name="Shape 438"/>
        <p:cNvGrpSpPr/>
        <p:nvPr/>
      </p:nvGrpSpPr>
      <p:grpSpPr>
        <a:xfrm>
          <a:off x="0" y="0"/>
          <a:ext cx="0" cy="0"/>
          <a:chOff x="0" y="0"/>
          <a:chExt cx="0" cy="0"/>
        </a:xfrm>
      </p:grpSpPr>
      <p:sp>
        <p:nvSpPr>
          <p:cNvPr id="439" name="Shape 4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674EA7"/>
                </a:solidFill>
                <a:latin typeface="Londrina Outline"/>
                <a:ea typeface="Londrina Outline"/>
                <a:cs typeface="Londrina Outline"/>
                <a:sym typeface="Londrina Outline"/>
              </a:rPr>
              <a:t>Inferring</a:t>
            </a:r>
            <a:endParaRPr sz="3600">
              <a:solidFill>
                <a:srgbClr val="0000FF"/>
              </a:solidFill>
              <a:latin typeface="Londrina Outline"/>
              <a:ea typeface="Londrina Outline"/>
              <a:cs typeface="Londrina Outline"/>
              <a:sym typeface="Londrina Outline"/>
            </a:endParaRPr>
          </a:p>
        </p:txBody>
      </p:sp>
      <p:sp>
        <p:nvSpPr>
          <p:cNvPr id="440" name="Shape 440"/>
          <p:cNvSpPr txBox="1"/>
          <p:nvPr>
            <p:ph idx="1" type="body"/>
          </p:nvPr>
        </p:nvSpPr>
        <p:spPr>
          <a:xfrm>
            <a:off x="694475" y="101772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000">
                <a:solidFill>
                  <a:srgbClr val="674EA7"/>
                </a:solidFill>
              </a:rPr>
              <a:t>					 							</a:t>
            </a:r>
            <a:endParaRPr sz="2000">
              <a:solidFill>
                <a:srgbClr val="674EA7"/>
              </a:solidFill>
            </a:endParaRPr>
          </a:p>
          <a:p>
            <a:pPr indent="-355600" lvl="0" marL="457200" rtl="0">
              <a:spcBef>
                <a:spcPts val="0"/>
              </a:spcBef>
              <a:spcAft>
                <a:spcPts val="0"/>
              </a:spcAft>
              <a:buClr>
                <a:srgbClr val="674EA7"/>
              </a:buClr>
              <a:buSzPts val="2000"/>
              <a:buAutoNum type="arabicPeriod"/>
            </a:pPr>
            <a:r>
              <a:rPr lang="en" sz="2000">
                <a:solidFill>
                  <a:srgbClr val="674EA7"/>
                </a:solidFill>
              </a:rPr>
              <a:t>What is suggested by the source?						 	</a:t>
            </a:r>
            <a:endParaRPr sz="2000">
              <a:solidFill>
                <a:srgbClr val="674EA7"/>
              </a:solidFill>
            </a:endParaRPr>
          </a:p>
          <a:p>
            <a:pPr indent="-355600" lvl="0" marL="457200" rtl="0">
              <a:spcBef>
                <a:spcPts val="0"/>
              </a:spcBef>
              <a:spcAft>
                <a:spcPts val="0"/>
              </a:spcAft>
              <a:buClr>
                <a:srgbClr val="674EA7"/>
              </a:buClr>
              <a:buSzPts val="2000"/>
              <a:buAutoNum type="arabicPeriod"/>
            </a:pPr>
            <a:r>
              <a:rPr lang="en" sz="2000">
                <a:solidFill>
                  <a:srgbClr val="674EA7"/>
                </a:solidFill>
              </a:rPr>
              <a:t>What conclusions may be drawn from the source?	</a:t>
            </a:r>
            <a:endParaRPr sz="2000">
              <a:solidFill>
                <a:srgbClr val="674EA7"/>
              </a:solidFill>
            </a:endParaRPr>
          </a:p>
          <a:p>
            <a:pPr indent="-355600" lvl="0" marL="457200" rtl="0">
              <a:spcBef>
                <a:spcPts val="0"/>
              </a:spcBef>
              <a:spcAft>
                <a:spcPts val="0"/>
              </a:spcAft>
              <a:buClr>
                <a:srgbClr val="674EA7"/>
              </a:buClr>
              <a:buSzPts val="2000"/>
              <a:buAutoNum type="arabicPeriod"/>
            </a:pPr>
            <a:r>
              <a:rPr lang="en" sz="2000">
                <a:solidFill>
                  <a:srgbClr val="674EA7"/>
                </a:solidFill>
              </a:rPr>
              <a:t>What biases are indicated in the source?						</a:t>
            </a:r>
            <a:endParaRPr sz="2000">
              <a:solidFill>
                <a:srgbClr val="674EA7"/>
              </a:solidFill>
            </a:endParaRPr>
          </a:p>
          <a:p>
            <a:pPr indent="-355600" lvl="0" marL="457200" rtl="0">
              <a:spcBef>
                <a:spcPts val="0"/>
              </a:spcBef>
              <a:spcAft>
                <a:spcPts val="0"/>
              </a:spcAft>
              <a:buClr>
                <a:srgbClr val="674EA7"/>
              </a:buClr>
              <a:buSzPts val="2000"/>
              <a:buAutoNum type="arabicPeriod"/>
            </a:pPr>
            <a:r>
              <a:rPr lang="en" sz="2000">
                <a:solidFill>
                  <a:srgbClr val="674EA7"/>
                </a:solidFill>
              </a:rPr>
              <a:t>What contextualizing information, while not directly evident, may be suggested	from the source?	</a:t>
            </a:r>
            <a:endParaRPr sz="2000">
              <a:solidFill>
                <a:srgbClr val="38761D"/>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44" name="Shape 444"/>
        <p:cNvGrpSpPr/>
        <p:nvPr/>
      </p:nvGrpSpPr>
      <p:grpSpPr>
        <a:xfrm>
          <a:off x="0" y="0"/>
          <a:ext cx="0" cy="0"/>
          <a:chOff x="0" y="0"/>
          <a:chExt cx="0" cy="0"/>
        </a:xfrm>
      </p:grpSpPr>
      <p:sp>
        <p:nvSpPr>
          <p:cNvPr id="445" name="Shape 4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CC0000"/>
                </a:solidFill>
                <a:latin typeface="Londrina Outline"/>
                <a:ea typeface="Londrina Outline"/>
                <a:cs typeface="Londrina Outline"/>
                <a:sym typeface="Londrina Outline"/>
              </a:rPr>
              <a:t>Monitoring</a:t>
            </a:r>
            <a:r>
              <a:rPr lang="en" sz="3600">
                <a:solidFill>
                  <a:srgbClr val="CC0000"/>
                </a:solidFill>
                <a:latin typeface="Londrina Outline"/>
                <a:ea typeface="Londrina Outline"/>
                <a:cs typeface="Londrina Outline"/>
                <a:sym typeface="Londrina Outline"/>
              </a:rPr>
              <a:t>	</a:t>
            </a:r>
            <a:endParaRPr sz="3600">
              <a:solidFill>
                <a:srgbClr val="0000FF"/>
              </a:solidFill>
              <a:latin typeface="Londrina Outline"/>
              <a:ea typeface="Londrina Outline"/>
              <a:cs typeface="Londrina Outline"/>
              <a:sym typeface="Londrina Outline"/>
            </a:endParaRPr>
          </a:p>
        </p:txBody>
      </p:sp>
      <p:sp>
        <p:nvSpPr>
          <p:cNvPr id="446" name="Shape 446"/>
          <p:cNvSpPr txBox="1"/>
          <p:nvPr>
            <p:ph idx="1" type="body"/>
          </p:nvPr>
        </p:nvSpPr>
        <p:spPr>
          <a:xfrm>
            <a:off x="311700" y="91322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None/>
            </a:pPr>
            <a:r>
              <a:rPr lang="en" sz="2000">
                <a:solidFill>
                  <a:srgbClr val="CC0000"/>
                </a:solidFill>
              </a:rPr>
              <a:t>			</a:t>
            </a:r>
            <a:endParaRPr sz="2000">
              <a:solidFill>
                <a:srgbClr val="CC0000"/>
              </a:solidFill>
            </a:endParaRPr>
          </a:p>
          <a:p>
            <a:pPr indent="-355600" lvl="0" marL="457200" rtl="0">
              <a:spcBef>
                <a:spcPts val="0"/>
              </a:spcBef>
              <a:spcAft>
                <a:spcPts val="0"/>
              </a:spcAft>
              <a:buClr>
                <a:srgbClr val="CC0000"/>
              </a:buClr>
              <a:buSzPts val="2000"/>
              <a:buAutoNum type="arabicPeriod"/>
            </a:pPr>
            <a:r>
              <a:rPr lang="en" sz="2000">
                <a:solidFill>
                  <a:srgbClr val="CC0000"/>
                </a:solidFill>
              </a:rPr>
              <a:t>What is missing from the source in terms of evidence that is needed to answer the guiding historical question?					 	</a:t>
            </a:r>
            <a:r>
              <a:rPr lang="en" sz="2000">
                <a:solidFill>
                  <a:srgbClr val="CC0000"/>
                </a:solidFill>
              </a:rPr>
              <a:t>	</a:t>
            </a:r>
            <a:endParaRPr sz="2000">
              <a:solidFill>
                <a:srgbClr val="CC0000"/>
              </a:solidFill>
            </a:endParaRPr>
          </a:p>
          <a:p>
            <a:pPr indent="-355600" lvl="0" marL="457200" rtl="0">
              <a:spcBef>
                <a:spcPts val="0"/>
              </a:spcBef>
              <a:spcAft>
                <a:spcPts val="0"/>
              </a:spcAft>
              <a:buClr>
                <a:srgbClr val="CC0000"/>
              </a:buClr>
              <a:buSzPts val="2000"/>
              <a:buAutoNum type="arabicPeriod"/>
            </a:pPr>
            <a:r>
              <a:rPr lang="en" sz="2000">
                <a:solidFill>
                  <a:srgbClr val="CC0000"/>
                </a:solidFill>
              </a:rPr>
              <a:t>What ideas, images, or terms need further defining from the source in order to understand the context or period in which the source was created?	</a:t>
            </a:r>
            <a:endParaRPr sz="2000">
              <a:solidFill>
                <a:srgbClr val="CC0000"/>
              </a:solidFill>
            </a:endParaRPr>
          </a:p>
          <a:p>
            <a:pPr indent="-355600" lvl="0" marL="457200" rtl="0">
              <a:spcBef>
                <a:spcPts val="0"/>
              </a:spcBef>
              <a:spcAft>
                <a:spcPts val="0"/>
              </a:spcAft>
              <a:buClr>
                <a:srgbClr val="CC0000"/>
              </a:buClr>
              <a:buSzPts val="2000"/>
              <a:buAutoNum type="arabicPeriod"/>
            </a:pPr>
            <a:r>
              <a:rPr lang="en" sz="2000">
                <a:solidFill>
                  <a:srgbClr val="CC0000"/>
                </a:solidFill>
              </a:rPr>
              <a:t>How reliable is the source for its intended purpose in answering the historical question?</a:t>
            </a:r>
            <a:endParaRPr sz="2000">
              <a:solidFill>
                <a:srgbClr val="CC0000"/>
              </a:solidFill>
            </a:endParaRPr>
          </a:p>
          <a:p>
            <a:pPr indent="-355600" lvl="0" marL="457200" rtl="0">
              <a:spcBef>
                <a:spcPts val="0"/>
              </a:spcBef>
              <a:spcAft>
                <a:spcPts val="0"/>
              </a:spcAft>
              <a:buClr>
                <a:srgbClr val="CC0000"/>
              </a:buClr>
              <a:buSzPts val="2000"/>
              <a:buAutoNum type="arabicPeriod"/>
            </a:pPr>
            <a:r>
              <a:rPr lang="en" sz="2000">
                <a:solidFill>
                  <a:srgbClr val="CC0000"/>
                </a:solidFill>
              </a:rPr>
              <a:t>What questions from the previous stages need to be revisited in order to analyze the source satisfactorily?	</a:t>
            </a:r>
            <a:endParaRPr sz="2000">
              <a:solidFill>
                <a:srgbClr val="674EA7"/>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50" name="Shape 450"/>
        <p:cNvGrpSpPr/>
        <p:nvPr/>
      </p:nvGrpSpPr>
      <p:grpSpPr>
        <a:xfrm>
          <a:off x="0" y="0"/>
          <a:ext cx="0" cy="0"/>
          <a:chOff x="0" y="0"/>
          <a:chExt cx="0" cy="0"/>
        </a:xfrm>
      </p:grpSpPr>
      <p:sp>
        <p:nvSpPr>
          <p:cNvPr id="451" name="Shape 4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6D9EEB"/>
                </a:solidFill>
                <a:latin typeface="Londrina Outline"/>
                <a:ea typeface="Londrina Outline"/>
                <a:cs typeface="Londrina Outline"/>
                <a:sym typeface="Londrina Outline"/>
              </a:rPr>
              <a:t>Corroborating</a:t>
            </a:r>
            <a:r>
              <a:rPr lang="en" sz="3600">
                <a:solidFill>
                  <a:srgbClr val="6D9EEB"/>
                </a:solidFill>
                <a:latin typeface="Londrina Outline"/>
                <a:ea typeface="Londrina Outline"/>
                <a:cs typeface="Londrina Outline"/>
                <a:sym typeface="Londrina Outline"/>
              </a:rPr>
              <a:t>	</a:t>
            </a:r>
            <a:endParaRPr sz="3600">
              <a:solidFill>
                <a:srgbClr val="6D9EEB"/>
              </a:solidFill>
              <a:latin typeface="Londrina Outline"/>
              <a:ea typeface="Londrina Outline"/>
              <a:cs typeface="Londrina Outline"/>
              <a:sym typeface="Londrina Outline"/>
            </a:endParaRPr>
          </a:p>
        </p:txBody>
      </p:sp>
      <p:sp>
        <p:nvSpPr>
          <p:cNvPr id="452" name="Shape 452"/>
          <p:cNvSpPr txBox="1"/>
          <p:nvPr>
            <p:ph idx="1" type="body"/>
          </p:nvPr>
        </p:nvSpPr>
        <p:spPr>
          <a:xfrm>
            <a:off x="263850" y="863550"/>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t/>
            </a:r>
            <a:endParaRPr sz="2000">
              <a:solidFill>
                <a:srgbClr val="6D9EEB"/>
              </a:solidFill>
            </a:endParaRPr>
          </a:p>
          <a:p>
            <a:pPr indent="-355600" lvl="0" marL="457200" rtl="0">
              <a:spcBef>
                <a:spcPts val="0"/>
              </a:spcBef>
              <a:spcAft>
                <a:spcPts val="0"/>
              </a:spcAft>
              <a:buClr>
                <a:srgbClr val="6D9EEB"/>
              </a:buClr>
              <a:buSzPts val="2000"/>
              <a:buAutoNum type="arabicPeriod"/>
            </a:pPr>
            <a:r>
              <a:rPr lang="en" sz="2000">
                <a:solidFill>
                  <a:srgbClr val="6D9EEB"/>
                </a:solidFill>
              </a:rPr>
              <a:t>What similarities and differences exist between the sources?		</a:t>
            </a:r>
            <a:endParaRPr sz="2000">
              <a:solidFill>
                <a:srgbClr val="6D9EEB"/>
              </a:solidFill>
            </a:endParaRPr>
          </a:p>
          <a:p>
            <a:pPr indent="-355600" lvl="0" marL="457200" rtl="0">
              <a:spcBef>
                <a:spcPts val="0"/>
              </a:spcBef>
              <a:spcAft>
                <a:spcPts val="0"/>
              </a:spcAft>
              <a:buClr>
                <a:srgbClr val="6D9EEB"/>
              </a:buClr>
              <a:buSzPts val="2000"/>
              <a:buAutoNum type="arabicPeriod"/>
            </a:pPr>
            <a:r>
              <a:rPr lang="en" sz="2000">
                <a:solidFill>
                  <a:srgbClr val="6D9EEB"/>
                </a:solidFill>
              </a:rPr>
              <a:t>What factors could account for the similarities and differences?	</a:t>
            </a:r>
            <a:endParaRPr sz="2000">
              <a:solidFill>
                <a:srgbClr val="6D9EEB"/>
              </a:solidFill>
            </a:endParaRPr>
          </a:p>
          <a:p>
            <a:pPr indent="-355600" lvl="0" marL="457200" rtl="0">
              <a:spcBef>
                <a:spcPts val="0"/>
              </a:spcBef>
              <a:spcAft>
                <a:spcPts val="0"/>
              </a:spcAft>
              <a:buClr>
                <a:srgbClr val="6D9EEB"/>
              </a:buClr>
              <a:buSzPts val="2000"/>
              <a:buAutoNum type="arabicPeriod"/>
            </a:pPr>
            <a:r>
              <a:rPr lang="en" sz="2000">
                <a:solidFill>
                  <a:srgbClr val="6D9EEB"/>
                </a:solidFill>
              </a:rPr>
              <a:t>What gaps appear to exist that hinder the final interpretation of the source?</a:t>
            </a:r>
            <a:endParaRPr sz="2000">
              <a:solidFill>
                <a:srgbClr val="6D9EEB"/>
              </a:solidFill>
            </a:endParaRPr>
          </a:p>
          <a:p>
            <a:pPr indent="-355600" lvl="0" marL="457200" rtl="0">
              <a:spcBef>
                <a:spcPts val="0"/>
              </a:spcBef>
              <a:spcAft>
                <a:spcPts val="0"/>
              </a:spcAft>
              <a:buClr>
                <a:srgbClr val="6D9EEB"/>
              </a:buClr>
              <a:buSzPts val="2000"/>
              <a:buAutoNum type="arabicPeriod"/>
            </a:pPr>
            <a:r>
              <a:rPr lang="en" sz="2000">
                <a:solidFill>
                  <a:srgbClr val="6D9EEB"/>
                </a:solidFill>
              </a:rPr>
              <a:t>What other sources are available that could check, confirm, or oppose the evidence currently marshaled? </a:t>
            </a:r>
            <a:endParaRPr sz="2000">
              <a:solidFill>
                <a:srgbClr val="6D9EEB"/>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56" name="Shape 456"/>
        <p:cNvGrpSpPr/>
        <p:nvPr/>
      </p:nvGrpSpPr>
      <p:grpSpPr>
        <a:xfrm>
          <a:off x="0" y="0"/>
          <a:ext cx="0" cy="0"/>
          <a:chOff x="0" y="0"/>
          <a:chExt cx="0" cy="0"/>
        </a:xfrm>
      </p:grpSpPr>
      <p:pic>
        <p:nvPicPr>
          <p:cNvPr id="457" name="Shape 457"/>
          <p:cNvPicPr preferRelativeResize="0"/>
          <p:nvPr/>
        </p:nvPicPr>
        <p:blipFill>
          <a:blip r:embed="rId3">
            <a:alphaModFix/>
          </a:blip>
          <a:stretch>
            <a:fillRect/>
          </a:stretch>
        </p:blipFill>
        <p:spPr>
          <a:xfrm>
            <a:off x="68675" y="870025"/>
            <a:ext cx="4838700" cy="3990975"/>
          </a:xfrm>
          <a:prstGeom prst="rect">
            <a:avLst/>
          </a:prstGeom>
          <a:noFill/>
          <a:ln>
            <a:noFill/>
          </a:ln>
        </p:spPr>
      </p:pic>
      <p:pic>
        <p:nvPicPr>
          <p:cNvPr id="458" name="Shape 458"/>
          <p:cNvPicPr preferRelativeResize="0"/>
          <p:nvPr/>
        </p:nvPicPr>
        <p:blipFill>
          <a:blip r:embed="rId4">
            <a:alphaModFix/>
          </a:blip>
          <a:stretch>
            <a:fillRect/>
          </a:stretch>
        </p:blipFill>
        <p:spPr>
          <a:xfrm>
            <a:off x="5003075" y="1204351"/>
            <a:ext cx="4012475" cy="2734800"/>
          </a:xfrm>
          <a:prstGeom prst="rect">
            <a:avLst/>
          </a:prstGeom>
          <a:noFill/>
          <a:ln>
            <a:noFill/>
          </a:ln>
        </p:spPr>
      </p:pic>
      <p:sp>
        <p:nvSpPr>
          <p:cNvPr id="459" name="Shape 459"/>
          <p:cNvSpPr txBox="1"/>
          <p:nvPr/>
        </p:nvSpPr>
        <p:spPr>
          <a:xfrm>
            <a:off x="1901875" y="119625"/>
            <a:ext cx="5658000" cy="594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latin typeface="Londrina Outline"/>
                <a:ea typeface="Londrina Outline"/>
                <a:cs typeface="Londrina Outline"/>
                <a:sym typeface="Londrina Outline"/>
              </a:rPr>
              <a:t>Documents</a:t>
            </a:r>
            <a:endParaRPr sz="3600">
              <a:latin typeface="Londrina Outline"/>
              <a:ea typeface="Londrina Outline"/>
              <a:cs typeface="Londrina Outline"/>
              <a:sym typeface="Londrina Outline"/>
            </a:endParaRPr>
          </a:p>
        </p:txBody>
      </p:sp>
      <p:sp>
        <p:nvSpPr>
          <p:cNvPr id="460" name="Shape 460"/>
          <p:cNvSpPr txBox="1"/>
          <p:nvPr/>
        </p:nvSpPr>
        <p:spPr>
          <a:xfrm>
            <a:off x="5203300" y="3935375"/>
            <a:ext cx="3624300" cy="1040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6000">
                <a:solidFill>
                  <a:srgbClr val="0000FF"/>
                </a:solidFill>
                <a:latin typeface="Londrina Outline"/>
                <a:ea typeface="Londrina Outline"/>
                <a:cs typeface="Londrina Outline"/>
                <a:sym typeface="Londrina Outline"/>
              </a:rPr>
              <a:t>S</a:t>
            </a:r>
            <a:r>
              <a:rPr lang="en" sz="6000">
                <a:solidFill>
                  <a:srgbClr val="38761D"/>
                </a:solidFill>
                <a:latin typeface="Londrina Outline"/>
                <a:ea typeface="Londrina Outline"/>
                <a:cs typeface="Londrina Outline"/>
                <a:sym typeface="Londrina Outline"/>
              </a:rPr>
              <a:t>C</a:t>
            </a:r>
            <a:r>
              <a:rPr lang="en" sz="6000">
                <a:solidFill>
                  <a:srgbClr val="9900FF"/>
                </a:solidFill>
                <a:latin typeface="Londrina Outline"/>
                <a:ea typeface="Londrina Outline"/>
                <a:cs typeface="Londrina Outline"/>
                <a:sym typeface="Londrina Outline"/>
              </a:rPr>
              <a:t>I</a:t>
            </a:r>
            <a:r>
              <a:rPr lang="en" sz="6000">
                <a:solidFill>
                  <a:srgbClr val="CC0000"/>
                </a:solidFill>
                <a:latin typeface="Londrina Outline"/>
                <a:ea typeface="Londrina Outline"/>
                <a:cs typeface="Londrina Outline"/>
                <a:sym typeface="Londrina Outline"/>
              </a:rPr>
              <a:t>M</a:t>
            </a:r>
            <a:r>
              <a:rPr lang="en" sz="6000">
                <a:latin typeface="Londrina Outline"/>
                <a:ea typeface="Londrina Outline"/>
                <a:cs typeface="Londrina Outline"/>
                <a:sym typeface="Londrina Outline"/>
              </a:rPr>
              <a:t>-</a:t>
            </a:r>
            <a:r>
              <a:rPr lang="en" sz="6000">
                <a:solidFill>
                  <a:srgbClr val="6D9EEB"/>
                </a:solidFill>
                <a:latin typeface="Londrina Outline"/>
                <a:ea typeface="Londrina Outline"/>
                <a:cs typeface="Londrina Outline"/>
                <a:sym typeface="Londrina Outline"/>
              </a:rPr>
              <a:t>C</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464" name="Shape 464"/>
        <p:cNvGrpSpPr/>
        <p:nvPr/>
      </p:nvGrpSpPr>
      <p:grpSpPr>
        <a:xfrm>
          <a:off x="0" y="0"/>
          <a:ext cx="0" cy="0"/>
          <a:chOff x="0" y="0"/>
          <a:chExt cx="0" cy="0"/>
        </a:xfrm>
      </p:grpSpPr>
      <p:pic>
        <p:nvPicPr>
          <p:cNvPr id="465" name="Shape 465"/>
          <p:cNvPicPr preferRelativeResize="0"/>
          <p:nvPr/>
        </p:nvPicPr>
        <p:blipFill>
          <a:blip r:embed="rId3">
            <a:alphaModFix/>
          </a:blip>
          <a:stretch>
            <a:fillRect/>
          </a:stretch>
        </p:blipFill>
        <p:spPr>
          <a:xfrm>
            <a:off x="3874925" y="784164"/>
            <a:ext cx="4234975" cy="3718725"/>
          </a:xfrm>
          <a:prstGeom prst="rect">
            <a:avLst/>
          </a:prstGeom>
          <a:noFill/>
          <a:ln>
            <a:noFill/>
          </a:ln>
        </p:spPr>
      </p:pic>
      <p:pic>
        <p:nvPicPr>
          <p:cNvPr id="466" name="Shape 466"/>
          <p:cNvPicPr preferRelativeResize="0"/>
          <p:nvPr/>
        </p:nvPicPr>
        <p:blipFill>
          <a:blip r:embed="rId4">
            <a:alphaModFix/>
          </a:blip>
          <a:stretch>
            <a:fillRect/>
          </a:stretch>
        </p:blipFill>
        <p:spPr>
          <a:xfrm>
            <a:off x="218175" y="131575"/>
            <a:ext cx="3466000" cy="4467450"/>
          </a:xfrm>
          <a:prstGeom prst="rect">
            <a:avLst/>
          </a:prstGeom>
          <a:noFill/>
          <a:ln>
            <a:noFill/>
          </a:ln>
        </p:spPr>
      </p:pic>
      <p:sp>
        <p:nvSpPr>
          <p:cNvPr id="467" name="Shape 467"/>
          <p:cNvSpPr txBox="1"/>
          <p:nvPr/>
        </p:nvSpPr>
        <p:spPr>
          <a:xfrm>
            <a:off x="3744000" y="47850"/>
            <a:ext cx="43659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Londrina Outline"/>
                <a:ea typeface="Londrina Outline"/>
                <a:cs typeface="Londrina Outline"/>
                <a:sym typeface="Londrina Outline"/>
              </a:rPr>
              <a:t>Documents</a:t>
            </a:r>
            <a:endParaRPr/>
          </a:p>
        </p:txBody>
      </p:sp>
      <p:sp>
        <p:nvSpPr>
          <p:cNvPr id="468" name="Shape 468"/>
          <p:cNvSpPr txBox="1"/>
          <p:nvPr/>
        </p:nvSpPr>
        <p:spPr>
          <a:xfrm>
            <a:off x="4114800" y="4246375"/>
            <a:ext cx="6889800" cy="80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6000">
                <a:solidFill>
                  <a:srgbClr val="0000FF"/>
                </a:solidFill>
                <a:latin typeface="Londrina Outline"/>
                <a:ea typeface="Londrina Outline"/>
                <a:cs typeface="Londrina Outline"/>
                <a:sym typeface="Londrina Outline"/>
              </a:rPr>
              <a:t>S</a:t>
            </a:r>
            <a:r>
              <a:rPr lang="en" sz="6000">
                <a:solidFill>
                  <a:srgbClr val="38761D"/>
                </a:solidFill>
                <a:latin typeface="Londrina Outline"/>
                <a:ea typeface="Londrina Outline"/>
                <a:cs typeface="Londrina Outline"/>
                <a:sym typeface="Londrina Outline"/>
              </a:rPr>
              <a:t>C</a:t>
            </a:r>
            <a:r>
              <a:rPr lang="en" sz="6000">
                <a:solidFill>
                  <a:srgbClr val="9900FF"/>
                </a:solidFill>
                <a:latin typeface="Londrina Outline"/>
                <a:ea typeface="Londrina Outline"/>
                <a:cs typeface="Londrina Outline"/>
                <a:sym typeface="Londrina Outline"/>
              </a:rPr>
              <a:t>I</a:t>
            </a:r>
            <a:r>
              <a:rPr lang="en" sz="6000">
                <a:solidFill>
                  <a:srgbClr val="CC0000"/>
                </a:solidFill>
                <a:latin typeface="Londrina Outline"/>
                <a:ea typeface="Londrina Outline"/>
                <a:cs typeface="Londrina Outline"/>
                <a:sym typeface="Londrina Outline"/>
              </a:rPr>
              <a:t>M</a:t>
            </a:r>
            <a:r>
              <a:rPr lang="en" sz="6000">
                <a:latin typeface="Londrina Outline"/>
                <a:ea typeface="Londrina Outline"/>
                <a:cs typeface="Londrina Outline"/>
                <a:sym typeface="Londrina Outline"/>
              </a:rPr>
              <a:t>-</a:t>
            </a:r>
            <a:r>
              <a:rPr lang="en" sz="6000">
                <a:solidFill>
                  <a:srgbClr val="6D9EEB"/>
                </a:solidFill>
                <a:latin typeface="Londrina Outline"/>
                <a:ea typeface="Londrina Outline"/>
                <a:cs typeface="Londrina Outline"/>
                <a:sym typeface="Londrina Outline"/>
              </a:rPr>
              <a:t>C</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472" name="Shape 472"/>
        <p:cNvGrpSpPr/>
        <p:nvPr/>
      </p:nvGrpSpPr>
      <p:grpSpPr>
        <a:xfrm>
          <a:off x="0" y="0"/>
          <a:ext cx="0" cy="0"/>
          <a:chOff x="0" y="0"/>
          <a:chExt cx="0" cy="0"/>
        </a:xfrm>
      </p:grpSpPr>
      <p:sp>
        <p:nvSpPr>
          <p:cNvPr id="473" name="Shape 4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3600">
                <a:solidFill>
                  <a:srgbClr val="0000FF"/>
                </a:solidFill>
                <a:latin typeface="Londrina Outline"/>
                <a:ea typeface="Londrina Outline"/>
                <a:cs typeface="Londrina Outline"/>
                <a:sym typeface="Londrina Outline"/>
              </a:rPr>
              <a:t>Let’s Corroborate!</a:t>
            </a:r>
            <a:endParaRPr b="1" sz="3600">
              <a:solidFill>
                <a:srgbClr val="0000FF"/>
              </a:solidFill>
              <a:latin typeface="Londrina Outline"/>
              <a:ea typeface="Londrina Outline"/>
              <a:cs typeface="Londrina Outline"/>
              <a:sym typeface="Londrina Outline"/>
            </a:endParaRPr>
          </a:p>
        </p:txBody>
      </p:sp>
      <p:sp>
        <p:nvSpPr>
          <p:cNvPr id="474" name="Shape 474"/>
          <p:cNvSpPr txBox="1"/>
          <p:nvPr>
            <p:ph idx="1" type="body"/>
          </p:nvPr>
        </p:nvSpPr>
        <p:spPr>
          <a:xfrm>
            <a:off x="3468875" y="1578925"/>
            <a:ext cx="5363400" cy="29901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rgbClr val="0000FF"/>
              </a:buClr>
              <a:buSzPts val="1800"/>
              <a:buFont typeface="Coming Soon"/>
              <a:buChar char="●"/>
            </a:pPr>
            <a:r>
              <a:rPr lang="en">
                <a:solidFill>
                  <a:srgbClr val="0000FF"/>
                </a:solidFill>
                <a:latin typeface="Coming Soon"/>
                <a:ea typeface="Coming Soon"/>
                <a:cs typeface="Coming Soon"/>
                <a:sym typeface="Coming Soon"/>
              </a:rPr>
              <a:t>Everyone's</a:t>
            </a:r>
            <a:r>
              <a:rPr lang="en">
                <a:solidFill>
                  <a:srgbClr val="0000FF"/>
                </a:solidFill>
                <a:latin typeface="Coming Soon"/>
                <a:ea typeface="Coming Soon"/>
                <a:cs typeface="Coming Soon"/>
                <a:sym typeface="Coming Soon"/>
              </a:rPr>
              <a:t> an expert now</a:t>
            </a:r>
            <a:r>
              <a:rPr lang="en">
                <a:solidFill>
                  <a:srgbClr val="0000FF"/>
                </a:solidFill>
                <a:latin typeface="Times New Roman"/>
                <a:ea typeface="Times New Roman"/>
                <a:cs typeface="Times New Roman"/>
                <a:sym typeface="Times New Roman"/>
              </a:rPr>
              <a:t>!</a:t>
            </a:r>
            <a:r>
              <a:rPr lang="en">
                <a:solidFill>
                  <a:srgbClr val="0000FF"/>
                </a:solidFill>
                <a:latin typeface="Coming Soon"/>
                <a:ea typeface="Coming Soon"/>
                <a:cs typeface="Coming Soon"/>
                <a:sym typeface="Coming Soon"/>
              </a:rPr>
              <a:t> All students who have the same role (Summarizer, contextualizer, inferrer, and monitor) become a new group</a:t>
            </a:r>
            <a:endParaRPr>
              <a:solidFill>
                <a:srgbClr val="0000FF"/>
              </a:solidFill>
              <a:latin typeface="Coming Soon"/>
              <a:ea typeface="Coming Soon"/>
              <a:cs typeface="Coming Soon"/>
              <a:sym typeface="Coming Soon"/>
            </a:endParaRPr>
          </a:p>
          <a:p>
            <a:pPr indent="-342900" lvl="0" marL="457200">
              <a:spcBef>
                <a:spcPts val="0"/>
              </a:spcBef>
              <a:spcAft>
                <a:spcPts val="0"/>
              </a:spcAft>
              <a:buClr>
                <a:srgbClr val="0000FF"/>
              </a:buClr>
              <a:buSzPts val="1800"/>
              <a:buFont typeface="Coming Soon"/>
              <a:buChar char="●"/>
            </a:pPr>
            <a:r>
              <a:rPr lang="en">
                <a:solidFill>
                  <a:srgbClr val="0000FF"/>
                </a:solidFill>
                <a:latin typeface="Coming Soon"/>
                <a:ea typeface="Coming Soon"/>
                <a:cs typeface="Coming Soon"/>
                <a:sym typeface="Coming Soon"/>
              </a:rPr>
              <a:t>Compare documents with your peers</a:t>
            </a:r>
            <a:r>
              <a:rPr lang="en">
                <a:solidFill>
                  <a:srgbClr val="0000FF"/>
                </a:solidFill>
                <a:latin typeface="Times New Roman"/>
                <a:ea typeface="Times New Roman"/>
                <a:cs typeface="Times New Roman"/>
                <a:sym typeface="Times New Roman"/>
              </a:rPr>
              <a:t>!</a:t>
            </a:r>
            <a:endParaRPr>
              <a:solidFill>
                <a:srgbClr val="0000FF"/>
              </a:solidFill>
              <a:latin typeface="Times New Roman"/>
              <a:ea typeface="Times New Roman"/>
              <a:cs typeface="Times New Roman"/>
              <a:sym typeface="Times New Roman"/>
            </a:endParaRPr>
          </a:p>
        </p:txBody>
      </p:sp>
      <p:pic>
        <p:nvPicPr>
          <p:cNvPr descr="Image result for kids detective" id="475" name="Shape 475"/>
          <p:cNvPicPr preferRelativeResize="0"/>
          <p:nvPr/>
        </p:nvPicPr>
        <p:blipFill>
          <a:blip r:embed="rId3">
            <a:alphaModFix/>
          </a:blip>
          <a:stretch>
            <a:fillRect/>
          </a:stretch>
        </p:blipFill>
        <p:spPr>
          <a:xfrm>
            <a:off x="415575" y="1317126"/>
            <a:ext cx="2742300" cy="3382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479" name="Shape 479"/>
        <p:cNvGrpSpPr/>
        <p:nvPr/>
      </p:nvGrpSpPr>
      <p:grpSpPr>
        <a:xfrm>
          <a:off x="0" y="0"/>
          <a:ext cx="0" cy="0"/>
          <a:chOff x="0" y="0"/>
          <a:chExt cx="0" cy="0"/>
        </a:xfrm>
      </p:grpSpPr>
      <p:sp>
        <p:nvSpPr>
          <p:cNvPr id="480" name="Shape 480"/>
          <p:cNvSpPr txBox="1"/>
          <p:nvPr>
            <p:ph type="title"/>
          </p:nvPr>
        </p:nvSpPr>
        <p:spPr>
          <a:xfrm>
            <a:off x="311700" y="445025"/>
            <a:ext cx="8520600" cy="22224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0000FF"/>
                </a:solidFill>
                <a:latin typeface="Londrina Outline"/>
                <a:ea typeface="Londrina Outline"/>
                <a:cs typeface="Londrina Outline"/>
                <a:sym typeface="Londrina Outline"/>
              </a:rPr>
              <a:t>IS THIS VALID?</a:t>
            </a:r>
            <a:endParaRPr b="1" sz="3600">
              <a:solidFill>
                <a:srgbClr val="0000FF"/>
              </a:solidFill>
              <a:latin typeface="Londrina Outline"/>
              <a:ea typeface="Londrina Outline"/>
              <a:cs typeface="Londrina Outline"/>
              <a:sym typeface="Londrina Outline"/>
            </a:endParaRPr>
          </a:p>
          <a:p>
            <a:pPr indent="0" lvl="0" marL="0" rtl="0" algn="ctr">
              <a:lnSpc>
                <a:spcPct val="115000"/>
              </a:lnSpc>
              <a:spcBef>
                <a:spcPts val="0"/>
              </a:spcBef>
              <a:spcAft>
                <a:spcPts val="0"/>
              </a:spcAft>
              <a:buNone/>
            </a:pPr>
            <a:r>
              <a:rPr b="1" lang="en" sz="3600">
                <a:solidFill>
                  <a:srgbClr val="0000FF"/>
                </a:solidFill>
                <a:latin typeface="Londrina Outline"/>
                <a:ea typeface="Londrina Outline"/>
                <a:cs typeface="Londrina Outline"/>
                <a:sym typeface="Londrina Outline"/>
              </a:rPr>
              <a:t>How do we know what we have learned about Canada is true?</a:t>
            </a:r>
            <a:endParaRPr b="1" sz="3600">
              <a:solidFill>
                <a:srgbClr val="0000FF"/>
              </a:solidFill>
              <a:latin typeface="Londrina Outline"/>
              <a:ea typeface="Londrina Outline"/>
              <a:cs typeface="Londrina Outline"/>
              <a:sym typeface="Londrina Outline"/>
            </a:endParaRPr>
          </a:p>
        </p:txBody>
      </p:sp>
      <p:pic>
        <p:nvPicPr>
          <p:cNvPr descr="Image result for canada flag" id="481" name="Shape 481"/>
          <p:cNvPicPr preferRelativeResize="0"/>
          <p:nvPr/>
        </p:nvPicPr>
        <p:blipFill>
          <a:blip r:embed="rId3">
            <a:alphaModFix/>
          </a:blip>
          <a:stretch>
            <a:fillRect/>
          </a:stretch>
        </p:blipFill>
        <p:spPr>
          <a:xfrm>
            <a:off x="152400" y="2819825"/>
            <a:ext cx="4335970" cy="2171275"/>
          </a:xfrm>
          <a:prstGeom prst="rect">
            <a:avLst/>
          </a:prstGeom>
          <a:noFill/>
          <a:ln>
            <a:noFill/>
          </a:ln>
        </p:spPr>
      </p:pic>
      <p:pic>
        <p:nvPicPr>
          <p:cNvPr descr="Related image" id="482" name="Shape 482"/>
          <p:cNvPicPr preferRelativeResize="0"/>
          <p:nvPr/>
        </p:nvPicPr>
        <p:blipFill>
          <a:blip r:embed="rId4">
            <a:alphaModFix/>
          </a:blip>
          <a:stretch>
            <a:fillRect/>
          </a:stretch>
        </p:blipFill>
        <p:spPr>
          <a:xfrm>
            <a:off x="5956550" y="2547825"/>
            <a:ext cx="2548225" cy="2443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86" name="Shape 486"/>
        <p:cNvGrpSpPr/>
        <p:nvPr/>
      </p:nvGrpSpPr>
      <p:grpSpPr>
        <a:xfrm>
          <a:off x="0" y="0"/>
          <a:ext cx="0" cy="0"/>
          <a:chOff x="0" y="0"/>
          <a:chExt cx="0" cy="0"/>
        </a:xfrm>
      </p:grpSpPr>
      <p:sp>
        <p:nvSpPr>
          <p:cNvPr id="487" name="Shape 487"/>
          <p:cNvSpPr txBox="1"/>
          <p:nvPr>
            <p:ph type="title"/>
          </p:nvPr>
        </p:nvSpPr>
        <p:spPr>
          <a:xfrm>
            <a:off x="311700" y="8941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latin typeface="Georgia"/>
              <a:ea typeface="Georgia"/>
              <a:cs typeface="Georgia"/>
              <a:sym typeface="Georgia"/>
            </a:endParaRPr>
          </a:p>
          <a:p>
            <a:pPr indent="0" lvl="0" marL="0">
              <a:spcBef>
                <a:spcPts val="0"/>
              </a:spcBef>
              <a:spcAft>
                <a:spcPts val="0"/>
              </a:spcAft>
              <a:buNone/>
            </a:pPr>
            <a:r>
              <a:rPr lang="en">
                <a:latin typeface="Permanent Marker"/>
                <a:ea typeface="Permanent Marker"/>
                <a:cs typeface="Permanent Marker"/>
                <a:sym typeface="Permanent Marker"/>
              </a:rPr>
              <a:t>Lesson 5</a:t>
            </a:r>
            <a:endParaRPr>
              <a:latin typeface="Permanent Marker"/>
              <a:ea typeface="Permanent Marker"/>
              <a:cs typeface="Permanent Marker"/>
              <a:sym typeface="Permanent Marker"/>
            </a:endParaRPr>
          </a:p>
          <a:p>
            <a:pPr indent="0" lvl="0" marL="0">
              <a:spcBef>
                <a:spcPts val="0"/>
              </a:spcBef>
              <a:spcAft>
                <a:spcPts val="0"/>
              </a:spcAft>
              <a:buNone/>
            </a:pPr>
            <a:r>
              <a:rPr lang="en">
                <a:latin typeface="Permanent Marker"/>
                <a:ea typeface="Permanent Marker"/>
                <a:cs typeface="Permanent Marker"/>
                <a:sym typeface="Permanent Marker"/>
              </a:rPr>
              <a:t>History Mystery</a:t>
            </a:r>
            <a:endParaRPr>
              <a:latin typeface="Permanent Marker"/>
              <a:ea typeface="Permanent Marker"/>
              <a:cs typeface="Permanent Marker"/>
              <a:sym typeface="Permanent Marker"/>
            </a:endParaRPr>
          </a:p>
          <a:p>
            <a:pPr indent="0" lvl="0" marL="0">
              <a:spcBef>
                <a:spcPts val="0"/>
              </a:spcBef>
              <a:spcAft>
                <a:spcPts val="0"/>
              </a:spcAft>
              <a:buNone/>
            </a:pPr>
            <a:r>
              <a:rPr lang="en">
                <a:latin typeface="Permanent Marker"/>
                <a:ea typeface="Permanent Marker"/>
                <a:cs typeface="Permanent Marker"/>
                <a:sym typeface="Permanent Marker"/>
              </a:rPr>
              <a:t>Ms. Scandiffio</a:t>
            </a:r>
            <a:endParaRPr>
              <a:latin typeface="Permanent Marker"/>
              <a:ea typeface="Permanent Marker"/>
              <a:cs typeface="Permanent Marker"/>
              <a:sym typeface="Permanent Marker"/>
            </a:endParaRPr>
          </a:p>
          <a:p>
            <a:pPr indent="0" lvl="0" marL="0">
              <a:spcBef>
                <a:spcPts val="0"/>
              </a:spcBef>
              <a:spcAft>
                <a:spcPts val="0"/>
              </a:spcAft>
              <a:buNone/>
            </a:pPr>
            <a:r>
              <a:t/>
            </a:r>
            <a:endParaRPr/>
          </a:p>
          <a:p>
            <a:pPr indent="0" lvl="0" marL="0">
              <a:spcBef>
                <a:spcPts val="0"/>
              </a:spcBef>
              <a:spcAft>
                <a:spcPts val="0"/>
              </a:spcAft>
              <a:buNone/>
            </a:pPr>
            <a:r>
              <a:t/>
            </a:r>
            <a:endParaRPr/>
          </a:p>
        </p:txBody>
      </p:sp>
      <p:pic>
        <p:nvPicPr>
          <p:cNvPr id="488" name="Shape 488"/>
          <p:cNvPicPr preferRelativeResize="0"/>
          <p:nvPr/>
        </p:nvPicPr>
        <p:blipFill rotWithShape="1">
          <a:blip r:embed="rId3">
            <a:alphaModFix/>
          </a:blip>
          <a:srcRect b="-2780" l="3530" r="-3530" t="2780"/>
          <a:stretch/>
        </p:blipFill>
        <p:spPr>
          <a:xfrm>
            <a:off x="200925" y="1896850"/>
            <a:ext cx="2561250" cy="3246649"/>
          </a:xfrm>
          <a:prstGeom prst="rect">
            <a:avLst/>
          </a:prstGeom>
          <a:noFill/>
          <a:ln>
            <a:noFill/>
          </a:ln>
        </p:spPr>
      </p:pic>
      <p:pic>
        <p:nvPicPr>
          <p:cNvPr id="489" name="Shape 489"/>
          <p:cNvPicPr preferRelativeResize="0"/>
          <p:nvPr/>
        </p:nvPicPr>
        <p:blipFill>
          <a:blip r:embed="rId4">
            <a:alphaModFix/>
          </a:blip>
          <a:stretch>
            <a:fillRect/>
          </a:stretch>
        </p:blipFill>
        <p:spPr>
          <a:xfrm>
            <a:off x="6433325" y="2792100"/>
            <a:ext cx="2033925" cy="2163100"/>
          </a:xfrm>
          <a:prstGeom prst="rect">
            <a:avLst/>
          </a:prstGeom>
          <a:noFill/>
          <a:ln>
            <a:noFill/>
          </a:ln>
        </p:spPr>
      </p:pic>
      <p:sp>
        <p:nvSpPr>
          <p:cNvPr id="490" name="Shape 490"/>
          <p:cNvSpPr txBox="1"/>
          <p:nvPr/>
        </p:nvSpPr>
        <p:spPr>
          <a:xfrm>
            <a:off x="5502550" y="1867525"/>
            <a:ext cx="5170500" cy="603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91" name="Shape 491"/>
          <p:cNvSpPr txBox="1"/>
          <p:nvPr/>
        </p:nvSpPr>
        <p:spPr>
          <a:xfrm>
            <a:off x="2947225" y="2161600"/>
            <a:ext cx="3174600" cy="2001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chemeClr val="dk1"/>
                </a:solidFill>
                <a:latin typeface="Permanent Marker"/>
                <a:ea typeface="Permanent Marker"/>
                <a:cs typeface="Permanent Marker"/>
                <a:sym typeface="Permanent Marker"/>
              </a:rPr>
              <a:t>Are Canadians happier than Americans?</a:t>
            </a:r>
            <a:endParaRPr sz="3600">
              <a:solidFill>
                <a:schemeClr val="dk1"/>
              </a:solidFill>
              <a:latin typeface="Permanent Marker"/>
              <a:ea typeface="Permanent Marker"/>
              <a:cs typeface="Permanent Marker"/>
              <a:sym typeface="Permanent Marke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95" name="Shape 495"/>
        <p:cNvGrpSpPr/>
        <p:nvPr/>
      </p:nvGrpSpPr>
      <p:grpSpPr>
        <a:xfrm>
          <a:off x="0" y="0"/>
          <a:ext cx="0" cy="0"/>
          <a:chOff x="0" y="0"/>
          <a:chExt cx="0" cy="0"/>
        </a:xfrm>
      </p:grpSpPr>
      <p:sp>
        <p:nvSpPr>
          <p:cNvPr id="496" name="Shape 496"/>
          <p:cNvSpPr txBox="1"/>
          <p:nvPr>
            <p:ph type="title"/>
          </p:nvPr>
        </p:nvSpPr>
        <p:spPr>
          <a:xfrm rot="-366778">
            <a:off x="311536" y="657524"/>
            <a:ext cx="3132713" cy="841793"/>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Georgia"/>
                <a:ea typeface="Georgia"/>
                <a:cs typeface="Georgia"/>
                <a:sym typeface="Georgia"/>
              </a:rPr>
              <a:t>What are detectives?</a:t>
            </a:r>
            <a:endParaRPr>
              <a:latin typeface="Georgia"/>
              <a:ea typeface="Georgia"/>
              <a:cs typeface="Georgia"/>
              <a:sym typeface="Georgia"/>
            </a:endParaRPr>
          </a:p>
        </p:txBody>
      </p:sp>
      <p:pic>
        <p:nvPicPr>
          <p:cNvPr id="497" name="Shape 497"/>
          <p:cNvPicPr preferRelativeResize="0"/>
          <p:nvPr/>
        </p:nvPicPr>
        <p:blipFill>
          <a:blip r:embed="rId3">
            <a:alphaModFix/>
          </a:blip>
          <a:stretch>
            <a:fillRect/>
          </a:stretch>
        </p:blipFill>
        <p:spPr>
          <a:xfrm>
            <a:off x="3480188" y="493125"/>
            <a:ext cx="1971675" cy="4286250"/>
          </a:xfrm>
          <a:prstGeom prst="rect">
            <a:avLst/>
          </a:prstGeom>
          <a:noFill/>
          <a:ln>
            <a:noFill/>
          </a:ln>
        </p:spPr>
      </p:pic>
      <p:sp>
        <p:nvSpPr>
          <p:cNvPr id="498" name="Shape 498"/>
          <p:cNvSpPr txBox="1"/>
          <p:nvPr/>
        </p:nvSpPr>
        <p:spPr>
          <a:xfrm rot="672742">
            <a:off x="6272067" y="704265"/>
            <a:ext cx="2625920" cy="1597721"/>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rgbClr val="FFFFFF"/>
                </a:solidFill>
                <a:latin typeface="Georgia"/>
                <a:ea typeface="Georgia"/>
                <a:cs typeface="Georgia"/>
                <a:sym typeface="Georgia"/>
              </a:rPr>
              <a:t>Are </a:t>
            </a:r>
            <a:r>
              <a:rPr lang="en" sz="3600">
                <a:solidFill>
                  <a:srgbClr val="FFFFFF"/>
                </a:solidFill>
                <a:latin typeface="Georgia"/>
                <a:ea typeface="Georgia"/>
                <a:cs typeface="Georgia"/>
                <a:sym typeface="Georgia"/>
              </a:rPr>
              <a:t>detectives</a:t>
            </a:r>
            <a:r>
              <a:rPr lang="en" sz="3600">
                <a:solidFill>
                  <a:srgbClr val="FFFFFF"/>
                </a:solidFill>
                <a:latin typeface="Georgia"/>
                <a:ea typeface="Georgia"/>
                <a:cs typeface="Georgia"/>
                <a:sym typeface="Georgia"/>
              </a:rPr>
              <a:t> important?</a:t>
            </a:r>
            <a:endParaRPr sz="3600">
              <a:solidFill>
                <a:srgbClr val="FFFFFF"/>
              </a:solidFill>
              <a:latin typeface="Georgia"/>
              <a:ea typeface="Georgia"/>
              <a:cs typeface="Georgia"/>
              <a:sym typeface="Georgia"/>
            </a:endParaRPr>
          </a:p>
        </p:txBody>
      </p:sp>
      <p:sp>
        <p:nvSpPr>
          <p:cNvPr id="499" name="Shape 499"/>
          <p:cNvSpPr txBox="1"/>
          <p:nvPr/>
        </p:nvSpPr>
        <p:spPr>
          <a:xfrm rot="-234558">
            <a:off x="377018" y="2935748"/>
            <a:ext cx="2701786" cy="1112891"/>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chemeClr val="dk1"/>
                </a:solidFill>
                <a:latin typeface="Georgia"/>
                <a:ea typeface="Georgia"/>
                <a:cs typeface="Georgia"/>
                <a:sym typeface="Georgia"/>
              </a:rPr>
              <a:t>What do detectives do?</a:t>
            </a:r>
            <a:endParaRPr sz="3600">
              <a:solidFill>
                <a:schemeClr val="dk1"/>
              </a:solidFill>
              <a:latin typeface="Georgia"/>
              <a:ea typeface="Georgia"/>
              <a:cs typeface="Georgia"/>
              <a:sym typeface="Georgia"/>
            </a:endParaRPr>
          </a:p>
        </p:txBody>
      </p:sp>
      <p:sp>
        <p:nvSpPr>
          <p:cNvPr id="500" name="Shape 500"/>
          <p:cNvSpPr txBox="1"/>
          <p:nvPr/>
        </p:nvSpPr>
        <p:spPr>
          <a:xfrm>
            <a:off x="5960361" y="3263320"/>
            <a:ext cx="2522400" cy="1463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chemeClr val="dk1"/>
                </a:solidFill>
                <a:latin typeface="Georgia"/>
                <a:ea typeface="Georgia"/>
                <a:cs typeface="Georgia"/>
                <a:sym typeface="Georgia"/>
              </a:rPr>
              <a:t>Today, we are all detectives!</a:t>
            </a:r>
            <a:endParaRPr sz="3600">
              <a:solidFill>
                <a:schemeClr val="dk1"/>
              </a:solidFill>
              <a:latin typeface="Georgia"/>
              <a:ea typeface="Georgia"/>
              <a:cs typeface="Georgia"/>
              <a:sym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04" name="Shape 504"/>
        <p:cNvGrpSpPr/>
        <p:nvPr/>
      </p:nvGrpSpPr>
      <p:grpSpPr>
        <a:xfrm>
          <a:off x="0" y="0"/>
          <a:ext cx="0" cy="0"/>
          <a:chOff x="0" y="0"/>
          <a:chExt cx="0" cy="0"/>
        </a:xfrm>
      </p:grpSpPr>
      <p:sp>
        <p:nvSpPr>
          <p:cNvPr id="505" name="Shape 505"/>
          <p:cNvSpPr txBox="1"/>
          <p:nvPr>
            <p:ph type="title"/>
          </p:nvPr>
        </p:nvSpPr>
        <p:spPr>
          <a:xfrm>
            <a:off x="200925" y="306525"/>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73763"/>
                </a:solidFill>
                <a:latin typeface="Boogaloo"/>
                <a:ea typeface="Boogaloo"/>
                <a:cs typeface="Boogaloo"/>
                <a:sym typeface="Boogaloo"/>
              </a:rPr>
              <a:t>In this classroom, we are CHAMPS!</a:t>
            </a:r>
            <a:r>
              <a:rPr lang="en">
                <a:latin typeface="Boogaloo"/>
                <a:ea typeface="Boogaloo"/>
                <a:cs typeface="Boogaloo"/>
                <a:sym typeface="Boogaloo"/>
              </a:rPr>
              <a:t> </a:t>
            </a:r>
            <a:endParaRPr>
              <a:latin typeface="Boogaloo"/>
              <a:ea typeface="Boogaloo"/>
              <a:cs typeface="Boogaloo"/>
              <a:sym typeface="Boogaloo"/>
            </a:endParaRPr>
          </a:p>
        </p:txBody>
      </p:sp>
      <p:sp>
        <p:nvSpPr>
          <p:cNvPr id="506" name="Shape 506"/>
          <p:cNvSpPr txBox="1"/>
          <p:nvPr/>
        </p:nvSpPr>
        <p:spPr>
          <a:xfrm>
            <a:off x="8761000" y="1643100"/>
            <a:ext cx="5170500" cy="603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07" name="Shape 507"/>
          <p:cNvSpPr txBox="1"/>
          <p:nvPr/>
        </p:nvSpPr>
        <p:spPr>
          <a:xfrm>
            <a:off x="314175" y="1103450"/>
            <a:ext cx="8294100" cy="4158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u="sng">
                <a:solidFill>
                  <a:srgbClr val="134F5C"/>
                </a:solidFill>
                <a:latin typeface="Boogaloo"/>
                <a:ea typeface="Boogaloo"/>
                <a:cs typeface="Boogaloo"/>
                <a:sym typeface="Boogaloo"/>
              </a:rPr>
              <a:t>C</a:t>
            </a:r>
            <a:r>
              <a:rPr lang="en" sz="2400">
                <a:solidFill>
                  <a:srgbClr val="134F5C"/>
                </a:solidFill>
                <a:latin typeface="Boogaloo"/>
                <a:ea typeface="Boogaloo"/>
                <a:cs typeface="Boogaloo"/>
                <a:sym typeface="Boogaloo"/>
              </a:rPr>
              <a:t>onversation:</a:t>
            </a:r>
            <a:r>
              <a:rPr lang="en" sz="1800">
                <a:solidFill>
                  <a:srgbClr val="134F5C"/>
                </a:solidFill>
                <a:latin typeface="Boogaloo"/>
                <a:ea typeface="Boogaloo"/>
                <a:cs typeface="Boogaloo"/>
                <a:sym typeface="Boogaloo"/>
              </a:rPr>
              <a:t> </a:t>
            </a:r>
            <a:r>
              <a:rPr lang="en" sz="1800">
                <a:solidFill>
                  <a:srgbClr val="073763"/>
                </a:solidFill>
                <a:latin typeface="Boogaloo"/>
                <a:ea typeface="Boogaloo"/>
                <a:cs typeface="Boogaloo"/>
                <a:sym typeface="Boogaloo"/>
              </a:rPr>
              <a:t>Today there will be a lot of opportunities to talk with our classmates about Canada and America during the History Mystery activity. Please be respectful of everyone’s thoughts and opinions!</a:t>
            </a:r>
            <a:r>
              <a:rPr lang="en" sz="2400">
                <a:solidFill>
                  <a:srgbClr val="073763"/>
                </a:solidFill>
                <a:latin typeface="Boogaloo"/>
                <a:ea typeface="Boogaloo"/>
                <a:cs typeface="Boogaloo"/>
                <a:sym typeface="Boogaloo"/>
              </a:rPr>
              <a:t> </a:t>
            </a:r>
            <a:endParaRPr sz="2400">
              <a:solidFill>
                <a:srgbClr val="073763"/>
              </a:solidFill>
              <a:latin typeface="Boogaloo"/>
              <a:ea typeface="Boogaloo"/>
              <a:cs typeface="Boogaloo"/>
              <a:sym typeface="Boogaloo"/>
            </a:endParaRPr>
          </a:p>
          <a:p>
            <a:pPr indent="0" lvl="0" marL="0">
              <a:spcBef>
                <a:spcPts val="0"/>
              </a:spcBef>
              <a:spcAft>
                <a:spcPts val="0"/>
              </a:spcAft>
              <a:buNone/>
            </a:pPr>
            <a:r>
              <a:rPr lang="en" sz="2400" u="sng">
                <a:solidFill>
                  <a:srgbClr val="45818E"/>
                </a:solidFill>
                <a:latin typeface="Boogaloo"/>
                <a:ea typeface="Boogaloo"/>
                <a:cs typeface="Boogaloo"/>
                <a:sym typeface="Boogaloo"/>
              </a:rPr>
              <a:t>H</a:t>
            </a:r>
            <a:r>
              <a:rPr lang="en" sz="2400">
                <a:solidFill>
                  <a:srgbClr val="45818E"/>
                </a:solidFill>
                <a:latin typeface="Boogaloo"/>
                <a:ea typeface="Boogaloo"/>
                <a:cs typeface="Boogaloo"/>
                <a:sym typeface="Boogaloo"/>
              </a:rPr>
              <a:t>elp: </a:t>
            </a:r>
            <a:r>
              <a:rPr lang="en" sz="1800">
                <a:solidFill>
                  <a:srgbClr val="073763"/>
                </a:solidFill>
                <a:latin typeface="Boogaloo"/>
                <a:ea typeface="Boogaloo"/>
                <a:cs typeface="Boogaloo"/>
                <a:sym typeface="Boogaloo"/>
              </a:rPr>
              <a:t>Don’t forget to raise your hand if you need help from the teacher!</a:t>
            </a:r>
            <a:endParaRPr sz="1800">
              <a:solidFill>
                <a:srgbClr val="073763"/>
              </a:solidFill>
              <a:latin typeface="Boogaloo"/>
              <a:ea typeface="Boogaloo"/>
              <a:cs typeface="Boogaloo"/>
              <a:sym typeface="Boogaloo"/>
            </a:endParaRPr>
          </a:p>
          <a:p>
            <a:pPr indent="0" lvl="0" marL="0">
              <a:spcBef>
                <a:spcPts val="0"/>
              </a:spcBef>
              <a:spcAft>
                <a:spcPts val="0"/>
              </a:spcAft>
              <a:buNone/>
            </a:pPr>
            <a:r>
              <a:rPr lang="en" sz="2400" u="sng">
                <a:solidFill>
                  <a:srgbClr val="999999"/>
                </a:solidFill>
                <a:latin typeface="Boogaloo"/>
                <a:ea typeface="Boogaloo"/>
                <a:cs typeface="Boogaloo"/>
                <a:sym typeface="Boogaloo"/>
              </a:rPr>
              <a:t>A</a:t>
            </a:r>
            <a:r>
              <a:rPr lang="en" sz="2400">
                <a:solidFill>
                  <a:srgbClr val="999999"/>
                </a:solidFill>
                <a:latin typeface="Boogaloo"/>
                <a:ea typeface="Boogaloo"/>
                <a:cs typeface="Boogaloo"/>
                <a:sym typeface="Boogaloo"/>
              </a:rPr>
              <a:t>ctivity:</a:t>
            </a:r>
            <a:r>
              <a:rPr lang="en" sz="2400">
                <a:solidFill>
                  <a:srgbClr val="073763"/>
                </a:solidFill>
                <a:latin typeface="Boogaloo"/>
                <a:ea typeface="Boogaloo"/>
                <a:cs typeface="Boogaloo"/>
                <a:sym typeface="Boogaloo"/>
              </a:rPr>
              <a:t> </a:t>
            </a:r>
            <a:r>
              <a:rPr lang="en" sz="1800">
                <a:solidFill>
                  <a:srgbClr val="073763"/>
                </a:solidFill>
                <a:latin typeface="Boogaloo"/>
                <a:ea typeface="Boogaloo"/>
                <a:cs typeface="Boogaloo"/>
                <a:sym typeface="Boogaloo"/>
              </a:rPr>
              <a:t>Today we will be participating in a History Mystery. Don’t forget your detective hats! </a:t>
            </a:r>
            <a:endParaRPr sz="1800">
              <a:solidFill>
                <a:srgbClr val="073763"/>
              </a:solidFill>
              <a:latin typeface="Boogaloo"/>
              <a:ea typeface="Boogaloo"/>
              <a:cs typeface="Boogaloo"/>
              <a:sym typeface="Boogaloo"/>
            </a:endParaRPr>
          </a:p>
          <a:p>
            <a:pPr indent="0" lvl="0" marL="0">
              <a:spcBef>
                <a:spcPts val="0"/>
              </a:spcBef>
              <a:spcAft>
                <a:spcPts val="0"/>
              </a:spcAft>
              <a:buNone/>
            </a:pPr>
            <a:r>
              <a:rPr lang="en" sz="2400" u="sng">
                <a:solidFill>
                  <a:srgbClr val="741B47"/>
                </a:solidFill>
                <a:latin typeface="Boogaloo"/>
                <a:ea typeface="Boogaloo"/>
                <a:cs typeface="Boogaloo"/>
                <a:sym typeface="Boogaloo"/>
              </a:rPr>
              <a:t>M</a:t>
            </a:r>
            <a:r>
              <a:rPr lang="en" sz="2400">
                <a:solidFill>
                  <a:srgbClr val="741B47"/>
                </a:solidFill>
                <a:latin typeface="Boogaloo"/>
                <a:ea typeface="Boogaloo"/>
                <a:cs typeface="Boogaloo"/>
                <a:sym typeface="Boogaloo"/>
              </a:rPr>
              <a:t>ovement:</a:t>
            </a:r>
            <a:r>
              <a:rPr lang="en" sz="2400">
                <a:solidFill>
                  <a:srgbClr val="073763"/>
                </a:solidFill>
                <a:latin typeface="Boogaloo"/>
                <a:ea typeface="Boogaloo"/>
                <a:cs typeface="Boogaloo"/>
                <a:sym typeface="Boogaloo"/>
              </a:rPr>
              <a:t> </a:t>
            </a:r>
            <a:r>
              <a:rPr lang="en" sz="1800">
                <a:solidFill>
                  <a:srgbClr val="073763"/>
                </a:solidFill>
                <a:latin typeface="Boogaloo"/>
                <a:ea typeface="Boogaloo"/>
                <a:cs typeface="Boogaloo"/>
                <a:sym typeface="Boogaloo"/>
              </a:rPr>
              <a:t>Please remain in your seat at all times unless told otherwise. You will be given the opportunity to move around! </a:t>
            </a:r>
            <a:endParaRPr sz="1800">
              <a:solidFill>
                <a:srgbClr val="073763"/>
              </a:solidFill>
              <a:latin typeface="Boogaloo"/>
              <a:ea typeface="Boogaloo"/>
              <a:cs typeface="Boogaloo"/>
              <a:sym typeface="Boogaloo"/>
            </a:endParaRPr>
          </a:p>
          <a:p>
            <a:pPr indent="0" lvl="0" marL="0">
              <a:spcBef>
                <a:spcPts val="0"/>
              </a:spcBef>
              <a:spcAft>
                <a:spcPts val="0"/>
              </a:spcAft>
              <a:buNone/>
            </a:pPr>
            <a:r>
              <a:rPr lang="en" sz="2400" u="sng">
                <a:solidFill>
                  <a:srgbClr val="38761D"/>
                </a:solidFill>
                <a:latin typeface="Boogaloo"/>
                <a:ea typeface="Boogaloo"/>
                <a:cs typeface="Boogaloo"/>
                <a:sym typeface="Boogaloo"/>
              </a:rPr>
              <a:t>P</a:t>
            </a:r>
            <a:r>
              <a:rPr lang="en" sz="2400">
                <a:solidFill>
                  <a:srgbClr val="38761D"/>
                </a:solidFill>
                <a:latin typeface="Boogaloo"/>
                <a:ea typeface="Boogaloo"/>
                <a:cs typeface="Boogaloo"/>
                <a:sym typeface="Boogaloo"/>
              </a:rPr>
              <a:t>articipation:</a:t>
            </a:r>
            <a:r>
              <a:rPr lang="en" sz="1800">
                <a:solidFill>
                  <a:srgbClr val="073763"/>
                </a:solidFill>
                <a:latin typeface="Boogaloo"/>
                <a:ea typeface="Boogaloo"/>
                <a:cs typeface="Boogaloo"/>
                <a:sym typeface="Boogaloo"/>
              </a:rPr>
              <a:t> Be sure you are participating in the History Mystery. You are expected to contribute to class discussions and do your part! Don’t forget to fill out the Evidence Worksheet.</a:t>
            </a:r>
            <a:endParaRPr sz="1800">
              <a:solidFill>
                <a:srgbClr val="073763"/>
              </a:solidFill>
              <a:latin typeface="Boogaloo"/>
              <a:ea typeface="Boogaloo"/>
              <a:cs typeface="Boogaloo"/>
              <a:sym typeface="Boogaloo"/>
            </a:endParaRPr>
          </a:p>
          <a:p>
            <a:pPr indent="0" lvl="0" marL="0">
              <a:spcBef>
                <a:spcPts val="0"/>
              </a:spcBef>
              <a:spcAft>
                <a:spcPts val="0"/>
              </a:spcAft>
              <a:buNone/>
            </a:pPr>
            <a:r>
              <a:rPr lang="en" sz="2400" u="sng">
                <a:solidFill>
                  <a:srgbClr val="674EA7"/>
                </a:solidFill>
                <a:latin typeface="Boogaloo"/>
                <a:ea typeface="Boogaloo"/>
                <a:cs typeface="Boogaloo"/>
                <a:sym typeface="Boogaloo"/>
              </a:rPr>
              <a:t>S</a:t>
            </a:r>
            <a:r>
              <a:rPr lang="en" sz="2400">
                <a:solidFill>
                  <a:srgbClr val="674EA7"/>
                </a:solidFill>
                <a:latin typeface="Boogaloo"/>
                <a:ea typeface="Boogaloo"/>
                <a:cs typeface="Boogaloo"/>
                <a:sym typeface="Boogaloo"/>
              </a:rPr>
              <a:t>uccess</a:t>
            </a:r>
            <a:r>
              <a:rPr lang="en" sz="2400">
                <a:solidFill>
                  <a:srgbClr val="674EA7"/>
                </a:solidFill>
                <a:latin typeface="Boogaloo"/>
                <a:ea typeface="Boogaloo"/>
                <a:cs typeface="Boogaloo"/>
                <a:sym typeface="Boogaloo"/>
              </a:rPr>
              <a:t>:</a:t>
            </a:r>
            <a:r>
              <a:rPr lang="en" sz="2400">
                <a:solidFill>
                  <a:srgbClr val="073763"/>
                </a:solidFill>
                <a:latin typeface="Boogaloo"/>
                <a:ea typeface="Boogaloo"/>
                <a:cs typeface="Boogaloo"/>
                <a:sym typeface="Boogaloo"/>
              </a:rPr>
              <a:t> </a:t>
            </a:r>
            <a:r>
              <a:rPr lang="en" sz="1800">
                <a:solidFill>
                  <a:srgbClr val="073763"/>
                </a:solidFill>
                <a:latin typeface="Boogaloo"/>
                <a:ea typeface="Boogaloo"/>
                <a:cs typeface="Boogaloo"/>
                <a:sym typeface="Boogaloo"/>
              </a:rPr>
              <a:t>When your group has solved the mystery, make sure you write your claim on the Who’s Happier worksheet and use supporting evidence! I’m excited to hear all of your hard work! </a:t>
            </a:r>
            <a:endParaRPr sz="1800">
              <a:solidFill>
                <a:srgbClr val="073763"/>
              </a:solidFill>
              <a:latin typeface="Boogaloo"/>
              <a:ea typeface="Boogaloo"/>
              <a:cs typeface="Boogaloo"/>
              <a:sym typeface="Boogaloo"/>
            </a:endParaRPr>
          </a:p>
          <a:p>
            <a:pPr indent="0" lvl="0" marL="0">
              <a:spcBef>
                <a:spcPts val="0"/>
              </a:spcBef>
              <a:spcAft>
                <a:spcPts val="0"/>
              </a:spcAft>
              <a:buNone/>
            </a:pPr>
            <a:r>
              <a:t/>
            </a:r>
            <a:endParaRPr sz="2400">
              <a:latin typeface="Boogaloo"/>
              <a:ea typeface="Boogaloo"/>
              <a:cs typeface="Boogaloo"/>
              <a:sym typeface="Boogaloo"/>
            </a:endParaRPr>
          </a:p>
          <a:p>
            <a:pPr indent="0" lvl="0" marL="0">
              <a:spcBef>
                <a:spcPts val="0"/>
              </a:spcBef>
              <a:spcAft>
                <a:spcPts val="0"/>
              </a:spcAft>
              <a:buNone/>
            </a:pPr>
            <a:r>
              <a:t/>
            </a:r>
            <a:endParaRPr sz="2400">
              <a:latin typeface="Boogaloo"/>
              <a:ea typeface="Boogaloo"/>
              <a:cs typeface="Boogaloo"/>
              <a:sym typeface="Boogaloo"/>
            </a:endParaRPr>
          </a:p>
          <a:p>
            <a:pPr indent="0" lvl="0" marL="0">
              <a:spcBef>
                <a:spcPts val="0"/>
              </a:spcBef>
              <a:spcAft>
                <a:spcPts val="0"/>
              </a:spcAft>
              <a:buNone/>
            </a:pPr>
            <a:r>
              <a:t/>
            </a:r>
            <a:endParaRPr sz="2400">
              <a:latin typeface="Boogaloo"/>
              <a:ea typeface="Boogaloo"/>
              <a:cs typeface="Boogaloo"/>
              <a:sym typeface="Boogaloo"/>
            </a:endParaRPr>
          </a:p>
        </p:txBody>
      </p:sp>
      <p:pic>
        <p:nvPicPr>
          <p:cNvPr id="508" name="Shape 508"/>
          <p:cNvPicPr preferRelativeResize="0"/>
          <p:nvPr/>
        </p:nvPicPr>
        <p:blipFill>
          <a:blip r:embed="rId3">
            <a:alphaModFix/>
          </a:blip>
          <a:stretch>
            <a:fillRect/>
          </a:stretch>
        </p:blipFill>
        <p:spPr>
          <a:xfrm>
            <a:off x="7559802" y="268175"/>
            <a:ext cx="1326876" cy="880149"/>
          </a:xfrm>
          <a:prstGeom prst="rect">
            <a:avLst/>
          </a:prstGeom>
          <a:noFill/>
          <a:ln>
            <a:noFill/>
          </a:ln>
        </p:spPr>
      </p:pic>
      <p:pic>
        <p:nvPicPr>
          <p:cNvPr id="509" name="Shape 509"/>
          <p:cNvPicPr preferRelativeResize="0"/>
          <p:nvPr/>
        </p:nvPicPr>
        <p:blipFill>
          <a:blip r:embed="rId4">
            <a:alphaModFix/>
          </a:blip>
          <a:stretch>
            <a:fillRect/>
          </a:stretch>
        </p:blipFill>
        <p:spPr>
          <a:xfrm>
            <a:off x="389755" y="120276"/>
            <a:ext cx="1077773" cy="1175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97" name="Shape 97"/>
        <p:cNvGrpSpPr/>
        <p:nvPr/>
      </p:nvGrpSpPr>
      <p:grpSpPr>
        <a:xfrm>
          <a:off x="0" y="0"/>
          <a:ext cx="0" cy="0"/>
          <a:chOff x="0" y="0"/>
          <a:chExt cx="0" cy="0"/>
        </a:xfrm>
      </p:grpSpPr>
      <p:sp>
        <p:nvSpPr>
          <p:cNvPr id="98" name="Shape 98"/>
          <p:cNvSpPr txBox="1"/>
          <p:nvPr>
            <p:ph type="title"/>
          </p:nvPr>
        </p:nvSpPr>
        <p:spPr>
          <a:xfrm>
            <a:off x="4110150" y="383150"/>
            <a:ext cx="5034000" cy="60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600">
                <a:latin typeface="Verdana"/>
                <a:ea typeface="Verdana"/>
                <a:cs typeface="Verdana"/>
                <a:sym typeface="Verdana"/>
              </a:rPr>
              <a:t>Book, Head, Heart Activity</a:t>
            </a:r>
            <a:endParaRPr sz="2600">
              <a:latin typeface="Verdana"/>
              <a:ea typeface="Verdana"/>
              <a:cs typeface="Verdana"/>
              <a:sym typeface="Verdana"/>
            </a:endParaRPr>
          </a:p>
        </p:txBody>
      </p:sp>
      <p:sp>
        <p:nvSpPr>
          <p:cNvPr id="99" name="Shape 99"/>
          <p:cNvSpPr txBox="1"/>
          <p:nvPr>
            <p:ph idx="1" type="body"/>
          </p:nvPr>
        </p:nvSpPr>
        <p:spPr>
          <a:xfrm>
            <a:off x="4110150" y="1494100"/>
            <a:ext cx="4899600" cy="35223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2000">
                <a:solidFill>
                  <a:srgbClr val="FFFFFF"/>
                </a:solidFill>
                <a:latin typeface="Verdana"/>
                <a:ea typeface="Verdana"/>
                <a:cs typeface="Verdana"/>
                <a:sym typeface="Verdana"/>
              </a:rPr>
              <a:t>Directions: After reading the book, </a:t>
            </a:r>
            <a:r>
              <a:rPr lang="en" sz="2000" u="sng">
                <a:solidFill>
                  <a:srgbClr val="FFFFFF"/>
                </a:solidFill>
                <a:latin typeface="Verdana"/>
                <a:ea typeface="Verdana"/>
                <a:cs typeface="Verdana"/>
                <a:sym typeface="Verdana"/>
              </a:rPr>
              <a:t>How Full is Your Bucket? For kids, </a:t>
            </a:r>
            <a:r>
              <a:rPr lang="en" sz="2000">
                <a:solidFill>
                  <a:srgbClr val="FFFFFF"/>
                </a:solidFill>
                <a:latin typeface="Verdana"/>
                <a:ea typeface="Verdana"/>
                <a:cs typeface="Verdana"/>
                <a:sym typeface="Verdana"/>
              </a:rPr>
              <a:t>students will receive post-it notes and will answer the question(s) as posted and students will stick the post-its on the correct piece of chart paper.</a:t>
            </a:r>
            <a:endParaRPr sz="2000">
              <a:solidFill>
                <a:srgbClr val="FFFFFF"/>
              </a:solidFill>
              <a:latin typeface="Verdana"/>
              <a:ea typeface="Verdana"/>
              <a:cs typeface="Verdana"/>
              <a:sym typeface="Verdana"/>
            </a:endParaRPr>
          </a:p>
        </p:txBody>
      </p:sp>
      <p:pic>
        <p:nvPicPr>
          <p:cNvPr descr="Image result for book head heart" id="100" name="Shape 100"/>
          <p:cNvPicPr preferRelativeResize="0"/>
          <p:nvPr/>
        </p:nvPicPr>
        <p:blipFill>
          <a:blip r:embed="rId3">
            <a:alphaModFix/>
          </a:blip>
          <a:stretch>
            <a:fillRect/>
          </a:stretch>
        </p:blipFill>
        <p:spPr>
          <a:xfrm>
            <a:off x="222050" y="127000"/>
            <a:ext cx="3672459" cy="4889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13" name="Shape 513"/>
        <p:cNvGrpSpPr/>
        <p:nvPr/>
      </p:nvGrpSpPr>
      <p:grpSpPr>
        <a:xfrm>
          <a:off x="0" y="0"/>
          <a:ext cx="0" cy="0"/>
          <a:chOff x="0" y="0"/>
          <a:chExt cx="0" cy="0"/>
        </a:xfrm>
      </p:grpSpPr>
      <p:pic>
        <p:nvPicPr>
          <p:cNvPr id="514" name="Shape 514"/>
          <p:cNvPicPr preferRelativeResize="0"/>
          <p:nvPr/>
        </p:nvPicPr>
        <p:blipFill>
          <a:blip r:embed="rId3">
            <a:alphaModFix/>
          </a:blip>
          <a:stretch>
            <a:fillRect/>
          </a:stretch>
        </p:blipFill>
        <p:spPr>
          <a:xfrm>
            <a:off x="102175" y="271725"/>
            <a:ext cx="4278001" cy="3208500"/>
          </a:xfrm>
          <a:prstGeom prst="rect">
            <a:avLst/>
          </a:prstGeom>
          <a:noFill/>
          <a:ln>
            <a:noFill/>
          </a:ln>
        </p:spPr>
      </p:pic>
      <p:pic>
        <p:nvPicPr>
          <p:cNvPr id="515" name="Shape 515"/>
          <p:cNvPicPr preferRelativeResize="0"/>
          <p:nvPr/>
        </p:nvPicPr>
        <p:blipFill>
          <a:blip r:embed="rId4">
            <a:alphaModFix/>
          </a:blip>
          <a:stretch>
            <a:fillRect/>
          </a:stretch>
        </p:blipFill>
        <p:spPr>
          <a:xfrm>
            <a:off x="4562925" y="1841269"/>
            <a:ext cx="4278001" cy="320850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19" name="Shape 519"/>
        <p:cNvGrpSpPr/>
        <p:nvPr/>
      </p:nvGrpSpPr>
      <p:grpSpPr>
        <a:xfrm>
          <a:off x="0" y="0"/>
          <a:ext cx="0" cy="0"/>
          <a:chOff x="0" y="0"/>
          <a:chExt cx="0" cy="0"/>
        </a:xfrm>
      </p:grpSpPr>
      <p:sp>
        <p:nvSpPr>
          <p:cNvPr id="520" name="Shape 520"/>
          <p:cNvSpPr txBox="1"/>
          <p:nvPr>
            <p:ph type="title"/>
          </p:nvPr>
        </p:nvSpPr>
        <p:spPr>
          <a:xfrm>
            <a:off x="415500" y="274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Boogaloo"/>
                <a:ea typeface="Boogaloo"/>
                <a:cs typeface="Boogaloo"/>
                <a:sym typeface="Boogaloo"/>
              </a:rPr>
              <a:t>Documents</a:t>
            </a:r>
            <a:endParaRPr>
              <a:latin typeface="Boogaloo"/>
              <a:ea typeface="Boogaloo"/>
              <a:cs typeface="Boogaloo"/>
              <a:sym typeface="Boogaloo"/>
            </a:endParaRPr>
          </a:p>
          <a:p>
            <a:pPr indent="0" lvl="0" marL="0">
              <a:spcBef>
                <a:spcPts val="0"/>
              </a:spcBef>
              <a:spcAft>
                <a:spcPts val="0"/>
              </a:spcAft>
              <a:buNone/>
            </a:pPr>
            <a:r>
              <a:rPr lang="en">
                <a:latin typeface="Boogaloo"/>
                <a:ea typeface="Boogaloo"/>
                <a:cs typeface="Boogaloo"/>
                <a:sym typeface="Boogaloo"/>
              </a:rPr>
              <a:t>(ordered least to most credible)</a:t>
            </a:r>
            <a:endParaRPr>
              <a:latin typeface="Boogaloo"/>
              <a:ea typeface="Boogaloo"/>
              <a:cs typeface="Boogaloo"/>
              <a:sym typeface="Boogaloo"/>
            </a:endParaRPr>
          </a:p>
        </p:txBody>
      </p:sp>
      <p:pic>
        <p:nvPicPr>
          <p:cNvPr id="521" name="Shape 521"/>
          <p:cNvPicPr preferRelativeResize="0"/>
          <p:nvPr/>
        </p:nvPicPr>
        <p:blipFill>
          <a:blip r:embed="rId3">
            <a:alphaModFix/>
          </a:blip>
          <a:stretch>
            <a:fillRect/>
          </a:stretch>
        </p:blipFill>
        <p:spPr>
          <a:xfrm>
            <a:off x="5582325" y="1448825"/>
            <a:ext cx="3353775" cy="1523390"/>
          </a:xfrm>
          <a:prstGeom prst="rect">
            <a:avLst/>
          </a:prstGeom>
          <a:noFill/>
          <a:ln>
            <a:noFill/>
          </a:ln>
        </p:spPr>
      </p:pic>
      <p:pic>
        <p:nvPicPr>
          <p:cNvPr id="522" name="Shape 522"/>
          <p:cNvPicPr preferRelativeResize="0"/>
          <p:nvPr/>
        </p:nvPicPr>
        <p:blipFill>
          <a:blip r:embed="rId4">
            <a:alphaModFix/>
          </a:blip>
          <a:stretch>
            <a:fillRect/>
          </a:stretch>
        </p:blipFill>
        <p:spPr>
          <a:xfrm>
            <a:off x="3161400" y="1274050"/>
            <a:ext cx="2513000" cy="1957400"/>
          </a:xfrm>
          <a:prstGeom prst="rect">
            <a:avLst/>
          </a:prstGeom>
          <a:noFill/>
          <a:ln>
            <a:noFill/>
          </a:ln>
        </p:spPr>
      </p:pic>
      <p:pic>
        <p:nvPicPr>
          <p:cNvPr id="523" name="Shape 523"/>
          <p:cNvPicPr preferRelativeResize="0"/>
          <p:nvPr/>
        </p:nvPicPr>
        <p:blipFill>
          <a:blip r:embed="rId5">
            <a:alphaModFix/>
          </a:blip>
          <a:stretch>
            <a:fillRect/>
          </a:stretch>
        </p:blipFill>
        <p:spPr>
          <a:xfrm>
            <a:off x="28150" y="3521165"/>
            <a:ext cx="4171950" cy="514350"/>
          </a:xfrm>
          <a:prstGeom prst="rect">
            <a:avLst/>
          </a:prstGeom>
          <a:noFill/>
          <a:ln>
            <a:noFill/>
          </a:ln>
        </p:spPr>
      </p:pic>
      <p:pic>
        <p:nvPicPr>
          <p:cNvPr id="524" name="Shape 524"/>
          <p:cNvPicPr preferRelativeResize="0"/>
          <p:nvPr/>
        </p:nvPicPr>
        <p:blipFill>
          <a:blip r:embed="rId6">
            <a:alphaModFix/>
          </a:blip>
          <a:stretch>
            <a:fillRect/>
          </a:stretch>
        </p:blipFill>
        <p:spPr>
          <a:xfrm>
            <a:off x="0" y="4220425"/>
            <a:ext cx="4609800" cy="828675"/>
          </a:xfrm>
          <a:prstGeom prst="rect">
            <a:avLst/>
          </a:prstGeom>
          <a:noFill/>
          <a:ln>
            <a:noFill/>
          </a:ln>
        </p:spPr>
      </p:pic>
      <p:pic>
        <p:nvPicPr>
          <p:cNvPr id="525" name="Shape 525"/>
          <p:cNvPicPr preferRelativeResize="0"/>
          <p:nvPr/>
        </p:nvPicPr>
        <p:blipFill>
          <a:blip r:embed="rId7">
            <a:alphaModFix/>
          </a:blip>
          <a:stretch>
            <a:fillRect/>
          </a:stretch>
        </p:blipFill>
        <p:spPr>
          <a:xfrm>
            <a:off x="152400" y="178000"/>
            <a:ext cx="1228925" cy="1404500"/>
          </a:xfrm>
          <a:prstGeom prst="rect">
            <a:avLst/>
          </a:prstGeom>
          <a:noFill/>
          <a:ln>
            <a:noFill/>
          </a:ln>
        </p:spPr>
      </p:pic>
      <p:pic>
        <p:nvPicPr>
          <p:cNvPr id="526" name="Shape 526"/>
          <p:cNvPicPr preferRelativeResize="0"/>
          <p:nvPr/>
        </p:nvPicPr>
        <p:blipFill rotWithShape="1">
          <a:blip r:embed="rId8">
            <a:alphaModFix/>
          </a:blip>
          <a:srcRect b="0" l="0" r="12018" t="0"/>
          <a:stretch/>
        </p:blipFill>
        <p:spPr>
          <a:xfrm>
            <a:off x="4609800" y="2568277"/>
            <a:ext cx="3250101" cy="2575225"/>
          </a:xfrm>
          <a:prstGeom prst="rect">
            <a:avLst/>
          </a:prstGeom>
          <a:noFill/>
          <a:ln>
            <a:noFill/>
          </a:ln>
        </p:spPr>
      </p:pic>
      <p:pic>
        <p:nvPicPr>
          <p:cNvPr id="527" name="Shape 527"/>
          <p:cNvPicPr preferRelativeResize="0"/>
          <p:nvPr/>
        </p:nvPicPr>
        <p:blipFill>
          <a:blip r:embed="rId9">
            <a:alphaModFix/>
          </a:blip>
          <a:stretch>
            <a:fillRect/>
          </a:stretch>
        </p:blipFill>
        <p:spPr>
          <a:xfrm>
            <a:off x="152400" y="1541275"/>
            <a:ext cx="3008999" cy="181780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31" name="Shape 531"/>
        <p:cNvGrpSpPr/>
        <p:nvPr/>
      </p:nvGrpSpPr>
      <p:grpSpPr>
        <a:xfrm>
          <a:off x="0" y="0"/>
          <a:ext cx="0" cy="0"/>
          <a:chOff x="0" y="0"/>
          <a:chExt cx="0" cy="0"/>
        </a:xfrm>
      </p:grpSpPr>
      <p:sp>
        <p:nvSpPr>
          <p:cNvPr id="532" name="Shape 532"/>
          <p:cNvSpPr txBox="1"/>
          <p:nvPr>
            <p:ph type="title"/>
          </p:nvPr>
        </p:nvSpPr>
        <p:spPr>
          <a:xfrm>
            <a:off x="256300" y="11990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a:p>
            <a:pPr indent="0" lvl="0" marL="0">
              <a:spcBef>
                <a:spcPts val="0"/>
              </a:spcBef>
              <a:spcAft>
                <a:spcPts val="0"/>
              </a:spcAft>
              <a:buNone/>
            </a:pPr>
            <a:r>
              <a:rPr lang="en">
                <a:latin typeface="Boogaloo"/>
                <a:ea typeface="Boogaloo"/>
                <a:cs typeface="Boogaloo"/>
                <a:sym typeface="Boogaloo"/>
              </a:rPr>
              <a:t>Documents</a:t>
            </a:r>
            <a:endParaRPr>
              <a:latin typeface="Boogaloo"/>
              <a:ea typeface="Boogaloo"/>
              <a:cs typeface="Boogaloo"/>
              <a:sym typeface="Boogaloo"/>
            </a:endParaRPr>
          </a:p>
          <a:p>
            <a:pPr indent="0" lvl="0" marL="0">
              <a:spcBef>
                <a:spcPts val="0"/>
              </a:spcBef>
              <a:spcAft>
                <a:spcPts val="0"/>
              </a:spcAft>
              <a:buNone/>
            </a:pPr>
            <a:r>
              <a:rPr lang="en">
                <a:latin typeface="Boogaloo"/>
                <a:ea typeface="Boogaloo"/>
                <a:cs typeface="Boogaloo"/>
                <a:sym typeface="Boogaloo"/>
              </a:rPr>
              <a:t>(ordered least to most credible)</a:t>
            </a:r>
            <a:endParaRPr>
              <a:latin typeface="Boogaloo"/>
              <a:ea typeface="Boogaloo"/>
              <a:cs typeface="Boogaloo"/>
              <a:sym typeface="Boogaloo"/>
            </a:endParaRPr>
          </a:p>
          <a:p>
            <a:pPr indent="0" lvl="0" marL="0" algn="l">
              <a:spcBef>
                <a:spcPts val="0"/>
              </a:spcBef>
              <a:spcAft>
                <a:spcPts val="0"/>
              </a:spcAft>
              <a:buNone/>
            </a:pPr>
            <a:r>
              <a:t/>
            </a:r>
            <a:endParaRPr/>
          </a:p>
        </p:txBody>
      </p:sp>
      <p:pic>
        <p:nvPicPr>
          <p:cNvPr id="533" name="Shape 533"/>
          <p:cNvPicPr preferRelativeResize="0"/>
          <p:nvPr/>
        </p:nvPicPr>
        <p:blipFill>
          <a:blip r:embed="rId3">
            <a:alphaModFix/>
          </a:blip>
          <a:stretch>
            <a:fillRect/>
          </a:stretch>
        </p:blipFill>
        <p:spPr>
          <a:xfrm>
            <a:off x="111350" y="1241300"/>
            <a:ext cx="3562350" cy="1200150"/>
          </a:xfrm>
          <a:prstGeom prst="rect">
            <a:avLst/>
          </a:prstGeom>
          <a:noFill/>
          <a:ln>
            <a:noFill/>
          </a:ln>
        </p:spPr>
      </p:pic>
      <p:pic>
        <p:nvPicPr>
          <p:cNvPr id="534" name="Shape 534"/>
          <p:cNvPicPr preferRelativeResize="0"/>
          <p:nvPr/>
        </p:nvPicPr>
        <p:blipFill>
          <a:blip r:embed="rId4">
            <a:alphaModFix/>
          </a:blip>
          <a:stretch>
            <a:fillRect/>
          </a:stretch>
        </p:blipFill>
        <p:spPr>
          <a:xfrm>
            <a:off x="0" y="2534638"/>
            <a:ext cx="3562350" cy="1622640"/>
          </a:xfrm>
          <a:prstGeom prst="rect">
            <a:avLst/>
          </a:prstGeom>
          <a:noFill/>
          <a:ln>
            <a:noFill/>
          </a:ln>
        </p:spPr>
      </p:pic>
      <p:pic>
        <p:nvPicPr>
          <p:cNvPr id="535" name="Shape 535"/>
          <p:cNvPicPr preferRelativeResize="0"/>
          <p:nvPr/>
        </p:nvPicPr>
        <p:blipFill>
          <a:blip r:embed="rId5">
            <a:alphaModFix/>
          </a:blip>
          <a:stretch>
            <a:fillRect/>
          </a:stretch>
        </p:blipFill>
        <p:spPr>
          <a:xfrm>
            <a:off x="-63425" y="4171375"/>
            <a:ext cx="4454536" cy="803275"/>
          </a:xfrm>
          <a:prstGeom prst="rect">
            <a:avLst/>
          </a:prstGeom>
          <a:noFill/>
          <a:ln>
            <a:noFill/>
          </a:ln>
        </p:spPr>
      </p:pic>
      <p:pic>
        <p:nvPicPr>
          <p:cNvPr id="536" name="Shape 536"/>
          <p:cNvPicPr preferRelativeResize="0"/>
          <p:nvPr/>
        </p:nvPicPr>
        <p:blipFill>
          <a:blip r:embed="rId6">
            <a:alphaModFix/>
          </a:blip>
          <a:stretch>
            <a:fillRect/>
          </a:stretch>
        </p:blipFill>
        <p:spPr>
          <a:xfrm>
            <a:off x="4621851" y="3254187"/>
            <a:ext cx="3562350" cy="1810238"/>
          </a:xfrm>
          <a:prstGeom prst="rect">
            <a:avLst/>
          </a:prstGeom>
          <a:noFill/>
          <a:ln>
            <a:noFill/>
          </a:ln>
        </p:spPr>
      </p:pic>
      <p:pic>
        <p:nvPicPr>
          <p:cNvPr id="537" name="Shape 537"/>
          <p:cNvPicPr preferRelativeResize="0"/>
          <p:nvPr/>
        </p:nvPicPr>
        <p:blipFill>
          <a:blip r:embed="rId7">
            <a:alphaModFix/>
          </a:blip>
          <a:stretch>
            <a:fillRect/>
          </a:stretch>
        </p:blipFill>
        <p:spPr>
          <a:xfrm>
            <a:off x="6220450" y="1050375"/>
            <a:ext cx="2830376" cy="2279425"/>
          </a:xfrm>
          <a:prstGeom prst="rect">
            <a:avLst/>
          </a:prstGeom>
          <a:noFill/>
          <a:ln>
            <a:noFill/>
          </a:ln>
        </p:spPr>
      </p:pic>
      <p:pic>
        <p:nvPicPr>
          <p:cNvPr id="538" name="Shape 538"/>
          <p:cNvPicPr preferRelativeResize="0"/>
          <p:nvPr/>
        </p:nvPicPr>
        <p:blipFill>
          <a:blip r:embed="rId8">
            <a:alphaModFix/>
          </a:blip>
          <a:stretch>
            <a:fillRect/>
          </a:stretch>
        </p:blipFill>
        <p:spPr>
          <a:xfrm>
            <a:off x="3804949" y="1114100"/>
            <a:ext cx="2109481" cy="1987686"/>
          </a:xfrm>
          <a:prstGeom prst="rect">
            <a:avLst/>
          </a:prstGeom>
          <a:noFill/>
          <a:ln>
            <a:noFill/>
          </a:ln>
        </p:spPr>
      </p:pic>
      <p:pic>
        <p:nvPicPr>
          <p:cNvPr id="539" name="Shape 539"/>
          <p:cNvPicPr preferRelativeResize="0"/>
          <p:nvPr/>
        </p:nvPicPr>
        <p:blipFill>
          <a:blip r:embed="rId9">
            <a:alphaModFix/>
          </a:blip>
          <a:stretch>
            <a:fillRect/>
          </a:stretch>
        </p:blipFill>
        <p:spPr>
          <a:xfrm>
            <a:off x="256301" y="46801"/>
            <a:ext cx="1581523" cy="1101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43" name="Shape 543"/>
        <p:cNvGrpSpPr/>
        <p:nvPr/>
      </p:nvGrpSpPr>
      <p:grpSpPr>
        <a:xfrm>
          <a:off x="0" y="0"/>
          <a:ext cx="0" cy="0"/>
          <a:chOff x="0" y="0"/>
          <a:chExt cx="0" cy="0"/>
        </a:xfrm>
      </p:grpSpPr>
      <p:sp>
        <p:nvSpPr>
          <p:cNvPr id="544" name="Shape 544"/>
          <p:cNvSpPr txBox="1"/>
          <p:nvPr>
            <p:ph type="title"/>
          </p:nvPr>
        </p:nvSpPr>
        <p:spPr>
          <a:xfrm>
            <a:off x="439075" y="142425"/>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Boogaloo"/>
                <a:ea typeface="Boogaloo"/>
                <a:cs typeface="Boogaloo"/>
                <a:sym typeface="Boogaloo"/>
              </a:rPr>
              <a:t>Evidence Worksheet</a:t>
            </a:r>
            <a:endParaRPr>
              <a:latin typeface="Boogaloo"/>
              <a:ea typeface="Boogaloo"/>
              <a:cs typeface="Boogaloo"/>
              <a:sym typeface="Boogaloo"/>
            </a:endParaRPr>
          </a:p>
        </p:txBody>
      </p:sp>
      <p:pic>
        <p:nvPicPr>
          <p:cNvPr id="545" name="Shape 545"/>
          <p:cNvPicPr preferRelativeResize="0"/>
          <p:nvPr/>
        </p:nvPicPr>
        <p:blipFill>
          <a:blip r:embed="rId3">
            <a:alphaModFix/>
          </a:blip>
          <a:stretch>
            <a:fillRect/>
          </a:stretch>
        </p:blipFill>
        <p:spPr>
          <a:xfrm>
            <a:off x="1260425" y="1161650"/>
            <a:ext cx="2948414" cy="3854475"/>
          </a:xfrm>
          <a:prstGeom prst="rect">
            <a:avLst/>
          </a:prstGeom>
          <a:noFill/>
          <a:ln>
            <a:noFill/>
          </a:ln>
        </p:spPr>
      </p:pic>
      <p:pic>
        <p:nvPicPr>
          <p:cNvPr id="546" name="Shape 546"/>
          <p:cNvPicPr preferRelativeResize="0"/>
          <p:nvPr/>
        </p:nvPicPr>
        <p:blipFill>
          <a:blip r:embed="rId4">
            <a:alphaModFix/>
          </a:blip>
          <a:stretch>
            <a:fillRect/>
          </a:stretch>
        </p:blipFill>
        <p:spPr>
          <a:xfrm>
            <a:off x="5112114" y="1161650"/>
            <a:ext cx="2832337" cy="3854475"/>
          </a:xfrm>
          <a:prstGeom prst="rect">
            <a:avLst/>
          </a:prstGeom>
          <a:noFill/>
          <a:ln>
            <a:noFill/>
          </a:ln>
        </p:spPr>
      </p:pic>
      <p:pic>
        <p:nvPicPr>
          <p:cNvPr id="547" name="Shape 547"/>
          <p:cNvPicPr preferRelativeResize="0"/>
          <p:nvPr/>
        </p:nvPicPr>
        <p:blipFill>
          <a:blip r:embed="rId5">
            <a:alphaModFix/>
          </a:blip>
          <a:stretch>
            <a:fillRect/>
          </a:stretch>
        </p:blipFill>
        <p:spPr>
          <a:xfrm flipH="1">
            <a:off x="164325" y="98600"/>
            <a:ext cx="1413225" cy="1413225"/>
          </a:xfrm>
          <a:prstGeom prst="rect">
            <a:avLst/>
          </a:prstGeom>
          <a:noFill/>
          <a:ln>
            <a:noFill/>
          </a:ln>
        </p:spPr>
      </p:pic>
      <p:pic>
        <p:nvPicPr>
          <p:cNvPr id="548" name="Shape 548"/>
          <p:cNvPicPr preferRelativeResize="0"/>
          <p:nvPr/>
        </p:nvPicPr>
        <p:blipFill>
          <a:blip r:embed="rId5">
            <a:alphaModFix/>
          </a:blip>
          <a:stretch>
            <a:fillRect/>
          </a:stretch>
        </p:blipFill>
        <p:spPr>
          <a:xfrm>
            <a:off x="7645800" y="98600"/>
            <a:ext cx="1413225" cy="14132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52" name="Shape 552"/>
        <p:cNvGrpSpPr/>
        <p:nvPr/>
      </p:nvGrpSpPr>
      <p:grpSpPr>
        <a:xfrm>
          <a:off x="0" y="0"/>
          <a:ext cx="0" cy="0"/>
          <a:chOff x="0" y="0"/>
          <a:chExt cx="0" cy="0"/>
        </a:xfrm>
      </p:grpSpPr>
      <p:sp>
        <p:nvSpPr>
          <p:cNvPr id="553" name="Shape 553"/>
          <p:cNvSpPr txBox="1"/>
          <p:nvPr>
            <p:ph type="title"/>
          </p:nvPr>
        </p:nvSpPr>
        <p:spPr>
          <a:xfrm>
            <a:off x="377450" y="441825"/>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Boogaloo"/>
                <a:ea typeface="Boogaloo"/>
                <a:cs typeface="Boogaloo"/>
                <a:sym typeface="Boogaloo"/>
              </a:rPr>
              <a:t>“Who’s Happier?” Claim Worksheet</a:t>
            </a:r>
            <a:endParaRPr>
              <a:latin typeface="Boogaloo"/>
              <a:ea typeface="Boogaloo"/>
              <a:cs typeface="Boogaloo"/>
              <a:sym typeface="Boogaloo"/>
            </a:endParaRPr>
          </a:p>
        </p:txBody>
      </p:sp>
      <p:pic>
        <p:nvPicPr>
          <p:cNvPr id="554" name="Shape 554"/>
          <p:cNvPicPr preferRelativeResize="0"/>
          <p:nvPr/>
        </p:nvPicPr>
        <p:blipFill>
          <a:blip r:embed="rId3">
            <a:alphaModFix/>
          </a:blip>
          <a:stretch>
            <a:fillRect/>
          </a:stretch>
        </p:blipFill>
        <p:spPr>
          <a:xfrm>
            <a:off x="3422525" y="1190075"/>
            <a:ext cx="2715150" cy="3842101"/>
          </a:xfrm>
          <a:prstGeom prst="rect">
            <a:avLst/>
          </a:prstGeom>
          <a:noFill/>
          <a:ln>
            <a:noFill/>
          </a:ln>
        </p:spPr>
      </p:pic>
      <p:pic>
        <p:nvPicPr>
          <p:cNvPr id="555" name="Shape 555"/>
          <p:cNvPicPr preferRelativeResize="0"/>
          <p:nvPr/>
        </p:nvPicPr>
        <p:blipFill>
          <a:blip r:embed="rId4">
            <a:alphaModFix/>
          </a:blip>
          <a:stretch>
            <a:fillRect/>
          </a:stretch>
        </p:blipFill>
        <p:spPr>
          <a:xfrm flipH="1">
            <a:off x="164325" y="98600"/>
            <a:ext cx="1413225" cy="1413225"/>
          </a:xfrm>
          <a:prstGeom prst="rect">
            <a:avLst/>
          </a:prstGeom>
          <a:noFill/>
          <a:ln>
            <a:noFill/>
          </a:ln>
        </p:spPr>
      </p:pic>
      <p:pic>
        <p:nvPicPr>
          <p:cNvPr id="556" name="Shape 556"/>
          <p:cNvPicPr preferRelativeResize="0"/>
          <p:nvPr/>
        </p:nvPicPr>
        <p:blipFill>
          <a:blip r:embed="rId4">
            <a:alphaModFix/>
          </a:blip>
          <a:stretch>
            <a:fillRect/>
          </a:stretch>
        </p:blipFill>
        <p:spPr>
          <a:xfrm>
            <a:off x="7645800" y="98600"/>
            <a:ext cx="1413225" cy="14132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60" name="Shape 560"/>
        <p:cNvGrpSpPr/>
        <p:nvPr/>
      </p:nvGrpSpPr>
      <p:grpSpPr>
        <a:xfrm>
          <a:off x="0" y="0"/>
          <a:ext cx="0" cy="0"/>
          <a:chOff x="0" y="0"/>
          <a:chExt cx="0" cy="0"/>
        </a:xfrm>
      </p:grpSpPr>
      <p:sp>
        <p:nvSpPr>
          <p:cNvPr id="561" name="Shape 561"/>
          <p:cNvSpPr txBox="1"/>
          <p:nvPr>
            <p:ph type="title"/>
          </p:nvPr>
        </p:nvSpPr>
        <p:spPr>
          <a:xfrm>
            <a:off x="311700" y="19140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Boogaloo"/>
                <a:ea typeface="Boogaloo"/>
                <a:cs typeface="Boogaloo"/>
                <a:sym typeface="Boogaloo"/>
              </a:rPr>
              <a:t>Graphic Organizer</a:t>
            </a:r>
            <a:endParaRPr>
              <a:latin typeface="Boogaloo"/>
              <a:ea typeface="Boogaloo"/>
              <a:cs typeface="Boogaloo"/>
              <a:sym typeface="Boogaloo"/>
            </a:endParaRPr>
          </a:p>
        </p:txBody>
      </p:sp>
      <p:pic>
        <p:nvPicPr>
          <p:cNvPr id="562" name="Shape 562"/>
          <p:cNvPicPr preferRelativeResize="0"/>
          <p:nvPr/>
        </p:nvPicPr>
        <p:blipFill>
          <a:blip r:embed="rId3">
            <a:alphaModFix/>
          </a:blip>
          <a:stretch>
            <a:fillRect/>
          </a:stretch>
        </p:blipFill>
        <p:spPr>
          <a:xfrm>
            <a:off x="1298200" y="1000325"/>
            <a:ext cx="6195202" cy="3805501"/>
          </a:xfrm>
          <a:prstGeom prst="rect">
            <a:avLst/>
          </a:prstGeom>
          <a:noFill/>
          <a:ln>
            <a:noFill/>
          </a:ln>
        </p:spPr>
      </p:pic>
      <p:sp>
        <p:nvSpPr>
          <p:cNvPr id="563" name="Shape 563"/>
          <p:cNvSpPr txBox="1"/>
          <p:nvPr/>
        </p:nvSpPr>
        <p:spPr>
          <a:xfrm>
            <a:off x="2202025" y="1125650"/>
            <a:ext cx="1479000" cy="484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4800">
                <a:latin typeface="Boogaloo"/>
                <a:ea typeface="Boogaloo"/>
                <a:cs typeface="Boogaloo"/>
                <a:sym typeface="Boogaloo"/>
              </a:rPr>
              <a:t>USA</a:t>
            </a:r>
            <a:endParaRPr sz="4800">
              <a:latin typeface="Boogaloo"/>
              <a:ea typeface="Boogaloo"/>
              <a:cs typeface="Boogaloo"/>
              <a:sym typeface="Boogaloo"/>
            </a:endParaRPr>
          </a:p>
        </p:txBody>
      </p:sp>
      <p:cxnSp>
        <p:nvCxnSpPr>
          <p:cNvPr id="564" name="Shape 564"/>
          <p:cNvCxnSpPr/>
          <p:nvPr/>
        </p:nvCxnSpPr>
        <p:spPr>
          <a:xfrm flipH="1" rot="10800000">
            <a:off x="1528250" y="1881500"/>
            <a:ext cx="5652900" cy="16500"/>
          </a:xfrm>
          <a:prstGeom prst="straightConnector1">
            <a:avLst/>
          </a:prstGeom>
          <a:noFill/>
          <a:ln cap="flat" cmpd="sng" w="9525">
            <a:solidFill>
              <a:schemeClr val="dk2"/>
            </a:solidFill>
            <a:prstDash val="solid"/>
            <a:round/>
            <a:headEnd len="med" w="med" type="none"/>
            <a:tailEnd len="med" w="med" type="none"/>
          </a:ln>
        </p:spPr>
      </p:cxnSp>
      <p:cxnSp>
        <p:nvCxnSpPr>
          <p:cNvPr id="565" name="Shape 565"/>
          <p:cNvCxnSpPr>
            <a:stCxn id="562" idx="0"/>
          </p:cNvCxnSpPr>
          <p:nvPr/>
        </p:nvCxnSpPr>
        <p:spPr>
          <a:xfrm>
            <a:off x="4395801" y="1000325"/>
            <a:ext cx="0" cy="3805500"/>
          </a:xfrm>
          <a:prstGeom prst="straightConnector1">
            <a:avLst/>
          </a:prstGeom>
          <a:noFill/>
          <a:ln cap="flat" cmpd="sng" w="9525">
            <a:solidFill>
              <a:schemeClr val="dk2"/>
            </a:solidFill>
            <a:prstDash val="solid"/>
            <a:round/>
            <a:headEnd len="med" w="med" type="none"/>
            <a:tailEnd len="med" w="med" type="none"/>
          </a:ln>
        </p:spPr>
      </p:cxnSp>
      <p:sp>
        <p:nvSpPr>
          <p:cNvPr id="566" name="Shape 566"/>
          <p:cNvSpPr txBox="1"/>
          <p:nvPr/>
        </p:nvSpPr>
        <p:spPr>
          <a:xfrm>
            <a:off x="4329375" y="1162700"/>
            <a:ext cx="2185500" cy="410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4800">
                <a:latin typeface="Boogaloo"/>
                <a:ea typeface="Boogaloo"/>
                <a:cs typeface="Boogaloo"/>
                <a:sym typeface="Boogaloo"/>
              </a:rPr>
              <a:t>Montreal</a:t>
            </a:r>
            <a:endParaRPr sz="4800">
              <a:latin typeface="Boogaloo"/>
              <a:ea typeface="Boogaloo"/>
              <a:cs typeface="Boogaloo"/>
              <a:sym typeface="Boogaloo"/>
            </a:endParaRPr>
          </a:p>
        </p:txBody>
      </p:sp>
      <p:pic>
        <p:nvPicPr>
          <p:cNvPr id="567" name="Shape 567"/>
          <p:cNvPicPr preferRelativeResize="0"/>
          <p:nvPr/>
        </p:nvPicPr>
        <p:blipFill>
          <a:blip r:embed="rId4">
            <a:alphaModFix/>
          </a:blip>
          <a:stretch>
            <a:fillRect/>
          </a:stretch>
        </p:blipFill>
        <p:spPr>
          <a:xfrm>
            <a:off x="1578750" y="1033200"/>
            <a:ext cx="689926" cy="788501"/>
          </a:xfrm>
          <a:prstGeom prst="rect">
            <a:avLst/>
          </a:prstGeom>
          <a:noFill/>
          <a:ln>
            <a:noFill/>
          </a:ln>
        </p:spPr>
      </p:pic>
      <p:pic>
        <p:nvPicPr>
          <p:cNvPr id="568" name="Shape 568"/>
          <p:cNvPicPr preferRelativeResize="0"/>
          <p:nvPr/>
        </p:nvPicPr>
        <p:blipFill>
          <a:blip r:embed="rId5">
            <a:alphaModFix/>
          </a:blip>
          <a:stretch>
            <a:fillRect/>
          </a:stretch>
        </p:blipFill>
        <p:spPr>
          <a:xfrm>
            <a:off x="6325900" y="1033200"/>
            <a:ext cx="1132320" cy="788499"/>
          </a:xfrm>
          <a:prstGeom prst="rect">
            <a:avLst/>
          </a:prstGeom>
          <a:noFill/>
          <a:ln>
            <a:noFill/>
          </a:ln>
        </p:spPr>
      </p:pic>
      <p:sp>
        <p:nvSpPr>
          <p:cNvPr id="569" name="Shape 569"/>
          <p:cNvSpPr txBox="1"/>
          <p:nvPr/>
        </p:nvSpPr>
        <p:spPr>
          <a:xfrm>
            <a:off x="98600" y="928450"/>
            <a:ext cx="1132200" cy="3911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solidFill>
                  <a:srgbClr val="FFFFFF"/>
                </a:solidFill>
                <a:latin typeface="Boogaloo"/>
                <a:ea typeface="Boogaloo"/>
                <a:cs typeface="Boogaloo"/>
                <a:sym typeface="Boogaloo"/>
              </a:rPr>
              <a:t>Least </a:t>
            </a:r>
            <a:endParaRPr sz="2400">
              <a:solidFill>
                <a:srgbClr val="FFFFFF"/>
              </a:solidFill>
              <a:latin typeface="Boogaloo"/>
              <a:ea typeface="Boogaloo"/>
              <a:cs typeface="Boogaloo"/>
              <a:sym typeface="Boogaloo"/>
            </a:endParaRPr>
          </a:p>
          <a:p>
            <a:pPr indent="0" lvl="0" marL="0">
              <a:spcBef>
                <a:spcPts val="0"/>
              </a:spcBef>
              <a:spcAft>
                <a:spcPts val="0"/>
              </a:spcAft>
              <a:buNone/>
            </a:pPr>
            <a:r>
              <a:rPr lang="en" sz="2400">
                <a:solidFill>
                  <a:srgbClr val="FFFFFF"/>
                </a:solidFill>
                <a:latin typeface="Boogaloo"/>
                <a:ea typeface="Boogaloo"/>
                <a:cs typeface="Boogaloo"/>
                <a:sym typeface="Boogaloo"/>
              </a:rPr>
              <a:t>Credible </a:t>
            </a:r>
            <a:endParaRPr sz="2400">
              <a:solidFill>
                <a:srgbClr val="FFFFFF"/>
              </a:solidFill>
              <a:latin typeface="Boogaloo"/>
              <a:ea typeface="Boogaloo"/>
              <a:cs typeface="Boogaloo"/>
              <a:sym typeface="Boogaloo"/>
            </a:endParaRPr>
          </a:p>
          <a:p>
            <a:pPr indent="0" lvl="0" marL="0">
              <a:spcBef>
                <a:spcPts val="0"/>
              </a:spcBef>
              <a:spcAft>
                <a:spcPts val="0"/>
              </a:spcAft>
              <a:buNone/>
            </a:pPr>
            <a:r>
              <a:t/>
            </a:r>
            <a:endParaRPr sz="2400">
              <a:solidFill>
                <a:srgbClr val="FFFFFF"/>
              </a:solidFill>
              <a:latin typeface="Boogaloo"/>
              <a:ea typeface="Boogaloo"/>
              <a:cs typeface="Boogaloo"/>
              <a:sym typeface="Boogaloo"/>
            </a:endParaRPr>
          </a:p>
          <a:p>
            <a:pPr indent="0" lvl="0" marL="0">
              <a:spcBef>
                <a:spcPts val="0"/>
              </a:spcBef>
              <a:spcAft>
                <a:spcPts val="0"/>
              </a:spcAft>
              <a:buNone/>
            </a:pPr>
            <a:r>
              <a:t/>
            </a:r>
            <a:endParaRPr sz="2400">
              <a:solidFill>
                <a:srgbClr val="FFFFFF"/>
              </a:solidFill>
              <a:latin typeface="Boogaloo"/>
              <a:ea typeface="Boogaloo"/>
              <a:cs typeface="Boogaloo"/>
              <a:sym typeface="Boogaloo"/>
            </a:endParaRPr>
          </a:p>
          <a:p>
            <a:pPr indent="0" lvl="0" marL="0">
              <a:spcBef>
                <a:spcPts val="0"/>
              </a:spcBef>
              <a:spcAft>
                <a:spcPts val="0"/>
              </a:spcAft>
              <a:buNone/>
            </a:pPr>
            <a:r>
              <a:t/>
            </a:r>
            <a:endParaRPr sz="2400">
              <a:solidFill>
                <a:srgbClr val="FFFFFF"/>
              </a:solidFill>
              <a:latin typeface="Boogaloo"/>
              <a:ea typeface="Boogaloo"/>
              <a:cs typeface="Boogaloo"/>
              <a:sym typeface="Boogaloo"/>
            </a:endParaRPr>
          </a:p>
          <a:p>
            <a:pPr indent="0" lvl="0" marL="0">
              <a:spcBef>
                <a:spcPts val="0"/>
              </a:spcBef>
              <a:spcAft>
                <a:spcPts val="0"/>
              </a:spcAft>
              <a:buNone/>
            </a:pPr>
            <a:r>
              <a:t/>
            </a:r>
            <a:endParaRPr sz="2400">
              <a:solidFill>
                <a:srgbClr val="FFFFFF"/>
              </a:solidFill>
              <a:latin typeface="Boogaloo"/>
              <a:ea typeface="Boogaloo"/>
              <a:cs typeface="Boogaloo"/>
              <a:sym typeface="Boogaloo"/>
            </a:endParaRPr>
          </a:p>
          <a:p>
            <a:pPr indent="0" lvl="0" marL="0">
              <a:spcBef>
                <a:spcPts val="0"/>
              </a:spcBef>
              <a:spcAft>
                <a:spcPts val="0"/>
              </a:spcAft>
              <a:buNone/>
            </a:pPr>
            <a:r>
              <a:t/>
            </a:r>
            <a:endParaRPr sz="2400">
              <a:solidFill>
                <a:srgbClr val="FFFFFF"/>
              </a:solidFill>
              <a:latin typeface="Boogaloo"/>
              <a:ea typeface="Boogaloo"/>
              <a:cs typeface="Boogaloo"/>
              <a:sym typeface="Boogaloo"/>
            </a:endParaRPr>
          </a:p>
          <a:p>
            <a:pPr indent="0" lvl="0" marL="0">
              <a:spcBef>
                <a:spcPts val="0"/>
              </a:spcBef>
              <a:spcAft>
                <a:spcPts val="0"/>
              </a:spcAft>
              <a:buNone/>
            </a:pPr>
            <a:r>
              <a:t/>
            </a:r>
            <a:endParaRPr sz="2400">
              <a:solidFill>
                <a:srgbClr val="FFFFFF"/>
              </a:solidFill>
              <a:latin typeface="Boogaloo"/>
              <a:ea typeface="Boogaloo"/>
              <a:cs typeface="Boogaloo"/>
              <a:sym typeface="Boogaloo"/>
            </a:endParaRPr>
          </a:p>
          <a:p>
            <a:pPr indent="0" lvl="0" marL="0">
              <a:spcBef>
                <a:spcPts val="0"/>
              </a:spcBef>
              <a:spcAft>
                <a:spcPts val="0"/>
              </a:spcAft>
              <a:buNone/>
            </a:pPr>
            <a:r>
              <a:rPr lang="en" sz="2400">
                <a:solidFill>
                  <a:srgbClr val="FFFFFF"/>
                </a:solidFill>
                <a:latin typeface="Boogaloo"/>
                <a:ea typeface="Boogaloo"/>
                <a:cs typeface="Boogaloo"/>
                <a:sym typeface="Boogaloo"/>
              </a:rPr>
              <a:t>Most </a:t>
            </a:r>
            <a:endParaRPr sz="2400">
              <a:solidFill>
                <a:srgbClr val="FFFFFF"/>
              </a:solidFill>
              <a:latin typeface="Boogaloo"/>
              <a:ea typeface="Boogaloo"/>
              <a:cs typeface="Boogaloo"/>
              <a:sym typeface="Boogaloo"/>
            </a:endParaRPr>
          </a:p>
          <a:p>
            <a:pPr indent="0" lvl="0" marL="0">
              <a:spcBef>
                <a:spcPts val="0"/>
              </a:spcBef>
              <a:spcAft>
                <a:spcPts val="0"/>
              </a:spcAft>
              <a:buNone/>
            </a:pPr>
            <a:r>
              <a:rPr lang="en" sz="2400">
                <a:solidFill>
                  <a:srgbClr val="FFFFFF"/>
                </a:solidFill>
                <a:latin typeface="Boogaloo"/>
                <a:ea typeface="Boogaloo"/>
                <a:cs typeface="Boogaloo"/>
                <a:sym typeface="Boogaloo"/>
              </a:rPr>
              <a:t>Credible</a:t>
            </a:r>
            <a:r>
              <a:rPr lang="en" sz="2400">
                <a:latin typeface="Boogaloo"/>
                <a:ea typeface="Boogaloo"/>
                <a:cs typeface="Boogaloo"/>
                <a:sym typeface="Boogaloo"/>
              </a:rPr>
              <a:t> </a:t>
            </a:r>
            <a:endParaRPr sz="2400">
              <a:latin typeface="Boogaloo"/>
              <a:ea typeface="Boogaloo"/>
              <a:cs typeface="Boogaloo"/>
              <a:sym typeface="Boogaloo"/>
            </a:endParaRPr>
          </a:p>
        </p:txBody>
      </p:sp>
      <p:pic>
        <p:nvPicPr>
          <p:cNvPr id="570" name="Shape 570"/>
          <p:cNvPicPr preferRelativeResize="0"/>
          <p:nvPr/>
        </p:nvPicPr>
        <p:blipFill>
          <a:blip r:embed="rId6">
            <a:alphaModFix/>
          </a:blip>
          <a:stretch>
            <a:fillRect/>
          </a:stretch>
        </p:blipFill>
        <p:spPr>
          <a:xfrm>
            <a:off x="-501300" y="1770575"/>
            <a:ext cx="2332000" cy="2332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74" name="Shape 574"/>
        <p:cNvGrpSpPr/>
        <p:nvPr/>
      </p:nvGrpSpPr>
      <p:grpSpPr>
        <a:xfrm>
          <a:off x="0" y="0"/>
          <a:ext cx="0" cy="0"/>
          <a:chOff x="0" y="0"/>
          <a:chExt cx="0" cy="0"/>
        </a:xfrm>
      </p:grpSpPr>
      <p:sp>
        <p:nvSpPr>
          <p:cNvPr id="575" name="Shape 575"/>
          <p:cNvSpPr txBox="1"/>
          <p:nvPr>
            <p:ph type="title"/>
          </p:nvPr>
        </p:nvSpPr>
        <p:spPr>
          <a:xfrm>
            <a:off x="188975" y="17890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Boogaloo"/>
                <a:ea typeface="Boogaloo"/>
                <a:cs typeface="Boogaloo"/>
                <a:sym typeface="Boogaloo"/>
              </a:rPr>
              <a:t>Happiness Homework</a:t>
            </a:r>
            <a:endParaRPr>
              <a:latin typeface="Boogaloo"/>
              <a:ea typeface="Boogaloo"/>
              <a:cs typeface="Boogaloo"/>
              <a:sym typeface="Boogaloo"/>
            </a:endParaRPr>
          </a:p>
        </p:txBody>
      </p:sp>
      <p:sp>
        <p:nvSpPr>
          <p:cNvPr descr="Sing Along with Charlie Brown and his friends as they show what Happiness is all about" id="576" name="Shape 576" title="Happiness Sing Along">
            <a:hlinkClick r:id="rId3"/>
          </p:cNvPr>
          <p:cNvSpPr/>
          <p:nvPr/>
        </p:nvSpPr>
        <p:spPr>
          <a:xfrm>
            <a:off x="319575" y="1519675"/>
            <a:ext cx="4154500" cy="3115875"/>
          </a:xfrm>
          <a:prstGeom prst="rect">
            <a:avLst/>
          </a:prstGeom>
          <a:blipFill>
            <a:blip r:embed="rId4">
              <a:alphaModFix/>
            </a:blip>
            <a:stretch>
              <a:fillRect/>
            </a:stretch>
          </a:blipFill>
          <a:ln>
            <a:noFill/>
          </a:ln>
        </p:spPr>
      </p:sp>
      <p:pic>
        <p:nvPicPr>
          <p:cNvPr id="577" name="Shape 577"/>
          <p:cNvPicPr preferRelativeResize="0"/>
          <p:nvPr/>
        </p:nvPicPr>
        <p:blipFill>
          <a:blip r:embed="rId5">
            <a:alphaModFix/>
          </a:blip>
          <a:stretch>
            <a:fillRect/>
          </a:stretch>
        </p:blipFill>
        <p:spPr>
          <a:xfrm>
            <a:off x="5216225" y="1094725"/>
            <a:ext cx="3035623" cy="381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81" name="Shape 581"/>
        <p:cNvGrpSpPr/>
        <p:nvPr/>
      </p:nvGrpSpPr>
      <p:grpSpPr>
        <a:xfrm>
          <a:off x="0" y="0"/>
          <a:ext cx="0" cy="0"/>
          <a:chOff x="0" y="0"/>
          <a:chExt cx="0" cy="0"/>
        </a:xfrm>
      </p:grpSpPr>
      <p:sp>
        <p:nvSpPr>
          <p:cNvPr id="582" name="Shape 582"/>
          <p:cNvSpPr txBox="1"/>
          <p:nvPr>
            <p:ph type="title"/>
          </p:nvPr>
        </p:nvSpPr>
        <p:spPr>
          <a:xfrm>
            <a:off x="311700" y="2150850"/>
            <a:ext cx="8520600" cy="841800"/>
          </a:xfrm>
          <a:prstGeom prst="rect">
            <a:avLst/>
          </a:prstGeom>
          <a:effectLst>
            <a:outerShdw blurRad="200025" rotWithShape="0" algn="bl" dir="7740000" dist="38100">
              <a:srgbClr val="000000">
                <a:alpha val="58000"/>
              </a:srgbClr>
            </a:outerShdw>
          </a:effectLst>
        </p:spPr>
        <p:txBody>
          <a:bodyPr anchorCtr="0" anchor="ctr" bIns="91425" lIns="91425" spcFirstLastPara="1" rIns="91425" wrap="square" tIns="91425">
            <a:noAutofit/>
          </a:bodyPr>
          <a:lstStyle/>
          <a:p>
            <a:pPr indent="0" lvl="0" marL="0">
              <a:spcBef>
                <a:spcPts val="0"/>
              </a:spcBef>
              <a:spcAft>
                <a:spcPts val="0"/>
              </a:spcAft>
              <a:buNone/>
            </a:pPr>
            <a:r>
              <a:rPr lang="en">
                <a:solidFill>
                  <a:srgbClr val="9900FF"/>
                </a:solidFill>
                <a:latin typeface="Limelight"/>
                <a:ea typeface="Limelight"/>
                <a:cs typeface="Limelight"/>
                <a:sym typeface="Limelight"/>
              </a:rPr>
              <a:t>LESSON 6</a:t>
            </a:r>
            <a:endParaRPr>
              <a:solidFill>
                <a:srgbClr val="9900FF"/>
              </a:solidFill>
              <a:latin typeface="Limelight"/>
              <a:ea typeface="Limelight"/>
              <a:cs typeface="Limelight"/>
              <a:sym typeface="Limelight"/>
            </a:endParaRPr>
          </a:p>
          <a:p>
            <a:pPr indent="0" lvl="0" marL="0">
              <a:spcBef>
                <a:spcPts val="0"/>
              </a:spcBef>
              <a:spcAft>
                <a:spcPts val="0"/>
              </a:spcAft>
              <a:buNone/>
            </a:pPr>
            <a:r>
              <a:rPr lang="en">
                <a:solidFill>
                  <a:srgbClr val="9900FF"/>
                </a:solidFill>
                <a:latin typeface="Righteous"/>
                <a:ea typeface="Righteous"/>
                <a:cs typeface="Righteous"/>
                <a:sym typeface="Righteous"/>
              </a:rPr>
              <a:t>Taking Informed Action!</a:t>
            </a:r>
            <a:endParaRPr>
              <a:solidFill>
                <a:srgbClr val="9900FF"/>
              </a:solidFill>
              <a:latin typeface="Righteous"/>
              <a:ea typeface="Righteous"/>
              <a:cs typeface="Righteous"/>
              <a:sym typeface="Righteous"/>
            </a:endParaRPr>
          </a:p>
          <a:p>
            <a:pPr indent="0" lvl="0" marL="0">
              <a:spcBef>
                <a:spcPts val="0"/>
              </a:spcBef>
              <a:spcAft>
                <a:spcPts val="0"/>
              </a:spcAft>
              <a:buNone/>
            </a:pPr>
            <a:r>
              <a:rPr lang="en">
                <a:solidFill>
                  <a:srgbClr val="9900FF"/>
                </a:solidFill>
                <a:latin typeface="Righteous"/>
                <a:ea typeface="Righteous"/>
                <a:cs typeface="Righteous"/>
                <a:sym typeface="Righteous"/>
              </a:rPr>
              <a:t>Ms. Rinck</a:t>
            </a:r>
            <a:endParaRPr>
              <a:solidFill>
                <a:srgbClr val="9900FF"/>
              </a:solidFill>
              <a:latin typeface="Righteous"/>
              <a:ea typeface="Righteous"/>
              <a:cs typeface="Righteous"/>
              <a:sym typeface="Righteous"/>
            </a:endParaRPr>
          </a:p>
        </p:txBody>
      </p:sp>
      <p:pic>
        <p:nvPicPr>
          <p:cNvPr id="583" name="Shape 583"/>
          <p:cNvPicPr preferRelativeResize="0"/>
          <p:nvPr/>
        </p:nvPicPr>
        <p:blipFill>
          <a:blip r:embed="rId3">
            <a:alphaModFix/>
          </a:blip>
          <a:stretch>
            <a:fillRect/>
          </a:stretch>
        </p:blipFill>
        <p:spPr>
          <a:xfrm>
            <a:off x="6187791" y="2785775"/>
            <a:ext cx="2916734" cy="2333400"/>
          </a:xfrm>
          <a:prstGeom prst="rect">
            <a:avLst/>
          </a:prstGeom>
          <a:noFill/>
          <a:ln>
            <a:noFill/>
          </a:ln>
        </p:spPr>
      </p:pic>
      <p:pic>
        <p:nvPicPr>
          <p:cNvPr id="584" name="Shape 584"/>
          <p:cNvPicPr preferRelativeResize="0"/>
          <p:nvPr/>
        </p:nvPicPr>
        <p:blipFill rotWithShape="1">
          <a:blip r:embed="rId4">
            <a:alphaModFix/>
          </a:blip>
          <a:srcRect b="4039" l="0" r="0" t="0"/>
          <a:stretch/>
        </p:blipFill>
        <p:spPr>
          <a:xfrm>
            <a:off x="6885725" y="98950"/>
            <a:ext cx="2130050" cy="1771425"/>
          </a:xfrm>
          <a:prstGeom prst="rect">
            <a:avLst/>
          </a:prstGeom>
          <a:noFill/>
          <a:ln>
            <a:noFill/>
          </a:ln>
        </p:spPr>
      </p:pic>
      <p:pic>
        <p:nvPicPr>
          <p:cNvPr id="585" name="Shape 585"/>
          <p:cNvPicPr preferRelativeResize="0"/>
          <p:nvPr/>
        </p:nvPicPr>
        <p:blipFill>
          <a:blip r:embed="rId5">
            <a:alphaModFix/>
          </a:blip>
          <a:stretch>
            <a:fillRect/>
          </a:stretch>
        </p:blipFill>
        <p:spPr>
          <a:xfrm>
            <a:off x="133600" y="0"/>
            <a:ext cx="2314551" cy="2677700"/>
          </a:xfrm>
          <a:prstGeom prst="rect">
            <a:avLst/>
          </a:prstGeom>
          <a:noFill/>
          <a:ln>
            <a:noFill/>
          </a:ln>
        </p:spPr>
      </p:pic>
      <p:pic>
        <p:nvPicPr>
          <p:cNvPr id="586" name="Shape 586"/>
          <p:cNvPicPr preferRelativeResize="0"/>
          <p:nvPr/>
        </p:nvPicPr>
        <p:blipFill>
          <a:blip r:embed="rId6">
            <a:alphaModFix/>
          </a:blip>
          <a:stretch>
            <a:fillRect/>
          </a:stretch>
        </p:blipFill>
        <p:spPr>
          <a:xfrm>
            <a:off x="80150" y="2785768"/>
            <a:ext cx="2130051" cy="233340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90" name="Shape 590"/>
        <p:cNvGrpSpPr/>
        <p:nvPr/>
      </p:nvGrpSpPr>
      <p:grpSpPr>
        <a:xfrm>
          <a:off x="0" y="0"/>
          <a:ext cx="0" cy="0"/>
          <a:chOff x="0" y="0"/>
          <a:chExt cx="0" cy="0"/>
        </a:xfrm>
      </p:grpSpPr>
      <p:sp>
        <p:nvSpPr>
          <p:cNvPr id="591" name="Shape 591"/>
          <p:cNvSpPr txBox="1"/>
          <p:nvPr>
            <p:ph type="title"/>
          </p:nvPr>
        </p:nvSpPr>
        <p:spPr>
          <a:xfrm>
            <a:off x="311700" y="106600"/>
            <a:ext cx="8520600" cy="9450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a:spcBef>
                <a:spcPts val="0"/>
              </a:spcBef>
              <a:spcAft>
                <a:spcPts val="0"/>
              </a:spcAft>
              <a:buNone/>
            </a:pPr>
            <a:r>
              <a:rPr b="1" lang="en">
                <a:solidFill>
                  <a:srgbClr val="FF0000"/>
                </a:solidFill>
                <a:latin typeface="Syncopate"/>
                <a:ea typeface="Syncopate"/>
                <a:cs typeface="Syncopate"/>
                <a:sym typeface="Syncopate"/>
              </a:rPr>
              <a:t>CHAMPS</a:t>
            </a:r>
            <a:endParaRPr b="1">
              <a:solidFill>
                <a:srgbClr val="FF0000"/>
              </a:solidFill>
              <a:latin typeface="Syncopate"/>
              <a:ea typeface="Syncopate"/>
              <a:cs typeface="Syncopate"/>
              <a:sym typeface="Syncopate"/>
            </a:endParaRPr>
          </a:p>
        </p:txBody>
      </p:sp>
      <p:sp>
        <p:nvSpPr>
          <p:cNvPr id="592" name="Shape 592"/>
          <p:cNvSpPr txBox="1"/>
          <p:nvPr/>
        </p:nvSpPr>
        <p:spPr>
          <a:xfrm>
            <a:off x="438600" y="786175"/>
            <a:ext cx="8393700" cy="4183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en" sz="2400">
                <a:solidFill>
                  <a:srgbClr val="FF0000"/>
                </a:solidFill>
              </a:rPr>
              <a:t>C</a:t>
            </a:r>
            <a:r>
              <a:rPr b="1" lang="en" sz="2400"/>
              <a:t>onversation- </a:t>
            </a:r>
            <a:r>
              <a:rPr b="1" lang="en"/>
              <a:t>You will be talking with the students in your class during a turn and talk activity, group work, and class discussion. We must be respectful of others thoughts and ideas, and listen while others are talking.</a:t>
            </a:r>
            <a:endParaRPr b="1" sz="2400"/>
          </a:p>
          <a:p>
            <a:pPr indent="0" lvl="0" marL="0" rtl="0">
              <a:lnSpc>
                <a:spcPct val="115000"/>
              </a:lnSpc>
              <a:spcBef>
                <a:spcPts val="0"/>
              </a:spcBef>
              <a:spcAft>
                <a:spcPts val="0"/>
              </a:spcAft>
              <a:buNone/>
            </a:pPr>
            <a:r>
              <a:rPr b="1" lang="en" sz="2400">
                <a:solidFill>
                  <a:srgbClr val="FF0000"/>
                </a:solidFill>
              </a:rPr>
              <a:t>H</a:t>
            </a:r>
            <a:r>
              <a:rPr b="1" lang="en" sz="2400"/>
              <a:t>elp- </a:t>
            </a:r>
            <a:r>
              <a:rPr b="1" lang="en"/>
              <a:t>Raise your hand if you need help from the teacher!</a:t>
            </a:r>
            <a:endParaRPr b="1" sz="2400"/>
          </a:p>
          <a:p>
            <a:pPr indent="0" lvl="0" marL="0" rtl="0">
              <a:lnSpc>
                <a:spcPct val="115000"/>
              </a:lnSpc>
              <a:spcBef>
                <a:spcPts val="0"/>
              </a:spcBef>
              <a:spcAft>
                <a:spcPts val="0"/>
              </a:spcAft>
              <a:buNone/>
            </a:pPr>
            <a:r>
              <a:rPr b="1" lang="en" sz="2400">
                <a:solidFill>
                  <a:srgbClr val="FF0000"/>
                </a:solidFill>
              </a:rPr>
              <a:t>A</a:t>
            </a:r>
            <a:r>
              <a:rPr b="1" lang="en" sz="2400"/>
              <a:t>ctivity- </a:t>
            </a:r>
            <a:r>
              <a:rPr b="1" lang="en"/>
              <a:t>You  will take create projects to take informed action in Nunavik Canada.</a:t>
            </a:r>
            <a:endParaRPr b="1" sz="2400"/>
          </a:p>
          <a:p>
            <a:pPr indent="0" lvl="0" marL="0" rtl="0">
              <a:lnSpc>
                <a:spcPct val="115000"/>
              </a:lnSpc>
              <a:spcBef>
                <a:spcPts val="0"/>
              </a:spcBef>
              <a:spcAft>
                <a:spcPts val="0"/>
              </a:spcAft>
              <a:buNone/>
            </a:pPr>
            <a:r>
              <a:rPr b="1" lang="en" sz="2400">
                <a:solidFill>
                  <a:srgbClr val="FF0000"/>
                </a:solidFill>
              </a:rPr>
              <a:t>M</a:t>
            </a:r>
            <a:r>
              <a:rPr b="1" lang="en" sz="2400"/>
              <a:t>ovement- </a:t>
            </a:r>
            <a:r>
              <a:rPr b="1" lang="en"/>
              <a:t>You will be working in groups during this </a:t>
            </a:r>
            <a:r>
              <a:rPr b="1" lang="en"/>
              <a:t>activity</a:t>
            </a:r>
            <a:r>
              <a:rPr b="1" lang="en"/>
              <a:t>. </a:t>
            </a:r>
            <a:endParaRPr b="1" sz="2400"/>
          </a:p>
          <a:p>
            <a:pPr indent="0" lvl="0" marL="0" rtl="0">
              <a:lnSpc>
                <a:spcPct val="115000"/>
              </a:lnSpc>
              <a:spcBef>
                <a:spcPts val="0"/>
              </a:spcBef>
              <a:spcAft>
                <a:spcPts val="0"/>
              </a:spcAft>
              <a:buNone/>
            </a:pPr>
            <a:r>
              <a:rPr b="1" lang="en" sz="2400">
                <a:solidFill>
                  <a:srgbClr val="FF0000"/>
                </a:solidFill>
              </a:rPr>
              <a:t>P</a:t>
            </a:r>
            <a:r>
              <a:rPr b="1" lang="en" sz="2400"/>
              <a:t>articipation- </a:t>
            </a:r>
            <a:r>
              <a:rPr b="1" lang="en"/>
              <a:t>It is important to be active members of your groups, contribute ideas, and effort in your informed action projects.</a:t>
            </a:r>
            <a:endParaRPr b="1" sz="2400"/>
          </a:p>
          <a:p>
            <a:pPr indent="0" lvl="0" marL="0">
              <a:lnSpc>
                <a:spcPct val="115000"/>
              </a:lnSpc>
              <a:spcBef>
                <a:spcPts val="0"/>
              </a:spcBef>
              <a:spcAft>
                <a:spcPts val="0"/>
              </a:spcAft>
              <a:buNone/>
            </a:pPr>
            <a:r>
              <a:rPr b="1" lang="en" sz="2400">
                <a:solidFill>
                  <a:srgbClr val="FF0000"/>
                </a:solidFill>
              </a:rPr>
              <a:t>S</a:t>
            </a:r>
            <a:r>
              <a:rPr b="1" lang="en" sz="2400"/>
              <a:t>uccess- </a:t>
            </a:r>
            <a:r>
              <a:rPr b="1" lang="en"/>
              <a:t>You will will engage effectively in a range of collaborative discussions with diverse partners on building on others’ ideas and expressing their own clearly and creating a plan for taking informed action to aid students in Nunavik.</a:t>
            </a:r>
            <a:endParaRPr b="1"/>
          </a:p>
        </p:txBody>
      </p:sp>
      <p:pic>
        <p:nvPicPr>
          <p:cNvPr id="593" name="Shape 593"/>
          <p:cNvPicPr preferRelativeResize="0"/>
          <p:nvPr/>
        </p:nvPicPr>
        <p:blipFill>
          <a:blip r:embed="rId3">
            <a:alphaModFix/>
          </a:blip>
          <a:stretch>
            <a:fillRect/>
          </a:stretch>
        </p:blipFill>
        <p:spPr>
          <a:xfrm>
            <a:off x="5985175" y="30250"/>
            <a:ext cx="945000" cy="945000"/>
          </a:xfrm>
          <a:prstGeom prst="rect">
            <a:avLst/>
          </a:prstGeom>
          <a:noFill/>
          <a:ln>
            <a:noFill/>
          </a:ln>
        </p:spPr>
      </p:pic>
      <p:pic>
        <p:nvPicPr>
          <p:cNvPr id="594" name="Shape 594"/>
          <p:cNvPicPr preferRelativeResize="0"/>
          <p:nvPr/>
        </p:nvPicPr>
        <p:blipFill>
          <a:blip r:embed="rId4">
            <a:alphaModFix/>
          </a:blip>
          <a:stretch>
            <a:fillRect/>
          </a:stretch>
        </p:blipFill>
        <p:spPr>
          <a:xfrm>
            <a:off x="2260703" y="59439"/>
            <a:ext cx="886619" cy="88661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98" name="Shape 598"/>
        <p:cNvGrpSpPr/>
        <p:nvPr/>
      </p:nvGrpSpPr>
      <p:grpSpPr>
        <a:xfrm>
          <a:off x="0" y="0"/>
          <a:ext cx="0" cy="0"/>
          <a:chOff x="0" y="0"/>
          <a:chExt cx="0" cy="0"/>
        </a:xfrm>
      </p:grpSpPr>
      <p:sp>
        <p:nvSpPr>
          <p:cNvPr id="599" name="Shape 599"/>
          <p:cNvSpPr txBox="1"/>
          <p:nvPr>
            <p:ph type="title"/>
          </p:nvPr>
        </p:nvSpPr>
        <p:spPr>
          <a:xfrm>
            <a:off x="5710675" y="274175"/>
            <a:ext cx="3575700" cy="1433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a:spcBef>
                <a:spcPts val="0"/>
              </a:spcBef>
              <a:spcAft>
                <a:spcPts val="0"/>
              </a:spcAft>
              <a:buNone/>
            </a:pPr>
            <a:r>
              <a:rPr lang="en">
                <a:solidFill>
                  <a:srgbClr val="CC0000"/>
                </a:solidFill>
                <a:latin typeface="Righteous"/>
                <a:ea typeface="Righteous"/>
                <a:cs typeface="Righteous"/>
                <a:sym typeface="Righteous"/>
              </a:rPr>
              <a:t>Nunavik Canada</a:t>
            </a:r>
            <a:endParaRPr>
              <a:solidFill>
                <a:srgbClr val="CC0000"/>
              </a:solidFill>
              <a:latin typeface="Righteous"/>
              <a:ea typeface="Righteous"/>
              <a:cs typeface="Righteous"/>
              <a:sym typeface="Righteous"/>
            </a:endParaRPr>
          </a:p>
        </p:txBody>
      </p:sp>
      <p:pic>
        <p:nvPicPr>
          <p:cNvPr id="600" name="Shape 600"/>
          <p:cNvPicPr preferRelativeResize="0"/>
          <p:nvPr/>
        </p:nvPicPr>
        <p:blipFill>
          <a:blip r:embed="rId3">
            <a:alphaModFix/>
          </a:blip>
          <a:stretch>
            <a:fillRect/>
          </a:stretch>
        </p:blipFill>
        <p:spPr>
          <a:xfrm>
            <a:off x="0" y="0"/>
            <a:ext cx="5907174" cy="5143500"/>
          </a:xfrm>
          <a:prstGeom prst="rect">
            <a:avLst/>
          </a:prstGeom>
          <a:noFill/>
          <a:ln>
            <a:noFill/>
          </a:ln>
        </p:spPr>
      </p:pic>
      <p:cxnSp>
        <p:nvCxnSpPr>
          <p:cNvPr id="601" name="Shape 601"/>
          <p:cNvCxnSpPr>
            <a:stCxn id="602" idx="0"/>
          </p:cNvCxnSpPr>
          <p:nvPr/>
        </p:nvCxnSpPr>
        <p:spPr>
          <a:xfrm>
            <a:off x="4523749" y="1806385"/>
            <a:ext cx="174300" cy="780300"/>
          </a:xfrm>
          <a:prstGeom prst="straightConnector1">
            <a:avLst/>
          </a:prstGeom>
          <a:noFill/>
          <a:ln cap="flat" cmpd="sng" w="28575">
            <a:solidFill>
              <a:srgbClr val="FF0000"/>
            </a:solidFill>
            <a:prstDash val="solid"/>
            <a:round/>
            <a:headEnd len="med" w="med" type="oval"/>
            <a:tailEnd len="med" w="med" type="oval"/>
          </a:ln>
        </p:spPr>
      </p:cxnSp>
      <p:pic>
        <p:nvPicPr>
          <p:cNvPr id="602" name="Shape 602"/>
          <p:cNvPicPr preferRelativeResize="0"/>
          <p:nvPr/>
        </p:nvPicPr>
        <p:blipFill rotWithShape="1">
          <a:blip r:embed="rId4">
            <a:alphaModFix/>
          </a:blip>
          <a:srcRect b="17671" l="17657" r="-58582" t="-58596"/>
          <a:stretch/>
        </p:blipFill>
        <p:spPr>
          <a:xfrm rot="-4481042">
            <a:off x="4362513" y="1607922"/>
            <a:ext cx="842723" cy="539409"/>
          </a:xfrm>
          <a:prstGeom prst="rect">
            <a:avLst/>
          </a:prstGeom>
          <a:noFill/>
          <a:ln>
            <a:noFill/>
          </a:ln>
        </p:spPr>
      </p:pic>
      <p:pic>
        <p:nvPicPr>
          <p:cNvPr id="603" name="Shape 603"/>
          <p:cNvPicPr preferRelativeResize="0"/>
          <p:nvPr/>
        </p:nvPicPr>
        <p:blipFill>
          <a:blip r:embed="rId5">
            <a:alphaModFix/>
          </a:blip>
          <a:stretch>
            <a:fillRect/>
          </a:stretch>
        </p:blipFill>
        <p:spPr>
          <a:xfrm>
            <a:off x="6403149" y="1707875"/>
            <a:ext cx="2190750" cy="2190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104" name="Shape 104"/>
        <p:cNvGrpSpPr/>
        <p:nvPr/>
      </p:nvGrpSpPr>
      <p:grpSpPr>
        <a:xfrm>
          <a:off x="0" y="0"/>
          <a:ext cx="0" cy="0"/>
          <a:chOff x="0" y="0"/>
          <a:chExt cx="0" cy="0"/>
        </a:xfrm>
      </p:grpSpPr>
      <p:sp>
        <p:nvSpPr>
          <p:cNvPr id="105" name="Shape 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Now let’s talk about the book!</a:t>
            </a:r>
            <a:endParaRPr/>
          </a:p>
        </p:txBody>
      </p:sp>
      <p:sp>
        <p:nvSpPr>
          <p:cNvPr id="106" name="Shape 106"/>
          <p:cNvSpPr txBox="1"/>
          <p:nvPr>
            <p:ph idx="1" type="body"/>
          </p:nvPr>
        </p:nvSpPr>
        <p:spPr>
          <a:xfrm>
            <a:off x="311700" y="1152475"/>
            <a:ext cx="7165500" cy="3416400"/>
          </a:xfrm>
          <a:prstGeom prst="rect">
            <a:avLst/>
          </a:prstGeom>
        </p:spPr>
        <p:txBody>
          <a:bodyPr anchorCtr="0" anchor="t" bIns="91425" lIns="91425" spcFirstLastPara="1" rIns="91425" wrap="square" tIns="91425">
            <a:noAutofit/>
          </a:bodyPr>
          <a:lstStyle/>
          <a:p>
            <a:pPr indent="-342900" lvl="0" marL="457200" rtl="0">
              <a:lnSpc>
                <a:spcPct val="100000"/>
              </a:lnSpc>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Why do people feel bad when their </a:t>
            </a:r>
            <a:r>
              <a:rPr lang="en">
                <a:solidFill>
                  <a:srgbClr val="FFFFFF"/>
                </a:solidFill>
                <a:latin typeface="Verdana"/>
                <a:ea typeface="Verdana"/>
                <a:cs typeface="Verdana"/>
                <a:sym typeface="Verdana"/>
              </a:rPr>
              <a:t>invisible</a:t>
            </a:r>
            <a:r>
              <a:rPr lang="en">
                <a:solidFill>
                  <a:srgbClr val="FFFFFF"/>
                </a:solidFill>
                <a:latin typeface="Verdana"/>
                <a:ea typeface="Verdana"/>
                <a:cs typeface="Verdana"/>
                <a:sym typeface="Verdana"/>
              </a:rPr>
              <a:t> buckets are empty? Why do people feel good when their invisible bucket is full? What determines if the bucket is full or not?</a:t>
            </a:r>
            <a:endParaRPr>
              <a:solidFill>
                <a:srgbClr val="FFFFFF"/>
              </a:solidFill>
              <a:latin typeface="Verdana"/>
              <a:ea typeface="Verdana"/>
              <a:cs typeface="Verdana"/>
              <a:sym typeface="Verdana"/>
            </a:endParaRPr>
          </a:p>
          <a:p>
            <a:pPr indent="-342900" lvl="0" marL="457200" rtl="0">
              <a:lnSpc>
                <a:spcPct val="100000"/>
              </a:lnSpc>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What do we notice about Felix at the beginning of the day and how does it change by the end of the day?</a:t>
            </a:r>
            <a:endParaRPr>
              <a:solidFill>
                <a:srgbClr val="FFFFFF"/>
              </a:solidFill>
              <a:latin typeface="Verdana"/>
              <a:ea typeface="Verdana"/>
              <a:cs typeface="Verdana"/>
              <a:sym typeface="Verdana"/>
            </a:endParaRPr>
          </a:p>
          <a:p>
            <a:pPr indent="-342900" lvl="0" marL="457200" rtl="0">
              <a:lnSpc>
                <a:spcPct val="100000"/>
              </a:lnSpc>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How does filling someone’s bucket with positivity determine your happiness? Why is this occurring?</a:t>
            </a:r>
            <a:endParaRPr>
              <a:solidFill>
                <a:srgbClr val="FFFFFF"/>
              </a:solidFill>
              <a:latin typeface="Verdana"/>
              <a:ea typeface="Verdana"/>
              <a:cs typeface="Verdana"/>
              <a:sym typeface="Verdana"/>
            </a:endParaRPr>
          </a:p>
          <a:p>
            <a:pPr indent="-342900" lvl="0" marL="457200" rtl="0">
              <a:lnSpc>
                <a:spcPct val="100000"/>
              </a:lnSpc>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Name an example from the book that shows Felix’s bucket being filled from helping someone else?</a:t>
            </a:r>
            <a:endParaRPr>
              <a:solidFill>
                <a:srgbClr val="FFFFFF"/>
              </a:solidFill>
              <a:latin typeface="Verdana"/>
              <a:ea typeface="Verdana"/>
              <a:cs typeface="Verdana"/>
              <a:sym typeface="Verdana"/>
            </a:endParaRPr>
          </a:p>
          <a:p>
            <a:pPr indent="-342900" lvl="0" marL="457200" rtl="0">
              <a:lnSpc>
                <a:spcPct val="100000"/>
              </a:lnSpc>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How does the main idea from the book relate to happiness?</a:t>
            </a:r>
            <a:endParaRPr>
              <a:solidFill>
                <a:srgbClr val="FFFFFF"/>
              </a:solidFill>
              <a:latin typeface="Verdana"/>
              <a:ea typeface="Verdana"/>
              <a:cs typeface="Verdana"/>
              <a:sym typeface="Verdana"/>
            </a:endParaRPr>
          </a:p>
          <a:p>
            <a:pPr indent="-342900" lvl="0" marL="457200" rtl="0">
              <a:lnSpc>
                <a:spcPct val="100000"/>
              </a:lnSpc>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Why does helping other people make us happy?</a:t>
            </a:r>
            <a:endParaRPr>
              <a:solidFill>
                <a:srgbClr val="FFFFFF"/>
              </a:solidFill>
              <a:latin typeface="Verdana"/>
              <a:ea typeface="Verdana"/>
              <a:cs typeface="Verdana"/>
              <a:sym typeface="Verdana"/>
            </a:endParaRPr>
          </a:p>
        </p:txBody>
      </p:sp>
      <p:pic>
        <p:nvPicPr>
          <p:cNvPr descr="Image result for thinking clipart" id="107" name="Shape 107"/>
          <p:cNvPicPr preferRelativeResize="0"/>
          <p:nvPr/>
        </p:nvPicPr>
        <p:blipFill>
          <a:blip r:embed="rId3">
            <a:alphaModFix/>
          </a:blip>
          <a:stretch>
            <a:fillRect/>
          </a:stretch>
        </p:blipFill>
        <p:spPr>
          <a:xfrm>
            <a:off x="7570752" y="2902650"/>
            <a:ext cx="1328150" cy="2046375"/>
          </a:xfrm>
          <a:prstGeom prst="rect">
            <a:avLst/>
          </a:prstGeom>
          <a:noFill/>
          <a:ln>
            <a:noFill/>
          </a:ln>
        </p:spPr>
      </p:pic>
      <p:pic>
        <p:nvPicPr>
          <p:cNvPr descr="Image result for thinking clipart" id="108" name="Shape 108"/>
          <p:cNvPicPr preferRelativeResize="0"/>
          <p:nvPr/>
        </p:nvPicPr>
        <p:blipFill>
          <a:blip r:embed="rId4">
            <a:alphaModFix/>
          </a:blip>
          <a:stretch>
            <a:fillRect/>
          </a:stretch>
        </p:blipFill>
        <p:spPr>
          <a:xfrm>
            <a:off x="7535339" y="290250"/>
            <a:ext cx="1398975" cy="1814125"/>
          </a:xfrm>
          <a:prstGeom prst="rect">
            <a:avLst/>
          </a:prstGeom>
          <a:noFill/>
          <a:ln>
            <a:noFill/>
          </a:ln>
        </p:spPr>
      </p:pic>
      <p:pic>
        <p:nvPicPr>
          <p:cNvPr descr="Image result for how full is your bucket for kids" id="109" name="Shape 109"/>
          <p:cNvPicPr preferRelativeResize="0"/>
          <p:nvPr/>
        </p:nvPicPr>
        <p:blipFill>
          <a:blip r:embed="rId5">
            <a:alphaModFix/>
          </a:blip>
          <a:stretch>
            <a:fillRect/>
          </a:stretch>
        </p:blipFill>
        <p:spPr>
          <a:xfrm>
            <a:off x="311700" y="65025"/>
            <a:ext cx="1099150" cy="11541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07" name="Shape 607"/>
        <p:cNvGrpSpPr/>
        <p:nvPr/>
      </p:nvGrpSpPr>
      <p:grpSpPr>
        <a:xfrm>
          <a:off x="0" y="0"/>
          <a:ext cx="0" cy="0"/>
          <a:chOff x="0" y="0"/>
          <a:chExt cx="0" cy="0"/>
        </a:xfrm>
      </p:grpSpPr>
      <p:sp>
        <p:nvSpPr>
          <p:cNvPr id="608" name="Shape 608"/>
          <p:cNvSpPr txBox="1"/>
          <p:nvPr>
            <p:ph type="title"/>
          </p:nvPr>
        </p:nvSpPr>
        <p:spPr>
          <a:xfrm>
            <a:off x="378325" y="85450"/>
            <a:ext cx="8520600" cy="841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a:spcBef>
                <a:spcPts val="0"/>
              </a:spcBef>
              <a:spcAft>
                <a:spcPts val="0"/>
              </a:spcAft>
              <a:buNone/>
            </a:pPr>
            <a:r>
              <a:rPr lang="en">
                <a:solidFill>
                  <a:srgbClr val="CC0000"/>
                </a:solidFill>
                <a:latin typeface="Righteous"/>
                <a:ea typeface="Righteous"/>
                <a:cs typeface="Righteous"/>
                <a:sym typeface="Righteous"/>
              </a:rPr>
              <a:t>Life in Nunavik</a:t>
            </a:r>
            <a:endParaRPr>
              <a:solidFill>
                <a:srgbClr val="CC0000"/>
              </a:solidFill>
              <a:latin typeface="Righteous"/>
              <a:ea typeface="Righteous"/>
              <a:cs typeface="Righteous"/>
              <a:sym typeface="Righteous"/>
            </a:endParaRPr>
          </a:p>
        </p:txBody>
      </p:sp>
      <p:sp>
        <p:nvSpPr>
          <p:cNvPr id="609" name="Shape 609" title="Welcome to Kangiqsualujjuaq, Nunavik, Quebec">
            <a:hlinkClick r:id="rId3"/>
          </p:cNvPr>
          <p:cNvSpPr/>
          <p:nvPr/>
        </p:nvSpPr>
        <p:spPr>
          <a:xfrm>
            <a:off x="1809950" y="734775"/>
            <a:ext cx="5657350" cy="4243000"/>
          </a:xfrm>
          <a:prstGeom prst="rect">
            <a:avLst/>
          </a:prstGeom>
          <a:blipFill>
            <a:blip r:embed="rId4">
              <a:alphaModFix/>
            </a:blip>
            <a:stretch>
              <a:fillRect/>
            </a:stretch>
          </a:blipFill>
          <a:ln>
            <a:noFill/>
          </a:ln>
        </p:spPr>
      </p:sp>
      <p:pic>
        <p:nvPicPr>
          <p:cNvPr id="610" name="Shape 610"/>
          <p:cNvPicPr preferRelativeResize="0"/>
          <p:nvPr/>
        </p:nvPicPr>
        <p:blipFill>
          <a:blip r:embed="rId5">
            <a:alphaModFix/>
          </a:blip>
          <a:stretch>
            <a:fillRect/>
          </a:stretch>
        </p:blipFill>
        <p:spPr>
          <a:xfrm>
            <a:off x="7602400" y="85450"/>
            <a:ext cx="1452625" cy="1452625"/>
          </a:xfrm>
          <a:prstGeom prst="rect">
            <a:avLst/>
          </a:prstGeom>
          <a:noFill/>
          <a:ln>
            <a:noFill/>
          </a:ln>
        </p:spPr>
      </p:pic>
      <p:pic>
        <p:nvPicPr>
          <p:cNvPr id="611" name="Shape 611"/>
          <p:cNvPicPr preferRelativeResize="0"/>
          <p:nvPr/>
        </p:nvPicPr>
        <p:blipFill>
          <a:blip r:embed="rId5">
            <a:alphaModFix/>
          </a:blip>
          <a:stretch>
            <a:fillRect/>
          </a:stretch>
        </p:blipFill>
        <p:spPr>
          <a:xfrm>
            <a:off x="93275" y="125513"/>
            <a:ext cx="1372500" cy="1372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15" name="Shape 615"/>
        <p:cNvGrpSpPr/>
        <p:nvPr/>
      </p:nvGrpSpPr>
      <p:grpSpPr>
        <a:xfrm>
          <a:off x="0" y="0"/>
          <a:ext cx="0" cy="0"/>
          <a:chOff x="0" y="0"/>
          <a:chExt cx="0" cy="0"/>
        </a:xfrm>
      </p:grpSpPr>
      <p:sp>
        <p:nvSpPr>
          <p:cNvPr id="616" name="Shape 616"/>
          <p:cNvSpPr txBox="1"/>
          <p:nvPr>
            <p:ph type="title"/>
          </p:nvPr>
        </p:nvSpPr>
        <p:spPr>
          <a:xfrm>
            <a:off x="311700" y="198750"/>
            <a:ext cx="8520600" cy="841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a:spcBef>
                <a:spcPts val="0"/>
              </a:spcBef>
              <a:spcAft>
                <a:spcPts val="0"/>
              </a:spcAft>
              <a:buNone/>
            </a:pPr>
            <a:r>
              <a:rPr lang="en">
                <a:solidFill>
                  <a:srgbClr val="CC0000"/>
                </a:solidFill>
                <a:latin typeface="Righteous"/>
                <a:ea typeface="Righteous"/>
                <a:cs typeface="Righteous"/>
                <a:sym typeface="Righteous"/>
              </a:rPr>
              <a:t>About Nunavik Canada</a:t>
            </a:r>
            <a:endParaRPr>
              <a:solidFill>
                <a:srgbClr val="CC0000"/>
              </a:solidFill>
              <a:latin typeface="Righteous"/>
              <a:ea typeface="Righteous"/>
              <a:cs typeface="Righteous"/>
              <a:sym typeface="Righteous"/>
            </a:endParaRPr>
          </a:p>
        </p:txBody>
      </p:sp>
      <p:sp>
        <p:nvSpPr>
          <p:cNvPr id="617" name="Shape 617"/>
          <p:cNvSpPr txBox="1"/>
          <p:nvPr/>
        </p:nvSpPr>
        <p:spPr>
          <a:xfrm>
            <a:off x="108475" y="1040550"/>
            <a:ext cx="4634100" cy="3783600"/>
          </a:xfrm>
          <a:prstGeom prst="rect">
            <a:avLst/>
          </a:prstGeom>
          <a:noFill/>
          <a:ln>
            <a:noFill/>
          </a:ln>
        </p:spPr>
        <p:txBody>
          <a:bodyPr anchorCtr="0" anchor="t" bIns="91425" lIns="91425" spcFirstLastPara="1" rIns="91425" wrap="square" tIns="91425">
            <a:noAutofit/>
          </a:bodyPr>
          <a:lstStyle/>
          <a:p>
            <a:pPr indent="-355600" lvl="0" marL="457200" rtl="0">
              <a:spcBef>
                <a:spcPts val="0"/>
              </a:spcBef>
              <a:spcAft>
                <a:spcPts val="0"/>
              </a:spcAft>
              <a:buSzPts val="2000"/>
              <a:buFont typeface="Coming Soon"/>
              <a:buChar char="●"/>
            </a:pPr>
            <a:r>
              <a:rPr lang="en" sz="2000">
                <a:latin typeface="Coming Soon"/>
                <a:ea typeface="Coming Soon"/>
                <a:cs typeface="Coming Soon"/>
                <a:sym typeface="Coming Soon"/>
              </a:rPr>
              <a:t>Located in the Northernmost part of Quebec</a:t>
            </a:r>
            <a:endParaRPr sz="2000">
              <a:latin typeface="Coming Soon"/>
              <a:ea typeface="Coming Soon"/>
              <a:cs typeface="Coming Soon"/>
              <a:sym typeface="Coming Soon"/>
            </a:endParaRPr>
          </a:p>
          <a:p>
            <a:pPr indent="-355600" lvl="0" marL="457200" rtl="0">
              <a:spcBef>
                <a:spcPts val="0"/>
              </a:spcBef>
              <a:spcAft>
                <a:spcPts val="0"/>
              </a:spcAft>
              <a:buSzPts val="2000"/>
              <a:buFont typeface="Coming Soon"/>
              <a:buChar char="●"/>
            </a:pPr>
            <a:r>
              <a:rPr lang="en" sz="2000">
                <a:latin typeface="Coming Soon"/>
                <a:ea typeface="Coming Soon"/>
                <a:cs typeface="Coming Soon"/>
                <a:sym typeface="Coming Soon"/>
              </a:rPr>
              <a:t>Lies in both the </a:t>
            </a:r>
            <a:r>
              <a:rPr lang="en" sz="2000">
                <a:latin typeface="Coming Soon"/>
                <a:ea typeface="Coming Soon"/>
                <a:cs typeface="Coming Soon"/>
                <a:sym typeface="Coming Soon"/>
              </a:rPr>
              <a:t>arctic</a:t>
            </a:r>
            <a:r>
              <a:rPr lang="en" sz="2000">
                <a:latin typeface="Coming Soon"/>
                <a:ea typeface="Coming Soon"/>
                <a:cs typeface="Coming Soon"/>
                <a:sym typeface="Coming Soon"/>
              </a:rPr>
              <a:t> and </a:t>
            </a:r>
            <a:r>
              <a:rPr lang="en" sz="2000">
                <a:latin typeface="Coming Soon"/>
                <a:ea typeface="Coming Soon"/>
                <a:cs typeface="Coming Soon"/>
                <a:sym typeface="Coming Soon"/>
              </a:rPr>
              <a:t>subarctic</a:t>
            </a:r>
            <a:r>
              <a:rPr lang="en" sz="2000">
                <a:latin typeface="Coming Soon"/>
                <a:ea typeface="Coming Soon"/>
                <a:cs typeface="Coming Soon"/>
                <a:sym typeface="Coming Soon"/>
              </a:rPr>
              <a:t> climate zones</a:t>
            </a:r>
            <a:endParaRPr sz="2000">
              <a:latin typeface="Coming Soon"/>
              <a:ea typeface="Coming Soon"/>
              <a:cs typeface="Coming Soon"/>
              <a:sym typeface="Coming Soon"/>
            </a:endParaRPr>
          </a:p>
          <a:p>
            <a:pPr indent="-355600" lvl="1" marL="914400" rtl="0">
              <a:spcBef>
                <a:spcPts val="0"/>
              </a:spcBef>
              <a:spcAft>
                <a:spcPts val="0"/>
              </a:spcAft>
              <a:buSzPts val="2000"/>
              <a:buFont typeface="Coming Soon"/>
              <a:buChar char="○"/>
            </a:pPr>
            <a:r>
              <a:rPr lang="en" sz="2000">
                <a:latin typeface="Coming Soon"/>
                <a:ea typeface="Coming Soon"/>
                <a:cs typeface="Coming Soon"/>
                <a:sym typeface="Coming Soon"/>
              </a:rPr>
              <a:t>Long bitterly cold winters</a:t>
            </a:r>
            <a:endParaRPr sz="2000">
              <a:latin typeface="Coming Soon"/>
              <a:ea typeface="Coming Soon"/>
              <a:cs typeface="Coming Soon"/>
              <a:sym typeface="Coming Soon"/>
            </a:endParaRPr>
          </a:p>
          <a:p>
            <a:pPr indent="-355600" lvl="1" marL="914400" rtl="0">
              <a:spcBef>
                <a:spcPts val="0"/>
              </a:spcBef>
              <a:spcAft>
                <a:spcPts val="0"/>
              </a:spcAft>
              <a:buSzPts val="2000"/>
              <a:buFont typeface="Coming Soon"/>
              <a:buChar char="○"/>
            </a:pPr>
            <a:r>
              <a:rPr lang="en" sz="2000">
                <a:latin typeface="Coming Soon"/>
                <a:ea typeface="Coming Soon"/>
                <a:cs typeface="Coming Soon"/>
                <a:sym typeface="Coming Soon"/>
              </a:rPr>
              <a:t>Summer high= 55 ℉ </a:t>
            </a:r>
            <a:endParaRPr sz="2000">
              <a:latin typeface="Coming Soon"/>
              <a:ea typeface="Coming Soon"/>
              <a:cs typeface="Coming Soon"/>
              <a:sym typeface="Coming Soon"/>
            </a:endParaRPr>
          </a:p>
          <a:p>
            <a:pPr indent="-355600" lvl="1" marL="914400" rtl="0">
              <a:spcBef>
                <a:spcPts val="0"/>
              </a:spcBef>
              <a:spcAft>
                <a:spcPts val="0"/>
              </a:spcAft>
              <a:buSzPts val="2000"/>
              <a:buFont typeface="Coming Soon"/>
              <a:buChar char="○"/>
            </a:pPr>
            <a:r>
              <a:rPr lang="en" sz="2000">
                <a:latin typeface="Coming Soon"/>
                <a:ea typeface="Coming Soon"/>
                <a:cs typeface="Coming Soon"/>
                <a:sym typeface="Coming Soon"/>
              </a:rPr>
              <a:t>Winter low= -6 degrees℉ </a:t>
            </a:r>
            <a:endParaRPr sz="2000">
              <a:latin typeface="Coming Soon"/>
              <a:ea typeface="Coming Soon"/>
              <a:cs typeface="Coming Soon"/>
              <a:sym typeface="Coming Soon"/>
            </a:endParaRPr>
          </a:p>
          <a:p>
            <a:pPr indent="-355600" lvl="1" marL="914400" rtl="0">
              <a:spcBef>
                <a:spcPts val="0"/>
              </a:spcBef>
              <a:spcAft>
                <a:spcPts val="0"/>
              </a:spcAft>
              <a:buSzPts val="2000"/>
              <a:buFont typeface="Coming Soon"/>
              <a:buChar char="○"/>
            </a:pPr>
            <a:r>
              <a:rPr lang="en" sz="2000">
                <a:latin typeface="Coming Soon"/>
                <a:ea typeface="Coming Soon"/>
                <a:cs typeface="Coming Soon"/>
                <a:sym typeface="Coming Soon"/>
              </a:rPr>
              <a:t>Average temperature is 14℉</a:t>
            </a:r>
            <a:endParaRPr sz="2000">
              <a:latin typeface="Coming Soon"/>
              <a:ea typeface="Coming Soon"/>
              <a:cs typeface="Coming Soon"/>
              <a:sym typeface="Coming Soon"/>
            </a:endParaRPr>
          </a:p>
          <a:p>
            <a:pPr indent="-355600" lvl="0" marL="457200" rtl="0">
              <a:spcBef>
                <a:spcPts val="0"/>
              </a:spcBef>
              <a:spcAft>
                <a:spcPts val="0"/>
              </a:spcAft>
              <a:buSzPts val="2000"/>
              <a:buFont typeface="Coming Soon"/>
              <a:buChar char="●"/>
            </a:pPr>
            <a:r>
              <a:rPr lang="en" sz="2000">
                <a:latin typeface="Coming Soon"/>
                <a:ea typeface="Coming Soon"/>
                <a:cs typeface="Coming Soon"/>
                <a:sym typeface="Coming Soon"/>
              </a:rPr>
              <a:t>Population: 12,000 people</a:t>
            </a:r>
            <a:endParaRPr sz="2000">
              <a:latin typeface="Coming Soon"/>
              <a:ea typeface="Coming Soon"/>
              <a:cs typeface="Coming Soon"/>
              <a:sym typeface="Coming Soon"/>
            </a:endParaRPr>
          </a:p>
          <a:p>
            <a:pPr indent="-381000" lvl="0" marL="457200" rtl="0">
              <a:spcBef>
                <a:spcPts val="0"/>
              </a:spcBef>
              <a:spcAft>
                <a:spcPts val="0"/>
              </a:spcAft>
              <a:buSzPts val="2400"/>
              <a:buFont typeface="Comic Sans MS"/>
              <a:buChar char="●"/>
            </a:pPr>
            <a:r>
              <a:rPr lang="en" sz="2000">
                <a:latin typeface="Coming Soon"/>
                <a:ea typeface="Coming Soon"/>
                <a:cs typeface="Coming Soon"/>
                <a:sym typeface="Coming Soon"/>
              </a:rPr>
              <a:t>Indigenous communities</a:t>
            </a:r>
            <a:r>
              <a:rPr lang="en" sz="2400">
                <a:latin typeface="Comic Sans MS"/>
                <a:ea typeface="Comic Sans MS"/>
                <a:cs typeface="Comic Sans MS"/>
                <a:sym typeface="Comic Sans MS"/>
              </a:rPr>
              <a:t> </a:t>
            </a:r>
            <a:endParaRPr sz="2400">
              <a:latin typeface="Comic Sans MS"/>
              <a:ea typeface="Comic Sans MS"/>
              <a:cs typeface="Comic Sans MS"/>
              <a:sym typeface="Comic Sans MS"/>
            </a:endParaRPr>
          </a:p>
        </p:txBody>
      </p:sp>
      <p:pic>
        <p:nvPicPr>
          <p:cNvPr id="618" name="Shape 618"/>
          <p:cNvPicPr preferRelativeResize="0"/>
          <p:nvPr/>
        </p:nvPicPr>
        <p:blipFill>
          <a:blip r:embed="rId3">
            <a:alphaModFix/>
          </a:blip>
          <a:stretch>
            <a:fillRect/>
          </a:stretch>
        </p:blipFill>
        <p:spPr>
          <a:xfrm>
            <a:off x="4742575" y="1040550"/>
            <a:ext cx="4317325" cy="3220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22" name="Shape 622"/>
        <p:cNvGrpSpPr/>
        <p:nvPr/>
      </p:nvGrpSpPr>
      <p:grpSpPr>
        <a:xfrm>
          <a:off x="0" y="0"/>
          <a:ext cx="0" cy="0"/>
          <a:chOff x="0" y="0"/>
          <a:chExt cx="0" cy="0"/>
        </a:xfrm>
      </p:grpSpPr>
      <p:pic>
        <p:nvPicPr>
          <p:cNvPr id="623" name="Shape 623"/>
          <p:cNvPicPr preferRelativeResize="0"/>
          <p:nvPr/>
        </p:nvPicPr>
        <p:blipFill>
          <a:blip r:embed="rId3">
            <a:alphaModFix/>
          </a:blip>
          <a:stretch>
            <a:fillRect/>
          </a:stretch>
        </p:blipFill>
        <p:spPr>
          <a:xfrm>
            <a:off x="-4" y="700225"/>
            <a:ext cx="4400424" cy="2933626"/>
          </a:xfrm>
          <a:prstGeom prst="rect">
            <a:avLst/>
          </a:prstGeom>
          <a:noFill/>
          <a:ln>
            <a:noFill/>
          </a:ln>
        </p:spPr>
      </p:pic>
      <p:pic>
        <p:nvPicPr>
          <p:cNvPr id="624" name="Shape 624"/>
          <p:cNvPicPr preferRelativeResize="0"/>
          <p:nvPr/>
        </p:nvPicPr>
        <p:blipFill>
          <a:blip r:embed="rId4">
            <a:alphaModFix/>
          </a:blip>
          <a:stretch>
            <a:fillRect/>
          </a:stretch>
        </p:blipFill>
        <p:spPr>
          <a:xfrm>
            <a:off x="1050300" y="3346575"/>
            <a:ext cx="2299825" cy="1609875"/>
          </a:xfrm>
          <a:prstGeom prst="rect">
            <a:avLst/>
          </a:prstGeom>
          <a:noFill/>
          <a:ln>
            <a:noFill/>
          </a:ln>
        </p:spPr>
      </p:pic>
      <p:pic>
        <p:nvPicPr>
          <p:cNvPr id="625" name="Shape 625"/>
          <p:cNvPicPr preferRelativeResize="0"/>
          <p:nvPr/>
        </p:nvPicPr>
        <p:blipFill>
          <a:blip r:embed="rId5">
            <a:alphaModFix/>
          </a:blip>
          <a:stretch>
            <a:fillRect/>
          </a:stretch>
        </p:blipFill>
        <p:spPr>
          <a:xfrm>
            <a:off x="4695625" y="53449"/>
            <a:ext cx="4027875" cy="50900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29" name="Shape 629"/>
        <p:cNvGrpSpPr/>
        <p:nvPr/>
      </p:nvGrpSpPr>
      <p:grpSpPr>
        <a:xfrm>
          <a:off x="0" y="0"/>
          <a:ext cx="0" cy="0"/>
          <a:chOff x="0" y="0"/>
          <a:chExt cx="0" cy="0"/>
        </a:xfrm>
      </p:grpSpPr>
      <p:sp>
        <p:nvSpPr>
          <p:cNvPr id="630" name="Shape 630"/>
          <p:cNvSpPr txBox="1"/>
          <p:nvPr>
            <p:ph type="title"/>
          </p:nvPr>
        </p:nvSpPr>
        <p:spPr>
          <a:xfrm>
            <a:off x="191775" y="178725"/>
            <a:ext cx="8520600" cy="841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a:spcBef>
                <a:spcPts val="0"/>
              </a:spcBef>
              <a:spcAft>
                <a:spcPts val="0"/>
              </a:spcAft>
              <a:buNone/>
            </a:pPr>
            <a:r>
              <a:rPr lang="en">
                <a:solidFill>
                  <a:srgbClr val="CC0000"/>
                </a:solidFill>
                <a:latin typeface="Righteous"/>
                <a:ea typeface="Righteous"/>
                <a:cs typeface="Righteous"/>
                <a:sym typeface="Righteous"/>
              </a:rPr>
              <a:t>Problems in Nunavik</a:t>
            </a:r>
            <a:endParaRPr>
              <a:solidFill>
                <a:srgbClr val="CC0000"/>
              </a:solidFill>
              <a:latin typeface="Righteous"/>
              <a:ea typeface="Righteous"/>
              <a:cs typeface="Righteous"/>
              <a:sym typeface="Righteous"/>
            </a:endParaRPr>
          </a:p>
        </p:txBody>
      </p:sp>
      <p:sp>
        <p:nvSpPr>
          <p:cNvPr id="631" name="Shape 631"/>
          <p:cNvSpPr txBox="1"/>
          <p:nvPr/>
        </p:nvSpPr>
        <p:spPr>
          <a:xfrm>
            <a:off x="264425" y="1145950"/>
            <a:ext cx="4035600" cy="3224700"/>
          </a:xfrm>
          <a:prstGeom prst="rect">
            <a:avLst/>
          </a:prstGeom>
          <a:noFill/>
          <a:ln>
            <a:noFill/>
          </a:ln>
        </p:spPr>
        <p:txBody>
          <a:bodyPr anchorCtr="0" anchor="t" bIns="91425" lIns="91425" spcFirstLastPara="1" rIns="91425" wrap="square" tIns="91425">
            <a:noAutofit/>
          </a:bodyPr>
          <a:lstStyle/>
          <a:p>
            <a:pPr indent="-419100" lvl="0" marL="457200" rtl="0">
              <a:spcBef>
                <a:spcPts val="0"/>
              </a:spcBef>
              <a:spcAft>
                <a:spcPts val="0"/>
              </a:spcAft>
              <a:buSzPts val="3000"/>
              <a:buFont typeface="Coming Soon"/>
              <a:buChar char="●"/>
            </a:pPr>
            <a:r>
              <a:rPr lang="en" sz="3000">
                <a:latin typeface="Coming Soon"/>
                <a:ea typeface="Coming Soon"/>
                <a:cs typeface="Coming Soon"/>
                <a:sym typeface="Coming Soon"/>
              </a:rPr>
              <a:t>Poor</a:t>
            </a:r>
            <a:endParaRPr sz="3000">
              <a:latin typeface="Coming Soon"/>
              <a:ea typeface="Coming Soon"/>
              <a:cs typeface="Coming Soon"/>
              <a:sym typeface="Coming Soon"/>
            </a:endParaRPr>
          </a:p>
          <a:p>
            <a:pPr indent="-419100" lvl="0" marL="457200" rtl="0">
              <a:spcBef>
                <a:spcPts val="0"/>
              </a:spcBef>
              <a:spcAft>
                <a:spcPts val="0"/>
              </a:spcAft>
              <a:buSzPts val="3000"/>
              <a:buFont typeface="Coming Soon"/>
              <a:buChar char="●"/>
            </a:pPr>
            <a:r>
              <a:rPr lang="en" sz="3000">
                <a:latin typeface="Coming Soon"/>
                <a:ea typeface="Coming Soon"/>
                <a:cs typeface="Coming Soon"/>
                <a:sym typeface="Coming Soon"/>
              </a:rPr>
              <a:t>Drug/Alcohol Abuse</a:t>
            </a:r>
            <a:endParaRPr sz="3000">
              <a:latin typeface="Coming Soon"/>
              <a:ea typeface="Coming Soon"/>
              <a:cs typeface="Coming Soon"/>
              <a:sym typeface="Coming Soon"/>
            </a:endParaRPr>
          </a:p>
          <a:p>
            <a:pPr indent="-419100" lvl="0" marL="457200" rtl="0">
              <a:spcBef>
                <a:spcPts val="0"/>
              </a:spcBef>
              <a:spcAft>
                <a:spcPts val="0"/>
              </a:spcAft>
              <a:buSzPts val="3000"/>
              <a:buFont typeface="Coming Soon"/>
              <a:buChar char="●"/>
            </a:pPr>
            <a:r>
              <a:rPr lang="en" sz="3000">
                <a:latin typeface="Coming Soon"/>
                <a:ea typeface="Coming Soon"/>
                <a:cs typeface="Coming Soon"/>
                <a:sym typeface="Coming Soon"/>
              </a:rPr>
              <a:t>Limited Resources</a:t>
            </a:r>
            <a:endParaRPr sz="3000">
              <a:latin typeface="Coming Soon"/>
              <a:ea typeface="Coming Soon"/>
              <a:cs typeface="Coming Soon"/>
              <a:sym typeface="Coming Soon"/>
            </a:endParaRPr>
          </a:p>
          <a:p>
            <a:pPr indent="-419100" lvl="0" marL="457200" rtl="0">
              <a:spcBef>
                <a:spcPts val="0"/>
              </a:spcBef>
              <a:spcAft>
                <a:spcPts val="0"/>
              </a:spcAft>
              <a:buSzPts val="3000"/>
              <a:buFont typeface="Coming Soon"/>
              <a:buChar char="●"/>
            </a:pPr>
            <a:r>
              <a:rPr lang="en" sz="3000">
                <a:latin typeface="Coming Soon"/>
                <a:ea typeface="Coming Soon"/>
                <a:cs typeface="Coming Soon"/>
                <a:sym typeface="Coming Soon"/>
              </a:rPr>
              <a:t>Limited school supplies</a:t>
            </a:r>
            <a:endParaRPr sz="3000">
              <a:latin typeface="Coming Soon"/>
              <a:ea typeface="Coming Soon"/>
              <a:cs typeface="Coming Soon"/>
              <a:sym typeface="Coming Soon"/>
            </a:endParaRPr>
          </a:p>
          <a:p>
            <a:pPr indent="-419100" lvl="0" marL="457200" rtl="0">
              <a:spcBef>
                <a:spcPts val="0"/>
              </a:spcBef>
              <a:spcAft>
                <a:spcPts val="0"/>
              </a:spcAft>
              <a:buSzPts val="3000"/>
              <a:buFont typeface="Coming Soon"/>
              <a:buChar char="●"/>
            </a:pPr>
            <a:r>
              <a:rPr lang="en" sz="3000">
                <a:latin typeface="Coming Soon"/>
                <a:ea typeface="Coming Soon"/>
                <a:cs typeface="Coming Soon"/>
                <a:sym typeface="Coming Soon"/>
              </a:rPr>
              <a:t>High suicide &amp; depression rate</a:t>
            </a:r>
            <a:endParaRPr sz="3000">
              <a:latin typeface="Coming Soon"/>
              <a:ea typeface="Coming Soon"/>
              <a:cs typeface="Coming Soon"/>
              <a:sym typeface="Coming Soon"/>
            </a:endParaRPr>
          </a:p>
        </p:txBody>
      </p:sp>
      <p:pic>
        <p:nvPicPr>
          <p:cNvPr id="632" name="Shape 632"/>
          <p:cNvPicPr preferRelativeResize="0"/>
          <p:nvPr/>
        </p:nvPicPr>
        <p:blipFill>
          <a:blip r:embed="rId3">
            <a:alphaModFix/>
          </a:blip>
          <a:stretch>
            <a:fillRect/>
          </a:stretch>
        </p:blipFill>
        <p:spPr>
          <a:xfrm>
            <a:off x="4376225" y="1106413"/>
            <a:ext cx="4615375" cy="330377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36" name="Shape 636"/>
        <p:cNvGrpSpPr/>
        <p:nvPr/>
      </p:nvGrpSpPr>
      <p:grpSpPr>
        <a:xfrm>
          <a:off x="0" y="0"/>
          <a:ext cx="0" cy="0"/>
          <a:chOff x="0" y="0"/>
          <a:chExt cx="0" cy="0"/>
        </a:xfrm>
      </p:grpSpPr>
      <p:sp>
        <p:nvSpPr>
          <p:cNvPr id="637" name="Shape 637"/>
          <p:cNvSpPr txBox="1"/>
          <p:nvPr>
            <p:ph type="title"/>
          </p:nvPr>
        </p:nvSpPr>
        <p:spPr>
          <a:xfrm>
            <a:off x="205075" y="125425"/>
            <a:ext cx="8520600" cy="841800"/>
          </a:xfrm>
          <a:prstGeom prst="rect">
            <a:avLst/>
          </a:prstGeom>
          <a:effectLst>
            <a:outerShdw rotWithShape="0" algn="bl" dir="4320000" dist="76200">
              <a:srgbClr val="000000"/>
            </a:outerShdw>
          </a:effectLst>
        </p:spPr>
        <p:txBody>
          <a:bodyPr anchorCtr="0" anchor="ctr" bIns="91425" lIns="91425" spcFirstLastPara="1" rIns="91425" wrap="square" tIns="91425">
            <a:noAutofit/>
          </a:bodyPr>
          <a:lstStyle/>
          <a:p>
            <a:pPr indent="0" lvl="0" marL="0">
              <a:spcBef>
                <a:spcPts val="0"/>
              </a:spcBef>
              <a:spcAft>
                <a:spcPts val="0"/>
              </a:spcAft>
              <a:buNone/>
            </a:pPr>
            <a:r>
              <a:rPr lang="en" sz="4800">
                <a:solidFill>
                  <a:srgbClr val="CC0000"/>
                </a:solidFill>
                <a:latin typeface="Righteous"/>
                <a:ea typeface="Righteous"/>
                <a:cs typeface="Righteous"/>
                <a:sym typeface="Righteous"/>
              </a:rPr>
              <a:t>W</a:t>
            </a:r>
            <a:r>
              <a:rPr lang="en" sz="4800">
                <a:solidFill>
                  <a:srgbClr val="FF9900"/>
                </a:solidFill>
                <a:latin typeface="Righteous"/>
                <a:ea typeface="Righteous"/>
                <a:cs typeface="Righteous"/>
                <a:sym typeface="Righteous"/>
              </a:rPr>
              <a:t>H</a:t>
            </a:r>
            <a:r>
              <a:rPr lang="en" sz="4800">
                <a:solidFill>
                  <a:srgbClr val="FFFF00"/>
                </a:solidFill>
                <a:latin typeface="Righteous"/>
                <a:ea typeface="Righteous"/>
                <a:cs typeface="Righteous"/>
                <a:sym typeface="Righteous"/>
              </a:rPr>
              <a:t>A</a:t>
            </a:r>
            <a:r>
              <a:rPr lang="en" sz="4800">
                <a:solidFill>
                  <a:srgbClr val="6AA84F"/>
                </a:solidFill>
                <a:latin typeface="Righteous"/>
                <a:ea typeface="Righteous"/>
                <a:cs typeface="Righteous"/>
                <a:sym typeface="Righteous"/>
              </a:rPr>
              <a:t>T</a:t>
            </a:r>
            <a:r>
              <a:rPr lang="en" sz="4800">
                <a:latin typeface="Righteous"/>
                <a:ea typeface="Righteous"/>
                <a:cs typeface="Righteous"/>
                <a:sym typeface="Righteous"/>
              </a:rPr>
              <a:t> </a:t>
            </a:r>
            <a:r>
              <a:rPr lang="en" sz="4800">
                <a:solidFill>
                  <a:srgbClr val="4A86E8"/>
                </a:solidFill>
                <a:latin typeface="Righteous"/>
                <a:ea typeface="Righteous"/>
                <a:cs typeface="Righteous"/>
                <a:sym typeface="Righteous"/>
              </a:rPr>
              <a:t>I</a:t>
            </a:r>
            <a:r>
              <a:rPr lang="en" sz="4800">
                <a:solidFill>
                  <a:srgbClr val="674EA7"/>
                </a:solidFill>
                <a:latin typeface="Righteous"/>
                <a:ea typeface="Righteous"/>
                <a:cs typeface="Righteous"/>
                <a:sym typeface="Righteous"/>
              </a:rPr>
              <a:t>S</a:t>
            </a:r>
            <a:r>
              <a:rPr lang="en" sz="4800">
                <a:solidFill>
                  <a:srgbClr val="434343"/>
                </a:solidFill>
                <a:latin typeface="Righteous"/>
                <a:ea typeface="Righteous"/>
                <a:cs typeface="Righteous"/>
                <a:sym typeface="Righteous"/>
              </a:rPr>
              <a:t>...</a:t>
            </a:r>
            <a:endParaRPr sz="4800">
              <a:solidFill>
                <a:srgbClr val="434343"/>
              </a:solidFill>
              <a:latin typeface="Righteous"/>
              <a:ea typeface="Righteous"/>
              <a:cs typeface="Righteous"/>
              <a:sym typeface="Righteous"/>
            </a:endParaRPr>
          </a:p>
        </p:txBody>
      </p:sp>
      <p:pic>
        <p:nvPicPr>
          <p:cNvPr id="638" name="Shape 638"/>
          <p:cNvPicPr preferRelativeResize="0"/>
          <p:nvPr/>
        </p:nvPicPr>
        <p:blipFill>
          <a:blip r:embed="rId3">
            <a:alphaModFix/>
          </a:blip>
          <a:stretch>
            <a:fillRect/>
          </a:stretch>
        </p:blipFill>
        <p:spPr>
          <a:xfrm>
            <a:off x="2410425" y="967225"/>
            <a:ext cx="3898450" cy="3898450"/>
          </a:xfrm>
          <a:prstGeom prst="rect">
            <a:avLst/>
          </a:prstGeom>
          <a:noFill/>
          <a:ln>
            <a:noFill/>
          </a:ln>
        </p:spPr>
      </p:pic>
      <p:pic>
        <p:nvPicPr>
          <p:cNvPr id="639" name="Shape 639"/>
          <p:cNvPicPr preferRelativeResize="0"/>
          <p:nvPr/>
        </p:nvPicPr>
        <p:blipFill>
          <a:blip r:embed="rId4">
            <a:alphaModFix/>
          </a:blip>
          <a:stretch>
            <a:fillRect/>
          </a:stretch>
        </p:blipFill>
        <p:spPr>
          <a:xfrm rot="424773">
            <a:off x="6512267" y="991164"/>
            <a:ext cx="2282970" cy="344177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43" name="Shape 643"/>
        <p:cNvGrpSpPr/>
        <p:nvPr/>
      </p:nvGrpSpPr>
      <p:grpSpPr>
        <a:xfrm>
          <a:off x="0" y="0"/>
          <a:ext cx="0" cy="0"/>
          <a:chOff x="0" y="0"/>
          <a:chExt cx="0" cy="0"/>
        </a:xfrm>
      </p:grpSpPr>
      <p:sp>
        <p:nvSpPr>
          <p:cNvPr id="644" name="Shape 64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645" name="Shape 645"/>
          <p:cNvPicPr preferRelativeResize="0"/>
          <p:nvPr/>
        </p:nvPicPr>
        <p:blipFill>
          <a:blip r:embed="rId3">
            <a:alphaModFix/>
          </a:blip>
          <a:stretch>
            <a:fillRect/>
          </a:stretch>
        </p:blipFill>
        <p:spPr>
          <a:xfrm>
            <a:off x="456900" y="1440600"/>
            <a:ext cx="8230224" cy="3702901"/>
          </a:xfrm>
          <a:prstGeom prst="rect">
            <a:avLst/>
          </a:prstGeom>
          <a:noFill/>
          <a:ln>
            <a:noFill/>
          </a:ln>
        </p:spPr>
      </p:pic>
      <p:sp>
        <p:nvSpPr>
          <p:cNvPr id="646" name="Shape 646"/>
          <p:cNvSpPr txBox="1"/>
          <p:nvPr/>
        </p:nvSpPr>
        <p:spPr>
          <a:xfrm>
            <a:off x="3579950" y="86250"/>
            <a:ext cx="2458500" cy="603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sz="3000">
              <a:solidFill>
                <a:srgbClr val="FF0000"/>
              </a:solidFill>
              <a:latin typeface="Righteous"/>
              <a:ea typeface="Righteous"/>
              <a:cs typeface="Righteous"/>
              <a:sym typeface="Righteous"/>
            </a:endParaRPr>
          </a:p>
        </p:txBody>
      </p:sp>
      <p:pic>
        <p:nvPicPr>
          <p:cNvPr id="647" name="Shape 647"/>
          <p:cNvPicPr preferRelativeResize="0"/>
          <p:nvPr/>
        </p:nvPicPr>
        <p:blipFill>
          <a:blip r:embed="rId4">
            <a:alphaModFix/>
          </a:blip>
          <a:stretch>
            <a:fillRect/>
          </a:stretch>
        </p:blipFill>
        <p:spPr>
          <a:xfrm>
            <a:off x="2301288" y="-120750"/>
            <a:ext cx="4541425" cy="1794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51" name="Shape 651"/>
        <p:cNvGrpSpPr/>
        <p:nvPr/>
      </p:nvGrpSpPr>
      <p:grpSpPr>
        <a:xfrm>
          <a:off x="0" y="0"/>
          <a:ext cx="0" cy="0"/>
          <a:chOff x="0" y="0"/>
          <a:chExt cx="0" cy="0"/>
        </a:xfrm>
      </p:grpSpPr>
      <p:sp>
        <p:nvSpPr>
          <p:cNvPr id="652" name="Shape 6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653" name="Shape 653"/>
          <p:cNvPicPr preferRelativeResize="0"/>
          <p:nvPr/>
        </p:nvPicPr>
        <p:blipFill>
          <a:blip r:embed="rId3">
            <a:alphaModFix/>
          </a:blip>
          <a:stretch>
            <a:fillRect/>
          </a:stretch>
        </p:blipFill>
        <p:spPr>
          <a:xfrm>
            <a:off x="9" y="0"/>
            <a:ext cx="3941583" cy="5143501"/>
          </a:xfrm>
          <a:prstGeom prst="rect">
            <a:avLst/>
          </a:prstGeom>
          <a:noFill/>
          <a:ln>
            <a:noFill/>
          </a:ln>
        </p:spPr>
      </p:pic>
      <p:pic>
        <p:nvPicPr>
          <p:cNvPr id="654" name="Shape 654"/>
          <p:cNvPicPr preferRelativeResize="0"/>
          <p:nvPr/>
        </p:nvPicPr>
        <p:blipFill>
          <a:blip r:embed="rId4">
            <a:alphaModFix/>
          </a:blip>
          <a:stretch>
            <a:fillRect/>
          </a:stretch>
        </p:blipFill>
        <p:spPr>
          <a:xfrm>
            <a:off x="5134002" y="0"/>
            <a:ext cx="3899246" cy="51434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658" name="Shape 658"/>
        <p:cNvGrpSpPr/>
        <p:nvPr/>
      </p:nvGrpSpPr>
      <p:grpSpPr>
        <a:xfrm>
          <a:off x="0" y="0"/>
          <a:ext cx="0" cy="0"/>
          <a:chOff x="0" y="0"/>
          <a:chExt cx="0" cy="0"/>
        </a:xfrm>
      </p:grpSpPr>
      <p:sp>
        <p:nvSpPr>
          <p:cNvPr id="659" name="Shape 659"/>
          <p:cNvSpPr txBox="1"/>
          <p:nvPr>
            <p:ph type="title"/>
          </p:nvPr>
        </p:nvSpPr>
        <p:spPr>
          <a:xfrm>
            <a:off x="311700" y="2986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4A86E8"/>
                </a:solidFill>
                <a:latin typeface="Coming Soon"/>
                <a:ea typeface="Coming Soon"/>
                <a:cs typeface="Coming Soon"/>
                <a:sym typeface="Coming Soon"/>
              </a:rPr>
              <a:t>Informed Action Group Projects</a:t>
            </a:r>
            <a:endParaRPr>
              <a:solidFill>
                <a:srgbClr val="4A86E8"/>
              </a:solidFill>
              <a:latin typeface="Coming Soon"/>
              <a:ea typeface="Coming Soon"/>
              <a:cs typeface="Coming Soon"/>
              <a:sym typeface="Coming Soon"/>
            </a:endParaRPr>
          </a:p>
        </p:txBody>
      </p:sp>
      <p:sp>
        <p:nvSpPr>
          <p:cNvPr id="660" name="Shape 660"/>
          <p:cNvSpPr txBox="1"/>
          <p:nvPr/>
        </p:nvSpPr>
        <p:spPr>
          <a:xfrm>
            <a:off x="666250" y="1265875"/>
            <a:ext cx="6262800" cy="34512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SzPts val="1800"/>
              <a:buFont typeface="Coming Soon"/>
              <a:buAutoNum type="arabicPeriod"/>
            </a:pPr>
            <a:r>
              <a:rPr lang="en" sz="1800">
                <a:latin typeface="Coming Soon"/>
                <a:ea typeface="Coming Soon"/>
                <a:cs typeface="Coming Soon"/>
                <a:sym typeface="Coming Soon"/>
              </a:rPr>
              <a:t>Create posters with informative information on Nunavik regarding a bake sale, to help raise money for Nunavik.</a:t>
            </a:r>
            <a:endParaRPr sz="1800">
              <a:latin typeface="Coming Soon"/>
              <a:ea typeface="Coming Soon"/>
              <a:cs typeface="Coming Soon"/>
              <a:sym typeface="Coming Soon"/>
            </a:endParaRPr>
          </a:p>
          <a:p>
            <a:pPr indent="0" lvl="0" marL="0" rtl="0">
              <a:lnSpc>
                <a:spcPct val="115000"/>
              </a:lnSpc>
              <a:spcBef>
                <a:spcPts val="0"/>
              </a:spcBef>
              <a:spcAft>
                <a:spcPts val="0"/>
              </a:spcAft>
              <a:buNone/>
            </a:pPr>
            <a:r>
              <a:t/>
            </a:r>
            <a:endParaRPr sz="1800">
              <a:latin typeface="Coming Soon"/>
              <a:ea typeface="Coming Soon"/>
              <a:cs typeface="Coming Soon"/>
              <a:sym typeface="Coming Soon"/>
            </a:endParaRPr>
          </a:p>
          <a:p>
            <a:pPr indent="-342900" lvl="0" marL="457200" rtl="0">
              <a:lnSpc>
                <a:spcPct val="115000"/>
              </a:lnSpc>
              <a:spcBef>
                <a:spcPts val="0"/>
              </a:spcBef>
              <a:spcAft>
                <a:spcPts val="0"/>
              </a:spcAft>
              <a:buSzPts val="1800"/>
              <a:buFont typeface="Coming Soon"/>
              <a:buAutoNum type="arabicPeriod"/>
            </a:pPr>
            <a:r>
              <a:rPr lang="en" sz="1800">
                <a:latin typeface="Coming Soon"/>
                <a:ea typeface="Coming Soon"/>
                <a:cs typeface="Coming Soon"/>
                <a:sym typeface="Coming Soon"/>
              </a:rPr>
              <a:t>Organize a supply/book drive to gather resources to send to help enrich school life in Nunavik.</a:t>
            </a:r>
            <a:endParaRPr sz="1800">
              <a:latin typeface="Coming Soon"/>
              <a:ea typeface="Coming Soon"/>
              <a:cs typeface="Coming Soon"/>
              <a:sym typeface="Coming Soon"/>
            </a:endParaRPr>
          </a:p>
          <a:p>
            <a:pPr indent="0" lvl="0" marL="0" rtl="0">
              <a:lnSpc>
                <a:spcPct val="115000"/>
              </a:lnSpc>
              <a:spcBef>
                <a:spcPts val="0"/>
              </a:spcBef>
              <a:spcAft>
                <a:spcPts val="0"/>
              </a:spcAft>
              <a:buNone/>
            </a:pPr>
            <a:r>
              <a:t/>
            </a:r>
            <a:endParaRPr sz="1800">
              <a:latin typeface="Coming Soon"/>
              <a:ea typeface="Coming Soon"/>
              <a:cs typeface="Coming Soon"/>
              <a:sym typeface="Coming Soon"/>
            </a:endParaRPr>
          </a:p>
          <a:p>
            <a:pPr indent="-342900" lvl="0" marL="457200" rtl="0">
              <a:lnSpc>
                <a:spcPct val="115000"/>
              </a:lnSpc>
              <a:spcBef>
                <a:spcPts val="0"/>
              </a:spcBef>
              <a:spcAft>
                <a:spcPts val="0"/>
              </a:spcAft>
              <a:buSzPts val="1800"/>
              <a:buFont typeface="Coming Soon"/>
              <a:buAutoNum type="arabicPeriod"/>
            </a:pPr>
            <a:r>
              <a:rPr lang="en" sz="1800">
                <a:latin typeface="Coming Soon"/>
                <a:ea typeface="Coming Soon"/>
                <a:cs typeface="Coming Soon"/>
                <a:sym typeface="Coming Soon"/>
              </a:rPr>
              <a:t>Create and informative video to educate the rest of the school on life in Nunavik Canada including different ways that we can help as a school. . </a:t>
            </a:r>
            <a:endParaRPr sz="1800">
              <a:latin typeface="Coming Soon"/>
              <a:ea typeface="Coming Soon"/>
              <a:cs typeface="Coming Soon"/>
              <a:sym typeface="Coming Soon"/>
            </a:endParaRPr>
          </a:p>
          <a:p>
            <a:pPr indent="0" lvl="0" marL="0">
              <a:spcBef>
                <a:spcPts val="0"/>
              </a:spcBef>
              <a:spcAft>
                <a:spcPts val="0"/>
              </a:spcAft>
              <a:buNone/>
            </a:pPr>
            <a:r>
              <a:t/>
            </a:r>
            <a:endParaRPr/>
          </a:p>
        </p:txBody>
      </p:sp>
      <p:pic>
        <p:nvPicPr>
          <p:cNvPr id="661" name="Shape 661"/>
          <p:cNvPicPr preferRelativeResize="0"/>
          <p:nvPr/>
        </p:nvPicPr>
        <p:blipFill>
          <a:blip r:embed="rId3">
            <a:alphaModFix/>
          </a:blip>
          <a:stretch>
            <a:fillRect/>
          </a:stretch>
        </p:blipFill>
        <p:spPr>
          <a:xfrm>
            <a:off x="6803463" y="1447800"/>
            <a:ext cx="2028825" cy="22479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65" name="Shape 665"/>
        <p:cNvGrpSpPr/>
        <p:nvPr/>
      </p:nvGrpSpPr>
      <p:grpSpPr>
        <a:xfrm>
          <a:off x="0" y="0"/>
          <a:ext cx="0" cy="0"/>
          <a:chOff x="0" y="0"/>
          <a:chExt cx="0" cy="0"/>
        </a:xfrm>
      </p:grpSpPr>
      <p:pic>
        <p:nvPicPr>
          <p:cNvPr id="666" name="Shape 666"/>
          <p:cNvPicPr preferRelativeResize="0"/>
          <p:nvPr/>
        </p:nvPicPr>
        <p:blipFill>
          <a:blip r:embed="rId3">
            <a:alphaModFix/>
          </a:blip>
          <a:stretch>
            <a:fillRect/>
          </a:stretch>
        </p:blipFill>
        <p:spPr>
          <a:xfrm>
            <a:off x="0" y="152400"/>
            <a:ext cx="3717638" cy="4838700"/>
          </a:xfrm>
          <a:prstGeom prst="rect">
            <a:avLst/>
          </a:prstGeom>
          <a:noFill/>
          <a:ln>
            <a:noFill/>
          </a:ln>
        </p:spPr>
      </p:pic>
      <p:pic>
        <p:nvPicPr>
          <p:cNvPr id="667" name="Shape 667"/>
          <p:cNvPicPr preferRelativeResize="0"/>
          <p:nvPr/>
        </p:nvPicPr>
        <p:blipFill>
          <a:blip r:embed="rId4">
            <a:alphaModFix/>
          </a:blip>
          <a:stretch>
            <a:fillRect/>
          </a:stretch>
        </p:blipFill>
        <p:spPr>
          <a:xfrm>
            <a:off x="5511328" y="218575"/>
            <a:ext cx="3632674" cy="4706351"/>
          </a:xfrm>
          <a:prstGeom prst="rect">
            <a:avLst/>
          </a:prstGeom>
          <a:noFill/>
          <a:ln>
            <a:noFill/>
          </a:ln>
        </p:spPr>
      </p:pic>
      <p:pic>
        <p:nvPicPr>
          <p:cNvPr id="668" name="Shape 668"/>
          <p:cNvPicPr preferRelativeResize="0"/>
          <p:nvPr/>
        </p:nvPicPr>
        <p:blipFill>
          <a:blip r:embed="rId5">
            <a:alphaModFix/>
          </a:blip>
          <a:stretch>
            <a:fillRect/>
          </a:stretch>
        </p:blipFill>
        <p:spPr>
          <a:xfrm>
            <a:off x="3774349" y="1028725"/>
            <a:ext cx="2008776" cy="15096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72" name="Shape 672"/>
        <p:cNvGrpSpPr/>
        <p:nvPr/>
      </p:nvGrpSpPr>
      <p:grpSpPr>
        <a:xfrm>
          <a:off x="0" y="0"/>
          <a:ext cx="0" cy="0"/>
          <a:chOff x="0" y="0"/>
          <a:chExt cx="0" cy="0"/>
        </a:xfrm>
      </p:grpSpPr>
      <p:sp>
        <p:nvSpPr>
          <p:cNvPr id="673" name="Shape 673"/>
          <p:cNvSpPr txBox="1"/>
          <p:nvPr>
            <p:ph type="title"/>
          </p:nvPr>
        </p:nvSpPr>
        <p:spPr>
          <a:xfrm>
            <a:off x="5311050" y="988575"/>
            <a:ext cx="3501900" cy="841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a:spcBef>
                <a:spcPts val="0"/>
              </a:spcBef>
              <a:spcAft>
                <a:spcPts val="0"/>
              </a:spcAft>
              <a:buNone/>
            </a:pPr>
            <a:r>
              <a:rPr b="1" lang="en">
                <a:solidFill>
                  <a:srgbClr val="00DC00"/>
                </a:solidFill>
                <a:latin typeface="Righteous"/>
                <a:ea typeface="Righteous"/>
                <a:cs typeface="Righteous"/>
                <a:sym typeface="Righteous"/>
              </a:rPr>
              <a:t>Homework</a:t>
            </a:r>
            <a:endParaRPr b="1">
              <a:solidFill>
                <a:srgbClr val="00DC00"/>
              </a:solidFill>
              <a:latin typeface="Righteous"/>
              <a:ea typeface="Righteous"/>
              <a:cs typeface="Righteous"/>
              <a:sym typeface="Righteous"/>
            </a:endParaRPr>
          </a:p>
        </p:txBody>
      </p:sp>
      <p:pic>
        <p:nvPicPr>
          <p:cNvPr id="674" name="Shape 674"/>
          <p:cNvPicPr preferRelativeResize="0"/>
          <p:nvPr/>
        </p:nvPicPr>
        <p:blipFill>
          <a:blip r:embed="rId3">
            <a:alphaModFix/>
          </a:blip>
          <a:stretch>
            <a:fillRect/>
          </a:stretch>
        </p:blipFill>
        <p:spPr>
          <a:xfrm>
            <a:off x="152400" y="76200"/>
            <a:ext cx="4069275" cy="4991101"/>
          </a:xfrm>
          <a:prstGeom prst="rect">
            <a:avLst/>
          </a:prstGeom>
          <a:noFill/>
          <a:ln>
            <a:noFill/>
          </a:ln>
        </p:spPr>
      </p:pic>
      <p:pic>
        <p:nvPicPr>
          <p:cNvPr id="675" name="Shape 675"/>
          <p:cNvPicPr preferRelativeResize="0"/>
          <p:nvPr/>
        </p:nvPicPr>
        <p:blipFill>
          <a:blip r:embed="rId4">
            <a:alphaModFix/>
          </a:blip>
          <a:stretch>
            <a:fillRect/>
          </a:stretch>
        </p:blipFill>
        <p:spPr>
          <a:xfrm rot="-10">
            <a:off x="5311047" y="1830375"/>
            <a:ext cx="3540856" cy="114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13" name="Shape 113"/>
        <p:cNvGrpSpPr/>
        <p:nvPr/>
      </p:nvGrpSpPr>
      <p:grpSpPr>
        <a:xfrm>
          <a:off x="0" y="0"/>
          <a:ext cx="0" cy="0"/>
          <a:chOff x="0" y="0"/>
          <a:chExt cx="0" cy="0"/>
        </a:xfrm>
      </p:grpSpPr>
      <p:sp>
        <p:nvSpPr>
          <p:cNvPr id="114" name="Shape 114"/>
          <p:cNvSpPr txBox="1"/>
          <p:nvPr>
            <p:ph type="title"/>
          </p:nvPr>
        </p:nvSpPr>
        <p:spPr>
          <a:xfrm>
            <a:off x="311700" y="1315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latin typeface="Verdana"/>
                <a:ea typeface="Verdana"/>
                <a:cs typeface="Verdana"/>
                <a:sym typeface="Verdana"/>
              </a:rPr>
              <a:t>What is happiness?</a:t>
            </a:r>
            <a:endParaRPr>
              <a:latin typeface="Verdana"/>
              <a:ea typeface="Verdana"/>
              <a:cs typeface="Verdana"/>
              <a:sym typeface="Verdana"/>
            </a:endParaRPr>
          </a:p>
        </p:txBody>
      </p:sp>
      <p:pic>
        <p:nvPicPr>
          <p:cNvPr descr="Image result for what is happiness psychology" id="115" name="Shape 115"/>
          <p:cNvPicPr preferRelativeResize="0"/>
          <p:nvPr/>
        </p:nvPicPr>
        <p:blipFill>
          <a:blip r:embed="rId3">
            <a:alphaModFix/>
          </a:blip>
          <a:stretch>
            <a:fillRect/>
          </a:stretch>
        </p:blipFill>
        <p:spPr>
          <a:xfrm>
            <a:off x="4872800" y="817050"/>
            <a:ext cx="4064000" cy="4064000"/>
          </a:xfrm>
          <a:prstGeom prst="rect">
            <a:avLst/>
          </a:prstGeom>
          <a:noFill/>
          <a:ln>
            <a:noFill/>
          </a:ln>
        </p:spPr>
      </p:pic>
      <p:pic>
        <p:nvPicPr>
          <p:cNvPr descr="Image result for what is happiness anyway" id="116" name="Shape 116"/>
          <p:cNvPicPr preferRelativeResize="0"/>
          <p:nvPr/>
        </p:nvPicPr>
        <p:blipFill rotWithShape="1">
          <a:blip r:embed="rId4">
            <a:alphaModFix/>
          </a:blip>
          <a:srcRect b="17149" l="3351" r="16268" t="0"/>
          <a:stretch/>
        </p:blipFill>
        <p:spPr>
          <a:xfrm>
            <a:off x="92875" y="1235025"/>
            <a:ext cx="4609426" cy="26734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Shape 68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Bree Serif"/>
                <a:ea typeface="Bree Serif"/>
                <a:cs typeface="Bree Serif"/>
                <a:sym typeface="Bree Serif"/>
              </a:rPr>
              <a:t>LESSON 7</a:t>
            </a:r>
            <a:endParaRPr>
              <a:latin typeface="Bree Serif"/>
              <a:ea typeface="Bree Serif"/>
              <a:cs typeface="Bree Serif"/>
              <a:sym typeface="Bree Serif"/>
            </a:endParaRPr>
          </a:p>
          <a:p>
            <a:pPr indent="0" lvl="0" marL="0" rtl="0">
              <a:spcBef>
                <a:spcPts val="0"/>
              </a:spcBef>
              <a:spcAft>
                <a:spcPts val="0"/>
              </a:spcAft>
              <a:buNone/>
            </a:pPr>
            <a:r>
              <a:rPr lang="en">
                <a:latin typeface="Bree Serif"/>
                <a:ea typeface="Bree Serif"/>
                <a:cs typeface="Bree Serif"/>
                <a:sym typeface="Bree Serif"/>
              </a:rPr>
              <a:t>“Meeting of the Minds”</a:t>
            </a:r>
            <a:endParaRPr>
              <a:latin typeface="Bree Serif"/>
              <a:ea typeface="Bree Serif"/>
              <a:cs typeface="Bree Serif"/>
              <a:sym typeface="Bree Serif"/>
            </a:endParaRPr>
          </a:p>
          <a:p>
            <a:pPr indent="0" lvl="0" marL="0">
              <a:spcBef>
                <a:spcPts val="0"/>
              </a:spcBef>
              <a:spcAft>
                <a:spcPts val="0"/>
              </a:spcAft>
              <a:buNone/>
            </a:pPr>
            <a:r>
              <a:rPr lang="en">
                <a:latin typeface="Bree Serif"/>
                <a:ea typeface="Bree Serif"/>
                <a:cs typeface="Bree Serif"/>
                <a:sym typeface="Bree Serif"/>
              </a:rPr>
              <a:t>Ms. Croce</a:t>
            </a:r>
            <a:endParaRPr>
              <a:latin typeface="Bree Serif"/>
              <a:ea typeface="Bree Serif"/>
              <a:cs typeface="Bree Serif"/>
              <a:sym typeface="Bree Serif"/>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Shape 685"/>
          <p:cNvSpPr txBox="1"/>
          <p:nvPr>
            <p:ph type="title"/>
          </p:nvPr>
        </p:nvSpPr>
        <p:spPr>
          <a:xfrm>
            <a:off x="311700" y="173775"/>
            <a:ext cx="8520600" cy="841800"/>
          </a:xfrm>
          <a:prstGeom prst="rect">
            <a:avLst/>
          </a:prstGeom>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a:latin typeface="Bree Serif"/>
                <a:ea typeface="Bree Serif"/>
                <a:cs typeface="Bree Serif"/>
                <a:sym typeface="Bree Serif"/>
              </a:rPr>
              <a:t>Why is talking to others so important?</a:t>
            </a:r>
            <a:endParaRPr>
              <a:latin typeface="Bree Serif"/>
              <a:ea typeface="Bree Serif"/>
              <a:cs typeface="Bree Serif"/>
              <a:sym typeface="Bree Serif"/>
            </a:endParaRPr>
          </a:p>
        </p:txBody>
      </p:sp>
      <p:pic>
        <p:nvPicPr>
          <p:cNvPr id="686" name="Shape 686"/>
          <p:cNvPicPr preferRelativeResize="0"/>
          <p:nvPr/>
        </p:nvPicPr>
        <p:blipFill>
          <a:blip r:embed="rId3">
            <a:alphaModFix/>
          </a:blip>
          <a:stretch>
            <a:fillRect/>
          </a:stretch>
        </p:blipFill>
        <p:spPr>
          <a:xfrm>
            <a:off x="122050" y="1341750"/>
            <a:ext cx="3481725" cy="34817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sp>
        <p:nvSpPr>
          <p:cNvPr id="691" name="Shape 691"/>
          <p:cNvSpPr txBox="1"/>
          <p:nvPr>
            <p:ph type="title"/>
          </p:nvPr>
        </p:nvSpPr>
        <p:spPr>
          <a:xfrm>
            <a:off x="713200" y="95800"/>
            <a:ext cx="7631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u="sng">
                <a:latin typeface="Bree Serif"/>
                <a:ea typeface="Bree Serif"/>
                <a:cs typeface="Bree Serif"/>
                <a:sym typeface="Bree Serif"/>
              </a:rPr>
              <a:t>People of the World:</a:t>
            </a:r>
            <a:r>
              <a:rPr lang="en" sz="3000" u="sng">
                <a:latin typeface="Bree Serif"/>
                <a:ea typeface="Bree Serif"/>
                <a:cs typeface="Bree Serif"/>
                <a:sym typeface="Bree Serif"/>
              </a:rPr>
              <a:t> </a:t>
            </a:r>
            <a:endParaRPr sz="3000" u="sng">
              <a:latin typeface="Bree Serif"/>
              <a:ea typeface="Bree Serif"/>
              <a:cs typeface="Bree Serif"/>
              <a:sym typeface="Bree Serif"/>
            </a:endParaRPr>
          </a:p>
          <a:p>
            <a:pPr indent="0" lvl="0" marL="0" algn="ctr">
              <a:spcBef>
                <a:spcPts val="0"/>
              </a:spcBef>
              <a:spcAft>
                <a:spcPts val="0"/>
              </a:spcAft>
              <a:buNone/>
            </a:pPr>
            <a:r>
              <a:rPr lang="en" sz="1800">
                <a:latin typeface="Bree Serif"/>
                <a:ea typeface="Bree Serif"/>
                <a:cs typeface="Bree Serif"/>
                <a:sym typeface="Bree Serif"/>
              </a:rPr>
              <a:t>Here are 3 different countries; they have similarities and differences. </a:t>
            </a:r>
            <a:r>
              <a:rPr lang="en">
                <a:latin typeface="Bree Serif"/>
                <a:ea typeface="Bree Serif"/>
                <a:cs typeface="Bree Serif"/>
                <a:sym typeface="Bree Serif"/>
              </a:rPr>
              <a:t> </a:t>
            </a:r>
            <a:endParaRPr>
              <a:latin typeface="Bree Serif"/>
              <a:ea typeface="Bree Serif"/>
              <a:cs typeface="Bree Serif"/>
              <a:sym typeface="Bree Serif"/>
            </a:endParaRPr>
          </a:p>
        </p:txBody>
      </p:sp>
      <p:sp>
        <p:nvSpPr>
          <p:cNvPr id="692" name="Shape 692"/>
          <p:cNvSpPr txBox="1"/>
          <p:nvPr>
            <p:ph idx="1" type="body"/>
          </p:nvPr>
        </p:nvSpPr>
        <p:spPr>
          <a:xfrm>
            <a:off x="491100" y="3890250"/>
            <a:ext cx="8520600" cy="1045500"/>
          </a:xfrm>
          <a:prstGeom prst="rect">
            <a:avLst/>
          </a:prstGeom>
        </p:spPr>
        <p:txBody>
          <a:bodyPr anchorCtr="0" anchor="t" bIns="91425" lIns="91425" spcFirstLastPara="1" rIns="91425" wrap="square" tIns="91425">
            <a:noAutofit/>
          </a:bodyPr>
          <a:lstStyle/>
          <a:p>
            <a:pPr indent="0" lvl="0" marL="0">
              <a:lnSpc>
                <a:spcPct val="100000"/>
              </a:lnSpc>
              <a:spcBef>
                <a:spcPts val="0"/>
              </a:spcBef>
              <a:spcAft>
                <a:spcPts val="0"/>
              </a:spcAft>
              <a:buNone/>
            </a:pPr>
            <a:r>
              <a:rPr lang="en"/>
              <a:t>       </a:t>
            </a:r>
            <a:r>
              <a:rPr lang="en" sz="2000">
                <a:solidFill>
                  <a:srgbClr val="F3F3F3"/>
                </a:solidFill>
                <a:latin typeface="Bree Serif"/>
                <a:ea typeface="Bree Serif"/>
                <a:cs typeface="Bree Serif"/>
                <a:sym typeface="Bree Serif"/>
              </a:rPr>
              <a:t>MEXICO				           CANADA 					   PUERTO </a:t>
            </a:r>
            <a:endParaRPr sz="2000">
              <a:solidFill>
                <a:srgbClr val="F3F3F3"/>
              </a:solidFill>
              <a:latin typeface="Bree Serif"/>
              <a:ea typeface="Bree Serif"/>
              <a:cs typeface="Bree Serif"/>
              <a:sym typeface="Bree Serif"/>
            </a:endParaRPr>
          </a:p>
          <a:p>
            <a:pPr indent="0" lvl="0" marL="6400800">
              <a:lnSpc>
                <a:spcPct val="100000"/>
              </a:lnSpc>
              <a:spcBef>
                <a:spcPts val="0"/>
              </a:spcBef>
              <a:spcAft>
                <a:spcPts val="0"/>
              </a:spcAft>
              <a:buNone/>
            </a:pPr>
            <a:r>
              <a:rPr lang="en" sz="2000">
                <a:solidFill>
                  <a:srgbClr val="F3F3F3"/>
                </a:solidFill>
                <a:latin typeface="Bree Serif"/>
                <a:ea typeface="Bree Serif"/>
                <a:cs typeface="Bree Serif"/>
                <a:sym typeface="Bree Serif"/>
              </a:rPr>
              <a:t>   RICO</a:t>
            </a:r>
            <a:endParaRPr sz="2000">
              <a:solidFill>
                <a:srgbClr val="F3F3F3"/>
              </a:solidFill>
              <a:latin typeface="Bree Serif"/>
              <a:ea typeface="Bree Serif"/>
              <a:cs typeface="Bree Serif"/>
              <a:sym typeface="Bree Serif"/>
            </a:endParaRPr>
          </a:p>
        </p:txBody>
      </p:sp>
      <p:pic>
        <p:nvPicPr>
          <p:cNvPr id="693" name="Shape 693"/>
          <p:cNvPicPr preferRelativeResize="0"/>
          <p:nvPr/>
        </p:nvPicPr>
        <p:blipFill>
          <a:blip r:embed="rId3">
            <a:alphaModFix/>
          </a:blip>
          <a:stretch>
            <a:fillRect/>
          </a:stretch>
        </p:blipFill>
        <p:spPr>
          <a:xfrm>
            <a:off x="3103225" y="1143000"/>
            <a:ext cx="2857500" cy="2857500"/>
          </a:xfrm>
          <a:prstGeom prst="rect">
            <a:avLst/>
          </a:prstGeom>
          <a:noFill/>
          <a:ln>
            <a:noFill/>
          </a:ln>
        </p:spPr>
      </p:pic>
      <p:pic>
        <p:nvPicPr>
          <p:cNvPr id="694" name="Shape 694"/>
          <p:cNvPicPr preferRelativeResize="0"/>
          <p:nvPr/>
        </p:nvPicPr>
        <p:blipFill>
          <a:blip r:embed="rId4">
            <a:alphaModFix/>
          </a:blip>
          <a:stretch>
            <a:fillRect/>
          </a:stretch>
        </p:blipFill>
        <p:spPr>
          <a:xfrm>
            <a:off x="136625" y="1207475"/>
            <a:ext cx="2857500" cy="2857500"/>
          </a:xfrm>
          <a:prstGeom prst="rect">
            <a:avLst/>
          </a:prstGeom>
          <a:noFill/>
          <a:ln>
            <a:noFill/>
          </a:ln>
        </p:spPr>
      </p:pic>
      <p:pic>
        <p:nvPicPr>
          <p:cNvPr id="695" name="Shape 695"/>
          <p:cNvPicPr preferRelativeResize="0"/>
          <p:nvPr/>
        </p:nvPicPr>
        <p:blipFill>
          <a:blip r:embed="rId5">
            <a:alphaModFix/>
          </a:blip>
          <a:stretch>
            <a:fillRect/>
          </a:stretch>
        </p:blipFill>
        <p:spPr>
          <a:xfrm>
            <a:off x="6154200" y="1251750"/>
            <a:ext cx="2857500" cy="27689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pic>
        <p:nvPicPr>
          <p:cNvPr id="700" name="Shape 700"/>
          <p:cNvPicPr preferRelativeResize="0"/>
          <p:nvPr/>
        </p:nvPicPr>
        <p:blipFill rotWithShape="1">
          <a:blip r:embed="rId3">
            <a:alphaModFix/>
          </a:blip>
          <a:srcRect b="0" l="14398" r="0" t="0"/>
          <a:stretch/>
        </p:blipFill>
        <p:spPr>
          <a:xfrm>
            <a:off x="1158350" y="227775"/>
            <a:ext cx="6827300" cy="4687950"/>
          </a:xfrm>
          <a:prstGeom prst="rect">
            <a:avLst/>
          </a:prstGeom>
          <a:noFill/>
          <a:ln>
            <a:noFill/>
          </a:ln>
        </p:spPr>
      </p:pic>
      <p:sp>
        <p:nvSpPr>
          <p:cNvPr id="701" name="Shape 701"/>
          <p:cNvSpPr/>
          <p:nvPr/>
        </p:nvSpPr>
        <p:spPr>
          <a:xfrm>
            <a:off x="3558050" y="1131075"/>
            <a:ext cx="1183500" cy="660000"/>
          </a:xfrm>
          <a:prstGeom prst="ellipse">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02" name="Shape 702"/>
          <p:cNvSpPr/>
          <p:nvPr/>
        </p:nvSpPr>
        <p:spPr>
          <a:xfrm>
            <a:off x="3422150" y="4166250"/>
            <a:ext cx="1183500" cy="660000"/>
          </a:xfrm>
          <a:prstGeom prst="ellipse">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03" name="Shape 703"/>
          <p:cNvSpPr/>
          <p:nvPr/>
        </p:nvSpPr>
        <p:spPr>
          <a:xfrm>
            <a:off x="5970500" y="4453875"/>
            <a:ext cx="1426200" cy="461700"/>
          </a:xfrm>
          <a:prstGeom prst="ellipse">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Shape 708"/>
          <p:cNvSpPr txBox="1"/>
          <p:nvPr>
            <p:ph type="title"/>
          </p:nvPr>
        </p:nvSpPr>
        <p:spPr>
          <a:xfrm>
            <a:off x="311700" y="85225"/>
            <a:ext cx="5451900" cy="57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900" u="sng">
                <a:latin typeface="Bree Serif"/>
                <a:ea typeface="Bree Serif"/>
                <a:cs typeface="Bree Serif"/>
                <a:sym typeface="Bree Serif"/>
              </a:rPr>
              <a:t>Lesson Expectations: </a:t>
            </a:r>
            <a:r>
              <a:rPr b="1" lang="en" sz="2900" u="sng">
                <a:solidFill>
                  <a:srgbClr val="FF0000"/>
                </a:solidFill>
                <a:latin typeface="Bree Serif"/>
                <a:ea typeface="Bree Serif"/>
                <a:cs typeface="Bree Serif"/>
                <a:sym typeface="Bree Serif"/>
              </a:rPr>
              <a:t>CHAMPS</a:t>
            </a:r>
            <a:endParaRPr sz="2900" u="sng">
              <a:latin typeface="Bree Serif"/>
              <a:ea typeface="Bree Serif"/>
              <a:cs typeface="Bree Serif"/>
              <a:sym typeface="Bree Serif"/>
            </a:endParaRPr>
          </a:p>
        </p:txBody>
      </p:sp>
      <p:sp>
        <p:nvSpPr>
          <p:cNvPr id="709" name="Shape 709"/>
          <p:cNvSpPr txBox="1"/>
          <p:nvPr>
            <p:ph idx="1" type="body"/>
          </p:nvPr>
        </p:nvSpPr>
        <p:spPr>
          <a:xfrm>
            <a:off x="104000" y="803075"/>
            <a:ext cx="9018300" cy="3416400"/>
          </a:xfrm>
          <a:prstGeom prst="rect">
            <a:avLst/>
          </a:prstGeom>
        </p:spPr>
        <p:txBody>
          <a:bodyPr anchorCtr="0" anchor="t" bIns="91425" lIns="91425" spcFirstLastPara="1" rIns="91425" wrap="square" tIns="91425">
            <a:noAutofit/>
          </a:bodyPr>
          <a:lstStyle/>
          <a:p>
            <a:pPr indent="0" lvl="0" marL="0">
              <a:lnSpc>
                <a:spcPct val="100000"/>
              </a:lnSpc>
              <a:spcBef>
                <a:spcPts val="0"/>
              </a:spcBef>
              <a:spcAft>
                <a:spcPts val="0"/>
              </a:spcAft>
              <a:buNone/>
            </a:pPr>
            <a:r>
              <a:rPr b="1" lang="en" sz="1900" u="sng">
                <a:solidFill>
                  <a:srgbClr val="FF0000"/>
                </a:solidFill>
                <a:latin typeface="Bree Serif"/>
                <a:ea typeface="Bree Serif"/>
                <a:cs typeface="Bree Serif"/>
                <a:sym typeface="Bree Serif"/>
              </a:rPr>
              <a:t>C</a:t>
            </a:r>
            <a:r>
              <a:rPr b="1" lang="en" sz="1900">
                <a:solidFill>
                  <a:srgbClr val="FF0000"/>
                </a:solidFill>
                <a:latin typeface="Bree Serif"/>
                <a:ea typeface="Bree Serif"/>
                <a:cs typeface="Bree Serif"/>
                <a:sym typeface="Bree Serif"/>
              </a:rPr>
              <a:t>onversation:</a:t>
            </a:r>
            <a:r>
              <a:rPr lang="en">
                <a:solidFill>
                  <a:srgbClr val="FF0000"/>
                </a:solidFill>
                <a:latin typeface="Bree Serif"/>
                <a:ea typeface="Bree Serif"/>
                <a:cs typeface="Bree Serif"/>
                <a:sym typeface="Bree Serif"/>
              </a:rPr>
              <a:t> </a:t>
            </a:r>
            <a:r>
              <a:rPr lang="en">
                <a:solidFill>
                  <a:srgbClr val="EFEFEF"/>
                </a:solidFill>
                <a:latin typeface="Bree Serif"/>
                <a:ea typeface="Bree Serif"/>
                <a:cs typeface="Bree Serif"/>
                <a:sym typeface="Bree Serif"/>
              </a:rPr>
              <a:t>Students will converse with each other. Use inside voices </a:t>
            </a:r>
            <a:br>
              <a:rPr lang="en">
                <a:solidFill>
                  <a:srgbClr val="EFEFEF"/>
                </a:solidFill>
                <a:latin typeface="Bree Serif"/>
                <a:ea typeface="Bree Serif"/>
                <a:cs typeface="Bree Serif"/>
                <a:sym typeface="Bree Serif"/>
              </a:rPr>
            </a:br>
            <a:r>
              <a:rPr lang="en">
                <a:solidFill>
                  <a:srgbClr val="EFEFEF"/>
                </a:solidFill>
                <a:latin typeface="Bree Serif"/>
                <a:ea typeface="Bree Serif"/>
                <a:cs typeface="Bree Serif"/>
                <a:sym typeface="Bree Serif"/>
              </a:rPr>
              <a:t>a</a:t>
            </a:r>
            <a:r>
              <a:rPr lang="en">
                <a:solidFill>
                  <a:srgbClr val="EFEFEF"/>
                </a:solidFill>
                <a:latin typeface="Bree Serif"/>
                <a:ea typeface="Bree Serif"/>
                <a:cs typeface="Bree Serif"/>
                <a:sym typeface="Bree Serif"/>
              </a:rPr>
              <a:t>nd appropriate, respectful language.  </a:t>
            </a:r>
            <a:endParaRPr>
              <a:solidFill>
                <a:srgbClr val="EFEFEF"/>
              </a:solidFill>
              <a:latin typeface="Bree Serif"/>
              <a:ea typeface="Bree Serif"/>
              <a:cs typeface="Bree Serif"/>
              <a:sym typeface="Bree Serif"/>
            </a:endParaRPr>
          </a:p>
          <a:p>
            <a:pPr indent="0" lvl="0" marL="0">
              <a:lnSpc>
                <a:spcPct val="100000"/>
              </a:lnSpc>
              <a:spcBef>
                <a:spcPts val="1600"/>
              </a:spcBef>
              <a:spcAft>
                <a:spcPts val="0"/>
              </a:spcAft>
              <a:buNone/>
            </a:pPr>
            <a:r>
              <a:rPr b="1" lang="en" sz="1900" u="sng">
                <a:solidFill>
                  <a:srgbClr val="FF0000"/>
                </a:solidFill>
                <a:latin typeface="Bree Serif"/>
                <a:ea typeface="Bree Serif"/>
                <a:cs typeface="Bree Serif"/>
                <a:sym typeface="Bree Serif"/>
              </a:rPr>
              <a:t>H</a:t>
            </a:r>
            <a:r>
              <a:rPr b="1" lang="en" sz="1900">
                <a:solidFill>
                  <a:srgbClr val="FF0000"/>
                </a:solidFill>
                <a:latin typeface="Bree Serif"/>
                <a:ea typeface="Bree Serif"/>
                <a:cs typeface="Bree Serif"/>
                <a:sym typeface="Bree Serif"/>
              </a:rPr>
              <a:t>elp:</a:t>
            </a:r>
            <a:r>
              <a:rPr lang="en">
                <a:solidFill>
                  <a:srgbClr val="FF0000"/>
                </a:solidFill>
                <a:latin typeface="Bree Serif"/>
                <a:ea typeface="Bree Serif"/>
                <a:cs typeface="Bree Serif"/>
                <a:sym typeface="Bree Serif"/>
              </a:rPr>
              <a:t> </a:t>
            </a:r>
            <a:r>
              <a:rPr lang="en">
                <a:solidFill>
                  <a:srgbClr val="EFEFEF"/>
                </a:solidFill>
                <a:latin typeface="Bree Serif"/>
                <a:ea typeface="Bree Serif"/>
                <a:cs typeface="Bree Serif"/>
                <a:sym typeface="Bree Serif"/>
              </a:rPr>
              <a:t>If you need help, raise your hand. Students can work together to help each other. </a:t>
            </a:r>
            <a:endParaRPr>
              <a:solidFill>
                <a:srgbClr val="EFEFEF"/>
              </a:solidFill>
              <a:latin typeface="Bree Serif"/>
              <a:ea typeface="Bree Serif"/>
              <a:cs typeface="Bree Serif"/>
              <a:sym typeface="Bree Serif"/>
            </a:endParaRPr>
          </a:p>
          <a:p>
            <a:pPr indent="0" lvl="0" marL="0">
              <a:lnSpc>
                <a:spcPct val="100000"/>
              </a:lnSpc>
              <a:spcBef>
                <a:spcPts val="1600"/>
              </a:spcBef>
              <a:spcAft>
                <a:spcPts val="0"/>
              </a:spcAft>
              <a:buNone/>
            </a:pPr>
            <a:r>
              <a:rPr b="1" lang="en" sz="1900" u="sng">
                <a:solidFill>
                  <a:srgbClr val="FF0000"/>
                </a:solidFill>
                <a:latin typeface="Bree Serif"/>
                <a:ea typeface="Bree Serif"/>
                <a:cs typeface="Bree Serif"/>
                <a:sym typeface="Bree Serif"/>
              </a:rPr>
              <a:t>A</a:t>
            </a:r>
            <a:r>
              <a:rPr b="1" lang="en" sz="1900">
                <a:solidFill>
                  <a:srgbClr val="FF0000"/>
                </a:solidFill>
                <a:latin typeface="Bree Serif"/>
                <a:ea typeface="Bree Serif"/>
                <a:cs typeface="Bree Serif"/>
                <a:sym typeface="Bree Serif"/>
              </a:rPr>
              <a:t>ctivity:</a:t>
            </a:r>
            <a:r>
              <a:rPr lang="en" sz="1900">
                <a:solidFill>
                  <a:srgbClr val="FF0000"/>
                </a:solidFill>
                <a:latin typeface="Bree Serif"/>
                <a:ea typeface="Bree Serif"/>
                <a:cs typeface="Bree Serif"/>
                <a:sym typeface="Bree Serif"/>
              </a:rPr>
              <a:t> </a:t>
            </a:r>
            <a:r>
              <a:rPr lang="en">
                <a:solidFill>
                  <a:srgbClr val="EFEFEF"/>
                </a:solidFill>
                <a:latin typeface="Bree Serif"/>
                <a:ea typeface="Bree Serif"/>
                <a:cs typeface="Bree Serif"/>
                <a:sym typeface="Bree Serif"/>
              </a:rPr>
              <a:t>You will be people from different countries sharing information about your given country and determining how your countries can work together, live in peace, and create a better future</a:t>
            </a:r>
            <a:r>
              <a:rPr i="1" lang="en">
                <a:solidFill>
                  <a:srgbClr val="EFEFEF"/>
                </a:solidFill>
                <a:latin typeface="Bree Serif"/>
                <a:ea typeface="Bree Serif"/>
                <a:cs typeface="Bree Serif"/>
                <a:sym typeface="Bree Serif"/>
              </a:rPr>
              <a:t>. </a:t>
            </a:r>
            <a:endParaRPr i="1">
              <a:solidFill>
                <a:srgbClr val="EFEFEF"/>
              </a:solidFill>
              <a:latin typeface="Bree Serif"/>
              <a:ea typeface="Bree Serif"/>
              <a:cs typeface="Bree Serif"/>
              <a:sym typeface="Bree Serif"/>
            </a:endParaRPr>
          </a:p>
          <a:p>
            <a:pPr indent="0" lvl="0" marL="0">
              <a:lnSpc>
                <a:spcPct val="100000"/>
              </a:lnSpc>
              <a:spcBef>
                <a:spcPts val="1600"/>
              </a:spcBef>
              <a:spcAft>
                <a:spcPts val="0"/>
              </a:spcAft>
              <a:buNone/>
            </a:pPr>
            <a:r>
              <a:rPr b="1" lang="en" sz="1900" u="sng">
                <a:solidFill>
                  <a:srgbClr val="FF0000"/>
                </a:solidFill>
                <a:latin typeface="Bree Serif"/>
                <a:ea typeface="Bree Serif"/>
                <a:cs typeface="Bree Serif"/>
                <a:sym typeface="Bree Serif"/>
              </a:rPr>
              <a:t>M</a:t>
            </a:r>
            <a:r>
              <a:rPr b="1" lang="en" sz="1900">
                <a:solidFill>
                  <a:srgbClr val="FF0000"/>
                </a:solidFill>
                <a:latin typeface="Bree Serif"/>
                <a:ea typeface="Bree Serif"/>
                <a:cs typeface="Bree Serif"/>
                <a:sym typeface="Bree Serif"/>
              </a:rPr>
              <a:t>ovement:</a:t>
            </a:r>
            <a:r>
              <a:rPr b="1" lang="en">
                <a:solidFill>
                  <a:srgbClr val="FF0000"/>
                </a:solidFill>
                <a:latin typeface="Bree Serif"/>
                <a:ea typeface="Bree Serif"/>
                <a:cs typeface="Bree Serif"/>
                <a:sym typeface="Bree Serif"/>
              </a:rPr>
              <a:t> </a:t>
            </a:r>
            <a:r>
              <a:rPr lang="en">
                <a:solidFill>
                  <a:srgbClr val="EFEFEF"/>
                </a:solidFill>
                <a:latin typeface="Bree Serif"/>
                <a:ea typeface="Bree Serif"/>
                <a:cs typeface="Bree Serif"/>
                <a:sym typeface="Bree Serif"/>
              </a:rPr>
              <a:t>You will be moving to new groups when the teacher jigsaws the class.</a:t>
            </a:r>
            <a:endParaRPr>
              <a:solidFill>
                <a:srgbClr val="EFEFEF"/>
              </a:solidFill>
              <a:latin typeface="Bree Serif"/>
              <a:ea typeface="Bree Serif"/>
              <a:cs typeface="Bree Serif"/>
              <a:sym typeface="Bree Serif"/>
            </a:endParaRPr>
          </a:p>
          <a:p>
            <a:pPr indent="0" lvl="0" marL="0">
              <a:lnSpc>
                <a:spcPct val="100000"/>
              </a:lnSpc>
              <a:spcBef>
                <a:spcPts val="1600"/>
              </a:spcBef>
              <a:spcAft>
                <a:spcPts val="0"/>
              </a:spcAft>
              <a:buNone/>
            </a:pPr>
            <a:r>
              <a:rPr b="1" lang="en" sz="1900" u="sng">
                <a:solidFill>
                  <a:srgbClr val="FF0000"/>
                </a:solidFill>
                <a:latin typeface="Bree Serif"/>
                <a:ea typeface="Bree Serif"/>
                <a:cs typeface="Bree Serif"/>
                <a:sym typeface="Bree Serif"/>
              </a:rPr>
              <a:t>P</a:t>
            </a:r>
            <a:r>
              <a:rPr b="1" lang="en" sz="1900">
                <a:solidFill>
                  <a:srgbClr val="FF0000"/>
                </a:solidFill>
                <a:latin typeface="Bree Serif"/>
                <a:ea typeface="Bree Serif"/>
                <a:cs typeface="Bree Serif"/>
                <a:sym typeface="Bree Serif"/>
              </a:rPr>
              <a:t>articipation:</a:t>
            </a:r>
            <a:r>
              <a:rPr lang="en">
                <a:solidFill>
                  <a:srgbClr val="FF0000"/>
                </a:solidFill>
                <a:latin typeface="Bree Serif"/>
                <a:ea typeface="Bree Serif"/>
                <a:cs typeface="Bree Serif"/>
                <a:sym typeface="Bree Serif"/>
              </a:rPr>
              <a:t> </a:t>
            </a:r>
            <a:r>
              <a:rPr lang="en">
                <a:solidFill>
                  <a:srgbClr val="EFEFEF"/>
                </a:solidFill>
                <a:latin typeface="Bree Serif"/>
                <a:ea typeface="Bree Serif"/>
                <a:cs typeface="Bree Serif"/>
                <a:sym typeface="Bree Serif"/>
              </a:rPr>
              <a:t>Your participation is critical. Have open discussions with your groups.</a:t>
            </a:r>
            <a:r>
              <a:rPr lang="en">
                <a:solidFill>
                  <a:srgbClr val="000000"/>
                </a:solidFill>
                <a:latin typeface="Bree Serif"/>
                <a:ea typeface="Bree Serif"/>
                <a:cs typeface="Bree Serif"/>
                <a:sym typeface="Bree Serif"/>
              </a:rPr>
              <a:t> </a:t>
            </a:r>
            <a:endParaRPr>
              <a:solidFill>
                <a:srgbClr val="000000"/>
              </a:solidFill>
              <a:latin typeface="Bree Serif"/>
              <a:ea typeface="Bree Serif"/>
              <a:cs typeface="Bree Serif"/>
              <a:sym typeface="Bree Serif"/>
            </a:endParaRPr>
          </a:p>
          <a:p>
            <a:pPr indent="0" lvl="0" marL="0">
              <a:lnSpc>
                <a:spcPct val="100000"/>
              </a:lnSpc>
              <a:spcBef>
                <a:spcPts val="1600"/>
              </a:spcBef>
              <a:spcAft>
                <a:spcPts val="1600"/>
              </a:spcAft>
              <a:buNone/>
            </a:pPr>
            <a:r>
              <a:rPr b="1" lang="en" sz="1900" u="sng">
                <a:solidFill>
                  <a:srgbClr val="FF0000"/>
                </a:solidFill>
                <a:latin typeface="Bree Serif"/>
                <a:ea typeface="Bree Serif"/>
                <a:cs typeface="Bree Serif"/>
                <a:sym typeface="Bree Serif"/>
              </a:rPr>
              <a:t>S</a:t>
            </a:r>
            <a:r>
              <a:rPr b="1" lang="en" sz="1900">
                <a:solidFill>
                  <a:srgbClr val="FF0000"/>
                </a:solidFill>
                <a:latin typeface="Bree Serif"/>
                <a:ea typeface="Bree Serif"/>
                <a:cs typeface="Bree Serif"/>
                <a:sym typeface="Bree Serif"/>
              </a:rPr>
              <a:t>uccess:</a:t>
            </a:r>
            <a:r>
              <a:rPr b="1" lang="en">
                <a:solidFill>
                  <a:srgbClr val="FF0000"/>
                </a:solidFill>
                <a:latin typeface="Bree Serif"/>
                <a:ea typeface="Bree Serif"/>
                <a:cs typeface="Bree Serif"/>
                <a:sym typeface="Bree Serif"/>
              </a:rPr>
              <a:t> </a:t>
            </a:r>
            <a:r>
              <a:rPr lang="en">
                <a:solidFill>
                  <a:srgbClr val="EFEFEF"/>
                </a:solidFill>
                <a:latin typeface="Bree Serif"/>
                <a:ea typeface="Bree Serif"/>
                <a:cs typeface="Bree Serif"/>
                <a:sym typeface="Bree Serif"/>
              </a:rPr>
              <a:t>Students will use their findings to write an essay answering the prompt: </a:t>
            </a:r>
            <a:r>
              <a:rPr b="1" i="1" lang="en">
                <a:solidFill>
                  <a:srgbClr val="EFEFEF"/>
                </a:solidFill>
                <a:latin typeface="Bree Serif"/>
                <a:ea typeface="Bree Serif"/>
                <a:cs typeface="Bree Serif"/>
                <a:sym typeface="Bree Serif"/>
              </a:rPr>
              <a:t>“Does where you live in the Western Hemisphere determine your happiness?”</a:t>
            </a:r>
            <a:endParaRPr>
              <a:solidFill>
                <a:srgbClr val="EFEFEF"/>
              </a:solidFill>
              <a:latin typeface="Bree Serif"/>
              <a:ea typeface="Bree Serif"/>
              <a:cs typeface="Bree Serif"/>
              <a:sym typeface="Bree Serif"/>
            </a:endParaRPr>
          </a:p>
        </p:txBody>
      </p:sp>
      <p:pic>
        <p:nvPicPr>
          <p:cNvPr id="710" name="Shape 710"/>
          <p:cNvPicPr preferRelativeResize="0"/>
          <p:nvPr/>
        </p:nvPicPr>
        <p:blipFill>
          <a:blip r:embed="rId3">
            <a:alphaModFix/>
          </a:blip>
          <a:stretch>
            <a:fillRect/>
          </a:stretch>
        </p:blipFill>
        <p:spPr>
          <a:xfrm rot="1063890">
            <a:off x="7744864" y="201415"/>
            <a:ext cx="1183147" cy="118314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Shape 715"/>
          <p:cNvSpPr txBox="1"/>
          <p:nvPr>
            <p:ph type="title"/>
          </p:nvPr>
        </p:nvSpPr>
        <p:spPr>
          <a:xfrm>
            <a:off x="69025" y="523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900" u="sng">
                <a:latin typeface="Bree Serif"/>
                <a:ea typeface="Bree Serif"/>
                <a:cs typeface="Bree Serif"/>
                <a:sym typeface="Bree Serif"/>
              </a:rPr>
              <a:t>Meeting of the Minds:</a:t>
            </a:r>
            <a:endParaRPr sz="2900" u="sng">
              <a:latin typeface="Bree Serif"/>
              <a:ea typeface="Bree Serif"/>
              <a:cs typeface="Bree Serif"/>
              <a:sym typeface="Bree Serif"/>
            </a:endParaRPr>
          </a:p>
        </p:txBody>
      </p:sp>
      <p:pic>
        <p:nvPicPr>
          <p:cNvPr id="716" name="Shape 716"/>
          <p:cNvPicPr preferRelativeResize="0"/>
          <p:nvPr/>
        </p:nvPicPr>
        <p:blipFill rotWithShape="1">
          <a:blip r:embed="rId3">
            <a:alphaModFix/>
          </a:blip>
          <a:srcRect b="0" l="-352" r="2485" t="0"/>
          <a:stretch/>
        </p:blipFill>
        <p:spPr>
          <a:xfrm>
            <a:off x="5988050" y="1102025"/>
            <a:ext cx="3046175" cy="3701100"/>
          </a:xfrm>
          <a:prstGeom prst="rect">
            <a:avLst/>
          </a:prstGeom>
          <a:noFill/>
          <a:ln>
            <a:noFill/>
          </a:ln>
        </p:spPr>
      </p:pic>
      <p:sp>
        <p:nvSpPr>
          <p:cNvPr id="717" name="Shape 717"/>
          <p:cNvSpPr txBox="1"/>
          <p:nvPr/>
        </p:nvSpPr>
        <p:spPr>
          <a:xfrm>
            <a:off x="6572438" y="701225"/>
            <a:ext cx="1877400" cy="324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a:solidFill>
                  <a:srgbClr val="FFFFFF"/>
                </a:solidFill>
                <a:latin typeface="Bree Serif"/>
                <a:ea typeface="Bree Serif"/>
                <a:cs typeface="Bree Serif"/>
                <a:sym typeface="Bree Serif"/>
              </a:rPr>
              <a:t>Jigsaw Groups</a:t>
            </a:r>
            <a:endParaRPr>
              <a:solidFill>
                <a:srgbClr val="FFFFFF"/>
              </a:solidFill>
              <a:latin typeface="Bree Serif"/>
              <a:ea typeface="Bree Serif"/>
              <a:cs typeface="Bree Serif"/>
              <a:sym typeface="Bree Serif"/>
            </a:endParaRPr>
          </a:p>
        </p:txBody>
      </p:sp>
      <p:pic>
        <p:nvPicPr>
          <p:cNvPr id="718" name="Shape 718"/>
          <p:cNvPicPr preferRelativeResize="0"/>
          <p:nvPr/>
        </p:nvPicPr>
        <p:blipFill rotWithShape="1">
          <a:blip r:embed="rId4">
            <a:alphaModFix/>
          </a:blip>
          <a:srcRect b="0" l="-2507" r="6418" t="0"/>
          <a:stretch/>
        </p:blipFill>
        <p:spPr>
          <a:xfrm>
            <a:off x="2955675" y="1102025"/>
            <a:ext cx="2928250" cy="3701100"/>
          </a:xfrm>
          <a:prstGeom prst="rect">
            <a:avLst/>
          </a:prstGeom>
          <a:noFill/>
          <a:ln>
            <a:noFill/>
          </a:ln>
        </p:spPr>
      </p:pic>
      <p:sp>
        <p:nvSpPr>
          <p:cNvPr id="719" name="Shape 719"/>
          <p:cNvSpPr txBox="1"/>
          <p:nvPr/>
        </p:nvSpPr>
        <p:spPr>
          <a:xfrm>
            <a:off x="3246200" y="625025"/>
            <a:ext cx="2347200" cy="32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ree Serif"/>
                <a:ea typeface="Bree Serif"/>
                <a:cs typeface="Bree Serif"/>
                <a:sym typeface="Bree Serif"/>
              </a:rPr>
              <a:t>Individual Country Groups</a:t>
            </a:r>
            <a:endParaRPr>
              <a:solidFill>
                <a:srgbClr val="FFFFFF"/>
              </a:solidFill>
              <a:latin typeface="Bree Serif"/>
              <a:ea typeface="Bree Serif"/>
              <a:cs typeface="Bree Serif"/>
              <a:sym typeface="Bree Serif"/>
            </a:endParaRPr>
          </a:p>
        </p:txBody>
      </p:sp>
      <p:pic>
        <p:nvPicPr>
          <p:cNvPr id="720" name="Shape 720"/>
          <p:cNvPicPr preferRelativeResize="0"/>
          <p:nvPr/>
        </p:nvPicPr>
        <p:blipFill rotWithShape="1">
          <a:blip r:embed="rId5">
            <a:alphaModFix/>
          </a:blip>
          <a:srcRect b="0" l="3343" r="8666" t="0"/>
          <a:stretch/>
        </p:blipFill>
        <p:spPr>
          <a:xfrm>
            <a:off x="104000" y="1102025"/>
            <a:ext cx="2747550" cy="37011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Shape 725"/>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900" u="sng">
                <a:latin typeface="Bree Serif"/>
                <a:ea typeface="Bree Serif"/>
                <a:cs typeface="Bree Serif"/>
                <a:sym typeface="Bree Serif"/>
              </a:rPr>
              <a:t>Homework:</a:t>
            </a:r>
            <a:endParaRPr sz="2900" u="sng">
              <a:latin typeface="Bree Serif"/>
              <a:ea typeface="Bree Serif"/>
              <a:cs typeface="Bree Serif"/>
              <a:sym typeface="Bree Serif"/>
            </a:endParaRPr>
          </a:p>
        </p:txBody>
      </p:sp>
      <p:sp>
        <p:nvSpPr>
          <p:cNvPr id="726" name="Shape 726"/>
          <p:cNvSpPr txBox="1"/>
          <p:nvPr>
            <p:ph idx="1" type="body"/>
          </p:nvPr>
        </p:nvSpPr>
        <p:spPr>
          <a:xfrm>
            <a:off x="311700" y="847675"/>
            <a:ext cx="5158500" cy="3416400"/>
          </a:xfrm>
          <a:prstGeom prst="rect">
            <a:avLst/>
          </a:prstGeom>
        </p:spPr>
        <p:txBody>
          <a:bodyPr anchorCtr="0" anchor="t" bIns="91425" lIns="91425" spcFirstLastPara="1" rIns="91425" wrap="square" tIns="91425">
            <a:noAutofit/>
          </a:bodyPr>
          <a:lstStyle/>
          <a:p>
            <a:pPr indent="-368300" lvl="0" marL="457200" rtl="0">
              <a:spcBef>
                <a:spcPts val="0"/>
              </a:spcBef>
              <a:spcAft>
                <a:spcPts val="0"/>
              </a:spcAft>
              <a:buClr>
                <a:srgbClr val="F3F3F3"/>
              </a:buClr>
              <a:buSzPts val="2200"/>
              <a:buChar char="➔"/>
            </a:pPr>
            <a:r>
              <a:rPr lang="en" sz="2200">
                <a:solidFill>
                  <a:srgbClr val="F3F3F3"/>
                </a:solidFill>
                <a:latin typeface="Bree Serif"/>
                <a:ea typeface="Bree Serif"/>
                <a:cs typeface="Bree Serif"/>
                <a:sym typeface="Bree Serif"/>
              </a:rPr>
              <a:t>Write an essay answering:</a:t>
            </a:r>
            <a:br>
              <a:rPr lang="en" sz="2200">
                <a:solidFill>
                  <a:srgbClr val="F3F3F3"/>
                </a:solidFill>
                <a:latin typeface="Bree Serif"/>
                <a:ea typeface="Bree Serif"/>
                <a:cs typeface="Bree Serif"/>
                <a:sym typeface="Bree Serif"/>
              </a:rPr>
            </a:br>
            <a:r>
              <a:rPr b="1" lang="en" sz="2200">
                <a:solidFill>
                  <a:srgbClr val="F3F3F3"/>
                </a:solidFill>
                <a:latin typeface="Bree Serif"/>
                <a:ea typeface="Bree Serif"/>
                <a:cs typeface="Bree Serif"/>
                <a:sym typeface="Bree Serif"/>
              </a:rPr>
              <a:t>DOES WHERE YOU LIVE IN THE WESTERN HEMISPHERE DETERMINE YOUR HAPPINESS?</a:t>
            </a:r>
            <a:endParaRPr b="1" sz="2200">
              <a:solidFill>
                <a:srgbClr val="F3F3F3"/>
              </a:solidFill>
              <a:latin typeface="Bree Serif"/>
              <a:ea typeface="Bree Serif"/>
              <a:cs typeface="Bree Serif"/>
              <a:sym typeface="Bree Serif"/>
            </a:endParaRPr>
          </a:p>
          <a:p>
            <a:pPr indent="-330200" lvl="1" marL="914400" rtl="0">
              <a:lnSpc>
                <a:spcPct val="100000"/>
              </a:lnSpc>
              <a:spcBef>
                <a:spcPts val="0"/>
              </a:spcBef>
              <a:spcAft>
                <a:spcPts val="0"/>
              </a:spcAft>
              <a:buClr>
                <a:srgbClr val="F3F3F3"/>
              </a:buClr>
              <a:buSzPts val="1600"/>
              <a:buFont typeface="Bree Serif"/>
              <a:buChar char="◆"/>
            </a:pPr>
            <a:r>
              <a:rPr lang="en" sz="1600">
                <a:solidFill>
                  <a:srgbClr val="F3F3F3"/>
                </a:solidFill>
                <a:latin typeface="Bree Serif"/>
                <a:ea typeface="Bree Serif"/>
                <a:cs typeface="Bree Serif"/>
                <a:sym typeface="Bree Serif"/>
              </a:rPr>
              <a:t>(Be sure to include facts and relevant information from your notes, your own opinions/experiences, and possible solutions in your essay)</a:t>
            </a:r>
            <a:endParaRPr b="1" sz="1600">
              <a:solidFill>
                <a:srgbClr val="F3F3F3"/>
              </a:solidFill>
              <a:latin typeface="Bree Serif"/>
              <a:ea typeface="Bree Serif"/>
              <a:cs typeface="Bree Serif"/>
              <a:sym typeface="Bree Serif"/>
            </a:endParaRPr>
          </a:p>
          <a:p>
            <a:pPr indent="0" lvl="0" marL="0">
              <a:spcBef>
                <a:spcPts val="0"/>
              </a:spcBef>
              <a:spcAft>
                <a:spcPts val="1600"/>
              </a:spcAft>
              <a:buNone/>
            </a:pPr>
            <a:r>
              <a:t/>
            </a:r>
            <a:endParaRPr sz="2000">
              <a:solidFill>
                <a:srgbClr val="F3F3F3"/>
              </a:solidFill>
            </a:endParaRPr>
          </a:p>
        </p:txBody>
      </p:sp>
      <p:pic>
        <p:nvPicPr>
          <p:cNvPr id="727" name="Shape 727"/>
          <p:cNvPicPr preferRelativeResize="0"/>
          <p:nvPr/>
        </p:nvPicPr>
        <p:blipFill>
          <a:blip r:embed="rId3">
            <a:alphaModFix/>
          </a:blip>
          <a:stretch>
            <a:fillRect/>
          </a:stretch>
        </p:blipFill>
        <p:spPr>
          <a:xfrm>
            <a:off x="1943681" y="3694325"/>
            <a:ext cx="1894525" cy="1160025"/>
          </a:xfrm>
          <a:prstGeom prst="rect">
            <a:avLst/>
          </a:prstGeom>
          <a:noFill/>
          <a:ln>
            <a:noFill/>
          </a:ln>
        </p:spPr>
      </p:pic>
      <p:pic>
        <p:nvPicPr>
          <p:cNvPr id="728" name="Shape 728"/>
          <p:cNvPicPr preferRelativeResize="0"/>
          <p:nvPr/>
        </p:nvPicPr>
        <p:blipFill>
          <a:blip r:embed="rId4">
            <a:alphaModFix/>
          </a:blip>
          <a:stretch>
            <a:fillRect/>
          </a:stretch>
        </p:blipFill>
        <p:spPr>
          <a:xfrm>
            <a:off x="5584725" y="581000"/>
            <a:ext cx="3373226" cy="3981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120" name="Shape 120"/>
        <p:cNvGrpSpPr/>
        <p:nvPr/>
      </p:nvGrpSpPr>
      <p:grpSpPr>
        <a:xfrm>
          <a:off x="0" y="0"/>
          <a:ext cx="0" cy="0"/>
          <a:chOff x="0" y="0"/>
          <a:chExt cx="0" cy="0"/>
        </a:xfrm>
      </p:grpSpPr>
      <p:sp>
        <p:nvSpPr>
          <p:cNvPr id="121" name="Shape 121"/>
          <p:cNvSpPr txBox="1"/>
          <p:nvPr>
            <p:ph type="title"/>
          </p:nvPr>
        </p:nvSpPr>
        <p:spPr>
          <a:xfrm>
            <a:off x="311700" y="73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Verdana"/>
                <a:ea typeface="Verdana"/>
                <a:cs typeface="Verdana"/>
                <a:sym typeface="Verdana"/>
              </a:rPr>
              <a:t>Happiness in relation to this lesson is...</a:t>
            </a:r>
            <a:endParaRPr>
              <a:latin typeface="Verdana"/>
              <a:ea typeface="Verdana"/>
              <a:cs typeface="Verdana"/>
              <a:sym typeface="Verdana"/>
            </a:endParaRPr>
          </a:p>
        </p:txBody>
      </p:sp>
      <p:sp>
        <p:nvSpPr>
          <p:cNvPr id="122" name="Shape 122"/>
          <p:cNvSpPr txBox="1"/>
          <p:nvPr>
            <p:ph idx="1" type="body"/>
          </p:nvPr>
        </p:nvSpPr>
        <p:spPr>
          <a:xfrm>
            <a:off x="64500" y="646175"/>
            <a:ext cx="9079500" cy="44508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en" sz="3000">
                <a:solidFill>
                  <a:srgbClr val="FFFFFF"/>
                </a:solidFill>
                <a:latin typeface="Verdana"/>
                <a:ea typeface="Verdana"/>
                <a:cs typeface="Verdana"/>
                <a:sym typeface="Verdana"/>
              </a:rPr>
              <a:t>Eudemonic Happiness vs Hedonic Happiness</a:t>
            </a:r>
            <a:endParaRPr sz="30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t/>
            </a:r>
            <a:endParaRPr sz="30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t/>
            </a:r>
            <a:endParaRPr sz="30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t/>
            </a:r>
            <a:endParaRPr sz="3000">
              <a:solidFill>
                <a:srgbClr val="FFFFFF"/>
              </a:solidFill>
              <a:latin typeface="Verdana"/>
              <a:ea typeface="Verdana"/>
              <a:cs typeface="Verdana"/>
              <a:sym typeface="Verdana"/>
            </a:endParaRPr>
          </a:p>
          <a:p>
            <a:pPr indent="0" lvl="0" marL="0" rtl="0">
              <a:lnSpc>
                <a:spcPct val="100000"/>
              </a:lnSpc>
              <a:spcBef>
                <a:spcPts val="1600"/>
              </a:spcBef>
              <a:spcAft>
                <a:spcPts val="0"/>
              </a:spcAft>
              <a:buNone/>
            </a:pPr>
            <a:r>
              <a:rPr lang="en" sz="3000">
                <a:solidFill>
                  <a:srgbClr val="FFFFFF"/>
                </a:solidFill>
                <a:latin typeface="Verdana"/>
                <a:ea typeface="Verdana"/>
                <a:cs typeface="Verdana"/>
                <a:sym typeface="Verdana"/>
              </a:rPr>
              <a:t> (helping others)			(gaining possessions)</a:t>
            </a:r>
            <a:endParaRPr sz="3000">
              <a:solidFill>
                <a:srgbClr val="FFFFFF"/>
              </a:solidFill>
              <a:latin typeface="Verdana"/>
              <a:ea typeface="Verdana"/>
              <a:cs typeface="Verdana"/>
              <a:sym typeface="Verdana"/>
            </a:endParaRPr>
          </a:p>
          <a:p>
            <a:pPr indent="0" lvl="0" marL="0" rtl="0" algn="l">
              <a:spcBef>
                <a:spcPts val="1600"/>
              </a:spcBef>
              <a:spcAft>
                <a:spcPts val="0"/>
              </a:spcAft>
              <a:buNone/>
            </a:pPr>
            <a:r>
              <a:rPr lang="en" sz="2700">
                <a:solidFill>
                  <a:srgbClr val="FFFFFF"/>
                </a:solidFill>
                <a:latin typeface="Verdana"/>
                <a:ea typeface="Verdana"/>
                <a:cs typeface="Verdana"/>
                <a:sym typeface="Verdana"/>
              </a:rPr>
              <a:t>*After reading the book, why do you think helping others is better than gaining possessions?</a:t>
            </a:r>
            <a:endParaRPr sz="3000">
              <a:solidFill>
                <a:srgbClr val="FFFFFF"/>
              </a:solidFill>
              <a:latin typeface="Verdana"/>
              <a:ea typeface="Verdana"/>
              <a:cs typeface="Verdana"/>
              <a:sym typeface="Verdana"/>
            </a:endParaRPr>
          </a:p>
          <a:p>
            <a:pPr indent="0" lvl="0" marL="0" rtl="0" algn="ctr">
              <a:spcBef>
                <a:spcPts val="1600"/>
              </a:spcBef>
              <a:spcAft>
                <a:spcPts val="1600"/>
              </a:spcAft>
              <a:buNone/>
            </a:pPr>
            <a:r>
              <a:t/>
            </a:r>
            <a:endParaRPr sz="2700">
              <a:solidFill>
                <a:srgbClr val="FFFFFF"/>
              </a:solidFill>
              <a:latin typeface="Verdana"/>
              <a:ea typeface="Verdana"/>
              <a:cs typeface="Verdana"/>
              <a:sym typeface="Verdana"/>
            </a:endParaRPr>
          </a:p>
        </p:txBody>
      </p:sp>
      <p:pic>
        <p:nvPicPr>
          <p:cNvPr descr="Related image" id="123" name="Shape 123"/>
          <p:cNvPicPr preferRelativeResize="0"/>
          <p:nvPr/>
        </p:nvPicPr>
        <p:blipFill>
          <a:blip r:embed="rId3">
            <a:alphaModFix/>
          </a:blip>
          <a:stretch>
            <a:fillRect/>
          </a:stretch>
        </p:blipFill>
        <p:spPr>
          <a:xfrm>
            <a:off x="483899" y="1497800"/>
            <a:ext cx="2213126" cy="1473449"/>
          </a:xfrm>
          <a:prstGeom prst="rect">
            <a:avLst/>
          </a:prstGeom>
          <a:noFill/>
          <a:ln>
            <a:noFill/>
          </a:ln>
        </p:spPr>
      </p:pic>
      <p:pic>
        <p:nvPicPr>
          <p:cNvPr descr="Image result for kid getting something" id="124" name="Shape 124"/>
          <p:cNvPicPr preferRelativeResize="0"/>
          <p:nvPr/>
        </p:nvPicPr>
        <p:blipFill>
          <a:blip r:embed="rId4">
            <a:alphaModFix/>
          </a:blip>
          <a:stretch>
            <a:fillRect/>
          </a:stretch>
        </p:blipFill>
        <p:spPr>
          <a:xfrm>
            <a:off x="5642775" y="1424950"/>
            <a:ext cx="2430776" cy="1619125"/>
          </a:xfrm>
          <a:prstGeom prst="rect">
            <a:avLst/>
          </a:prstGeom>
          <a:noFill/>
          <a:ln>
            <a:noFill/>
          </a:ln>
        </p:spPr>
      </p:pic>
      <p:sp>
        <p:nvSpPr>
          <p:cNvPr id="125" name="Shape 125"/>
          <p:cNvSpPr/>
          <p:nvPr/>
        </p:nvSpPr>
        <p:spPr>
          <a:xfrm>
            <a:off x="0" y="646175"/>
            <a:ext cx="4481700" cy="3285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