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Amatic SC" pitchFamily="2" charset="-79"/>
      <p:regular r:id="rId29"/>
      <p:bold r:id="rId30"/>
    </p:embeddedFont>
    <p:embeddedFont>
      <p:font typeface="Calibri" panose="020F0502020204030204" pitchFamily="34" charset="0"/>
      <p:regular r:id="rId31"/>
      <p:bold r:id="rId32"/>
      <p:italic r:id="rId33"/>
      <p:boldItalic r:id="rId34"/>
    </p:embeddedFont>
    <p:embeddedFont>
      <p:font typeface="Oswald" pitchFamily="2" charset="77"/>
      <p:regular r:id="rId35"/>
      <p:bold r:id="rId36"/>
    </p:embeddedFont>
    <p:embeddedFont>
      <p:font typeface="Source Code Pro" panose="020B0509030403020204" pitchFamily="49"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snapToGrid="0">
      <p:cViewPr varScale="1">
        <p:scale>
          <a:sx n="143" d="100"/>
          <a:sy n="143" d="100"/>
        </p:scale>
        <p:origin x="760"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80c5a5a8a4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80c5a5a8a4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0c5a5a8a4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80c5a5a8a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0c5a5a8a4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80c5a5a8a4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80c5a5a8a4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80c5a5a8a4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0c5a5a8a4_0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0c5a5a8a4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0c5a5a8a4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0c5a5a8a4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0c5a5a8a4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0c5a5a8a4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0c5a5a8a4_0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80c5a5a8a4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0c5a5a8a4_0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0c5a5a8a4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0c5a5a8a4_0_4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80c5a5a8a4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0c5a5a8a4_0_4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0c5a5a8a4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80c5a5a8a4_0_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80c5a5a8a4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0c5a5a8a4_0_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0c5a5a8a4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80c5a5a8a4_0_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80c5a5a8a4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0c5a5a8a4_0_4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0c5a5a8a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80c5a5a8a4_0_5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80c5a5a8a4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80c5a5a8a4_0_6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80c5a5a8a4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0c5a5a8a4_0_6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0c5a5a8a4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7193a55a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7193a55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85ac2caa93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85ac2caa9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bd52eb96648e21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bd52eb96648e21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5ac2caa93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5ac2caa9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5ac2caa93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85ac2caa9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5b991942cd4417e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5b991942cd4417e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0c5a5a8a4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0c5a5a8a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hh0ixeNElF4"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hyperlink" Target="https://www.thinglink.com/scene/1322279503493332995"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flipgrid.com/2ac7390d"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vzle_Puyg5o"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9.jpg"/><Relationship Id="rId4" Type="http://schemas.openxmlformats.org/officeDocument/2006/relationships/hyperlink" Target="http://www.youtube.com/watch?v=vzle_Puyg5o"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thinglink.com/scene/1326643291042611201"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s://flipgrid.com/e846a83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ww.youtube.com/watch?v=Z6ltNBLuiOo"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flipgrid.com/0420be2d"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hyperlink" Target="https://youtu.be/18B8WMJdTCQ"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hyperlink" Target="https://youtu.be/18B8WMJdTCQ"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hyperlink" Target="https://padlet.com/jkiedaisch/Bookmark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0" y="526350"/>
            <a:ext cx="91440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700" u="sng"/>
              <a:t>GRIT UNIT PLAN</a:t>
            </a:r>
            <a:br>
              <a:rPr lang="en"/>
            </a:br>
            <a:r>
              <a:rPr lang="en" sz="5000"/>
              <a:t>PARENT GUIDED SLIDES</a:t>
            </a:r>
            <a:endParaRPr sz="5000"/>
          </a:p>
          <a:p>
            <a:pPr marL="0" lvl="0" indent="0" algn="ctr" rtl="0">
              <a:spcBef>
                <a:spcPts val="0"/>
              </a:spcBef>
              <a:spcAft>
                <a:spcPts val="0"/>
              </a:spcAft>
              <a:buNone/>
            </a:pPr>
            <a:r>
              <a:rPr lang="en" sz="5000"/>
              <a:t>Grade 5</a:t>
            </a:r>
            <a:endParaRPr sz="5000"/>
          </a:p>
          <a:p>
            <a:pPr marL="0" lvl="0" indent="0" algn="ctr" rtl="0">
              <a:spcBef>
                <a:spcPts val="0"/>
              </a:spcBef>
              <a:spcAft>
                <a:spcPts val="0"/>
              </a:spcAft>
              <a:buNone/>
            </a:pPr>
            <a:r>
              <a:rPr lang="en" sz="3000"/>
              <a:t>Amanda Gherardi, Jessica Kiedaisch, and Nicole Fochi</a:t>
            </a: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59349" y="0"/>
            <a:ext cx="28155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4"/>
                </a:highlight>
              </a:rPr>
              <a:t>Pre-Assessment:</a:t>
            </a:r>
            <a:endParaRPr>
              <a:highlight>
                <a:schemeClr val="accent4"/>
              </a:highlight>
            </a:endParaRPr>
          </a:p>
        </p:txBody>
      </p:sp>
      <p:sp>
        <p:nvSpPr>
          <p:cNvPr id="116" name="Google Shape;116;p22"/>
          <p:cNvSpPr txBox="1">
            <a:spLocks noGrp="1"/>
          </p:cNvSpPr>
          <p:nvPr>
            <p:ph type="body" idx="1"/>
          </p:nvPr>
        </p:nvSpPr>
        <p:spPr>
          <a:xfrm>
            <a:off x="59350" y="908075"/>
            <a:ext cx="7276200" cy="213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Students will talk to an adult to discuss Iggy and his passions. Discussion questions include:</a:t>
            </a:r>
            <a:endParaRPr>
              <a:solidFill>
                <a:srgbClr val="000000"/>
              </a:solidFill>
            </a:endParaRPr>
          </a:p>
          <a:p>
            <a:pPr marL="457200" lvl="0" indent="-342900" algn="l" rtl="0">
              <a:lnSpc>
                <a:spcPct val="100000"/>
              </a:lnSpc>
              <a:spcBef>
                <a:spcPts val="1600"/>
              </a:spcBef>
              <a:spcAft>
                <a:spcPts val="0"/>
              </a:spcAft>
              <a:buClr>
                <a:srgbClr val="000000"/>
              </a:buClr>
              <a:buSzPts val="1800"/>
              <a:buAutoNum type="arabicPeriod"/>
            </a:pPr>
            <a:r>
              <a:rPr lang="en">
                <a:solidFill>
                  <a:srgbClr val="000000"/>
                </a:solidFill>
              </a:rPr>
              <a:t>What was Iggy’s passion?</a:t>
            </a:r>
            <a:endParaRPr>
              <a:solidFill>
                <a:srgbClr val="000000"/>
              </a:solidFill>
            </a:endParaRPr>
          </a:p>
          <a:p>
            <a:pPr marL="457200" lvl="0" indent="-342900" algn="l" rtl="0">
              <a:lnSpc>
                <a:spcPct val="100000"/>
              </a:lnSpc>
              <a:spcBef>
                <a:spcPts val="0"/>
              </a:spcBef>
              <a:spcAft>
                <a:spcPts val="0"/>
              </a:spcAft>
              <a:buClr>
                <a:srgbClr val="000000"/>
              </a:buClr>
              <a:buSzPts val="1800"/>
              <a:buAutoNum type="arabicPeriod"/>
            </a:pPr>
            <a:r>
              <a:rPr lang="en">
                <a:solidFill>
                  <a:srgbClr val="000000"/>
                </a:solidFill>
              </a:rPr>
              <a:t>Did Iggy ever give up on his passion?</a:t>
            </a:r>
            <a:endParaRPr>
              <a:solidFill>
                <a:srgbClr val="000000"/>
              </a:solidFill>
            </a:endParaRPr>
          </a:p>
          <a:p>
            <a:pPr marL="457200" lvl="0" indent="-342900" algn="l" rtl="0">
              <a:lnSpc>
                <a:spcPct val="100000"/>
              </a:lnSpc>
              <a:spcBef>
                <a:spcPts val="0"/>
              </a:spcBef>
              <a:spcAft>
                <a:spcPts val="0"/>
              </a:spcAft>
              <a:buClr>
                <a:srgbClr val="000000"/>
              </a:buClr>
              <a:buSzPts val="1800"/>
              <a:buAutoNum type="arabicPeriod"/>
            </a:pPr>
            <a:r>
              <a:rPr lang="en">
                <a:solidFill>
                  <a:srgbClr val="000000"/>
                </a:solidFill>
              </a:rPr>
              <a:t>What happened when Iggy built the bridge?</a:t>
            </a:r>
            <a:endParaRPr>
              <a:solidFill>
                <a:srgbClr val="000000"/>
              </a:solidFill>
            </a:endParaRPr>
          </a:p>
          <a:p>
            <a:pPr marL="0" lvl="0" indent="0" algn="l" rtl="0">
              <a:lnSpc>
                <a:spcPct val="100000"/>
              </a:lnSpc>
              <a:spcBef>
                <a:spcPts val="0"/>
              </a:spcBef>
              <a:spcAft>
                <a:spcPts val="0"/>
              </a:spcAft>
              <a:buNone/>
            </a:pPr>
            <a:endParaRPr/>
          </a:p>
        </p:txBody>
      </p:sp>
      <p:sp>
        <p:nvSpPr>
          <p:cNvPr id="117" name="Google Shape;117;p22"/>
          <p:cNvSpPr txBox="1"/>
          <p:nvPr/>
        </p:nvSpPr>
        <p:spPr>
          <a:xfrm>
            <a:off x="0" y="3484431"/>
            <a:ext cx="9144000" cy="14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u="sng">
                <a:latin typeface="Source Code Pro"/>
                <a:ea typeface="Source Code Pro"/>
                <a:cs typeface="Source Code Pro"/>
                <a:sym typeface="Source Code Pro"/>
              </a:rPr>
              <a:t>Parent Guided Answers:</a:t>
            </a:r>
            <a:endParaRPr sz="1800" b="1" i="1" u="sng">
              <a:latin typeface="Source Code Pro"/>
              <a:ea typeface="Source Code Pro"/>
              <a:cs typeface="Source Code Pro"/>
              <a:sym typeface="Source Code Pro"/>
            </a:endParaRPr>
          </a:p>
          <a:p>
            <a:pPr marL="0" lvl="0" indent="0" algn="l" rtl="0">
              <a:spcBef>
                <a:spcPts val="0"/>
              </a:spcBef>
              <a:spcAft>
                <a:spcPts val="0"/>
              </a:spcAft>
              <a:buNone/>
            </a:pPr>
            <a:endParaRPr sz="1800" i="1">
              <a:latin typeface="Source Code Pro"/>
              <a:ea typeface="Source Code Pro"/>
              <a:cs typeface="Source Code Pro"/>
              <a:sym typeface="Source Code Pro"/>
            </a:endParaRPr>
          </a:p>
          <a:p>
            <a:pPr marL="0" lvl="0" indent="0" algn="l" rtl="0">
              <a:spcBef>
                <a:spcPts val="0"/>
              </a:spcBef>
              <a:spcAft>
                <a:spcPts val="0"/>
              </a:spcAft>
              <a:buNone/>
            </a:pPr>
            <a:r>
              <a:rPr lang="en" sz="1800" i="1">
                <a:latin typeface="Source Code Pro"/>
                <a:ea typeface="Source Code Pro"/>
                <a:cs typeface="Source Code Pro"/>
                <a:sym typeface="Source Code Pro"/>
              </a:rPr>
              <a:t>This discussion will lead to the idea that passion is the secret ingredient to grit</a:t>
            </a:r>
            <a:endParaRPr/>
          </a:p>
        </p:txBody>
      </p:sp>
      <p:cxnSp>
        <p:nvCxnSpPr>
          <p:cNvPr id="118" name="Google Shape;118;p22"/>
          <p:cNvCxnSpPr/>
          <p:nvPr/>
        </p:nvCxnSpPr>
        <p:spPr>
          <a:xfrm>
            <a:off x="-17257" y="3148462"/>
            <a:ext cx="9178500" cy="45600"/>
          </a:xfrm>
          <a:prstGeom prst="straightConnector1">
            <a:avLst/>
          </a:prstGeom>
          <a:noFill/>
          <a:ln w="9525" cap="flat" cmpd="sng">
            <a:solidFill>
              <a:schemeClr val="dk2"/>
            </a:solidFill>
            <a:prstDash val="solid"/>
            <a:round/>
            <a:headEnd type="none" w="med" len="med"/>
            <a:tailEnd type="none" w="med" len="med"/>
          </a:ln>
        </p:spPr>
      </p:cxnSp>
      <p:pic>
        <p:nvPicPr>
          <p:cNvPr id="119" name="Google Shape;119;p22"/>
          <p:cNvPicPr preferRelativeResize="0"/>
          <p:nvPr/>
        </p:nvPicPr>
        <p:blipFill>
          <a:blip r:embed="rId3">
            <a:alphaModFix/>
          </a:blip>
          <a:stretch>
            <a:fillRect/>
          </a:stretch>
        </p:blipFill>
        <p:spPr>
          <a:xfrm>
            <a:off x="7082063" y="410688"/>
            <a:ext cx="1886348" cy="2281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17250" y="0"/>
            <a:ext cx="1788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6"/>
                </a:highlight>
              </a:rPr>
              <a:t>Activities:</a:t>
            </a:r>
            <a:endParaRPr>
              <a:highlight>
                <a:schemeClr val="accent6"/>
              </a:highlight>
            </a:endParaRPr>
          </a:p>
        </p:txBody>
      </p:sp>
      <p:sp>
        <p:nvSpPr>
          <p:cNvPr id="125" name="Google Shape;125;p23"/>
          <p:cNvSpPr txBox="1">
            <a:spLocks noGrp="1"/>
          </p:cNvSpPr>
          <p:nvPr>
            <p:ph type="body" idx="1"/>
          </p:nvPr>
        </p:nvSpPr>
        <p:spPr>
          <a:xfrm>
            <a:off x="-17250" y="1049225"/>
            <a:ext cx="7273500" cy="177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solidFill>
                  <a:srgbClr val="000000"/>
                </a:solidFill>
              </a:rPr>
              <a:t>Students will watch </a:t>
            </a:r>
            <a:r>
              <a:rPr lang="en" sz="1600" u="sng">
                <a:solidFill>
                  <a:schemeClr val="hlink"/>
                </a:solidFill>
                <a:hlinkClick r:id="rId3"/>
              </a:rPr>
              <a:t>YouTube video</a:t>
            </a:r>
            <a:r>
              <a:rPr lang="en" sz="1600">
                <a:solidFill>
                  <a:srgbClr val="000000"/>
                </a:solidFill>
              </a:rPr>
              <a:t> about GRIT</a:t>
            </a:r>
            <a:endParaRPr sz="1600">
              <a:solidFill>
                <a:srgbClr val="000000"/>
              </a:solidFill>
            </a:endParaRPr>
          </a:p>
          <a:p>
            <a:pPr marL="457200" lvl="0" indent="-330200" algn="l" rtl="0">
              <a:lnSpc>
                <a:spcPct val="100000"/>
              </a:lnSpc>
              <a:spcBef>
                <a:spcPts val="0"/>
              </a:spcBef>
              <a:spcAft>
                <a:spcPts val="0"/>
              </a:spcAft>
              <a:buClr>
                <a:srgbClr val="000000"/>
              </a:buClr>
              <a:buSzPts val="1600"/>
              <a:buChar char="●"/>
            </a:pPr>
            <a:r>
              <a:rPr lang="en" sz="1600">
                <a:solidFill>
                  <a:srgbClr val="000000"/>
                </a:solidFill>
              </a:rPr>
              <a:t>After watching the video students will discuss the following questions: Was there ever a time you wanted to quit something? If so what? If you did not quit, what made you stick to it and not quit? </a:t>
            </a:r>
            <a:endParaRPr sz="1600">
              <a:solidFill>
                <a:srgbClr val="000000"/>
              </a:solidFill>
            </a:endParaRPr>
          </a:p>
          <a:p>
            <a:pPr marL="457200" lvl="0" indent="-330200" algn="l" rtl="0">
              <a:lnSpc>
                <a:spcPct val="100000"/>
              </a:lnSpc>
              <a:spcBef>
                <a:spcPts val="0"/>
              </a:spcBef>
              <a:spcAft>
                <a:spcPts val="0"/>
              </a:spcAft>
              <a:buClr>
                <a:srgbClr val="000000"/>
              </a:buClr>
              <a:buSzPts val="1600"/>
              <a:buChar char="●"/>
            </a:pPr>
            <a:r>
              <a:rPr lang="en" sz="1600">
                <a:solidFill>
                  <a:srgbClr val="000000"/>
                </a:solidFill>
              </a:rPr>
              <a:t>What is the missing word from this video?</a:t>
            </a:r>
            <a:endParaRPr sz="1600">
              <a:solidFill>
                <a:srgbClr val="000000"/>
              </a:solidFill>
            </a:endParaRPr>
          </a:p>
          <a:p>
            <a:pPr marL="0" lvl="0" indent="0" algn="l" rtl="0">
              <a:spcBef>
                <a:spcPts val="0"/>
              </a:spcBef>
              <a:spcAft>
                <a:spcPts val="1600"/>
              </a:spcAft>
              <a:buNone/>
            </a:pPr>
            <a:endParaRPr/>
          </a:p>
        </p:txBody>
      </p:sp>
      <p:cxnSp>
        <p:nvCxnSpPr>
          <p:cNvPr id="126" name="Google Shape;126;p23"/>
          <p:cNvCxnSpPr/>
          <p:nvPr/>
        </p:nvCxnSpPr>
        <p:spPr>
          <a:xfrm>
            <a:off x="-17257" y="3072262"/>
            <a:ext cx="9178500" cy="45600"/>
          </a:xfrm>
          <a:prstGeom prst="straightConnector1">
            <a:avLst/>
          </a:prstGeom>
          <a:noFill/>
          <a:ln w="9525" cap="flat" cmpd="sng">
            <a:solidFill>
              <a:schemeClr val="dk2"/>
            </a:solidFill>
            <a:prstDash val="solid"/>
            <a:round/>
            <a:headEnd type="none" w="med" len="med"/>
            <a:tailEnd type="none" w="med" len="med"/>
          </a:ln>
        </p:spPr>
      </p:cxnSp>
      <p:sp>
        <p:nvSpPr>
          <p:cNvPr id="127" name="Google Shape;127;p23"/>
          <p:cNvSpPr txBox="1"/>
          <p:nvPr/>
        </p:nvSpPr>
        <p:spPr>
          <a:xfrm>
            <a:off x="-17250" y="3186625"/>
            <a:ext cx="9082200" cy="15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u="sng">
                <a:latin typeface="Source Code Pro"/>
                <a:ea typeface="Source Code Pro"/>
                <a:cs typeface="Source Code Pro"/>
                <a:sym typeface="Source Code Pro"/>
              </a:rPr>
              <a:t>Parent Guided Answers:</a:t>
            </a:r>
            <a:endParaRPr sz="1800" b="1" i="1" u="sng">
              <a:latin typeface="Source Code Pro"/>
              <a:ea typeface="Source Code Pro"/>
              <a:cs typeface="Source Code Pro"/>
              <a:sym typeface="Source Code Pro"/>
            </a:endParaRPr>
          </a:p>
          <a:p>
            <a:pPr marL="0" lvl="0" indent="0" algn="l" rtl="0">
              <a:spcBef>
                <a:spcPts val="0"/>
              </a:spcBef>
              <a:spcAft>
                <a:spcPts val="0"/>
              </a:spcAft>
              <a:buNone/>
            </a:pPr>
            <a:endParaRPr sz="1800" i="1">
              <a:latin typeface="Source Code Pro"/>
              <a:ea typeface="Source Code Pro"/>
              <a:cs typeface="Source Code Pro"/>
              <a:sym typeface="Source Code Pro"/>
            </a:endParaRPr>
          </a:p>
          <a:p>
            <a:pPr marL="0" lvl="0" indent="0" algn="l" rtl="0">
              <a:spcBef>
                <a:spcPts val="0"/>
              </a:spcBef>
              <a:spcAft>
                <a:spcPts val="0"/>
              </a:spcAft>
              <a:buNone/>
            </a:pPr>
            <a:r>
              <a:rPr lang="en" sz="1800" i="1">
                <a:latin typeface="Source Code Pro"/>
                <a:ea typeface="Source Code Pro"/>
                <a:cs typeface="Source Code Pro"/>
                <a:sym typeface="Source Code Pro"/>
              </a:rPr>
              <a:t>Question 1: This discussion should lead to the idea of passion holding them to it. </a:t>
            </a:r>
            <a:endParaRPr sz="1800" i="1">
              <a:latin typeface="Source Code Pro"/>
              <a:ea typeface="Source Code Pro"/>
              <a:cs typeface="Source Code Pro"/>
              <a:sym typeface="Source Code Pro"/>
            </a:endParaRPr>
          </a:p>
          <a:p>
            <a:pPr marL="0" lvl="0" indent="0" algn="l" rtl="0">
              <a:spcBef>
                <a:spcPts val="0"/>
              </a:spcBef>
              <a:spcAft>
                <a:spcPts val="0"/>
              </a:spcAft>
              <a:buNone/>
            </a:pPr>
            <a:endParaRPr sz="1800" i="1">
              <a:latin typeface="Source Code Pro"/>
              <a:ea typeface="Source Code Pro"/>
              <a:cs typeface="Source Code Pro"/>
              <a:sym typeface="Source Code Pro"/>
            </a:endParaRPr>
          </a:p>
          <a:p>
            <a:pPr marL="0" lvl="0" indent="0" algn="l" rtl="0">
              <a:spcBef>
                <a:spcPts val="0"/>
              </a:spcBef>
              <a:spcAft>
                <a:spcPts val="0"/>
              </a:spcAft>
              <a:buNone/>
            </a:pPr>
            <a:r>
              <a:rPr lang="en" sz="1800" i="1">
                <a:latin typeface="Source Code Pro"/>
                <a:ea typeface="Source Code Pro"/>
                <a:cs typeface="Source Code Pro"/>
                <a:sym typeface="Source Code Pro"/>
              </a:rPr>
              <a:t>Question 2: The answer is passion. </a:t>
            </a:r>
            <a:endParaRPr sz="1800" i="1">
              <a:latin typeface="Source Code Pro"/>
              <a:ea typeface="Source Code Pro"/>
              <a:cs typeface="Source Code Pro"/>
              <a:sym typeface="Source Code Pro"/>
            </a:endParaRPr>
          </a:p>
        </p:txBody>
      </p:sp>
      <p:pic>
        <p:nvPicPr>
          <p:cNvPr id="128" name="Google Shape;128;p23"/>
          <p:cNvPicPr preferRelativeResize="0"/>
          <p:nvPr/>
        </p:nvPicPr>
        <p:blipFill rotWithShape="1">
          <a:blip r:embed="rId4">
            <a:alphaModFix/>
          </a:blip>
          <a:srcRect l="17504" t="5723" r="16116" b="13435"/>
          <a:stretch/>
        </p:blipFill>
        <p:spPr>
          <a:xfrm>
            <a:off x="7015725" y="228600"/>
            <a:ext cx="2049236" cy="1774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17250" y="0"/>
            <a:ext cx="39981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5"/>
                </a:highlight>
              </a:rPr>
              <a:t>Activities Continued:</a:t>
            </a:r>
            <a:endParaRPr>
              <a:highlight>
                <a:schemeClr val="accent5"/>
              </a:highlight>
            </a:endParaRPr>
          </a:p>
        </p:txBody>
      </p:sp>
      <p:sp>
        <p:nvSpPr>
          <p:cNvPr id="134" name="Google Shape;134;p24"/>
          <p:cNvSpPr txBox="1">
            <a:spLocks noGrp="1"/>
          </p:cNvSpPr>
          <p:nvPr>
            <p:ph type="body" idx="1"/>
          </p:nvPr>
        </p:nvSpPr>
        <p:spPr>
          <a:xfrm>
            <a:off x="0" y="1042050"/>
            <a:ext cx="9144000" cy="2363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solidFill>
                  <a:srgbClr val="000000"/>
                </a:solidFill>
              </a:rPr>
              <a:t>Students will follow along on </a:t>
            </a:r>
            <a:r>
              <a:rPr lang="en" sz="1400" u="sng">
                <a:solidFill>
                  <a:schemeClr val="hlink"/>
                </a:solidFill>
                <a:hlinkClick r:id="rId3"/>
              </a:rPr>
              <a:t>ThingLink</a:t>
            </a:r>
            <a:r>
              <a:rPr lang="en" sz="1400">
                <a:solidFill>
                  <a:srgbClr val="FF0000"/>
                </a:solidFill>
              </a:rPr>
              <a:t>*</a:t>
            </a:r>
            <a:r>
              <a:rPr lang="en" sz="1400">
                <a:solidFill>
                  <a:srgbClr val="000000"/>
                </a:solidFill>
              </a:rPr>
              <a:t> where it will explain the NFL Draft and lead them to becoming NFL Scouts for the day. Students will look at the combined scores chart and eliminate the quarterback that they would reject. </a:t>
            </a: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 sz="1400">
                <a:solidFill>
                  <a:srgbClr val="000000"/>
                </a:solidFill>
              </a:rPr>
              <a:t>After students select their rejection, they will then find out the players behind the numbers. It will be likely for them to select Candidate # 6 who is Tom Brady. </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With an adult, discuss the following: How did the NFL get it so wrong? What is the combined scores chart not showing? </a:t>
            </a:r>
            <a:endParaRPr sz="1400">
              <a:solidFill>
                <a:srgbClr val="000000"/>
              </a:solidFill>
            </a:endParaRPr>
          </a:p>
          <a:p>
            <a:pPr marL="457200" lvl="0" indent="0" algn="l" rtl="0">
              <a:lnSpc>
                <a:spcPct val="100000"/>
              </a:lnSpc>
              <a:spcBef>
                <a:spcPts val="0"/>
              </a:spcBef>
              <a:spcAft>
                <a:spcPts val="0"/>
              </a:spcAft>
              <a:buNone/>
            </a:pPr>
            <a:endParaRPr sz="1400">
              <a:solidFill>
                <a:srgbClr val="000000"/>
              </a:solidFill>
            </a:endParaRPr>
          </a:p>
          <a:p>
            <a:pPr marL="139700" lvl="0" indent="0" algn="l" rtl="0">
              <a:spcBef>
                <a:spcPts val="0"/>
              </a:spcBef>
              <a:spcAft>
                <a:spcPts val="0"/>
              </a:spcAft>
              <a:buNone/>
            </a:pPr>
            <a:r>
              <a:rPr lang="en" sz="1400" i="1">
                <a:solidFill>
                  <a:srgbClr val="FF0000"/>
                </a:solidFill>
              </a:rPr>
              <a:t>*</a:t>
            </a:r>
            <a:r>
              <a:rPr lang="en" sz="1400" b="1" i="1" u="sng">
                <a:solidFill>
                  <a:schemeClr val="hlink"/>
                </a:solidFill>
                <a:hlinkClick r:id="rId3"/>
              </a:rPr>
              <a:t>ThingLink</a:t>
            </a:r>
            <a:r>
              <a:rPr lang="en" sz="1400" i="1">
                <a:solidFill>
                  <a:srgbClr val="FF0000"/>
                </a:solidFill>
              </a:rPr>
              <a:t> uses interactive image, audio, and video technology containing embedded links to learning resources.</a:t>
            </a:r>
            <a:endParaRPr sz="1400" i="1">
              <a:solidFill>
                <a:srgbClr val="FF0000"/>
              </a:solidFill>
            </a:endParaRPr>
          </a:p>
          <a:p>
            <a:pPr marL="457200" lvl="0" indent="0" algn="l" rtl="0">
              <a:lnSpc>
                <a:spcPct val="100000"/>
              </a:lnSpc>
              <a:spcBef>
                <a:spcPts val="0"/>
              </a:spcBef>
              <a:spcAft>
                <a:spcPts val="0"/>
              </a:spcAft>
              <a:buNone/>
            </a:pPr>
            <a:endParaRPr sz="1400">
              <a:solidFill>
                <a:srgbClr val="000000"/>
              </a:solidFill>
            </a:endParaRPr>
          </a:p>
          <a:p>
            <a:pPr marL="0" lvl="0" indent="0" algn="l" rtl="0">
              <a:spcBef>
                <a:spcPts val="0"/>
              </a:spcBef>
              <a:spcAft>
                <a:spcPts val="1600"/>
              </a:spcAft>
              <a:buNone/>
            </a:pPr>
            <a:endParaRPr/>
          </a:p>
        </p:txBody>
      </p:sp>
      <p:cxnSp>
        <p:nvCxnSpPr>
          <p:cNvPr id="135" name="Google Shape;135;p24"/>
          <p:cNvCxnSpPr/>
          <p:nvPr/>
        </p:nvCxnSpPr>
        <p:spPr>
          <a:xfrm>
            <a:off x="-17257" y="3567637"/>
            <a:ext cx="9178500" cy="45600"/>
          </a:xfrm>
          <a:prstGeom prst="straightConnector1">
            <a:avLst/>
          </a:prstGeom>
          <a:noFill/>
          <a:ln w="9525" cap="flat" cmpd="sng">
            <a:solidFill>
              <a:schemeClr val="dk2"/>
            </a:solidFill>
            <a:prstDash val="solid"/>
            <a:round/>
            <a:headEnd type="none" w="med" len="med"/>
            <a:tailEnd type="none" w="med" len="med"/>
          </a:ln>
        </p:spPr>
      </p:cxnSp>
      <p:sp>
        <p:nvSpPr>
          <p:cNvPr id="136" name="Google Shape;136;p24"/>
          <p:cNvSpPr txBox="1"/>
          <p:nvPr/>
        </p:nvSpPr>
        <p:spPr>
          <a:xfrm>
            <a:off x="-17250" y="3567625"/>
            <a:ext cx="9082200" cy="15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u="sng">
                <a:latin typeface="Source Code Pro"/>
                <a:ea typeface="Source Code Pro"/>
                <a:cs typeface="Source Code Pro"/>
                <a:sym typeface="Source Code Pro"/>
              </a:rPr>
              <a:t>Parent Guided Answers:</a:t>
            </a:r>
            <a:endParaRPr sz="1800" b="1" i="1" u="sng">
              <a:latin typeface="Source Code Pro"/>
              <a:ea typeface="Source Code Pro"/>
              <a:cs typeface="Source Code Pro"/>
              <a:sym typeface="Source Code Pro"/>
            </a:endParaRPr>
          </a:p>
          <a:p>
            <a:pPr marL="0" lvl="0" indent="0" algn="l" rtl="0">
              <a:spcBef>
                <a:spcPts val="0"/>
              </a:spcBef>
              <a:spcAft>
                <a:spcPts val="0"/>
              </a:spcAft>
              <a:buNone/>
            </a:pPr>
            <a:endParaRPr sz="1800" i="1">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This will lead to discussion on other attributes such as </a:t>
            </a:r>
            <a:endParaRPr>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personality and drive (GRIT).</a:t>
            </a:r>
            <a:endParaRPr i="1">
              <a:latin typeface="Source Code Pro"/>
              <a:ea typeface="Source Code Pro"/>
              <a:cs typeface="Source Code Pro"/>
              <a:sym typeface="Source Code Pro"/>
            </a:endParaRPr>
          </a:p>
        </p:txBody>
      </p:sp>
      <p:pic>
        <p:nvPicPr>
          <p:cNvPr id="137" name="Google Shape;137;p24"/>
          <p:cNvPicPr preferRelativeResize="0"/>
          <p:nvPr/>
        </p:nvPicPr>
        <p:blipFill>
          <a:blip r:embed="rId4">
            <a:alphaModFix/>
          </a:blip>
          <a:stretch>
            <a:fillRect/>
          </a:stretch>
        </p:blipFill>
        <p:spPr>
          <a:xfrm>
            <a:off x="7702008" y="0"/>
            <a:ext cx="1441999" cy="1172700"/>
          </a:xfrm>
          <a:prstGeom prst="rect">
            <a:avLst/>
          </a:prstGeom>
          <a:noFill/>
          <a:ln>
            <a:noFill/>
          </a:ln>
        </p:spPr>
      </p:pic>
      <p:pic>
        <p:nvPicPr>
          <p:cNvPr id="138" name="Google Shape;138;p24">
            <a:hlinkClick r:id="rId3"/>
          </p:cNvPr>
          <p:cNvPicPr preferRelativeResize="0"/>
          <p:nvPr/>
        </p:nvPicPr>
        <p:blipFill>
          <a:blip r:embed="rId5">
            <a:alphaModFix/>
          </a:blip>
          <a:stretch>
            <a:fillRect/>
          </a:stretch>
        </p:blipFill>
        <p:spPr>
          <a:xfrm>
            <a:off x="7297625" y="3605575"/>
            <a:ext cx="1611775" cy="1458000"/>
          </a:xfrm>
          <a:prstGeom prst="rect">
            <a:avLst/>
          </a:prstGeom>
          <a:noFill/>
          <a:ln>
            <a:noFill/>
          </a:ln>
        </p:spPr>
      </p:pic>
      <p:pic>
        <p:nvPicPr>
          <p:cNvPr id="139" name="Google Shape;139;p24"/>
          <p:cNvPicPr preferRelativeResize="0"/>
          <p:nvPr/>
        </p:nvPicPr>
        <p:blipFill>
          <a:blip r:embed="rId6">
            <a:alphaModFix/>
          </a:blip>
          <a:stretch>
            <a:fillRect/>
          </a:stretch>
        </p:blipFill>
        <p:spPr>
          <a:xfrm>
            <a:off x="5754199" y="3567625"/>
            <a:ext cx="1851150" cy="883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17250" y="0"/>
            <a:ext cx="39981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Activities Continued:</a:t>
            </a:r>
            <a:endParaRPr>
              <a:highlight>
                <a:schemeClr val="dk1"/>
              </a:highlight>
            </a:endParaRPr>
          </a:p>
        </p:txBody>
      </p:sp>
      <p:sp>
        <p:nvSpPr>
          <p:cNvPr id="145" name="Google Shape;145;p25"/>
          <p:cNvSpPr txBox="1">
            <a:spLocks noGrp="1"/>
          </p:cNvSpPr>
          <p:nvPr>
            <p:ph type="body" idx="1"/>
          </p:nvPr>
        </p:nvSpPr>
        <p:spPr>
          <a:xfrm>
            <a:off x="0" y="1108775"/>
            <a:ext cx="9144000" cy="1691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solidFill>
                  <a:srgbClr val="000000"/>
                </a:solidFill>
              </a:rPr>
              <a:t>Everyone said Brady couldn’t make it but his passion was so strong that he preserved and made his dream a reality. </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How could this be? How could he not make it? How could he be the worst quarterback? </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What does this have to do with grit? </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What does this have to do with football? </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What does Iggy and Tom Brady have in common?</a:t>
            </a:r>
            <a:endParaRPr/>
          </a:p>
        </p:txBody>
      </p:sp>
      <p:cxnSp>
        <p:nvCxnSpPr>
          <p:cNvPr id="146" name="Google Shape;146;p25"/>
          <p:cNvCxnSpPr/>
          <p:nvPr/>
        </p:nvCxnSpPr>
        <p:spPr>
          <a:xfrm>
            <a:off x="-17257" y="2651062"/>
            <a:ext cx="9178500" cy="45600"/>
          </a:xfrm>
          <a:prstGeom prst="straightConnector1">
            <a:avLst/>
          </a:prstGeom>
          <a:noFill/>
          <a:ln w="9525" cap="flat" cmpd="sng">
            <a:solidFill>
              <a:schemeClr val="dk2"/>
            </a:solidFill>
            <a:prstDash val="solid"/>
            <a:round/>
            <a:headEnd type="none" w="med" len="med"/>
            <a:tailEnd type="none" w="med" len="med"/>
          </a:ln>
        </p:spPr>
      </p:cxnSp>
      <p:sp>
        <p:nvSpPr>
          <p:cNvPr id="147" name="Google Shape;147;p25"/>
          <p:cNvSpPr txBox="1"/>
          <p:nvPr/>
        </p:nvSpPr>
        <p:spPr>
          <a:xfrm>
            <a:off x="30900" y="2651058"/>
            <a:ext cx="9082200" cy="24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u="sng">
                <a:latin typeface="Source Code Pro"/>
                <a:ea typeface="Source Code Pro"/>
                <a:cs typeface="Source Code Pro"/>
                <a:sym typeface="Source Code Pro"/>
              </a:rPr>
              <a:t>Parent Guided Answers:</a:t>
            </a:r>
            <a:endParaRPr sz="1800" b="1" i="1" u="sng">
              <a:latin typeface="Source Code Pro"/>
              <a:ea typeface="Source Code Pro"/>
              <a:cs typeface="Source Code Pro"/>
              <a:sym typeface="Source Code Pro"/>
            </a:endParaRPr>
          </a:p>
          <a:p>
            <a:pPr marL="0" lvl="0" indent="0" algn="l" rtl="0">
              <a:spcBef>
                <a:spcPts val="0"/>
              </a:spcBef>
              <a:spcAft>
                <a:spcPts val="0"/>
              </a:spcAft>
              <a:buNone/>
            </a:pPr>
            <a:endParaRPr sz="1800" i="1">
              <a:latin typeface="Source Code Pro"/>
              <a:ea typeface="Source Code Pro"/>
              <a:cs typeface="Source Code Pro"/>
              <a:sym typeface="Source Code Pro"/>
            </a:endParaRPr>
          </a:p>
          <a:p>
            <a:pPr marL="0" lvl="0" indent="0" algn="l" rtl="0">
              <a:spcBef>
                <a:spcPts val="0"/>
              </a:spcBef>
              <a:spcAft>
                <a:spcPts val="0"/>
              </a:spcAft>
              <a:buNone/>
            </a:pPr>
            <a:r>
              <a:rPr lang="en" sz="1200">
                <a:latin typeface="Source Code Pro"/>
                <a:ea typeface="Source Code Pro"/>
                <a:cs typeface="Source Code Pro"/>
                <a:sym typeface="Source Code Pro"/>
              </a:rPr>
              <a:t>Question 1: </a:t>
            </a:r>
            <a:r>
              <a:rPr lang="en" sz="1200" i="1">
                <a:latin typeface="Source Code Pro"/>
                <a:ea typeface="Source Code Pro"/>
                <a:cs typeface="Source Code Pro"/>
                <a:sym typeface="Source Code Pro"/>
              </a:rPr>
              <a:t>Answer: On paper his stats were not the best but it was his passion and grit that made him succeed.</a:t>
            </a:r>
            <a:endParaRPr sz="1200" i="1">
              <a:latin typeface="Source Code Pro"/>
              <a:ea typeface="Source Code Pro"/>
              <a:cs typeface="Source Code Pro"/>
              <a:sym typeface="Source Code Pro"/>
            </a:endParaRPr>
          </a:p>
          <a:p>
            <a:pPr marL="0" lvl="0" indent="0" algn="l" rtl="0">
              <a:spcBef>
                <a:spcPts val="0"/>
              </a:spcBef>
              <a:spcAft>
                <a:spcPts val="0"/>
              </a:spcAft>
              <a:buNone/>
            </a:pPr>
            <a:endParaRPr sz="1200" i="1">
              <a:latin typeface="Source Code Pro"/>
              <a:ea typeface="Source Code Pro"/>
              <a:cs typeface="Source Code Pro"/>
              <a:sym typeface="Source Code Pro"/>
            </a:endParaRPr>
          </a:p>
          <a:p>
            <a:pPr marL="0" lvl="0" indent="0" algn="l" rtl="0">
              <a:spcBef>
                <a:spcPts val="0"/>
              </a:spcBef>
              <a:spcAft>
                <a:spcPts val="0"/>
              </a:spcAft>
              <a:buNone/>
            </a:pPr>
            <a:r>
              <a:rPr lang="en" sz="1200" i="1">
                <a:latin typeface="Source Code Pro"/>
                <a:ea typeface="Source Code Pro"/>
                <a:cs typeface="Source Code Pro"/>
                <a:sym typeface="Source Code Pro"/>
              </a:rPr>
              <a:t>Question 2: Brady had a passion for becoming a quarterback and he didn’t give up until that dream became a reality.</a:t>
            </a:r>
            <a:endParaRPr sz="1200" i="1">
              <a:latin typeface="Source Code Pro"/>
              <a:ea typeface="Source Code Pro"/>
              <a:cs typeface="Source Code Pro"/>
              <a:sym typeface="Source Code Pro"/>
            </a:endParaRPr>
          </a:p>
          <a:p>
            <a:pPr marL="0" lvl="0" indent="0" algn="l" rtl="0">
              <a:spcBef>
                <a:spcPts val="0"/>
              </a:spcBef>
              <a:spcAft>
                <a:spcPts val="0"/>
              </a:spcAft>
              <a:buNone/>
            </a:pPr>
            <a:endParaRPr sz="1200" i="1">
              <a:latin typeface="Source Code Pro"/>
              <a:ea typeface="Source Code Pro"/>
              <a:cs typeface="Source Code Pro"/>
              <a:sym typeface="Source Code Pro"/>
            </a:endParaRPr>
          </a:p>
          <a:p>
            <a:pPr marL="0" lvl="0" indent="0" algn="l" rtl="0">
              <a:spcBef>
                <a:spcPts val="0"/>
              </a:spcBef>
              <a:spcAft>
                <a:spcPts val="0"/>
              </a:spcAft>
              <a:buNone/>
            </a:pPr>
            <a:r>
              <a:rPr lang="en" sz="1200" i="1">
                <a:latin typeface="Source Code Pro"/>
                <a:ea typeface="Source Code Pro"/>
                <a:cs typeface="Source Code Pro"/>
                <a:sym typeface="Source Code Pro"/>
              </a:rPr>
              <a:t>Question 3: There is more to the numbers that will give someone an understanding of the athlete.</a:t>
            </a:r>
            <a:endParaRPr sz="1200" i="1">
              <a:latin typeface="Source Code Pro"/>
              <a:ea typeface="Source Code Pro"/>
              <a:cs typeface="Source Code Pro"/>
              <a:sym typeface="Source Code Pro"/>
            </a:endParaRPr>
          </a:p>
          <a:p>
            <a:pPr marL="0" lvl="0" indent="0" algn="l" rtl="0">
              <a:spcBef>
                <a:spcPts val="0"/>
              </a:spcBef>
              <a:spcAft>
                <a:spcPts val="0"/>
              </a:spcAft>
              <a:buNone/>
            </a:pPr>
            <a:endParaRPr sz="1200" i="1">
              <a:latin typeface="Source Code Pro"/>
              <a:ea typeface="Source Code Pro"/>
              <a:cs typeface="Source Code Pro"/>
              <a:sym typeface="Source Code Pro"/>
            </a:endParaRPr>
          </a:p>
          <a:p>
            <a:pPr marL="0" lvl="0" indent="0" algn="l" rtl="0">
              <a:spcBef>
                <a:spcPts val="0"/>
              </a:spcBef>
              <a:spcAft>
                <a:spcPts val="0"/>
              </a:spcAft>
              <a:buNone/>
            </a:pPr>
            <a:r>
              <a:rPr lang="en" sz="1200" i="1">
                <a:latin typeface="Source Code Pro"/>
                <a:ea typeface="Source Code Pro"/>
                <a:cs typeface="Source Code Pro"/>
                <a:sym typeface="Source Code Pro"/>
              </a:rPr>
              <a:t>Question 4: Both Iggy and Tom Brady had people tell them to give up but they were so passionate that they preserved</a:t>
            </a:r>
            <a:endParaRPr sz="1200" i="1">
              <a:latin typeface="Source Code Pro"/>
              <a:ea typeface="Source Code Pro"/>
              <a:cs typeface="Source Code Pro"/>
              <a:sym typeface="Source Code Pro"/>
            </a:endParaRPr>
          </a:p>
          <a:p>
            <a:pPr marL="0" lvl="0" indent="0" algn="l" rtl="0">
              <a:spcBef>
                <a:spcPts val="0"/>
              </a:spcBef>
              <a:spcAft>
                <a:spcPts val="0"/>
              </a:spcAft>
              <a:buNone/>
            </a:pPr>
            <a:endParaRPr i="1">
              <a:latin typeface="Source Code Pro"/>
              <a:ea typeface="Source Code Pro"/>
              <a:cs typeface="Source Code Pro"/>
              <a:sym typeface="Source Code Pro"/>
            </a:endParaRPr>
          </a:p>
        </p:txBody>
      </p:sp>
      <p:pic>
        <p:nvPicPr>
          <p:cNvPr id="148" name="Google Shape;148;p25"/>
          <p:cNvPicPr preferRelativeResize="0"/>
          <p:nvPr/>
        </p:nvPicPr>
        <p:blipFill>
          <a:blip r:embed="rId3">
            <a:alphaModFix/>
          </a:blip>
          <a:stretch>
            <a:fillRect/>
          </a:stretch>
        </p:blipFill>
        <p:spPr>
          <a:xfrm>
            <a:off x="7177216" y="0"/>
            <a:ext cx="1417550" cy="11776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0" y="0"/>
            <a:ext cx="31074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6"/>
                </a:highlight>
              </a:rPr>
              <a:t>Post-Assessment: </a:t>
            </a:r>
            <a:endParaRPr>
              <a:highlight>
                <a:schemeClr val="accent6"/>
              </a:highlight>
            </a:endParaRPr>
          </a:p>
        </p:txBody>
      </p:sp>
      <p:sp>
        <p:nvSpPr>
          <p:cNvPr id="154" name="Google Shape;154;p26"/>
          <p:cNvSpPr txBox="1">
            <a:spLocks noGrp="1"/>
          </p:cNvSpPr>
          <p:nvPr>
            <p:ph type="body" idx="1"/>
          </p:nvPr>
        </p:nvSpPr>
        <p:spPr>
          <a:xfrm>
            <a:off x="0" y="801000"/>
            <a:ext cx="9144000" cy="2919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solidFill>
                  <a:srgbClr val="000000"/>
                </a:solidFill>
              </a:rPr>
              <a:t>Students will select a family member or adult in their life that they feel has GRIT. They will interview that person and ask them:</a:t>
            </a: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What are they passionate about?</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Did they face any problems?</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How did they overcome the problems to become successful?</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What does grit mean to them? </a:t>
            </a: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 sz="1400">
                <a:solidFill>
                  <a:srgbClr val="000000"/>
                </a:solidFill>
              </a:rPr>
              <a:t>Students can use comic strip drawings, writing, or video means to present their interview.</a:t>
            </a: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p:txBody>
      </p:sp>
      <p:sp>
        <p:nvSpPr>
          <p:cNvPr id="155" name="Google Shape;155;p26"/>
          <p:cNvSpPr txBox="1"/>
          <p:nvPr/>
        </p:nvSpPr>
        <p:spPr>
          <a:xfrm>
            <a:off x="30900" y="3627900"/>
            <a:ext cx="9082200" cy="124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u="sng">
                <a:latin typeface="Source Code Pro"/>
                <a:ea typeface="Source Code Pro"/>
                <a:cs typeface="Source Code Pro"/>
                <a:sym typeface="Source Code Pro"/>
              </a:rPr>
              <a:t>Parent Guided Answers:</a:t>
            </a:r>
            <a:endParaRPr sz="1800" b="1" i="1" u="sng">
              <a:latin typeface="Source Code Pro"/>
              <a:ea typeface="Source Code Pro"/>
              <a:cs typeface="Source Code Pro"/>
              <a:sym typeface="Source Code Pro"/>
            </a:endParaRPr>
          </a:p>
          <a:p>
            <a:pPr marL="0" lvl="0" indent="0" algn="l" rtl="0">
              <a:spcBef>
                <a:spcPts val="0"/>
              </a:spcBef>
              <a:spcAft>
                <a:spcPts val="0"/>
              </a:spcAft>
              <a:buNone/>
            </a:pPr>
            <a:endParaRPr i="1">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When the student is selecting a person to interview they should be looking at these questions. If that person does not fit any/all of the question they should consider interviewing another person. </a:t>
            </a:r>
            <a:endParaRPr i="1">
              <a:latin typeface="Source Code Pro"/>
              <a:ea typeface="Source Code Pro"/>
              <a:cs typeface="Source Code Pro"/>
              <a:sym typeface="Source Code Pro"/>
            </a:endParaRPr>
          </a:p>
          <a:p>
            <a:pPr marL="0" lvl="0" indent="0" algn="l" rtl="0">
              <a:spcBef>
                <a:spcPts val="0"/>
              </a:spcBef>
              <a:spcAft>
                <a:spcPts val="0"/>
              </a:spcAft>
              <a:buNone/>
            </a:pPr>
            <a:endParaRPr i="1">
              <a:latin typeface="Source Code Pro"/>
              <a:ea typeface="Source Code Pro"/>
              <a:cs typeface="Source Code Pro"/>
              <a:sym typeface="Source Code Pro"/>
            </a:endParaRPr>
          </a:p>
        </p:txBody>
      </p:sp>
      <p:cxnSp>
        <p:nvCxnSpPr>
          <p:cNvPr id="156" name="Google Shape;156;p26"/>
          <p:cNvCxnSpPr/>
          <p:nvPr/>
        </p:nvCxnSpPr>
        <p:spPr>
          <a:xfrm>
            <a:off x="-17257" y="3384363"/>
            <a:ext cx="9178500" cy="456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Lesson # 3</a:t>
            </a:r>
            <a:endParaRPr/>
          </a:p>
        </p:txBody>
      </p:sp>
      <p:sp>
        <p:nvSpPr>
          <p:cNvPr id="162" name="Google Shape;162;p27"/>
          <p:cNvSpPr txBox="1">
            <a:spLocks noGrp="1"/>
          </p:cNvSpPr>
          <p:nvPr>
            <p:ph type="subTitle" idx="1"/>
          </p:nvPr>
        </p:nvSpPr>
        <p:spPr>
          <a:xfrm>
            <a:off x="311700" y="3890400"/>
            <a:ext cx="8520600" cy="115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0" u="sng"/>
              <a:t>Objective</a:t>
            </a:r>
            <a:r>
              <a:rPr lang="en" sz="1800" b="0"/>
              <a:t>: After interactive discussions on passion and grit and active participation in building a school structure, students will complete a flipgrid  on the topics of overcoming challenges, personal passion and the grit needed to overcome obstacles to achieve success in building their structure.</a:t>
            </a:r>
            <a:endParaRPr sz="1800" b="0"/>
          </a:p>
          <a:p>
            <a:pPr marL="0" lvl="0" indent="0" algn="ctr"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0" y="0"/>
            <a:ext cx="31074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6"/>
                </a:highlight>
              </a:rPr>
              <a:t>Pre- assessment: </a:t>
            </a:r>
            <a:endParaRPr>
              <a:highlight>
                <a:schemeClr val="accent6"/>
              </a:highlight>
            </a:endParaRPr>
          </a:p>
        </p:txBody>
      </p:sp>
      <p:sp>
        <p:nvSpPr>
          <p:cNvPr id="168" name="Google Shape;168;p28"/>
          <p:cNvSpPr txBox="1">
            <a:spLocks noGrp="1"/>
          </p:cNvSpPr>
          <p:nvPr>
            <p:ph type="body" idx="1"/>
          </p:nvPr>
        </p:nvSpPr>
        <p:spPr>
          <a:xfrm>
            <a:off x="0" y="801000"/>
            <a:ext cx="9144000" cy="2134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 sz="1400">
                <a:solidFill>
                  <a:srgbClr val="000000"/>
                </a:solidFill>
              </a:rPr>
              <a:t>Students will talk to an adult to discuss Iggy and his passions. Discussion questions include:</a:t>
            </a:r>
            <a:endParaRPr sz="1400">
              <a:solidFill>
                <a:srgbClr val="000000"/>
              </a:solidFill>
            </a:endParaRPr>
          </a:p>
          <a:p>
            <a:pPr marL="457200" lvl="0" indent="-317500" algn="l" rtl="0">
              <a:lnSpc>
                <a:spcPct val="100000"/>
              </a:lnSpc>
              <a:spcBef>
                <a:spcPts val="0"/>
              </a:spcBef>
              <a:spcAft>
                <a:spcPts val="0"/>
              </a:spcAft>
              <a:buClr>
                <a:srgbClr val="000000"/>
              </a:buClr>
              <a:buSzPts val="1400"/>
              <a:buAutoNum type="arabicPeriod"/>
            </a:pPr>
            <a:r>
              <a:rPr lang="en" sz="1400">
                <a:solidFill>
                  <a:srgbClr val="000000"/>
                </a:solidFill>
              </a:rPr>
              <a:t>What was Iggy’s passion?</a:t>
            </a:r>
            <a:endParaRPr sz="1400">
              <a:solidFill>
                <a:srgbClr val="000000"/>
              </a:solidFill>
            </a:endParaRPr>
          </a:p>
          <a:p>
            <a:pPr marL="457200" lvl="0" indent="-317500" algn="l" rtl="0">
              <a:lnSpc>
                <a:spcPct val="100000"/>
              </a:lnSpc>
              <a:spcBef>
                <a:spcPts val="0"/>
              </a:spcBef>
              <a:spcAft>
                <a:spcPts val="0"/>
              </a:spcAft>
              <a:buClr>
                <a:srgbClr val="000000"/>
              </a:buClr>
              <a:buSzPts val="1400"/>
              <a:buAutoNum type="arabicPeriod"/>
            </a:pPr>
            <a:r>
              <a:rPr lang="en" sz="1400">
                <a:solidFill>
                  <a:srgbClr val="000000"/>
                </a:solidFill>
              </a:rPr>
              <a:t>What was the passion of the person you interviewed?</a:t>
            </a:r>
            <a:endParaRPr sz="1400">
              <a:solidFill>
                <a:srgbClr val="000000"/>
              </a:solidFill>
            </a:endParaRPr>
          </a:p>
          <a:p>
            <a:pPr marL="457200" lvl="0" indent="-317500" algn="l" rtl="0">
              <a:lnSpc>
                <a:spcPct val="100000"/>
              </a:lnSpc>
              <a:spcBef>
                <a:spcPts val="0"/>
              </a:spcBef>
              <a:spcAft>
                <a:spcPts val="0"/>
              </a:spcAft>
              <a:buClr>
                <a:srgbClr val="000000"/>
              </a:buClr>
              <a:buSzPts val="1400"/>
              <a:buAutoNum type="arabicPeriod"/>
            </a:pPr>
            <a:r>
              <a:rPr lang="en" sz="1400">
                <a:solidFill>
                  <a:srgbClr val="000000"/>
                </a:solidFill>
              </a:rPr>
              <a:t>How did both Iggy and the interviewed person use grit to succeed?</a:t>
            </a:r>
            <a:endParaRPr sz="1400">
              <a:solidFill>
                <a:srgbClr val="000000"/>
              </a:solidFill>
            </a:endParaRPr>
          </a:p>
          <a:p>
            <a:pPr marL="457200" lvl="0" indent="-317500" algn="l" rtl="0">
              <a:lnSpc>
                <a:spcPct val="100000"/>
              </a:lnSpc>
              <a:spcBef>
                <a:spcPts val="0"/>
              </a:spcBef>
              <a:spcAft>
                <a:spcPts val="0"/>
              </a:spcAft>
              <a:buClr>
                <a:srgbClr val="000000"/>
              </a:buClr>
              <a:buSzPts val="1400"/>
              <a:buAutoNum type="arabicPeriod"/>
            </a:pPr>
            <a:r>
              <a:rPr lang="en" sz="1400">
                <a:solidFill>
                  <a:srgbClr val="000000"/>
                </a:solidFill>
              </a:rPr>
              <a:t>What is something you have a passion about that shows grit?</a:t>
            </a: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p:txBody>
      </p:sp>
      <p:pic>
        <p:nvPicPr>
          <p:cNvPr id="169" name="Google Shape;169;p28"/>
          <p:cNvPicPr preferRelativeResize="0"/>
          <p:nvPr/>
        </p:nvPicPr>
        <p:blipFill>
          <a:blip r:embed="rId3">
            <a:alphaModFix/>
          </a:blip>
          <a:stretch>
            <a:fillRect/>
          </a:stretch>
        </p:blipFill>
        <p:spPr>
          <a:xfrm>
            <a:off x="3628826" y="2571738"/>
            <a:ext cx="1886348" cy="2281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0" y="0"/>
            <a:ext cx="31074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4"/>
                </a:highlight>
              </a:rPr>
              <a:t>Activities: </a:t>
            </a:r>
            <a:endParaRPr>
              <a:highlight>
                <a:schemeClr val="accent4"/>
              </a:highlight>
            </a:endParaRPr>
          </a:p>
        </p:txBody>
      </p:sp>
      <p:sp>
        <p:nvSpPr>
          <p:cNvPr id="175" name="Google Shape;175;p29"/>
          <p:cNvSpPr txBox="1">
            <a:spLocks noGrp="1"/>
          </p:cNvSpPr>
          <p:nvPr>
            <p:ph type="body" idx="1"/>
          </p:nvPr>
        </p:nvSpPr>
        <p:spPr>
          <a:xfrm>
            <a:off x="0" y="801000"/>
            <a:ext cx="9144000" cy="2134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 sz="1600">
                <a:solidFill>
                  <a:srgbClr val="000000"/>
                </a:solidFill>
              </a:rPr>
              <a:t>Students will assist Iggy Peck this week and create a building that would serve as another school on an island for the class to visit. They will be given the following materials:</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5 Sheets of Cardstock Paper (8.5 X 11)</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15 small paper or plastic cups (3 oz)</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r>
              <a:rPr lang="en" sz="1600" i="1">
                <a:solidFill>
                  <a:srgbClr val="000000"/>
                </a:solidFill>
              </a:rPr>
              <a:t>Parent Guided Note: </a:t>
            </a:r>
            <a:endParaRPr sz="1600" i="1">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These materials are a guideline and since this is through distance learning, students and their adults will be given the liberty to be creative through what materials they use. </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p:txBody>
      </p:sp>
      <p:cxnSp>
        <p:nvCxnSpPr>
          <p:cNvPr id="176" name="Google Shape;176;p29"/>
          <p:cNvCxnSpPr/>
          <p:nvPr/>
        </p:nvCxnSpPr>
        <p:spPr>
          <a:xfrm>
            <a:off x="0" y="2820625"/>
            <a:ext cx="9163800" cy="639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0"/>
          <p:cNvSpPr txBox="1">
            <a:spLocks noGrp="1"/>
          </p:cNvSpPr>
          <p:nvPr>
            <p:ph type="title"/>
          </p:nvPr>
        </p:nvSpPr>
        <p:spPr>
          <a:xfrm>
            <a:off x="0" y="0"/>
            <a:ext cx="39822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5"/>
                </a:highlight>
              </a:rPr>
              <a:t>Activities Continued: </a:t>
            </a:r>
            <a:endParaRPr>
              <a:highlight>
                <a:schemeClr val="accent5"/>
              </a:highlight>
            </a:endParaRPr>
          </a:p>
        </p:txBody>
      </p:sp>
      <p:sp>
        <p:nvSpPr>
          <p:cNvPr id="182" name="Google Shape;182;p30"/>
          <p:cNvSpPr txBox="1">
            <a:spLocks noGrp="1"/>
          </p:cNvSpPr>
          <p:nvPr>
            <p:ph type="body" idx="1"/>
          </p:nvPr>
        </p:nvSpPr>
        <p:spPr>
          <a:xfrm>
            <a:off x="0" y="801000"/>
            <a:ext cx="9144000" cy="4125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 sz="1600">
                <a:solidFill>
                  <a:srgbClr val="000000"/>
                </a:solidFill>
              </a:rPr>
              <a:t>Adult will assist the student to complete the following:</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A sketch of their school building that is supported by stilts and has at least two floors.</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Creating the building with the paper and cups. (Parent/adult is encouraged to take photos of the process so the student can document their progress.)</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r>
              <a:rPr lang="en" sz="1600" i="1">
                <a:solidFill>
                  <a:srgbClr val="000000"/>
                </a:solidFill>
              </a:rPr>
              <a:t>Parent Guided Note: </a:t>
            </a:r>
            <a:endParaRPr sz="1600" i="1">
              <a:solidFill>
                <a:srgbClr val="000000"/>
              </a:solidFill>
            </a:endParaRPr>
          </a:p>
          <a:p>
            <a:pPr marL="0" lvl="0" indent="0" algn="l" rtl="0">
              <a:lnSpc>
                <a:spcPct val="100000"/>
              </a:lnSpc>
              <a:spcBef>
                <a:spcPts val="0"/>
              </a:spcBef>
              <a:spcAft>
                <a:spcPts val="0"/>
              </a:spcAft>
              <a:buNone/>
            </a:pPr>
            <a:endParaRPr sz="1600" i="1">
              <a:solidFill>
                <a:srgbClr val="000000"/>
              </a:solidFill>
            </a:endParaRPr>
          </a:p>
          <a:p>
            <a:pPr marL="0" lvl="0" indent="0" algn="l" rtl="0">
              <a:lnSpc>
                <a:spcPct val="100000"/>
              </a:lnSpc>
              <a:spcBef>
                <a:spcPts val="0"/>
              </a:spcBef>
              <a:spcAft>
                <a:spcPts val="0"/>
              </a:spcAft>
              <a:buNone/>
            </a:pPr>
            <a:r>
              <a:rPr lang="en" sz="1600">
                <a:solidFill>
                  <a:srgbClr val="000000"/>
                </a:solidFill>
              </a:rPr>
              <a:t>Parent/adult is encouraged to take photos of the process so the student can document their progress</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These materials are a guideline and since this is through distance learning, students and their adults will be given the liberty to be creative through what materials they use. </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p:txBody>
      </p:sp>
      <p:cxnSp>
        <p:nvCxnSpPr>
          <p:cNvPr id="183" name="Google Shape;183;p30"/>
          <p:cNvCxnSpPr/>
          <p:nvPr/>
        </p:nvCxnSpPr>
        <p:spPr>
          <a:xfrm>
            <a:off x="0" y="2820625"/>
            <a:ext cx="9163800" cy="639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0" y="0"/>
            <a:ext cx="83724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4"/>
                </a:highlight>
              </a:rPr>
              <a:t>Activities Continued- Building activity images: </a:t>
            </a:r>
            <a:endParaRPr>
              <a:highlight>
                <a:schemeClr val="accent4"/>
              </a:highlight>
            </a:endParaRPr>
          </a:p>
        </p:txBody>
      </p:sp>
      <p:cxnSp>
        <p:nvCxnSpPr>
          <p:cNvPr id="189" name="Google Shape;189;p31"/>
          <p:cNvCxnSpPr/>
          <p:nvPr/>
        </p:nvCxnSpPr>
        <p:spPr>
          <a:xfrm>
            <a:off x="-9900" y="3180775"/>
            <a:ext cx="9163800" cy="63900"/>
          </a:xfrm>
          <a:prstGeom prst="straightConnector1">
            <a:avLst/>
          </a:prstGeom>
          <a:noFill/>
          <a:ln w="9525" cap="flat" cmpd="sng">
            <a:solidFill>
              <a:schemeClr val="dk2"/>
            </a:solidFill>
            <a:prstDash val="solid"/>
            <a:round/>
            <a:headEnd type="none" w="med" len="med"/>
            <a:tailEnd type="none" w="med" len="med"/>
          </a:ln>
        </p:spPr>
      </p:cxnSp>
      <p:pic>
        <p:nvPicPr>
          <p:cNvPr id="190" name="Google Shape;190;p31"/>
          <p:cNvPicPr preferRelativeResize="0"/>
          <p:nvPr/>
        </p:nvPicPr>
        <p:blipFill>
          <a:blip r:embed="rId3">
            <a:alphaModFix/>
          </a:blip>
          <a:stretch>
            <a:fillRect/>
          </a:stretch>
        </p:blipFill>
        <p:spPr>
          <a:xfrm>
            <a:off x="333475" y="1839325"/>
            <a:ext cx="1288526" cy="1204850"/>
          </a:xfrm>
          <a:prstGeom prst="rect">
            <a:avLst/>
          </a:prstGeom>
          <a:noFill/>
          <a:ln>
            <a:noFill/>
          </a:ln>
        </p:spPr>
      </p:pic>
      <p:pic>
        <p:nvPicPr>
          <p:cNvPr id="191" name="Google Shape;191;p31"/>
          <p:cNvPicPr preferRelativeResize="0"/>
          <p:nvPr/>
        </p:nvPicPr>
        <p:blipFill rotWithShape="1">
          <a:blip r:embed="rId4">
            <a:alphaModFix/>
          </a:blip>
          <a:srcRect l="29840" r="32126"/>
          <a:stretch/>
        </p:blipFill>
        <p:spPr>
          <a:xfrm>
            <a:off x="1731450" y="1267475"/>
            <a:ext cx="866225" cy="1821980"/>
          </a:xfrm>
          <a:prstGeom prst="rect">
            <a:avLst/>
          </a:prstGeom>
          <a:noFill/>
          <a:ln>
            <a:noFill/>
          </a:ln>
        </p:spPr>
      </p:pic>
      <p:sp>
        <p:nvSpPr>
          <p:cNvPr id="192" name="Google Shape;192;p31"/>
          <p:cNvSpPr txBox="1"/>
          <p:nvPr/>
        </p:nvSpPr>
        <p:spPr>
          <a:xfrm>
            <a:off x="141075" y="1222200"/>
            <a:ext cx="3000000" cy="6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highlight>
                  <a:srgbClr val="64FFDA"/>
                </a:highlight>
                <a:latin typeface="Oswald"/>
                <a:ea typeface="Oswald"/>
                <a:cs typeface="Oswald"/>
                <a:sym typeface="Oswald"/>
              </a:rPr>
              <a:t>MATERIALS:</a:t>
            </a:r>
            <a:endParaRPr sz="600"/>
          </a:p>
        </p:txBody>
      </p:sp>
      <p:pic>
        <p:nvPicPr>
          <p:cNvPr id="193" name="Google Shape;193;p31"/>
          <p:cNvPicPr preferRelativeResize="0"/>
          <p:nvPr/>
        </p:nvPicPr>
        <p:blipFill rotWithShape="1">
          <a:blip r:embed="rId5">
            <a:alphaModFix/>
          </a:blip>
          <a:srcRect b="21216"/>
          <a:stretch/>
        </p:blipFill>
        <p:spPr>
          <a:xfrm>
            <a:off x="4417550" y="1267478"/>
            <a:ext cx="1288526" cy="1640948"/>
          </a:xfrm>
          <a:prstGeom prst="rect">
            <a:avLst/>
          </a:prstGeom>
          <a:noFill/>
          <a:ln>
            <a:noFill/>
          </a:ln>
        </p:spPr>
      </p:pic>
      <p:sp>
        <p:nvSpPr>
          <p:cNvPr id="194" name="Google Shape;194;p31"/>
          <p:cNvSpPr txBox="1"/>
          <p:nvPr/>
        </p:nvSpPr>
        <p:spPr>
          <a:xfrm>
            <a:off x="4185300" y="729050"/>
            <a:ext cx="4187100" cy="6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highlight>
                  <a:srgbClr val="64FFDA"/>
                </a:highlight>
                <a:latin typeface="Oswald"/>
                <a:ea typeface="Oswald"/>
                <a:cs typeface="Oswald"/>
                <a:sym typeface="Oswald"/>
              </a:rPr>
              <a:t>Some ideas to help you get started:</a:t>
            </a:r>
            <a:endParaRPr sz="500"/>
          </a:p>
        </p:txBody>
      </p:sp>
      <p:pic>
        <p:nvPicPr>
          <p:cNvPr id="195" name="Google Shape;195;p31"/>
          <p:cNvPicPr preferRelativeResize="0"/>
          <p:nvPr/>
        </p:nvPicPr>
        <p:blipFill>
          <a:blip r:embed="rId6">
            <a:alphaModFix/>
          </a:blip>
          <a:stretch>
            <a:fillRect/>
          </a:stretch>
        </p:blipFill>
        <p:spPr>
          <a:xfrm>
            <a:off x="6084825" y="1884594"/>
            <a:ext cx="1288524" cy="1175531"/>
          </a:xfrm>
          <a:prstGeom prst="rect">
            <a:avLst/>
          </a:prstGeom>
          <a:noFill/>
          <a:ln>
            <a:noFill/>
          </a:ln>
        </p:spPr>
      </p:pic>
      <p:pic>
        <p:nvPicPr>
          <p:cNvPr id="196" name="Google Shape;196;p31"/>
          <p:cNvPicPr preferRelativeResize="0"/>
          <p:nvPr/>
        </p:nvPicPr>
        <p:blipFill rotWithShape="1">
          <a:blip r:embed="rId7">
            <a:alphaModFix/>
          </a:blip>
          <a:srcRect l="27602" t="4748" r="27602" b="4622"/>
          <a:stretch/>
        </p:blipFill>
        <p:spPr>
          <a:xfrm>
            <a:off x="7955825" y="995118"/>
            <a:ext cx="995876" cy="2185656"/>
          </a:xfrm>
          <a:prstGeom prst="rect">
            <a:avLst/>
          </a:prstGeom>
          <a:noFill/>
          <a:ln>
            <a:noFill/>
          </a:ln>
        </p:spPr>
      </p:pic>
      <p:sp>
        <p:nvSpPr>
          <p:cNvPr id="197" name="Google Shape;197;p31"/>
          <p:cNvSpPr txBox="1"/>
          <p:nvPr/>
        </p:nvSpPr>
        <p:spPr>
          <a:xfrm>
            <a:off x="0" y="3180775"/>
            <a:ext cx="9144000" cy="18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i="1">
                <a:latin typeface="Source Code Pro"/>
                <a:ea typeface="Source Code Pro"/>
                <a:cs typeface="Source Code Pro"/>
                <a:sym typeface="Source Code Pro"/>
              </a:rPr>
              <a:t>Parent Guided Note: </a:t>
            </a:r>
            <a:endParaRPr sz="1500" b="1" i="1">
              <a:latin typeface="Source Code Pro"/>
              <a:ea typeface="Source Code Pro"/>
              <a:cs typeface="Source Code Pro"/>
              <a:sym typeface="Source Code Pro"/>
            </a:endParaRPr>
          </a:p>
          <a:p>
            <a:pPr marL="457200" lvl="0" indent="-323850" algn="l" rtl="0">
              <a:lnSpc>
                <a:spcPct val="115000"/>
              </a:lnSpc>
              <a:spcBef>
                <a:spcPts val="1600"/>
              </a:spcBef>
              <a:spcAft>
                <a:spcPts val="0"/>
              </a:spcAft>
              <a:buClr>
                <a:srgbClr val="000000"/>
              </a:buClr>
              <a:buSzPts val="1500"/>
              <a:buFont typeface="Source Code Pro"/>
              <a:buChar char="●"/>
            </a:pPr>
            <a:r>
              <a:rPr lang="en" sz="1500" i="1">
                <a:latin typeface="Source Code Pro"/>
                <a:ea typeface="Source Code Pro"/>
                <a:cs typeface="Source Code Pro"/>
                <a:sym typeface="Source Code Pro"/>
              </a:rPr>
              <a:t>Parent/adult is encouraged to take photos of the process so the student can document their progress</a:t>
            </a:r>
            <a:endParaRPr sz="1500" i="1">
              <a:latin typeface="Source Code Pro"/>
              <a:ea typeface="Source Code Pro"/>
              <a:cs typeface="Source Code Pro"/>
              <a:sym typeface="Source Code Pro"/>
            </a:endParaRPr>
          </a:p>
          <a:p>
            <a:pPr marL="457200" lvl="0" indent="-323850" algn="l" rtl="0">
              <a:lnSpc>
                <a:spcPct val="115000"/>
              </a:lnSpc>
              <a:spcBef>
                <a:spcPts val="0"/>
              </a:spcBef>
              <a:spcAft>
                <a:spcPts val="0"/>
              </a:spcAft>
              <a:buClr>
                <a:srgbClr val="000000"/>
              </a:buClr>
              <a:buSzPts val="1500"/>
              <a:buFont typeface="Source Code Pro"/>
              <a:buChar char="●"/>
            </a:pPr>
            <a:r>
              <a:rPr lang="en" sz="1500" i="1">
                <a:latin typeface="Source Code Pro"/>
                <a:ea typeface="Source Code Pro"/>
                <a:cs typeface="Source Code Pro"/>
                <a:sym typeface="Source Code Pro"/>
              </a:rPr>
              <a:t>These materials are a guideline and since this is through distance learning, students and their adults will be given the liberty to be creative through what materials they use. </a:t>
            </a:r>
            <a:endParaRPr sz="1500" i="1">
              <a:latin typeface="Source Code Pro"/>
              <a:ea typeface="Source Code Pro"/>
              <a:cs typeface="Source Code Pro"/>
              <a:sym typeface="Source Code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1858703" y="1044308"/>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Lesson # 1</a:t>
            </a:r>
            <a:endParaRPr b="1"/>
          </a:p>
        </p:txBody>
      </p:sp>
      <p:sp>
        <p:nvSpPr>
          <p:cNvPr id="62" name="Google Shape;62;p14"/>
          <p:cNvSpPr txBox="1">
            <a:spLocks noGrp="1"/>
          </p:cNvSpPr>
          <p:nvPr>
            <p:ph type="subTitle" idx="1"/>
          </p:nvPr>
        </p:nvSpPr>
        <p:spPr>
          <a:xfrm>
            <a:off x="0" y="3638525"/>
            <a:ext cx="91440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0" u="sng"/>
              <a:t>Objective</a:t>
            </a:r>
            <a:r>
              <a:rPr lang="en" sz="1800" b="0"/>
              <a:t>: After participating in a brainstorming activity and an interactive read aloud on Iggy, students will identify and explain Iggy's passion by creating a list, write, draw activity activity. </a:t>
            </a:r>
            <a:endParaRPr sz="1800" b="0"/>
          </a:p>
          <a:p>
            <a:pPr marL="0" lvl="0" indent="0" algn="ctr"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2"/>
          <p:cNvSpPr txBox="1">
            <a:spLocks noGrp="1"/>
          </p:cNvSpPr>
          <p:nvPr>
            <p:ph type="title"/>
          </p:nvPr>
        </p:nvSpPr>
        <p:spPr>
          <a:xfrm>
            <a:off x="0" y="0"/>
            <a:ext cx="39822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5"/>
                </a:highlight>
              </a:rPr>
              <a:t>Activities Continued: </a:t>
            </a:r>
            <a:endParaRPr>
              <a:highlight>
                <a:schemeClr val="accent5"/>
              </a:highlight>
            </a:endParaRPr>
          </a:p>
        </p:txBody>
      </p:sp>
      <p:sp>
        <p:nvSpPr>
          <p:cNvPr id="203" name="Google Shape;203;p32"/>
          <p:cNvSpPr txBox="1">
            <a:spLocks noGrp="1"/>
          </p:cNvSpPr>
          <p:nvPr>
            <p:ph type="body" idx="1"/>
          </p:nvPr>
        </p:nvSpPr>
        <p:spPr>
          <a:xfrm>
            <a:off x="0" y="801000"/>
            <a:ext cx="9144000" cy="4125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 sz="1600">
                <a:solidFill>
                  <a:srgbClr val="000000"/>
                </a:solidFill>
              </a:rPr>
              <a:t>Students will then test their school building structure by using a small object to act as the people (ex: hard pasta, dice, paper clips). Creativity is encouraged, these are recommendations for size and weight purposes.  </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If their building is not sturdy for their “people”, they will redesign their building in a sketch and try again. It is encouraged to keep trying until you reach success with this structure. </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r>
              <a:rPr lang="en" sz="1600" i="1">
                <a:solidFill>
                  <a:srgbClr val="000000"/>
                </a:solidFill>
              </a:rPr>
              <a:t>Parent Guided Note: </a:t>
            </a:r>
            <a:endParaRPr sz="1600" i="1">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REMEMBER IT IS OKAY TO HAVE TO TRY THIS MORE THAN ONCE!!! IT IS THE PASSION/GRIT THAT SHOULD KEEP THE STUDENT TO WANT TO KEEP TRYING UNTIL THEY SUCCEED!</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p:txBody>
      </p:sp>
      <p:cxnSp>
        <p:nvCxnSpPr>
          <p:cNvPr id="204" name="Google Shape;204;p32"/>
          <p:cNvCxnSpPr/>
          <p:nvPr/>
        </p:nvCxnSpPr>
        <p:spPr>
          <a:xfrm>
            <a:off x="0" y="3049225"/>
            <a:ext cx="9163800" cy="63900"/>
          </a:xfrm>
          <a:prstGeom prst="straightConnector1">
            <a:avLst/>
          </a:prstGeom>
          <a:noFill/>
          <a:ln w="9525" cap="flat" cmpd="sng">
            <a:solidFill>
              <a:schemeClr val="dk2"/>
            </a:solidFill>
            <a:prstDash val="solid"/>
            <a:round/>
            <a:headEnd type="none" w="med" len="med"/>
            <a:tailEnd type="none" w="med" len="med"/>
          </a:ln>
        </p:spPr>
      </p:cxnSp>
      <p:pic>
        <p:nvPicPr>
          <p:cNvPr id="205" name="Google Shape;205;p32"/>
          <p:cNvPicPr preferRelativeResize="0"/>
          <p:nvPr/>
        </p:nvPicPr>
        <p:blipFill>
          <a:blip r:embed="rId3">
            <a:alphaModFix/>
          </a:blip>
          <a:stretch>
            <a:fillRect/>
          </a:stretch>
        </p:blipFill>
        <p:spPr>
          <a:xfrm>
            <a:off x="8313275" y="3113125"/>
            <a:ext cx="759601" cy="7596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0" y="0"/>
            <a:ext cx="39822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Post-Assessment:</a:t>
            </a:r>
            <a:r>
              <a:rPr lang="en">
                <a:highlight>
                  <a:schemeClr val="accent5"/>
                </a:highlight>
              </a:rPr>
              <a:t> </a:t>
            </a:r>
            <a:endParaRPr>
              <a:highlight>
                <a:schemeClr val="accent5"/>
              </a:highlight>
            </a:endParaRPr>
          </a:p>
        </p:txBody>
      </p:sp>
      <p:sp>
        <p:nvSpPr>
          <p:cNvPr id="211" name="Google Shape;211;p33"/>
          <p:cNvSpPr txBox="1">
            <a:spLocks noGrp="1"/>
          </p:cNvSpPr>
          <p:nvPr>
            <p:ph type="body" idx="1"/>
          </p:nvPr>
        </p:nvSpPr>
        <p:spPr>
          <a:xfrm>
            <a:off x="0" y="1182000"/>
            <a:ext cx="9144000" cy="3961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solidFill>
                  <a:srgbClr val="000000"/>
                </a:solidFill>
              </a:rPr>
              <a:t>Students will complete a flipgrid showing their successful structure and answer the following questions:</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How many tries did it take to find success in your structure?</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Did you ever want to give up? If so, what made you keep trying?</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What challenges did you face?</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What ways did you overcome the challenges?</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Students will additionally watch and respond to at least two of their classmates videos. </a:t>
            </a:r>
            <a:endParaRPr sz="1600">
              <a:solidFill>
                <a:srgbClr val="000000"/>
              </a:solidFill>
            </a:endParaRPr>
          </a:p>
          <a:p>
            <a:pPr marL="0" lvl="0" indent="0" algn="l" rtl="0">
              <a:lnSpc>
                <a:spcPct val="100000"/>
              </a:lnSpc>
              <a:spcBef>
                <a:spcPts val="0"/>
              </a:spcBef>
              <a:spcAft>
                <a:spcPts val="0"/>
              </a:spcAft>
              <a:buNone/>
            </a:pPr>
            <a:endParaRPr sz="1600" i="1">
              <a:solidFill>
                <a:srgbClr val="000000"/>
              </a:solidFill>
            </a:endParaRPr>
          </a:p>
          <a:p>
            <a:pPr marL="0" lvl="0" indent="0" algn="l" rtl="0">
              <a:lnSpc>
                <a:spcPct val="100000"/>
              </a:lnSpc>
              <a:spcBef>
                <a:spcPts val="0"/>
              </a:spcBef>
              <a:spcAft>
                <a:spcPts val="0"/>
              </a:spcAft>
              <a:buNone/>
            </a:pPr>
            <a:r>
              <a:rPr lang="en" sz="1600" i="1">
                <a:solidFill>
                  <a:srgbClr val="000000"/>
                </a:solidFill>
              </a:rPr>
              <a:t>Parent Guided Note: </a:t>
            </a:r>
            <a:r>
              <a:rPr lang="en" sz="1600">
                <a:solidFill>
                  <a:srgbClr val="000000"/>
                </a:solidFill>
              </a:rPr>
              <a:t> </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This discussion on flipgrid and responding to classmates videos should lead to the idea that perseverance is nurtured by passion. Students who have the passion for building/architecture like Iggy would likely show more grit towards their final structure than those that do not have an architecture passion.</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p:txBody>
      </p:sp>
      <p:cxnSp>
        <p:nvCxnSpPr>
          <p:cNvPr id="212" name="Google Shape;212;p33"/>
          <p:cNvCxnSpPr/>
          <p:nvPr/>
        </p:nvCxnSpPr>
        <p:spPr>
          <a:xfrm>
            <a:off x="0" y="3430225"/>
            <a:ext cx="9163800" cy="63900"/>
          </a:xfrm>
          <a:prstGeom prst="straightConnector1">
            <a:avLst/>
          </a:prstGeom>
          <a:noFill/>
          <a:ln w="9525" cap="flat" cmpd="sng">
            <a:solidFill>
              <a:schemeClr val="dk2"/>
            </a:solidFill>
            <a:prstDash val="solid"/>
            <a:round/>
            <a:headEnd type="none" w="med" len="med"/>
            <a:tailEnd type="none" w="med" len="med"/>
          </a:ln>
        </p:spPr>
      </p:cxnSp>
      <p:pic>
        <p:nvPicPr>
          <p:cNvPr id="213" name="Google Shape;213;p33">
            <a:hlinkClick r:id="rId3"/>
          </p:cNvPr>
          <p:cNvPicPr preferRelativeResize="0"/>
          <p:nvPr/>
        </p:nvPicPr>
        <p:blipFill>
          <a:blip r:embed="rId4">
            <a:alphaModFix/>
          </a:blip>
          <a:stretch>
            <a:fillRect/>
          </a:stretch>
        </p:blipFill>
        <p:spPr>
          <a:xfrm>
            <a:off x="5268925" y="283352"/>
            <a:ext cx="1335099" cy="784725"/>
          </a:xfrm>
          <a:prstGeom prst="rect">
            <a:avLst/>
          </a:prstGeom>
          <a:noFill/>
          <a:ln>
            <a:noFill/>
          </a:ln>
        </p:spPr>
      </p:pic>
      <p:pic>
        <p:nvPicPr>
          <p:cNvPr id="214" name="Google Shape;214;p33"/>
          <p:cNvPicPr preferRelativeResize="0"/>
          <p:nvPr/>
        </p:nvPicPr>
        <p:blipFill>
          <a:blip r:embed="rId5">
            <a:alphaModFix/>
          </a:blip>
          <a:stretch>
            <a:fillRect/>
          </a:stretch>
        </p:blipFill>
        <p:spPr>
          <a:xfrm rot="599013">
            <a:off x="3744024" y="30675"/>
            <a:ext cx="1851150" cy="883625"/>
          </a:xfrm>
          <a:prstGeom prst="rect">
            <a:avLst/>
          </a:prstGeom>
          <a:noFill/>
          <a:ln>
            <a:noFill/>
          </a:ln>
        </p:spPr>
      </p:pic>
      <p:sp>
        <p:nvSpPr>
          <p:cNvPr id="215" name="Google Shape;215;p33"/>
          <p:cNvSpPr txBox="1"/>
          <p:nvPr/>
        </p:nvSpPr>
        <p:spPr>
          <a:xfrm>
            <a:off x="6872900" y="175875"/>
            <a:ext cx="1430700" cy="892200"/>
          </a:xfrm>
          <a:prstGeom prst="rect">
            <a:avLst/>
          </a:prstGeom>
          <a:solidFill>
            <a:srgbClr val="FFFFFF"/>
          </a:solidFill>
          <a:ln w="28575"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a:highlight>
                  <a:srgbClr val="FFFFFF"/>
                </a:highlight>
                <a:latin typeface="Times New Roman"/>
                <a:ea typeface="Times New Roman"/>
                <a:cs typeface="Times New Roman"/>
                <a:sym typeface="Times New Roman"/>
              </a:rPr>
              <a:t>The password required to enter the flipgrid is </a:t>
            </a:r>
            <a:r>
              <a:rPr lang="en" sz="1300" b="1" u="sng">
                <a:highlight>
                  <a:srgbClr val="FFFFFF"/>
                </a:highlight>
                <a:latin typeface="Times New Roman"/>
                <a:ea typeface="Times New Roman"/>
                <a:cs typeface="Times New Roman"/>
                <a:sym typeface="Times New Roman"/>
              </a:rPr>
              <a:t>Molloy2020</a:t>
            </a:r>
            <a:endParaRPr sz="1100" b="1">
              <a:highlight>
                <a:srgbClr val="FFFFFF"/>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4"/>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500"/>
              <a:t>Lesson #4</a:t>
            </a:r>
            <a:endParaRPr sz="6500"/>
          </a:p>
        </p:txBody>
      </p:sp>
      <p:sp>
        <p:nvSpPr>
          <p:cNvPr id="221" name="Google Shape;221;p34"/>
          <p:cNvSpPr txBox="1">
            <a:spLocks noGrp="1"/>
          </p:cNvSpPr>
          <p:nvPr>
            <p:ph type="subTitle" idx="1"/>
          </p:nvPr>
        </p:nvSpPr>
        <p:spPr>
          <a:xfrm>
            <a:off x="150" y="3550650"/>
            <a:ext cx="9144000" cy="159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b="0" u="sng"/>
              <a:t>Objective</a:t>
            </a:r>
            <a:r>
              <a:rPr lang="en" sz="1600" b="0"/>
              <a:t>: After watching and discussing a Grit video and actively participating in a Thinglink activity, students will analyze and explain what Grit means to them and will share their personal thoughts on grit and success in fifth grade with an incoming 5th grade student.</a:t>
            </a:r>
            <a:endParaRPr sz="1600" b="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5"/>
          <p:cNvSpPr txBox="1">
            <a:spLocks noGrp="1"/>
          </p:cNvSpPr>
          <p:nvPr>
            <p:ph type="title"/>
          </p:nvPr>
        </p:nvSpPr>
        <p:spPr>
          <a:xfrm>
            <a:off x="0" y="0"/>
            <a:ext cx="2718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6"/>
                </a:highlight>
              </a:rPr>
              <a:t>Pre-Assessment:</a:t>
            </a:r>
            <a:endParaRPr>
              <a:highlight>
                <a:schemeClr val="accent6"/>
              </a:highlight>
            </a:endParaRPr>
          </a:p>
        </p:txBody>
      </p:sp>
      <p:sp>
        <p:nvSpPr>
          <p:cNvPr id="227" name="Google Shape;227;p35"/>
          <p:cNvSpPr txBox="1">
            <a:spLocks noGrp="1"/>
          </p:cNvSpPr>
          <p:nvPr>
            <p:ph type="body" idx="1"/>
          </p:nvPr>
        </p:nvSpPr>
        <p:spPr>
          <a:xfrm>
            <a:off x="76200" y="1133725"/>
            <a:ext cx="6151800" cy="3012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a:solidFill>
                  <a:srgbClr val="000000"/>
                </a:solidFill>
              </a:rPr>
              <a:t>Students will watch </a:t>
            </a:r>
            <a:r>
              <a:rPr lang="en" sz="2000" u="sng">
                <a:solidFill>
                  <a:srgbClr val="1155CC"/>
                </a:solidFill>
                <a:hlinkClick r:id="rId3"/>
              </a:rPr>
              <a:t>YouTube video</a:t>
            </a:r>
            <a:r>
              <a:rPr lang="en" sz="2000">
                <a:solidFill>
                  <a:srgbClr val="000000"/>
                </a:solidFill>
              </a:rPr>
              <a:t> (ending at 2:25).</a:t>
            </a:r>
            <a:endParaRPr sz="2000">
              <a:solidFill>
                <a:srgbClr val="000000"/>
              </a:solidFill>
            </a:endParaRPr>
          </a:p>
          <a:p>
            <a:pPr marL="0" lvl="0" indent="0" algn="l" rtl="0">
              <a:lnSpc>
                <a:spcPct val="100000"/>
              </a:lnSpc>
              <a:spcBef>
                <a:spcPts val="0"/>
              </a:spcBef>
              <a:spcAft>
                <a:spcPts val="0"/>
              </a:spcAft>
              <a:buNone/>
            </a:pPr>
            <a:endParaRPr sz="2000">
              <a:solidFill>
                <a:srgbClr val="000000"/>
              </a:solidFill>
            </a:endParaRPr>
          </a:p>
          <a:p>
            <a:pPr marL="0" lvl="0" indent="0" algn="l" rtl="0">
              <a:lnSpc>
                <a:spcPct val="100000"/>
              </a:lnSpc>
              <a:spcBef>
                <a:spcPts val="0"/>
              </a:spcBef>
              <a:spcAft>
                <a:spcPts val="0"/>
              </a:spcAft>
              <a:buNone/>
            </a:pPr>
            <a:r>
              <a:rPr lang="en" sz="2000">
                <a:solidFill>
                  <a:srgbClr val="000000"/>
                </a:solidFill>
              </a:rPr>
              <a:t>They will then have a discussion with a parent/adult on the question:</a:t>
            </a:r>
            <a:endParaRPr sz="2000">
              <a:solidFill>
                <a:srgbClr val="000000"/>
              </a:solidFill>
            </a:endParaRPr>
          </a:p>
          <a:p>
            <a:pPr marL="457200" lvl="0" indent="-355600" algn="l" rtl="0">
              <a:lnSpc>
                <a:spcPct val="100000"/>
              </a:lnSpc>
              <a:spcBef>
                <a:spcPts val="0"/>
              </a:spcBef>
              <a:spcAft>
                <a:spcPts val="0"/>
              </a:spcAft>
              <a:buClr>
                <a:srgbClr val="000000"/>
              </a:buClr>
              <a:buSzPts val="2000"/>
              <a:buFont typeface="Source Code Pro"/>
              <a:buChar char="●"/>
            </a:pPr>
            <a:r>
              <a:rPr lang="en" sz="2000">
                <a:solidFill>
                  <a:srgbClr val="000000"/>
                </a:solidFill>
              </a:rPr>
              <a:t>How did you need to use grit when you were building your school structures last week? </a:t>
            </a:r>
            <a:endParaRPr sz="2000">
              <a:solidFill>
                <a:srgbClr val="000000"/>
              </a:solidFill>
            </a:endParaRPr>
          </a:p>
          <a:p>
            <a:pPr marL="457200" lvl="0" indent="-355600" algn="l" rtl="0">
              <a:lnSpc>
                <a:spcPct val="100000"/>
              </a:lnSpc>
              <a:spcBef>
                <a:spcPts val="0"/>
              </a:spcBef>
              <a:spcAft>
                <a:spcPts val="0"/>
              </a:spcAft>
              <a:buClr>
                <a:srgbClr val="000000"/>
              </a:buClr>
              <a:buSzPts val="2000"/>
              <a:buFont typeface="Source Code Pro"/>
              <a:buChar char="●"/>
            </a:pPr>
            <a:r>
              <a:rPr lang="en" sz="2000">
                <a:solidFill>
                  <a:srgbClr val="000000"/>
                </a:solidFill>
              </a:rPr>
              <a:t>When was a time in your life that you needed to use grit to succeed?</a:t>
            </a:r>
            <a:endParaRPr sz="2000">
              <a:solidFill>
                <a:srgbClr val="000000"/>
              </a:solidFill>
            </a:endParaRPr>
          </a:p>
          <a:p>
            <a:pPr marL="0" lvl="0" indent="0" algn="l" rtl="0">
              <a:spcBef>
                <a:spcPts val="0"/>
              </a:spcBef>
              <a:spcAft>
                <a:spcPts val="1600"/>
              </a:spcAft>
              <a:buNone/>
            </a:pPr>
            <a:endParaRPr/>
          </a:p>
        </p:txBody>
      </p:sp>
      <p:pic>
        <p:nvPicPr>
          <p:cNvPr id="228" name="Google Shape;228;p35" descr="Join us at https://www.patreon.com/sprouts and listen to&#10;http://www.econtalk.org/archives/2016/07/angela_duckwort.html for a deeper insight into the concept. &#10;&#10;Sources:&#10;http://www.webcitation.org/62C0yfhcJ&#10;https://www.ncbi.nlm.nih.gov/pubmed/2658056&#10;https://www.ncbi.nlm.nih.gov/pubmed/3367285&#10;http://psyserv06.psy.sbg.ac.at:5916/fetch/PDF/10978569.pdf&#10;https://en.wikipedia.org/wiki/Stanford_marshmallow_experiment&#10;&#10;Script:&#10;Grit is a combination of character traits, such as self-control, passion, and perseverance. Many modern psychologists, educators, and parents now believe it's more important for success in life than good grades at school or an outstanding intelligence.&#10;&#10;At a Stanford experiment in the late 1960s psychologist Walter Mischel put kids in front of one tasty marshmallow. The 4-year-old children were then promised another one if they had enough willpower not eat the one in front of them.  Then they were left alone for 15 minutes. Some kids hid below the table. Those who were able to delay their gratification got a second treat and many years later became more accomplished adults. They were more healthy, had higher test scores at school and were socially more competent. Professor Mischel and the marshmallow test became famous. &#10;&#10;Angela Duckworth, a popular psychologist, later invented the so-called Grit-Scale, a questionnaire to predict success. One question: Do I finish what I began? She then interviewed gifted businesswomen, accomplished scientists, and other successful people. She found out that self-control, passion, and perseverance were better indicators for success than a high IQ score or fine genes.&#10;&#10;Let's examine the reasons behind this. Passion leads us to pursue careers that we love. Once we love something, we work hard to succeed and as a result, can reach excellence Self-control allows us to wait even if something looks very attractive. This is important because one day, a better option might present itself. And perseverance means we keep fighting despite obstacles. It’s essential to complete projects that then grow our self-confidence through social recognition. The most gifted minds can't even start if they lack passion and inspiration.&#10;&#10;One way to develop grit is to realize that we can eliminate our weaknesses with practice. We can learn a new thing by practicing long enough to see actual progress. But we can also study the lives of our role models. Then we understand that football stars train every day and receive constant feedback from professional coaches to develop specific skills.&#10;&#10;Once we internalize that we can improve our skills, we might realize that we can also practice willpower. For example, to change to a vegetarian diet is hard. But if you start small and try to cut out beef every Sunday, you might soon realize that you can also skip chicken during the week. And when that happens, you experience that you can grow will-power like any other muscle in your body. Then anything is possible, even to become a vegetarian&#10;&#10;When we experience that our brain is like any other muscle that grows with training, then willpower and self-control are just a matter of practice. And once we practice something long enough, it can become a habit or even our passion. Some 2,000 years ago Aristotle supposedly wrote: &quot;We are what we repeatedly do. Excellence then is not an act, but a habit.&quot; Maybe he was right. What do you think about Grit?" title="GRIT: Traits that Matter for School, Work, and Life">
            <a:hlinkClick r:id="rId4"/>
          </p:cNvPr>
          <p:cNvPicPr preferRelativeResize="0"/>
          <p:nvPr/>
        </p:nvPicPr>
        <p:blipFill>
          <a:blip r:embed="rId5">
            <a:alphaModFix/>
          </a:blip>
          <a:stretch>
            <a:fillRect/>
          </a:stretch>
        </p:blipFill>
        <p:spPr>
          <a:xfrm>
            <a:off x="6569925" y="676525"/>
            <a:ext cx="2574074" cy="1930550"/>
          </a:xfrm>
          <a:prstGeom prst="rect">
            <a:avLst/>
          </a:prstGeom>
          <a:noFill/>
          <a:ln>
            <a:noFill/>
          </a:ln>
        </p:spPr>
      </p:pic>
      <p:pic>
        <p:nvPicPr>
          <p:cNvPr id="229" name="Google Shape;229;p35"/>
          <p:cNvPicPr preferRelativeResize="0"/>
          <p:nvPr/>
        </p:nvPicPr>
        <p:blipFill>
          <a:blip r:embed="rId6">
            <a:alphaModFix/>
          </a:blip>
          <a:stretch>
            <a:fillRect/>
          </a:stretch>
        </p:blipFill>
        <p:spPr>
          <a:xfrm rot="987573">
            <a:off x="4994624" y="109250"/>
            <a:ext cx="1851150" cy="883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6"/>
          <p:cNvSpPr txBox="1">
            <a:spLocks noGrp="1"/>
          </p:cNvSpPr>
          <p:nvPr>
            <p:ph type="title"/>
          </p:nvPr>
        </p:nvSpPr>
        <p:spPr>
          <a:xfrm>
            <a:off x="0" y="0"/>
            <a:ext cx="3289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5"/>
                </a:highlight>
              </a:rPr>
              <a:t>ACTIVITIES:</a:t>
            </a:r>
            <a:endParaRPr>
              <a:highlight>
                <a:schemeClr val="accent5"/>
              </a:highlight>
            </a:endParaRPr>
          </a:p>
        </p:txBody>
      </p:sp>
      <p:sp>
        <p:nvSpPr>
          <p:cNvPr id="235" name="Google Shape;235;p36"/>
          <p:cNvSpPr txBox="1">
            <a:spLocks noGrp="1"/>
          </p:cNvSpPr>
          <p:nvPr>
            <p:ph type="body" idx="1"/>
          </p:nvPr>
        </p:nvSpPr>
        <p:spPr>
          <a:xfrm>
            <a:off x="0" y="1008350"/>
            <a:ext cx="9144000" cy="269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Students will follow along to a Thinglink where it will show five scientists who showed grit. They will click through the interactive link where they will learn the success of the scientist as well as what the scientist needed to overcome in order to succeed. </a:t>
            </a:r>
            <a:endParaRPr>
              <a:solidFill>
                <a:srgbClr val="000000"/>
              </a:solidFill>
            </a:endParaRPr>
          </a:p>
          <a:p>
            <a:pPr marL="0" lvl="0" indent="0" algn="l" rtl="0">
              <a:spcBef>
                <a:spcPts val="1600"/>
              </a:spcBef>
              <a:spcAft>
                <a:spcPts val="1600"/>
              </a:spcAft>
              <a:buNone/>
            </a:pPr>
            <a:endParaRPr/>
          </a:p>
        </p:txBody>
      </p:sp>
      <p:pic>
        <p:nvPicPr>
          <p:cNvPr id="236" name="Google Shape;236;p36">
            <a:hlinkClick r:id="rId3"/>
          </p:cNvPr>
          <p:cNvPicPr preferRelativeResize="0"/>
          <p:nvPr/>
        </p:nvPicPr>
        <p:blipFill>
          <a:blip r:embed="rId4">
            <a:alphaModFix/>
          </a:blip>
          <a:stretch>
            <a:fillRect/>
          </a:stretch>
        </p:blipFill>
        <p:spPr>
          <a:xfrm>
            <a:off x="6978525" y="3213113"/>
            <a:ext cx="1611775" cy="1458000"/>
          </a:xfrm>
          <a:prstGeom prst="rect">
            <a:avLst/>
          </a:prstGeom>
          <a:noFill/>
          <a:ln>
            <a:noFill/>
          </a:ln>
        </p:spPr>
      </p:pic>
      <p:pic>
        <p:nvPicPr>
          <p:cNvPr id="237" name="Google Shape;237;p36"/>
          <p:cNvPicPr preferRelativeResize="0"/>
          <p:nvPr/>
        </p:nvPicPr>
        <p:blipFill>
          <a:blip r:embed="rId5">
            <a:alphaModFix/>
          </a:blip>
          <a:stretch>
            <a:fillRect/>
          </a:stretch>
        </p:blipFill>
        <p:spPr>
          <a:xfrm rot="987573">
            <a:off x="5249874" y="3031975"/>
            <a:ext cx="1851150" cy="883625"/>
          </a:xfrm>
          <a:prstGeom prst="rect">
            <a:avLst/>
          </a:prstGeom>
          <a:noFill/>
          <a:ln>
            <a:noFill/>
          </a:ln>
        </p:spPr>
      </p:pic>
      <p:pic>
        <p:nvPicPr>
          <p:cNvPr id="238" name="Google Shape;238;p36"/>
          <p:cNvPicPr preferRelativeResize="0"/>
          <p:nvPr/>
        </p:nvPicPr>
        <p:blipFill>
          <a:blip r:embed="rId6">
            <a:alphaModFix/>
          </a:blip>
          <a:stretch>
            <a:fillRect/>
          </a:stretch>
        </p:blipFill>
        <p:spPr>
          <a:xfrm>
            <a:off x="391150" y="3050410"/>
            <a:ext cx="3064275" cy="178341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7"/>
          <p:cNvSpPr txBox="1">
            <a:spLocks noGrp="1"/>
          </p:cNvSpPr>
          <p:nvPr>
            <p:ph type="title"/>
          </p:nvPr>
        </p:nvSpPr>
        <p:spPr>
          <a:xfrm>
            <a:off x="0" y="0"/>
            <a:ext cx="2986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3"/>
                </a:highlight>
              </a:rPr>
              <a:t>POST-ASSESSMENT:</a:t>
            </a:r>
            <a:endParaRPr>
              <a:highlight>
                <a:schemeClr val="accent3"/>
              </a:highlight>
            </a:endParaRPr>
          </a:p>
        </p:txBody>
      </p:sp>
      <p:sp>
        <p:nvSpPr>
          <p:cNvPr id="244" name="Google Shape;244;p37"/>
          <p:cNvSpPr txBox="1">
            <a:spLocks noGrp="1"/>
          </p:cNvSpPr>
          <p:nvPr>
            <p:ph type="body" idx="1"/>
          </p:nvPr>
        </p:nvSpPr>
        <p:spPr>
          <a:xfrm>
            <a:off x="0" y="957325"/>
            <a:ext cx="9144000" cy="21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Students will complete a Flipgrid where they will select one of the scientists and explain how they had grit and how that grit can be applied to their own lives. </a:t>
            </a:r>
            <a:endParaRPr>
              <a:solidFill>
                <a:srgbClr val="000000"/>
              </a:solidFill>
            </a:endParaRPr>
          </a:p>
          <a:p>
            <a:pPr marL="0" lvl="0" indent="0" algn="l" rtl="0">
              <a:spcBef>
                <a:spcPts val="1600"/>
              </a:spcBef>
              <a:spcAft>
                <a:spcPts val="0"/>
              </a:spcAft>
              <a:buNone/>
            </a:pPr>
            <a:r>
              <a:rPr lang="en">
                <a:solidFill>
                  <a:srgbClr val="000000"/>
                </a:solidFill>
              </a:rPr>
              <a:t>Students will additionally watch and respond to at least two of their classmates videos.  </a:t>
            </a:r>
            <a:endParaRPr>
              <a:solidFill>
                <a:srgbClr val="000000"/>
              </a:solidFill>
            </a:endParaRPr>
          </a:p>
          <a:p>
            <a:pPr marL="0" lvl="0" indent="0" algn="l" rtl="0">
              <a:spcBef>
                <a:spcPts val="1600"/>
              </a:spcBef>
              <a:spcAft>
                <a:spcPts val="1600"/>
              </a:spcAft>
              <a:buNone/>
            </a:pPr>
            <a:endParaRPr>
              <a:solidFill>
                <a:srgbClr val="000000"/>
              </a:solidFill>
            </a:endParaRPr>
          </a:p>
        </p:txBody>
      </p:sp>
      <p:pic>
        <p:nvPicPr>
          <p:cNvPr id="245" name="Google Shape;245;p37"/>
          <p:cNvPicPr preferRelativeResize="0"/>
          <p:nvPr/>
        </p:nvPicPr>
        <p:blipFill>
          <a:blip r:embed="rId3">
            <a:alphaModFix/>
          </a:blip>
          <a:stretch>
            <a:fillRect/>
          </a:stretch>
        </p:blipFill>
        <p:spPr>
          <a:xfrm rot="627925">
            <a:off x="3374274" y="3217025"/>
            <a:ext cx="1851150" cy="883625"/>
          </a:xfrm>
          <a:prstGeom prst="rect">
            <a:avLst/>
          </a:prstGeom>
          <a:noFill/>
          <a:ln>
            <a:noFill/>
          </a:ln>
        </p:spPr>
      </p:pic>
      <p:pic>
        <p:nvPicPr>
          <p:cNvPr id="246" name="Google Shape;246;p37">
            <a:hlinkClick r:id="rId4"/>
          </p:cNvPr>
          <p:cNvPicPr preferRelativeResize="0"/>
          <p:nvPr/>
        </p:nvPicPr>
        <p:blipFill>
          <a:blip r:embed="rId5">
            <a:alphaModFix/>
          </a:blip>
          <a:stretch>
            <a:fillRect/>
          </a:stretch>
        </p:blipFill>
        <p:spPr>
          <a:xfrm>
            <a:off x="4977600" y="3479649"/>
            <a:ext cx="1652075" cy="971024"/>
          </a:xfrm>
          <a:prstGeom prst="rect">
            <a:avLst/>
          </a:prstGeom>
          <a:noFill/>
          <a:ln>
            <a:noFill/>
          </a:ln>
        </p:spPr>
      </p:pic>
      <p:sp>
        <p:nvSpPr>
          <p:cNvPr id="247" name="Google Shape;247;p37"/>
          <p:cNvSpPr txBox="1"/>
          <p:nvPr/>
        </p:nvSpPr>
        <p:spPr>
          <a:xfrm>
            <a:off x="6744525" y="3362600"/>
            <a:ext cx="1743300" cy="1205100"/>
          </a:xfrm>
          <a:prstGeom prst="rect">
            <a:avLst/>
          </a:prstGeom>
          <a:solidFill>
            <a:srgbClr val="FFFFFF"/>
          </a:solidFill>
          <a:ln w="28575"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highlight>
                  <a:srgbClr val="FFFFFF"/>
                </a:highlight>
                <a:latin typeface="Times New Roman"/>
                <a:ea typeface="Times New Roman"/>
                <a:cs typeface="Times New Roman"/>
                <a:sym typeface="Times New Roman"/>
              </a:rPr>
              <a:t>The password required to enter the flipgrid is </a:t>
            </a:r>
            <a:r>
              <a:rPr lang="en" sz="1500" b="1" u="sng">
                <a:highlight>
                  <a:srgbClr val="FFFFFF"/>
                </a:highlight>
                <a:latin typeface="Times New Roman"/>
                <a:ea typeface="Times New Roman"/>
                <a:cs typeface="Times New Roman"/>
                <a:sym typeface="Times New Roman"/>
              </a:rPr>
              <a:t>Molloy2020</a:t>
            </a:r>
            <a:endParaRPr sz="1300" b="1">
              <a:highlight>
                <a:srgbClr val="FFFFFF"/>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8"/>
          <p:cNvSpPr txBox="1">
            <a:spLocks noGrp="1"/>
          </p:cNvSpPr>
          <p:nvPr>
            <p:ph type="title"/>
          </p:nvPr>
        </p:nvSpPr>
        <p:spPr>
          <a:xfrm>
            <a:off x="0" y="0"/>
            <a:ext cx="4071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INDEPENDENT WORK:</a:t>
            </a:r>
            <a:endParaRPr>
              <a:highlight>
                <a:schemeClr val="dk1"/>
              </a:highlight>
            </a:endParaRPr>
          </a:p>
        </p:txBody>
      </p:sp>
      <p:sp>
        <p:nvSpPr>
          <p:cNvPr id="253" name="Google Shape;253;p38"/>
          <p:cNvSpPr txBox="1">
            <a:spLocks noGrp="1"/>
          </p:cNvSpPr>
          <p:nvPr>
            <p:ph type="body" idx="1"/>
          </p:nvPr>
        </p:nvSpPr>
        <p:spPr>
          <a:xfrm>
            <a:off x="0" y="957325"/>
            <a:ext cx="9144000" cy="2182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000000"/>
                </a:solidFill>
              </a:rPr>
              <a:t>Students are to write a letter to a student who will be in their seat next year. They will share their understanding of grit, how grit has helped them overcome obstacles they faced in this grade and how grit relates to science in their real lives.</a:t>
            </a:r>
            <a:endParaRPr>
              <a:solidFill>
                <a:srgbClr val="000000"/>
              </a:solidFill>
            </a:endParaRPr>
          </a:p>
        </p:txBody>
      </p:sp>
      <p:pic>
        <p:nvPicPr>
          <p:cNvPr id="254" name="Google Shape;254;p38"/>
          <p:cNvPicPr preferRelativeResize="0"/>
          <p:nvPr/>
        </p:nvPicPr>
        <p:blipFill>
          <a:blip r:embed="rId3">
            <a:alphaModFix/>
          </a:blip>
          <a:stretch>
            <a:fillRect/>
          </a:stretch>
        </p:blipFill>
        <p:spPr>
          <a:xfrm>
            <a:off x="3407625" y="2782975"/>
            <a:ext cx="2328751" cy="2055725"/>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p:nvPr/>
        </p:nvSpPr>
        <p:spPr>
          <a:xfrm>
            <a:off x="0" y="0"/>
            <a:ext cx="8735700" cy="68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highlight>
                  <a:schemeClr val="dk1"/>
                </a:highlight>
                <a:latin typeface="Amatic SC"/>
                <a:ea typeface="Amatic SC"/>
                <a:cs typeface="Amatic SC"/>
                <a:sym typeface="Amatic SC"/>
              </a:rPr>
              <a:t>Discussion and Short Clip:</a:t>
            </a:r>
            <a:endParaRPr sz="4200" b="1">
              <a:highlight>
                <a:schemeClr val="dk1"/>
              </a:highlight>
              <a:latin typeface="Amatic SC"/>
              <a:ea typeface="Amatic SC"/>
              <a:cs typeface="Amatic SC"/>
              <a:sym typeface="Amatic SC"/>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sz="1600">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68" name="Google Shape;68;p15"/>
          <p:cNvPicPr preferRelativeResize="0"/>
          <p:nvPr/>
        </p:nvPicPr>
        <p:blipFill>
          <a:blip r:embed="rId3">
            <a:alphaModFix/>
          </a:blip>
          <a:stretch>
            <a:fillRect/>
          </a:stretch>
        </p:blipFill>
        <p:spPr>
          <a:xfrm>
            <a:off x="4972000" y="164670"/>
            <a:ext cx="3558977" cy="2005050"/>
          </a:xfrm>
          <a:prstGeom prst="rect">
            <a:avLst/>
          </a:prstGeom>
          <a:noFill/>
          <a:ln>
            <a:noFill/>
          </a:ln>
        </p:spPr>
      </p:pic>
      <p:sp>
        <p:nvSpPr>
          <p:cNvPr id="69" name="Google Shape;69;p15"/>
          <p:cNvSpPr txBox="1"/>
          <p:nvPr/>
        </p:nvSpPr>
        <p:spPr>
          <a:xfrm>
            <a:off x="0" y="2246300"/>
            <a:ext cx="9144000" cy="3000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Before reading the text, students will watch a </a:t>
            </a:r>
            <a:r>
              <a:rPr lang="en" u="sng">
                <a:solidFill>
                  <a:srgbClr val="1155CC"/>
                </a:solidFill>
                <a:latin typeface="Source Code Pro"/>
                <a:ea typeface="Source Code Pro"/>
                <a:cs typeface="Source Code Pro"/>
                <a:sym typeface="Source Code Pro"/>
                <a:hlinkClick r:id="rId4"/>
              </a:rPr>
              <a:t>short clip</a:t>
            </a:r>
            <a:r>
              <a:rPr lang="en">
                <a:latin typeface="Source Code Pro"/>
                <a:ea typeface="Source Code Pro"/>
                <a:cs typeface="Source Code Pro"/>
                <a:sym typeface="Source Code Pro"/>
              </a:rPr>
              <a:t> of the episode of Friends where Monica and Phoebe try to recreate Phoebe's grandmother's secret chocolate chip cookie recipe.</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The students will then have a discussion on recipes.</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The students will ask a family member about their favorite recipe to cook or bake and then talk about the secret ingredient they use. </a:t>
            </a:r>
            <a:endParaRPr>
              <a:latin typeface="Source Code Pro"/>
              <a:ea typeface="Source Code Pro"/>
              <a:cs typeface="Source Code Pro"/>
              <a:sym typeface="Source Code Pro"/>
            </a:endParaRPr>
          </a:p>
          <a:p>
            <a:pPr marL="457200" lvl="0" indent="0" algn="l" rtl="0">
              <a:spcBef>
                <a:spcPts val="0"/>
              </a:spcBef>
              <a:spcAft>
                <a:spcPts val="0"/>
              </a:spcAft>
              <a:buNone/>
            </a:pP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The characters in Friends kept eating the cookies they were baking even though they were getting sick and couldn’t remember which batch they liked….. Their passion (grit) was perseverance to solve the mystery of the secret ingredient!</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The students will additionally discuss the question “Do you think the video clip was funny, why or why not?”</a:t>
            </a:r>
            <a:endParaRPr>
              <a:latin typeface="Source Code Pro"/>
              <a:ea typeface="Source Code Pro"/>
              <a:cs typeface="Source Code Pro"/>
              <a:sym typeface="Source Code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p:nvPr/>
        </p:nvSpPr>
        <p:spPr>
          <a:xfrm>
            <a:off x="0" y="0"/>
            <a:ext cx="8743500" cy="7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highlight>
                  <a:schemeClr val="accent6"/>
                </a:highlight>
                <a:latin typeface="Amatic SC"/>
                <a:ea typeface="Amatic SC"/>
                <a:cs typeface="Amatic SC"/>
                <a:sym typeface="Amatic SC"/>
              </a:rPr>
              <a:t>Flipgrid Activity:</a:t>
            </a:r>
            <a:endParaRPr sz="4200" b="1">
              <a:highlight>
                <a:schemeClr val="accent6"/>
              </a:highlight>
              <a:latin typeface="Amatic SC"/>
              <a:ea typeface="Amatic SC"/>
              <a:cs typeface="Amatic SC"/>
              <a:sym typeface="Amatic SC"/>
            </a:endParaRPr>
          </a:p>
          <a:p>
            <a:pPr marL="0" lvl="0" indent="0" algn="l" rtl="0">
              <a:spcBef>
                <a:spcPts val="0"/>
              </a:spcBef>
              <a:spcAft>
                <a:spcPts val="0"/>
              </a:spcAft>
              <a:buNone/>
            </a:pPr>
            <a:endParaRPr sz="700">
              <a:latin typeface="Source Code Pro"/>
              <a:ea typeface="Source Code Pro"/>
              <a:cs typeface="Source Code Pro"/>
              <a:sym typeface="Source Code Pro"/>
            </a:endParaRPr>
          </a:p>
          <a:p>
            <a:pPr marL="457200" lvl="0" indent="0" algn="l" rtl="0">
              <a:spcBef>
                <a:spcPts val="0"/>
              </a:spcBef>
              <a:spcAft>
                <a:spcPts val="0"/>
              </a:spcAft>
              <a:buNone/>
            </a:pPr>
            <a:endParaRPr sz="1700">
              <a:latin typeface="Source Code Pro"/>
              <a:ea typeface="Source Code Pro"/>
              <a:cs typeface="Source Code Pro"/>
              <a:sym typeface="Source Code Pro"/>
            </a:endParaRPr>
          </a:p>
          <a:p>
            <a:pPr marL="457200" lvl="0" indent="0" algn="l" rtl="0">
              <a:spcBef>
                <a:spcPts val="0"/>
              </a:spcBef>
              <a:spcAft>
                <a:spcPts val="0"/>
              </a:spcAft>
              <a:buNone/>
            </a:pPr>
            <a:endParaRPr sz="1700">
              <a:latin typeface="Source Code Pro"/>
              <a:ea typeface="Source Code Pro"/>
              <a:cs typeface="Source Code Pro"/>
              <a:sym typeface="Source Code Pro"/>
            </a:endParaRPr>
          </a:p>
          <a:p>
            <a:pPr marL="0" lvl="0" indent="0" algn="l" rtl="0">
              <a:spcBef>
                <a:spcPts val="0"/>
              </a:spcBef>
              <a:spcAft>
                <a:spcPts val="0"/>
              </a:spcAft>
              <a:buNone/>
            </a:pPr>
            <a:endParaRPr>
              <a:solidFill>
                <a:srgbClr val="FF0000"/>
              </a:solidFill>
              <a:highlight>
                <a:srgbClr val="FFFFFF"/>
              </a:highlight>
              <a:latin typeface="Source Code Pro"/>
              <a:ea typeface="Source Code Pro"/>
              <a:cs typeface="Source Code Pro"/>
              <a:sym typeface="Source Code Pro"/>
            </a:endParaRPr>
          </a:p>
        </p:txBody>
      </p:sp>
      <p:sp>
        <p:nvSpPr>
          <p:cNvPr id="75" name="Google Shape;75;p16"/>
          <p:cNvSpPr txBox="1"/>
          <p:nvPr/>
        </p:nvSpPr>
        <p:spPr>
          <a:xfrm>
            <a:off x="5143500" y="102100"/>
            <a:ext cx="3803400" cy="16338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Times New Roman"/>
                <a:ea typeface="Times New Roman"/>
                <a:cs typeface="Times New Roman"/>
                <a:sym typeface="Times New Roman"/>
              </a:rPr>
              <a:t>TO COMPLETE YOUR FLIPGRID </a:t>
            </a:r>
            <a:r>
              <a:rPr lang="en" sz="1600" u="sng">
                <a:solidFill>
                  <a:schemeClr val="hlink"/>
                </a:solidFill>
                <a:latin typeface="Times New Roman"/>
                <a:ea typeface="Times New Roman"/>
                <a:cs typeface="Times New Roman"/>
                <a:sym typeface="Times New Roman"/>
                <a:hlinkClick r:id="rId3"/>
              </a:rPr>
              <a:t>CLICK THIS LINK</a:t>
            </a:r>
            <a:endParaRPr sz="1600">
              <a:latin typeface="Times New Roman"/>
              <a:ea typeface="Times New Roman"/>
              <a:cs typeface="Times New Roman"/>
              <a:sym typeface="Times New Roman"/>
            </a:endParaRPr>
          </a:p>
          <a:p>
            <a:pPr marL="0" lvl="0" indent="0" algn="l" rtl="0">
              <a:spcBef>
                <a:spcPts val="0"/>
              </a:spcBef>
              <a:spcAft>
                <a:spcPts val="0"/>
              </a:spcAft>
              <a:buNone/>
            </a:pPr>
            <a:endParaRPr sz="1600">
              <a:latin typeface="Times New Roman"/>
              <a:ea typeface="Times New Roman"/>
              <a:cs typeface="Times New Roman"/>
              <a:sym typeface="Times New Roman"/>
            </a:endParaRPr>
          </a:p>
          <a:p>
            <a:pPr marL="0" lvl="0" indent="0" algn="l" rtl="0">
              <a:spcBef>
                <a:spcPts val="0"/>
              </a:spcBef>
              <a:spcAft>
                <a:spcPts val="0"/>
              </a:spcAft>
              <a:buNone/>
            </a:pPr>
            <a:r>
              <a:rPr lang="en" sz="1600">
                <a:latin typeface="Times New Roman"/>
                <a:ea typeface="Times New Roman"/>
                <a:cs typeface="Times New Roman"/>
                <a:sym typeface="Times New Roman"/>
              </a:rPr>
              <a:t>To sign in the code to our classroom is </a:t>
            </a:r>
            <a:r>
              <a:rPr lang="en" sz="1600" u="sng">
                <a:latin typeface="Times New Roman"/>
                <a:ea typeface="Times New Roman"/>
                <a:cs typeface="Times New Roman"/>
                <a:sym typeface="Times New Roman"/>
              </a:rPr>
              <a:t>kiedaisch3589</a:t>
            </a:r>
            <a:endParaRPr sz="1600" u="sng">
              <a:latin typeface="Times New Roman"/>
              <a:ea typeface="Times New Roman"/>
              <a:cs typeface="Times New Roman"/>
              <a:sym typeface="Times New Roman"/>
            </a:endParaRPr>
          </a:p>
          <a:p>
            <a:pPr marL="0" lvl="0" indent="0" algn="l" rtl="0">
              <a:spcBef>
                <a:spcPts val="0"/>
              </a:spcBef>
              <a:spcAft>
                <a:spcPts val="0"/>
              </a:spcAft>
              <a:buNone/>
            </a:pPr>
            <a:r>
              <a:rPr lang="en" sz="1600">
                <a:latin typeface="Times New Roman"/>
                <a:ea typeface="Times New Roman"/>
                <a:cs typeface="Times New Roman"/>
                <a:sym typeface="Times New Roman"/>
              </a:rPr>
              <a:t>The password required is </a:t>
            </a:r>
            <a:r>
              <a:rPr lang="en" sz="1600" u="sng">
                <a:latin typeface="Times New Roman"/>
                <a:ea typeface="Times New Roman"/>
                <a:cs typeface="Times New Roman"/>
                <a:sym typeface="Times New Roman"/>
              </a:rPr>
              <a:t>Molloy2020</a:t>
            </a:r>
            <a:endParaRPr sz="1600" u="sng">
              <a:latin typeface="Times New Roman"/>
              <a:ea typeface="Times New Roman"/>
              <a:cs typeface="Times New Roman"/>
              <a:sym typeface="Times New Roman"/>
            </a:endParaRPr>
          </a:p>
        </p:txBody>
      </p:sp>
      <p:pic>
        <p:nvPicPr>
          <p:cNvPr id="76" name="Google Shape;76;p16"/>
          <p:cNvPicPr preferRelativeResize="0"/>
          <p:nvPr/>
        </p:nvPicPr>
        <p:blipFill>
          <a:blip r:embed="rId4">
            <a:alphaModFix/>
          </a:blip>
          <a:stretch>
            <a:fillRect/>
          </a:stretch>
        </p:blipFill>
        <p:spPr>
          <a:xfrm>
            <a:off x="8297319" y="272244"/>
            <a:ext cx="590000" cy="589975"/>
          </a:xfrm>
          <a:prstGeom prst="rect">
            <a:avLst/>
          </a:prstGeom>
          <a:noFill/>
          <a:ln>
            <a:noFill/>
          </a:ln>
        </p:spPr>
      </p:pic>
      <p:sp>
        <p:nvSpPr>
          <p:cNvPr id="77" name="Google Shape;77;p16"/>
          <p:cNvSpPr txBox="1"/>
          <p:nvPr/>
        </p:nvSpPr>
        <p:spPr>
          <a:xfrm>
            <a:off x="0" y="1671925"/>
            <a:ext cx="9144000" cy="3535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Students will complete a Flipgrid</a:t>
            </a:r>
            <a:r>
              <a:rPr lang="en">
                <a:solidFill>
                  <a:srgbClr val="FF0000"/>
                </a:solidFill>
                <a:latin typeface="Source Code Pro"/>
                <a:ea typeface="Source Code Pro"/>
                <a:cs typeface="Source Code Pro"/>
                <a:sym typeface="Source Code Pro"/>
              </a:rPr>
              <a:t>* </a:t>
            </a:r>
            <a:r>
              <a:rPr lang="en">
                <a:latin typeface="Source Code Pro"/>
                <a:ea typeface="Source Code Pro"/>
                <a:cs typeface="Source Code Pro"/>
                <a:sym typeface="Source Code Pro"/>
              </a:rPr>
              <a:t>video where they will discuss their conversation with a family member about their “famous” recipe and the secret ingredient. Some questions for guidance on the conversation will include:</a:t>
            </a:r>
            <a:endParaRPr>
              <a:latin typeface="Source Code Pro"/>
              <a:ea typeface="Source Code Pro"/>
              <a:cs typeface="Source Code Pro"/>
              <a:sym typeface="Source Code Pro"/>
            </a:endParaRPr>
          </a:p>
          <a:p>
            <a:pPr marL="457200" lvl="0" indent="0" algn="l" rtl="0">
              <a:spcBef>
                <a:spcPts val="0"/>
              </a:spcBef>
              <a:spcAft>
                <a:spcPts val="0"/>
              </a:spcAft>
              <a:buNone/>
            </a:pP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What is your family member's famous recipe?</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Why is that recipe so famous in your family?</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Is there a secret ingredient that makes it so delicious?</a:t>
            </a:r>
            <a:endParaRPr>
              <a:latin typeface="Source Code Pro"/>
              <a:ea typeface="Source Code Pro"/>
              <a:cs typeface="Source Code Pro"/>
              <a:sym typeface="Source Code Pro"/>
            </a:endParaRPr>
          </a:p>
          <a:p>
            <a:pPr marL="457200" lvl="0" indent="-317500" algn="l" rtl="0">
              <a:spcBef>
                <a:spcPts val="0"/>
              </a:spcBef>
              <a:spcAft>
                <a:spcPts val="0"/>
              </a:spcAft>
              <a:buClr>
                <a:srgbClr val="222222"/>
              </a:buClr>
              <a:buSzPts val="1400"/>
              <a:buFont typeface="Source Code Pro"/>
              <a:buChar char="●"/>
            </a:pPr>
            <a:r>
              <a:rPr lang="en">
                <a:solidFill>
                  <a:srgbClr val="222222"/>
                </a:solidFill>
                <a:latin typeface="Source Code Pro"/>
                <a:ea typeface="Source Code Pro"/>
                <a:cs typeface="Source Code Pro"/>
                <a:sym typeface="Source Code Pro"/>
              </a:rPr>
              <a:t>Do you know what the secret ingredient is? </a:t>
            </a:r>
            <a:endParaRPr>
              <a:solidFill>
                <a:srgbClr val="222222"/>
              </a:solidFill>
              <a:latin typeface="Source Code Pro"/>
              <a:ea typeface="Source Code Pro"/>
              <a:cs typeface="Source Code Pro"/>
              <a:sym typeface="Source Code Pro"/>
            </a:endParaRPr>
          </a:p>
          <a:p>
            <a:pPr marL="457200" lvl="0" indent="-317500" algn="l" rtl="0">
              <a:spcBef>
                <a:spcPts val="0"/>
              </a:spcBef>
              <a:spcAft>
                <a:spcPts val="0"/>
              </a:spcAft>
              <a:buClr>
                <a:srgbClr val="222222"/>
              </a:buClr>
              <a:buSzPts val="1400"/>
              <a:buFont typeface="Source Code Pro"/>
              <a:buChar char="●"/>
            </a:pPr>
            <a:r>
              <a:rPr lang="en">
                <a:solidFill>
                  <a:srgbClr val="222222"/>
                </a:solidFill>
                <a:latin typeface="Source Code Pro"/>
                <a:ea typeface="Source Code Pro"/>
                <a:cs typeface="Source Code Pro"/>
                <a:sym typeface="Source Code Pro"/>
              </a:rPr>
              <a:t>Was it easy to find out what the secret ingredient is?</a:t>
            </a:r>
            <a:endParaRPr>
              <a:solidFill>
                <a:srgbClr val="222222"/>
              </a:solidFill>
              <a:latin typeface="Source Code Pro"/>
              <a:ea typeface="Source Code Pro"/>
              <a:cs typeface="Source Code Pro"/>
              <a:sym typeface="Source Code Pro"/>
            </a:endParaRPr>
          </a:p>
          <a:p>
            <a:pPr marL="457200" lvl="0" indent="-317500" algn="l" rtl="0">
              <a:spcBef>
                <a:spcPts val="0"/>
              </a:spcBef>
              <a:spcAft>
                <a:spcPts val="0"/>
              </a:spcAft>
              <a:buClr>
                <a:srgbClr val="222222"/>
              </a:buClr>
              <a:buSzPts val="1400"/>
              <a:buFont typeface="Source Code Pro"/>
              <a:buChar char="●"/>
            </a:pPr>
            <a:r>
              <a:rPr lang="en">
                <a:solidFill>
                  <a:srgbClr val="222222"/>
                </a:solidFill>
                <a:latin typeface="Source Code Pro"/>
                <a:ea typeface="Source Code Pro"/>
                <a:cs typeface="Source Code Pro"/>
                <a:sym typeface="Source Code Pro"/>
              </a:rPr>
              <a:t>How did you get the answer?</a:t>
            </a: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After recording their flipgrid the students should watch two of their peers</a:t>
            </a:r>
            <a:r>
              <a:rPr lang="en">
                <a:solidFill>
                  <a:srgbClr val="222222"/>
                </a:solidFill>
                <a:latin typeface="Source Code Pro"/>
                <a:ea typeface="Source Code Pro"/>
                <a:cs typeface="Source Code Pro"/>
                <a:sym typeface="Source Code Pro"/>
              </a:rPr>
              <a:t>’ </a:t>
            </a:r>
            <a:r>
              <a:rPr lang="en">
                <a:latin typeface="Source Code Pro"/>
                <a:ea typeface="Source Code Pro"/>
                <a:cs typeface="Source Code Pro"/>
                <a:sym typeface="Source Code Pro"/>
              </a:rPr>
              <a:t>Flipgrid videos to get a sense of other famous recipes their classmates' families might have!</a:t>
            </a:r>
            <a:endParaRPr>
              <a:latin typeface="Source Code Pro"/>
              <a:ea typeface="Source Code Pro"/>
              <a:cs typeface="Source Code Pro"/>
              <a:sym typeface="Source Code Pro"/>
            </a:endParaRPr>
          </a:p>
          <a:p>
            <a:pPr marL="0" lvl="0" indent="0" algn="l" rtl="0">
              <a:spcBef>
                <a:spcPts val="0"/>
              </a:spcBef>
              <a:spcAft>
                <a:spcPts val="0"/>
              </a:spcAft>
              <a:buNone/>
            </a:pPr>
            <a:r>
              <a:rPr lang="en" b="1">
                <a:solidFill>
                  <a:srgbClr val="FF0000"/>
                </a:solidFill>
                <a:highlight>
                  <a:schemeClr val="lt1"/>
                </a:highlight>
                <a:latin typeface="Source Code Pro"/>
                <a:ea typeface="Source Code Pro"/>
                <a:cs typeface="Source Code Pro"/>
                <a:sym typeface="Source Code Pro"/>
              </a:rPr>
              <a:t>* Flipgrid</a:t>
            </a:r>
            <a:r>
              <a:rPr lang="en">
                <a:solidFill>
                  <a:srgbClr val="FF0000"/>
                </a:solidFill>
                <a:highlight>
                  <a:schemeClr val="lt1"/>
                </a:highlight>
                <a:latin typeface="Source Code Pro"/>
                <a:ea typeface="Source Code Pro"/>
                <a:cs typeface="Source Code Pro"/>
                <a:sym typeface="Source Code Pro"/>
              </a:rPr>
              <a:t> is a social learning platform that allows educators to ask a question, then the students respond in a </a:t>
            </a:r>
            <a:r>
              <a:rPr lang="en" b="1">
                <a:solidFill>
                  <a:srgbClr val="FF0000"/>
                </a:solidFill>
                <a:highlight>
                  <a:schemeClr val="lt1"/>
                </a:highlight>
                <a:latin typeface="Source Code Pro"/>
                <a:ea typeface="Source Code Pro"/>
                <a:cs typeface="Source Code Pro"/>
                <a:sym typeface="Source Code Pro"/>
              </a:rPr>
              <a:t>video</a:t>
            </a:r>
            <a:r>
              <a:rPr lang="en">
                <a:solidFill>
                  <a:srgbClr val="FF0000"/>
                </a:solidFill>
                <a:highlight>
                  <a:schemeClr val="lt1"/>
                </a:highlight>
                <a:latin typeface="Source Code Pro"/>
                <a:ea typeface="Source Code Pro"/>
                <a:cs typeface="Source Code Pro"/>
                <a:sym typeface="Source Code Pro"/>
              </a:rPr>
              <a:t>.</a:t>
            </a:r>
            <a:endParaRPr>
              <a:solidFill>
                <a:srgbClr val="FF0000"/>
              </a:solidFill>
              <a:highlight>
                <a:schemeClr val="lt1"/>
              </a:highlight>
              <a:latin typeface="Source Code Pro"/>
              <a:ea typeface="Source Code Pro"/>
              <a:cs typeface="Source Code Pro"/>
              <a:sym typeface="Source Code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p:nvPr/>
        </p:nvSpPr>
        <p:spPr>
          <a:xfrm>
            <a:off x="201050" y="159300"/>
            <a:ext cx="5937900" cy="25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highlight>
                  <a:schemeClr val="accent5"/>
                </a:highlight>
                <a:latin typeface="Amatic SC"/>
                <a:ea typeface="Amatic SC"/>
                <a:cs typeface="Amatic SC"/>
                <a:sym typeface="Amatic SC"/>
              </a:rPr>
              <a:t>Read Aloud Activities:</a:t>
            </a:r>
            <a:endParaRPr sz="4200" b="1">
              <a:highlight>
                <a:schemeClr val="accent5"/>
              </a:highlight>
              <a:latin typeface="Amatic SC"/>
              <a:ea typeface="Amatic SC"/>
              <a:cs typeface="Amatic SC"/>
              <a:sym typeface="Amatic SC"/>
            </a:endParaRPr>
          </a:p>
          <a:p>
            <a:pPr marL="0" lvl="0" indent="0" algn="l" rtl="0">
              <a:spcBef>
                <a:spcPts val="0"/>
              </a:spcBef>
              <a:spcAft>
                <a:spcPts val="0"/>
              </a:spcAft>
              <a:buNone/>
            </a:pPr>
            <a:endParaRPr sz="400">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The students will listen to </a:t>
            </a:r>
            <a:r>
              <a:rPr lang="en">
                <a:solidFill>
                  <a:srgbClr val="222222"/>
                </a:solidFill>
                <a:latin typeface="Source Code Pro"/>
                <a:ea typeface="Source Code Pro"/>
                <a:cs typeface="Source Code Pro"/>
                <a:sym typeface="Source Code Pro"/>
              </a:rPr>
              <a:t>a</a:t>
            </a:r>
            <a:r>
              <a:rPr lang="en">
                <a:latin typeface="Source Code Pro"/>
                <a:ea typeface="Source Code Pro"/>
                <a:cs typeface="Source Code Pro"/>
                <a:sym typeface="Source Code Pro"/>
              </a:rPr>
              <a:t> YouTube read aloud </a:t>
            </a:r>
            <a:r>
              <a:rPr lang="en">
                <a:solidFill>
                  <a:srgbClr val="222222"/>
                </a:solidFill>
                <a:latin typeface="Source Code Pro"/>
                <a:ea typeface="Source Code Pro"/>
                <a:cs typeface="Source Code Pro"/>
                <a:sym typeface="Source Code Pro"/>
              </a:rPr>
              <a:t>of </a:t>
            </a:r>
            <a:r>
              <a:rPr lang="en">
                <a:latin typeface="Source Code Pro"/>
                <a:ea typeface="Source Code Pro"/>
                <a:cs typeface="Source Code Pro"/>
                <a:sym typeface="Source Code Pro"/>
              </a:rPr>
              <a:t> </a:t>
            </a:r>
            <a:r>
              <a:rPr lang="en" i="1" u="sng">
                <a:solidFill>
                  <a:srgbClr val="1155CC"/>
                </a:solidFill>
                <a:latin typeface="Source Code Pro"/>
                <a:ea typeface="Source Code Pro"/>
                <a:cs typeface="Source Code Pro"/>
                <a:sym typeface="Source Code Pro"/>
                <a:hlinkClick r:id="rId3"/>
              </a:rPr>
              <a:t>Iggy Peck, Architect</a:t>
            </a:r>
            <a:r>
              <a:rPr lang="en" u="sng">
                <a:solidFill>
                  <a:srgbClr val="1155CC"/>
                </a:solidFill>
                <a:latin typeface="Source Code Pro"/>
                <a:ea typeface="Source Code Pro"/>
                <a:cs typeface="Source Code Pro"/>
                <a:sym typeface="Source Code Pro"/>
                <a:hlinkClick r:id="rId3"/>
              </a:rPr>
              <a:t> By Andrea Beaty. </a:t>
            </a:r>
            <a:r>
              <a:rPr lang="en">
                <a:uFill>
                  <a:noFill/>
                </a:uFill>
                <a:latin typeface="Source Code Pro"/>
                <a:ea typeface="Source Code Pro"/>
                <a:cs typeface="Source Code Pro"/>
                <a:sym typeface="Source Code Pro"/>
                <a:hlinkClick r:id="rId3"/>
              </a:rPr>
              <a:t>The students will be given guided reading comprehension questions before, during, and after the story to guide their listening of the story. The students can work on the guided comprehension questions with a family member. </a:t>
            </a:r>
            <a:r>
              <a:rPr lang="en" u="sng">
                <a:solidFill>
                  <a:srgbClr val="1155CC"/>
                </a:solidFill>
                <a:latin typeface="Source Code Pro"/>
                <a:ea typeface="Source Code Pro"/>
                <a:cs typeface="Source Code Pro"/>
                <a:sym typeface="Source Code Pro"/>
                <a:hlinkClick r:id="rId3"/>
              </a:rPr>
              <a:t>  </a:t>
            </a: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sz="1500">
              <a:solidFill>
                <a:srgbClr val="FF0000"/>
              </a:solidFill>
              <a:latin typeface="Times New Roman"/>
              <a:ea typeface="Times New Roman"/>
              <a:cs typeface="Times New Roman"/>
              <a:sym typeface="Times New Roman"/>
            </a:endParaRPr>
          </a:p>
          <a:p>
            <a:pPr marL="0" lvl="0" indent="0" algn="l" rtl="0">
              <a:spcBef>
                <a:spcPts val="0"/>
              </a:spcBef>
              <a:spcAft>
                <a:spcPts val="0"/>
              </a:spcAft>
              <a:buNone/>
            </a:pPr>
            <a:endParaRPr>
              <a:solidFill>
                <a:srgbClr val="222222"/>
              </a:solidFill>
              <a:latin typeface="Times New Roman"/>
              <a:ea typeface="Times New Roman"/>
              <a:cs typeface="Times New Roman"/>
              <a:sym typeface="Times New Roman"/>
            </a:endParaRPr>
          </a:p>
          <a:p>
            <a:pPr marL="0" lvl="0" indent="0" algn="l" rtl="0">
              <a:spcBef>
                <a:spcPts val="0"/>
              </a:spcBef>
              <a:spcAft>
                <a:spcPts val="0"/>
              </a:spcAft>
              <a:buNone/>
            </a:pPr>
            <a:endParaRPr>
              <a:solidFill>
                <a:srgbClr val="222222"/>
              </a:solidFill>
              <a:latin typeface="Times New Roman"/>
              <a:ea typeface="Times New Roman"/>
              <a:cs typeface="Times New Roman"/>
              <a:sym typeface="Times New Roman"/>
            </a:endParaRPr>
          </a:p>
        </p:txBody>
      </p:sp>
      <p:pic>
        <p:nvPicPr>
          <p:cNvPr id="83" name="Google Shape;83;p17">
            <a:hlinkClick r:id="rId3"/>
          </p:cNvPr>
          <p:cNvPicPr preferRelativeResize="0"/>
          <p:nvPr/>
        </p:nvPicPr>
        <p:blipFill>
          <a:blip r:embed="rId4">
            <a:alphaModFix/>
          </a:blip>
          <a:stretch>
            <a:fillRect/>
          </a:stretch>
        </p:blipFill>
        <p:spPr>
          <a:xfrm>
            <a:off x="6263373" y="345700"/>
            <a:ext cx="2316548" cy="2801248"/>
          </a:xfrm>
          <a:prstGeom prst="rect">
            <a:avLst/>
          </a:prstGeom>
          <a:noFill/>
          <a:ln>
            <a:noFill/>
          </a:ln>
        </p:spPr>
      </p:pic>
      <p:sp>
        <p:nvSpPr>
          <p:cNvPr id="84" name="Google Shape;84;p17"/>
          <p:cNvSpPr txBox="1"/>
          <p:nvPr/>
        </p:nvSpPr>
        <p:spPr>
          <a:xfrm>
            <a:off x="0" y="3047601"/>
            <a:ext cx="8774700" cy="16875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1800" u="sng">
                <a:latin typeface="Source Code Pro"/>
                <a:ea typeface="Source Code Pro"/>
                <a:cs typeface="Source Code Pro"/>
                <a:sym typeface="Source Code Pro"/>
              </a:rPr>
              <a:t>Before Reading Comprehension Questions:</a:t>
            </a:r>
            <a:endParaRPr sz="1800" u="sng">
              <a:latin typeface="Source Code Pro"/>
              <a:ea typeface="Source Code Pro"/>
              <a:cs typeface="Source Code Pro"/>
              <a:sym typeface="Source Code Pro"/>
            </a:endParaRPr>
          </a:p>
          <a:p>
            <a:pPr marL="457200" lvl="0" indent="0" algn="l" rtl="0">
              <a:spcBef>
                <a:spcPts val="0"/>
              </a:spcBef>
              <a:spcAft>
                <a:spcPts val="0"/>
              </a:spcAft>
              <a:buNone/>
            </a:pPr>
            <a:endParaRPr sz="1800" u="sng">
              <a:latin typeface="Source Code Pro"/>
              <a:ea typeface="Source Code Pro"/>
              <a:cs typeface="Source Code Pro"/>
              <a:sym typeface="Source Code Pro"/>
            </a:endParaRPr>
          </a:p>
          <a:p>
            <a:pPr marL="9144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What is something you love to do?</a:t>
            </a:r>
            <a:endParaRPr>
              <a:latin typeface="Source Code Pro"/>
              <a:ea typeface="Source Code Pro"/>
              <a:cs typeface="Source Code Pro"/>
              <a:sym typeface="Source Code Pro"/>
            </a:endParaRPr>
          </a:p>
          <a:p>
            <a:pPr marL="9144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How do you feel when you are doing an activity that you love?</a:t>
            </a:r>
            <a:endParaRPr>
              <a:latin typeface="Source Code Pro"/>
              <a:ea typeface="Source Code Pro"/>
              <a:cs typeface="Source Code Pro"/>
              <a:sym typeface="Source Code Pro"/>
            </a:endParaRPr>
          </a:p>
          <a:p>
            <a:pPr marL="914400" lvl="0" indent="-317500" algn="l" rtl="0">
              <a:spcBef>
                <a:spcPts val="0"/>
              </a:spcBef>
              <a:spcAft>
                <a:spcPts val="0"/>
              </a:spcAft>
              <a:buClr>
                <a:srgbClr val="222222"/>
              </a:buClr>
              <a:buSzPts val="1400"/>
              <a:buFont typeface="Source Code Pro"/>
              <a:buChar char="●"/>
            </a:pPr>
            <a:r>
              <a:rPr lang="en">
                <a:solidFill>
                  <a:srgbClr val="222222"/>
                </a:solidFill>
                <a:latin typeface="Source Code Pro"/>
                <a:ea typeface="Source Code Pro"/>
                <a:cs typeface="Source Code Pro"/>
                <a:sym typeface="Source Code Pro"/>
              </a:rPr>
              <a:t>Do you continue to work on something you really like to do even if you did not succeed on your first try?</a:t>
            </a:r>
            <a:endParaRPr>
              <a:solidFill>
                <a:srgbClr val="222222"/>
              </a:solidFill>
              <a:latin typeface="Source Code Pro"/>
              <a:ea typeface="Source Code Pro"/>
              <a:cs typeface="Source Code Pro"/>
              <a:sym typeface="Source Code Pro"/>
            </a:endParaRPr>
          </a:p>
          <a:p>
            <a:pPr marL="0" lvl="0" indent="0" algn="l" rtl="0">
              <a:spcBef>
                <a:spcPts val="0"/>
              </a:spcBef>
              <a:spcAft>
                <a:spcPts val="0"/>
              </a:spcAft>
              <a:buNone/>
            </a:pPr>
            <a:endParaRPr>
              <a:solidFill>
                <a:srgbClr val="222222"/>
              </a:solidFill>
              <a:latin typeface="Source Code Pro"/>
              <a:ea typeface="Source Code Pro"/>
              <a:cs typeface="Source Code Pro"/>
              <a:sym typeface="Source Code Pro"/>
            </a:endParaRPr>
          </a:p>
          <a:p>
            <a:pPr marL="0" lvl="0" indent="0" algn="l" rtl="0">
              <a:spcBef>
                <a:spcPts val="0"/>
              </a:spcBef>
              <a:spcAft>
                <a:spcPts val="0"/>
              </a:spcAft>
              <a:buNone/>
            </a:pPr>
            <a:r>
              <a:rPr lang="en" sz="1500" u="sng">
                <a:latin typeface="Times New Roman"/>
                <a:ea typeface="Times New Roman"/>
                <a:cs typeface="Times New Roman"/>
                <a:sym typeface="Times New Roman"/>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p:nvPr/>
        </p:nvSpPr>
        <p:spPr>
          <a:xfrm>
            <a:off x="201050" y="159300"/>
            <a:ext cx="7166700" cy="171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highlight>
                  <a:schemeClr val="accent4"/>
                </a:highlight>
                <a:latin typeface="Amatic SC"/>
                <a:ea typeface="Amatic SC"/>
                <a:cs typeface="Amatic SC"/>
                <a:sym typeface="Amatic SC"/>
              </a:rPr>
              <a:t>Read Aloud Activities:</a:t>
            </a:r>
            <a:endParaRPr sz="4200" b="1">
              <a:highlight>
                <a:schemeClr val="accent4"/>
              </a:highlight>
              <a:latin typeface="Amatic SC"/>
              <a:ea typeface="Amatic SC"/>
              <a:cs typeface="Amatic SC"/>
              <a:sym typeface="Amatic SC"/>
            </a:endParaRPr>
          </a:p>
          <a:p>
            <a:pPr marL="0" lvl="0" indent="0" algn="l" rtl="0">
              <a:spcBef>
                <a:spcPts val="0"/>
              </a:spcBef>
              <a:spcAft>
                <a:spcPts val="0"/>
              </a:spcAft>
              <a:buNone/>
            </a:pPr>
            <a:endParaRPr sz="4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sz="1500">
              <a:solidFill>
                <a:srgbClr val="FF0000"/>
              </a:solidFill>
              <a:latin typeface="Times New Roman"/>
              <a:ea typeface="Times New Roman"/>
              <a:cs typeface="Times New Roman"/>
              <a:sym typeface="Times New Roman"/>
            </a:endParaRPr>
          </a:p>
          <a:p>
            <a:pPr marL="0" lvl="0" indent="0" algn="l" rtl="0">
              <a:spcBef>
                <a:spcPts val="0"/>
              </a:spcBef>
              <a:spcAft>
                <a:spcPts val="0"/>
              </a:spcAft>
              <a:buNone/>
            </a:pPr>
            <a:endParaRPr>
              <a:solidFill>
                <a:srgbClr val="222222"/>
              </a:solidFill>
              <a:latin typeface="Times New Roman"/>
              <a:ea typeface="Times New Roman"/>
              <a:cs typeface="Times New Roman"/>
              <a:sym typeface="Times New Roman"/>
            </a:endParaRPr>
          </a:p>
          <a:p>
            <a:pPr marL="0" lvl="0" indent="0" algn="l" rtl="0">
              <a:spcBef>
                <a:spcPts val="0"/>
              </a:spcBef>
              <a:spcAft>
                <a:spcPts val="0"/>
              </a:spcAft>
              <a:buNone/>
            </a:pPr>
            <a:endParaRPr>
              <a:solidFill>
                <a:srgbClr val="222222"/>
              </a:solidFill>
              <a:latin typeface="Times New Roman"/>
              <a:ea typeface="Times New Roman"/>
              <a:cs typeface="Times New Roman"/>
              <a:sym typeface="Times New Roman"/>
            </a:endParaRPr>
          </a:p>
        </p:txBody>
      </p:sp>
      <p:pic>
        <p:nvPicPr>
          <p:cNvPr id="90" name="Google Shape;90;p18">
            <a:hlinkClick r:id="rId3"/>
          </p:cNvPr>
          <p:cNvPicPr preferRelativeResize="0"/>
          <p:nvPr/>
        </p:nvPicPr>
        <p:blipFill>
          <a:blip r:embed="rId4">
            <a:alphaModFix/>
          </a:blip>
          <a:stretch>
            <a:fillRect/>
          </a:stretch>
        </p:blipFill>
        <p:spPr>
          <a:xfrm>
            <a:off x="7222477" y="1441737"/>
            <a:ext cx="1599902" cy="2260026"/>
          </a:xfrm>
          <a:prstGeom prst="rect">
            <a:avLst/>
          </a:prstGeom>
          <a:noFill/>
          <a:ln>
            <a:noFill/>
          </a:ln>
        </p:spPr>
      </p:pic>
      <p:sp>
        <p:nvSpPr>
          <p:cNvPr id="91" name="Google Shape;91;p18"/>
          <p:cNvSpPr txBox="1"/>
          <p:nvPr/>
        </p:nvSpPr>
        <p:spPr>
          <a:xfrm>
            <a:off x="0" y="994400"/>
            <a:ext cx="7295100" cy="414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latin typeface="Source Code Pro"/>
                <a:ea typeface="Source Code Pro"/>
                <a:cs typeface="Source Code Pro"/>
                <a:sym typeface="Source Code Pro"/>
              </a:rPr>
              <a:t>During Reading (Stop and Jot):</a:t>
            </a:r>
            <a:endParaRPr sz="1800" u="sng">
              <a:latin typeface="Source Code Pro"/>
              <a:ea typeface="Source Code Pro"/>
              <a:cs typeface="Source Code Pro"/>
              <a:sym typeface="Source Code Pro"/>
            </a:endParaRPr>
          </a:p>
          <a:p>
            <a:pPr marL="0" lvl="0" indent="0" algn="l" rtl="0">
              <a:spcBef>
                <a:spcPts val="0"/>
              </a:spcBef>
              <a:spcAft>
                <a:spcPts val="0"/>
              </a:spcAft>
              <a:buNone/>
            </a:pPr>
            <a:endParaRPr sz="1800" u="sng">
              <a:latin typeface="Source Code Pro"/>
              <a:ea typeface="Source Code Pro"/>
              <a:cs typeface="Source Code Pro"/>
              <a:sym typeface="Source Code Pro"/>
            </a:endParaRPr>
          </a:p>
          <a:p>
            <a:pPr marL="914400" lvl="0" indent="-336550" algn="l" rtl="0">
              <a:spcBef>
                <a:spcPts val="0"/>
              </a:spcBef>
              <a:spcAft>
                <a:spcPts val="0"/>
              </a:spcAft>
              <a:buSzPts val="1700"/>
              <a:buFont typeface="Source Code Pro"/>
              <a:buChar char="●"/>
            </a:pPr>
            <a:r>
              <a:rPr lang="en">
                <a:latin typeface="Source Code Pro"/>
                <a:ea typeface="Source Code Pro"/>
                <a:cs typeface="Source Code Pro"/>
                <a:sym typeface="Source Code Pro"/>
              </a:rPr>
              <a:t>While students are listening to Iggy Peck, Architect, they will pause the video at 2 minutes, 4 minutes, and the end of story. </a:t>
            </a:r>
            <a:endParaRPr>
              <a:latin typeface="Source Code Pro"/>
              <a:ea typeface="Source Code Pro"/>
              <a:cs typeface="Source Code Pro"/>
              <a:sym typeface="Source Code Pro"/>
            </a:endParaRPr>
          </a:p>
          <a:p>
            <a:pPr marL="914400" lvl="0" indent="-330200" algn="l" rtl="0">
              <a:spcBef>
                <a:spcPts val="0"/>
              </a:spcBef>
              <a:spcAft>
                <a:spcPts val="0"/>
              </a:spcAft>
              <a:buSzPts val="1600"/>
              <a:buFont typeface="Source Code Pro"/>
              <a:buChar char="●"/>
            </a:pPr>
            <a:r>
              <a:rPr lang="en">
                <a:latin typeface="Source Code Pro"/>
                <a:ea typeface="Source Code Pro"/>
                <a:cs typeface="Source Code Pro"/>
                <a:sym typeface="Source Code Pro"/>
              </a:rPr>
              <a:t>Students will use that paused time to stop, think and write about what they have listened to within the story to check for understanding</a:t>
            </a:r>
            <a:r>
              <a:rPr lang="en">
                <a:solidFill>
                  <a:srgbClr val="222222"/>
                </a:solidFill>
                <a:latin typeface="Source Code Pro"/>
                <a:ea typeface="Source Code Pro"/>
                <a:cs typeface="Source Code Pro"/>
                <a:sym typeface="Source Code Pro"/>
              </a:rPr>
              <a:t>.</a:t>
            </a:r>
            <a:endParaRPr>
              <a:solidFill>
                <a:srgbClr val="222222"/>
              </a:solidFill>
              <a:latin typeface="Source Code Pro"/>
              <a:ea typeface="Source Code Pro"/>
              <a:cs typeface="Source Code Pro"/>
              <a:sym typeface="Source Code Pro"/>
            </a:endParaRPr>
          </a:p>
          <a:p>
            <a:pPr marL="0" lvl="0" indent="0" algn="l" rtl="0">
              <a:spcBef>
                <a:spcPts val="0"/>
              </a:spcBef>
              <a:spcAft>
                <a:spcPts val="0"/>
              </a:spcAft>
              <a:buNone/>
            </a:pPr>
            <a:endParaRPr>
              <a:solidFill>
                <a:srgbClr val="222222"/>
              </a:solidFill>
              <a:latin typeface="Source Code Pro"/>
              <a:ea typeface="Source Code Pro"/>
              <a:cs typeface="Source Code Pro"/>
              <a:sym typeface="Source Code Pro"/>
            </a:endParaRPr>
          </a:p>
          <a:p>
            <a:pPr marL="0" lvl="0" indent="0" algn="l" rtl="0">
              <a:spcBef>
                <a:spcPts val="0"/>
              </a:spcBef>
              <a:spcAft>
                <a:spcPts val="0"/>
              </a:spcAft>
              <a:buNone/>
            </a:pPr>
            <a:r>
              <a:rPr lang="en">
                <a:solidFill>
                  <a:srgbClr val="222222"/>
                </a:solidFill>
                <a:latin typeface="Source Code Pro"/>
                <a:ea typeface="Source Code Pro"/>
                <a:cs typeface="Source Code Pro"/>
                <a:sym typeface="Source Code Pro"/>
              </a:rPr>
              <a:t>*Some things to write during your Stop and Jot include: </a:t>
            </a:r>
            <a:r>
              <a:rPr lang="en" sz="1300">
                <a:latin typeface="Source Code Pro"/>
                <a:ea typeface="Source Code Pro"/>
                <a:cs typeface="Source Code Pro"/>
                <a:sym typeface="Source Code Pro"/>
              </a:rPr>
              <a:t>characters, feelings of characters, things the main character builds, </a:t>
            </a:r>
            <a:r>
              <a:rPr lang="en" sz="1300">
                <a:solidFill>
                  <a:srgbClr val="222222"/>
                </a:solidFill>
                <a:latin typeface="Source Code Pro"/>
                <a:ea typeface="Source Code Pro"/>
                <a:cs typeface="Source Code Pro"/>
                <a:sym typeface="Source Code Pro"/>
              </a:rPr>
              <a:t>how he feels when he can’t build in class, what happens at the end of the story </a:t>
            </a:r>
            <a:r>
              <a:rPr lang="en" sz="1300">
                <a:latin typeface="Source Code Pro"/>
                <a:ea typeface="Source Code Pro"/>
                <a:cs typeface="Source Code Pro"/>
                <a:sym typeface="Source Code Pro"/>
              </a:rPr>
              <a:t>and any point that stands out to them (a part they enjoyed).  </a:t>
            </a:r>
            <a:endParaRPr sz="1300">
              <a:latin typeface="Source Code Pro"/>
              <a:ea typeface="Source Code Pro"/>
              <a:cs typeface="Source Code Pro"/>
              <a:sym typeface="Source Code Pro"/>
            </a:endParaRPr>
          </a:p>
          <a:p>
            <a:pPr marL="0" lvl="0" indent="0" algn="l" rtl="0">
              <a:spcBef>
                <a:spcPts val="0"/>
              </a:spcBef>
              <a:spcAft>
                <a:spcPts val="0"/>
              </a:spcAft>
              <a:buNone/>
            </a:pPr>
            <a:endParaRPr>
              <a:solidFill>
                <a:srgbClr val="222222"/>
              </a:solidFill>
              <a:latin typeface="Source Code Pro"/>
              <a:ea typeface="Source Code Pro"/>
              <a:cs typeface="Source Code Pro"/>
              <a:sym typeface="Source Code Pro"/>
            </a:endParaRPr>
          </a:p>
          <a:p>
            <a:pPr marL="0" lvl="0" indent="0" algn="l" rtl="0">
              <a:spcBef>
                <a:spcPts val="0"/>
              </a:spcBef>
              <a:spcAft>
                <a:spcPts val="0"/>
              </a:spcAft>
              <a:buNone/>
            </a:pPr>
            <a:r>
              <a:rPr lang="en" sz="2200">
                <a:solidFill>
                  <a:srgbClr val="FF0000"/>
                </a:solidFill>
                <a:latin typeface="Source Code Pro"/>
                <a:ea typeface="Source Code Pro"/>
                <a:cs typeface="Source Code Pro"/>
                <a:sym typeface="Source Code Pro"/>
              </a:rPr>
              <a:t>*</a:t>
            </a:r>
            <a:r>
              <a:rPr lang="en" sz="1300" b="1">
                <a:solidFill>
                  <a:srgbClr val="FF0000"/>
                </a:solidFill>
                <a:latin typeface="Source Code Pro"/>
                <a:ea typeface="Source Code Pro"/>
                <a:cs typeface="Source Code Pro"/>
                <a:sym typeface="Source Code Pro"/>
              </a:rPr>
              <a:t>Stop and Jot</a:t>
            </a:r>
            <a:r>
              <a:rPr lang="en" sz="1300">
                <a:solidFill>
                  <a:srgbClr val="FF0000"/>
                </a:solidFill>
                <a:latin typeface="Source Code Pro"/>
                <a:ea typeface="Source Code Pro"/>
                <a:cs typeface="Source Code Pro"/>
                <a:sym typeface="Source Code Pro"/>
              </a:rPr>
              <a:t> is an activity that has students </a:t>
            </a:r>
            <a:r>
              <a:rPr lang="en" sz="1300" b="1">
                <a:solidFill>
                  <a:srgbClr val="FF0000"/>
                </a:solidFill>
                <a:latin typeface="Source Code Pro"/>
                <a:ea typeface="Source Code Pro"/>
                <a:cs typeface="Source Code Pro"/>
                <a:sym typeface="Source Code Pro"/>
              </a:rPr>
              <a:t>stop</a:t>
            </a:r>
            <a:r>
              <a:rPr lang="en" sz="1300">
                <a:solidFill>
                  <a:srgbClr val="FF0000"/>
                </a:solidFill>
                <a:latin typeface="Source Code Pro"/>
                <a:ea typeface="Source Code Pro"/>
                <a:cs typeface="Source Code Pro"/>
                <a:sym typeface="Source Code Pro"/>
              </a:rPr>
              <a:t>, think, and write about what they are learning at specific points  within a lesson to check for understanding. </a:t>
            </a:r>
            <a:r>
              <a:rPr lang="en" sz="1300" b="1">
                <a:solidFill>
                  <a:srgbClr val="FF0000"/>
                </a:solidFill>
                <a:latin typeface="Source Code Pro"/>
                <a:ea typeface="Source Code Pro"/>
                <a:cs typeface="Source Code Pro"/>
                <a:sym typeface="Source Code Pro"/>
              </a:rPr>
              <a:t>Stop and Jots</a:t>
            </a:r>
            <a:r>
              <a:rPr lang="en" sz="1300">
                <a:solidFill>
                  <a:srgbClr val="FF0000"/>
                </a:solidFill>
                <a:latin typeface="Source Code Pro"/>
                <a:ea typeface="Source Code Pro"/>
                <a:cs typeface="Source Code Pro"/>
                <a:sym typeface="Source Code Pro"/>
              </a:rPr>
              <a:t> help maintain student focus and promote retention and comprehension through active engagement.</a:t>
            </a:r>
            <a:endParaRPr>
              <a:latin typeface="Source Code Pro"/>
              <a:ea typeface="Source Code Pro"/>
              <a:cs typeface="Source Code Pro"/>
              <a:sym typeface="Source Code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p:nvPr/>
        </p:nvSpPr>
        <p:spPr>
          <a:xfrm>
            <a:off x="193500" y="171350"/>
            <a:ext cx="8757000" cy="47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highlight>
                  <a:schemeClr val="accent6"/>
                </a:highlight>
                <a:latin typeface="Amatic SC"/>
                <a:ea typeface="Amatic SC"/>
                <a:cs typeface="Amatic SC"/>
                <a:sym typeface="Amatic SC"/>
              </a:rPr>
              <a:t>Read Aloud Activities Continued:</a:t>
            </a:r>
            <a:endParaRPr sz="4200" b="1">
              <a:highlight>
                <a:schemeClr val="accent6"/>
              </a:highlight>
              <a:latin typeface="Amatic SC"/>
              <a:ea typeface="Amatic SC"/>
              <a:cs typeface="Amatic SC"/>
              <a:sym typeface="Amatic SC"/>
            </a:endParaRPr>
          </a:p>
          <a:p>
            <a:pPr marL="0" lvl="0" indent="0" algn="l" rtl="0">
              <a:spcBef>
                <a:spcPts val="0"/>
              </a:spcBef>
              <a:spcAft>
                <a:spcPts val="0"/>
              </a:spcAft>
              <a:buNone/>
            </a:pPr>
            <a:endParaRPr sz="400" u="sng">
              <a:latin typeface="Source Code Pro"/>
              <a:ea typeface="Source Code Pro"/>
              <a:cs typeface="Source Code Pro"/>
              <a:sym typeface="Source Code Pro"/>
            </a:endParaRPr>
          </a:p>
          <a:p>
            <a:pPr marL="457200" lvl="0" indent="0" algn="l" rtl="0">
              <a:spcBef>
                <a:spcPts val="0"/>
              </a:spcBef>
              <a:spcAft>
                <a:spcPts val="0"/>
              </a:spcAft>
              <a:buNone/>
            </a:pPr>
            <a:endParaRPr sz="1600" u="sng">
              <a:latin typeface="Source Code Pro"/>
              <a:ea typeface="Source Code Pro"/>
              <a:cs typeface="Source Code Pro"/>
              <a:sym typeface="Source Code Pro"/>
            </a:endParaRPr>
          </a:p>
          <a:p>
            <a:pPr marL="0" lvl="0" indent="0" algn="l" rtl="0">
              <a:spcBef>
                <a:spcPts val="0"/>
              </a:spcBef>
              <a:spcAft>
                <a:spcPts val="0"/>
              </a:spcAft>
              <a:buNone/>
            </a:pPr>
            <a:r>
              <a:rPr lang="en" sz="1800" u="sng">
                <a:latin typeface="Source Code Pro"/>
                <a:ea typeface="Source Code Pro"/>
                <a:cs typeface="Source Code Pro"/>
                <a:sym typeface="Source Code Pro"/>
              </a:rPr>
              <a:t>After Reading (</a:t>
            </a:r>
            <a:r>
              <a:rPr lang="en" sz="1800" u="sng">
                <a:solidFill>
                  <a:schemeClr val="hlink"/>
                </a:solidFill>
                <a:latin typeface="Source Code Pro"/>
                <a:ea typeface="Source Code Pro"/>
                <a:cs typeface="Source Code Pro"/>
                <a:sym typeface="Source Code Pro"/>
                <a:hlinkClick r:id="rId3"/>
              </a:rPr>
              <a:t>Padlet Exit Ticket</a:t>
            </a:r>
            <a:r>
              <a:rPr lang="en" sz="1800" u="sng">
                <a:latin typeface="Source Code Pro"/>
                <a:ea typeface="Source Code Pro"/>
                <a:cs typeface="Source Code Pro"/>
                <a:sym typeface="Source Code Pro"/>
              </a:rPr>
              <a:t>):</a:t>
            </a:r>
            <a:endParaRPr sz="1800" u="sng">
              <a:latin typeface="Source Code Pro"/>
              <a:ea typeface="Source Code Pro"/>
              <a:cs typeface="Source Code Pro"/>
              <a:sym typeface="Source Code Pro"/>
            </a:endParaRPr>
          </a:p>
          <a:p>
            <a:pPr marL="0" lvl="0" indent="0" algn="l" rtl="0">
              <a:spcBef>
                <a:spcPts val="0"/>
              </a:spcBef>
              <a:spcAft>
                <a:spcPts val="0"/>
              </a:spcAft>
              <a:buNone/>
            </a:pPr>
            <a:endParaRPr sz="1800" u="sng">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Students will complete an exit ticket through a padlet</a:t>
            </a:r>
            <a:r>
              <a:rPr lang="en">
                <a:solidFill>
                  <a:srgbClr val="FF0000"/>
                </a:solidFill>
                <a:latin typeface="Source Code Pro"/>
                <a:ea typeface="Source Code Pro"/>
                <a:cs typeface="Source Code Pro"/>
                <a:sym typeface="Source Code Pro"/>
              </a:rPr>
              <a:t>*</a:t>
            </a:r>
            <a:r>
              <a:rPr lang="en">
                <a:latin typeface="Source Code Pro"/>
                <a:ea typeface="Source Code Pro"/>
                <a:cs typeface="Source Code Pro"/>
                <a:sym typeface="Source Code Pro"/>
              </a:rPr>
              <a:t> where they will answer the following 3,2,1 question:</a:t>
            </a:r>
            <a:endParaRPr>
              <a:latin typeface="Source Code Pro"/>
              <a:ea typeface="Source Code Pro"/>
              <a:cs typeface="Source Code Pro"/>
              <a:sym typeface="Source Code Pro"/>
            </a:endParaRPr>
          </a:p>
          <a:p>
            <a:pPr marL="914400" lvl="1" indent="-336550" algn="l" rtl="0">
              <a:spcBef>
                <a:spcPts val="0"/>
              </a:spcBef>
              <a:spcAft>
                <a:spcPts val="0"/>
              </a:spcAft>
              <a:buSzPts val="1700"/>
              <a:buFont typeface="Source Code Pro"/>
              <a:buChar char="○"/>
            </a:pPr>
            <a:r>
              <a:rPr lang="en" sz="1500">
                <a:solidFill>
                  <a:srgbClr val="222222"/>
                </a:solidFill>
                <a:latin typeface="Source Code Pro"/>
                <a:ea typeface="Source Code Pro"/>
                <a:cs typeface="Source Code Pro"/>
                <a:sym typeface="Source Code Pro"/>
              </a:rPr>
              <a:t>List 3 things that Iggy built</a:t>
            </a:r>
            <a:endParaRPr sz="1500">
              <a:solidFill>
                <a:srgbClr val="222222"/>
              </a:solidFill>
              <a:latin typeface="Source Code Pro"/>
              <a:ea typeface="Source Code Pro"/>
              <a:cs typeface="Source Code Pro"/>
              <a:sym typeface="Source Code Pro"/>
            </a:endParaRPr>
          </a:p>
          <a:p>
            <a:pPr marL="914400" lvl="1" indent="-342900" algn="l" rtl="0">
              <a:spcBef>
                <a:spcPts val="0"/>
              </a:spcBef>
              <a:spcAft>
                <a:spcPts val="0"/>
              </a:spcAft>
              <a:buClr>
                <a:srgbClr val="222222"/>
              </a:buClr>
              <a:buSzPts val="1800"/>
              <a:buFont typeface="Source Code Pro"/>
              <a:buChar char="○"/>
            </a:pPr>
            <a:r>
              <a:rPr lang="en" sz="1500">
                <a:solidFill>
                  <a:srgbClr val="222222"/>
                </a:solidFill>
                <a:latin typeface="Source Code Pro"/>
                <a:ea typeface="Source Code Pro"/>
                <a:cs typeface="Source Code Pro"/>
                <a:sym typeface="Source Code Pro"/>
              </a:rPr>
              <a:t>List  2 materials that Iggy used</a:t>
            </a:r>
            <a:endParaRPr sz="1500">
              <a:solidFill>
                <a:srgbClr val="222222"/>
              </a:solidFill>
              <a:latin typeface="Source Code Pro"/>
              <a:ea typeface="Source Code Pro"/>
              <a:cs typeface="Source Code Pro"/>
              <a:sym typeface="Source Code Pro"/>
            </a:endParaRPr>
          </a:p>
          <a:p>
            <a:pPr marL="914400" lvl="1" indent="-323850" algn="l" rtl="0">
              <a:spcBef>
                <a:spcPts val="0"/>
              </a:spcBef>
              <a:spcAft>
                <a:spcPts val="0"/>
              </a:spcAft>
              <a:buClr>
                <a:srgbClr val="222222"/>
              </a:buClr>
              <a:buSzPts val="1500"/>
              <a:buFont typeface="Source Code Pro"/>
              <a:buChar char="○"/>
            </a:pPr>
            <a:r>
              <a:rPr lang="en" sz="1500">
                <a:solidFill>
                  <a:srgbClr val="222222"/>
                </a:solidFill>
                <a:latin typeface="Source Code Pro"/>
                <a:ea typeface="Source Code Pro"/>
                <a:cs typeface="Source Code Pro"/>
                <a:sym typeface="Source Code Pro"/>
              </a:rPr>
              <a:t>1 important thing that I learned today from Iggy</a:t>
            </a:r>
            <a:endParaRPr sz="1800">
              <a:solidFill>
                <a:srgbClr val="222222"/>
              </a:solidFill>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To complete the Padlet you can either </a:t>
            </a:r>
            <a:r>
              <a:rPr lang="en" u="sng">
                <a:solidFill>
                  <a:schemeClr val="hlink"/>
                </a:solidFill>
                <a:latin typeface="Source Code Pro"/>
                <a:ea typeface="Source Code Pro"/>
                <a:cs typeface="Source Code Pro"/>
                <a:sym typeface="Source Code Pro"/>
                <a:hlinkClick r:id="rId3"/>
              </a:rPr>
              <a:t>click this link</a:t>
            </a:r>
            <a:r>
              <a:rPr lang="en">
                <a:latin typeface="Source Code Pro"/>
                <a:ea typeface="Source Code Pro"/>
                <a:cs typeface="Source Code Pro"/>
                <a:sym typeface="Source Code Pro"/>
              </a:rPr>
              <a:t> or scan the QR code. </a:t>
            </a: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sz="1500">
              <a:latin typeface="Source Code Pro"/>
              <a:ea typeface="Source Code Pro"/>
              <a:cs typeface="Source Code Pro"/>
              <a:sym typeface="Source Code Pro"/>
            </a:endParaRPr>
          </a:p>
          <a:p>
            <a:pPr marL="0" lvl="0" indent="0" algn="l" rtl="0">
              <a:spcBef>
                <a:spcPts val="0"/>
              </a:spcBef>
              <a:spcAft>
                <a:spcPts val="0"/>
              </a:spcAft>
              <a:buNone/>
            </a:pPr>
            <a:endParaRPr sz="1500">
              <a:latin typeface="Source Code Pro"/>
              <a:ea typeface="Source Code Pro"/>
              <a:cs typeface="Source Code Pro"/>
              <a:sym typeface="Source Code Pro"/>
            </a:endParaRPr>
          </a:p>
          <a:p>
            <a:pPr marL="0" lvl="0" indent="0" algn="l" rtl="0">
              <a:spcBef>
                <a:spcPts val="0"/>
              </a:spcBef>
              <a:spcAft>
                <a:spcPts val="0"/>
              </a:spcAft>
              <a:buNone/>
            </a:pPr>
            <a:endParaRPr sz="1500">
              <a:latin typeface="Source Code Pro"/>
              <a:ea typeface="Source Code Pro"/>
              <a:cs typeface="Source Code Pro"/>
              <a:sym typeface="Source Code Pro"/>
            </a:endParaRPr>
          </a:p>
          <a:p>
            <a:pPr marL="0" lvl="0" indent="0" algn="l" rtl="0">
              <a:spcBef>
                <a:spcPts val="0"/>
              </a:spcBef>
              <a:spcAft>
                <a:spcPts val="0"/>
              </a:spcAft>
              <a:buNone/>
            </a:pPr>
            <a:endParaRPr sz="1200">
              <a:latin typeface="Source Code Pro"/>
              <a:ea typeface="Source Code Pro"/>
              <a:cs typeface="Source Code Pro"/>
              <a:sym typeface="Source Code Pro"/>
            </a:endParaRPr>
          </a:p>
          <a:p>
            <a:pPr marL="457200" lvl="0" indent="0" algn="l" rtl="0">
              <a:spcBef>
                <a:spcPts val="0"/>
              </a:spcBef>
              <a:spcAft>
                <a:spcPts val="0"/>
              </a:spcAft>
              <a:buNone/>
            </a:pPr>
            <a:r>
              <a:rPr lang="en" sz="1500">
                <a:solidFill>
                  <a:srgbClr val="FF0000"/>
                </a:solidFill>
                <a:highlight>
                  <a:srgbClr val="F2F2F2"/>
                </a:highlight>
                <a:latin typeface="Source Code Pro"/>
                <a:ea typeface="Source Code Pro"/>
                <a:cs typeface="Source Code Pro"/>
                <a:sym typeface="Source Code Pro"/>
              </a:rPr>
              <a:t>* Padlet is an easy to use online shared virtual bulletin board,where collaborators can easily add content.</a:t>
            </a:r>
            <a:endParaRPr>
              <a:latin typeface="Source Code Pro"/>
              <a:ea typeface="Source Code Pro"/>
              <a:cs typeface="Source Code Pro"/>
              <a:sym typeface="Source Code Pro"/>
            </a:endParaRPr>
          </a:p>
        </p:txBody>
      </p:sp>
      <p:pic>
        <p:nvPicPr>
          <p:cNvPr id="97" name="Google Shape;97;p19"/>
          <p:cNvPicPr preferRelativeResize="0"/>
          <p:nvPr/>
        </p:nvPicPr>
        <p:blipFill>
          <a:blip r:embed="rId4">
            <a:alphaModFix/>
          </a:blip>
          <a:stretch>
            <a:fillRect/>
          </a:stretch>
        </p:blipFill>
        <p:spPr>
          <a:xfrm>
            <a:off x="6048752" y="3375225"/>
            <a:ext cx="1024849" cy="1029202"/>
          </a:xfrm>
          <a:prstGeom prst="rect">
            <a:avLst/>
          </a:prstGeom>
          <a:noFill/>
          <a:ln>
            <a:noFill/>
          </a:ln>
        </p:spPr>
      </p:pic>
      <p:pic>
        <p:nvPicPr>
          <p:cNvPr id="98" name="Google Shape;98;p19"/>
          <p:cNvPicPr preferRelativeResize="0"/>
          <p:nvPr/>
        </p:nvPicPr>
        <p:blipFill rotWithShape="1">
          <a:blip r:embed="rId5">
            <a:alphaModFix/>
          </a:blip>
          <a:srcRect l="21014" t="18624" r="19655" b="10853"/>
          <a:stretch/>
        </p:blipFill>
        <p:spPr>
          <a:xfrm>
            <a:off x="7157177" y="171348"/>
            <a:ext cx="1578425" cy="132637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p:nvPr/>
        </p:nvSpPr>
        <p:spPr>
          <a:xfrm>
            <a:off x="193500" y="171350"/>
            <a:ext cx="8757000" cy="313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highlight>
                  <a:schemeClr val="dk1"/>
                </a:highlight>
                <a:latin typeface="Amatic SC"/>
                <a:ea typeface="Amatic SC"/>
                <a:cs typeface="Amatic SC"/>
                <a:sym typeface="Amatic SC"/>
              </a:rPr>
              <a:t>Post Assessment:</a:t>
            </a:r>
            <a:endParaRPr sz="4200" b="1">
              <a:highlight>
                <a:schemeClr val="dk1"/>
              </a:highlight>
              <a:latin typeface="Amatic SC"/>
              <a:ea typeface="Amatic SC"/>
              <a:cs typeface="Amatic SC"/>
              <a:sym typeface="Amatic SC"/>
            </a:endParaRPr>
          </a:p>
          <a:p>
            <a:pPr marL="0" lvl="0" indent="0" algn="l" rtl="0">
              <a:spcBef>
                <a:spcPts val="0"/>
              </a:spcBef>
              <a:spcAft>
                <a:spcPts val="0"/>
              </a:spcAft>
              <a:buNone/>
            </a:pPr>
            <a:endParaRPr sz="300" u="sng">
              <a:latin typeface="Source Code Pro"/>
              <a:ea typeface="Source Code Pro"/>
              <a:cs typeface="Source Code Pro"/>
              <a:sym typeface="Source Code Pro"/>
            </a:endParaRPr>
          </a:p>
          <a:p>
            <a:pPr marL="0" lvl="0" indent="0" algn="l" rtl="0">
              <a:spcBef>
                <a:spcPts val="0"/>
              </a:spcBef>
              <a:spcAft>
                <a:spcPts val="0"/>
              </a:spcAft>
              <a:buNone/>
            </a:pPr>
            <a:r>
              <a:rPr lang="en" sz="1800" u="sng">
                <a:latin typeface="Source Code Pro"/>
                <a:ea typeface="Source Code Pro"/>
                <a:cs typeface="Source Code Pro"/>
                <a:sym typeface="Source Code Pro"/>
              </a:rPr>
              <a:t>After Reading:</a:t>
            </a:r>
            <a:endParaRPr sz="1800" u="sng">
              <a:latin typeface="Source Code Pro"/>
              <a:ea typeface="Source Code Pro"/>
              <a:cs typeface="Source Code Pro"/>
              <a:sym typeface="Source Code Pro"/>
            </a:endParaRPr>
          </a:p>
          <a:p>
            <a:pPr marL="457200" lvl="0" indent="0" algn="l" rtl="0">
              <a:spcBef>
                <a:spcPts val="0"/>
              </a:spcBef>
              <a:spcAft>
                <a:spcPts val="0"/>
              </a:spcAft>
              <a:buNone/>
            </a:pPr>
            <a:endParaRPr sz="1500" u="sng">
              <a:latin typeface="Source Code Pro"/>
              <a:ea typeface="Source Code Pro"/>
              <a:cs typeface="Source Code Pro"/>
              <a:sym typeface="Source Code Pro"/>
            </a:endParaRPr>
          </a:p>
          <a:p>
            <a:pPr marL="457200" lvl="0" indent="-330200" algn="l" rtl="0">
              <a:spcBef>
                <a:spcPts val="0"/>
              </a:spcBef>
              <a:spcAft>
                <a:spcPts val="0"/>
              </a:spcAft>
              <a:buSzPts val="1600"/>
              <a:buFont typeface="Source Code Pro"/>
              <a:buChar char="●"/>
            </a:pPr>
            <a:r>
              <a:rPr lang="en">
                <a:latin typeface="Source Code Pro"/>
                <a:ea typeface="Source Code Pro"/>
                <a:cs typeface="Source Code Pro"/>
                <a:sym typeface="Source Code Pro"/>
              </a:rPr>
              <a:t>Students will be given 3 minutes to complete List, Write, or Draw </a:t>
            </a:r>
            <a:r>
              <a:rPr lang="en">
                <a:solidFill>
                  <a:srgbClr val="222222"/>
                </a:solidFill>
                <a:latin typeface="Source Code Pro"/>
                <a:ea typeface="Source Code Pro"/>
                <a:cs typeface="Source Code Pro"/>
                <a:sym typeface="Source Code Pro"/>
              </a:rPr>
              <a:t>examples of </a:t>
            </a:r>
            <a:r>
              <a:rPr lang="en">
                <a:latin typeface="Source Code Pro"/>
                <a:ea typeface="Source Code Pro"/>
                <a:cs typeface="Source Code Pro"/>
                <a:sym typeface="Source Code Pro"/>
              </a:rPr>
              <a:t>Iggy’s passions. </a:t>
            </a:r>
            <a:endParaRPr>
              <a:latin typeface="Source Code Pro"/>
              <a:ea typeface="Source Code Pro"/>
              <a:cs typeface="Source Code Pro"/>
              <a:sym typeface="Source Code Pro"/>
            </a:endParaRPr>
          </a:p>
          <a:p>
            <a:pPr marL="914400" lvl="1" indent="-317500" algn="l" rtl="0">
              <a:spcBef>
                <a:spcPts val="0"/>
              </a:spcBef>
              <a:spcAft>
                <a:spcPts val="0"/>
              </a:spcAft>
              <a:buSzPts val="1400"/>
              <a:buFont typeface="Source Code Pro"/>
              <a:buChar char="○"/>
            </a:pPr>
            <a:r>
              <a:rPr lang="en" i="1">
                <a:latin typeface="Source Code Pro"/>
                <a:ea typeface="Source Code Pro"/>
                <a:cs typeface="Source Code Pro"/>
                <a:sym typeface="Source Code Pro"/>
              </a:rPr>
              <a:t>Parents/guardians please put a timer on during this activity so they will have 3 minutes!</a:t>
            </a:r>
            <a:endParaRPr i="1">
              <a:latin typeface="Source Code Pro"/>
              <a:ea typeface="Source Code Pro"/>
              <a:cs typeface="Source Code Pro"/>
              <a:sym typeface="Source Code Pro"/>
            </a:endParaRPr>
          </a:p>
          <a:p>
            <a:pPr marL="457200" lvl="0" indent="-330200" algn="l" rtl="0">
              <a:spcBef>
                <a:spcPts val="0"/>
              </a:spcBef>
              <a:spcAft>
                <a:spcPts val="0"/>
              </a:spcAft>
              <a:buSzPts val="1600"/>
              <a:buFont typeface="Source Code Pro"/>
              <a:buChar char="●"/>
            </a:pPr>
            <a:r>
              <a:rPr lang="en">
                <a:latin typeface="Source Code Pro"/>
                <a:ea typeface="Source Code Pro"/>
                <a:cs typeface="Source Code Pro"/>
                <a:sym typeface="Source Code Pro"/>
              </a:rPr>
              <a:t>Students will have the opportunity to select either listing, writing, or drawing. </a:t>
            </a:r>
            <a:endParaRPr>
              <a:latin typeface="Source Code Pro"/>
              <a:ea typeface="Source Code Pro"/>
              <a:cs typeface="Source Code Pro"/>
              <a:sym typeface="Source Code Pro"/>
            </a:endParaRPr>
          </a:p>
          <a:p>
            <a:pPr marL="457200" lvl="0" indent="-330200" algn="l" rtl="0">
              <a:spcBef>
                <a:spcPts val="0"/>
              </a:spcBef>
              <a:spcAft>
                <a:spcPts val="0"/>
              </a:spcAft>
              <a:buSzPts val="1600"/>
              <a:buFont typeface="Source Code Pro"/>
              <a:buChar char="●"/>
            </a:pPr>
            <a:r>
              <a:rPr lang="en">
                <a:latin typeface="Source Code Pro"/>
                <a:ea typeface="Source Code Pro"/>
                <a:cs typeface="Source Code Pro"/>
                <a:sym typeface="Source Code Pro"/>
              </a:rPr>
              <a:t>For 3 minutes they will fill in their paper of Iggy’s passions in their selected method. </a:t>
            </a:r>
            <a:endParaRPr>
              <a:latin typeface="Source Code Pro"/>
              <a:ea typeface="Source Code Pro"/>
              <a:cs typeface="Source Code Pro"/>
              <a:sym typeface="Source Code Pro"/>
            </a:endParaRPr>
          </a:p>
          <a:p>
            <a:pPr marL="0" lvl="0" indent="0" algn="l" rtl="0">
              <a:spcBef>
                <a:spcPts val="0"/>
              </a:spcBef>
              <a:spcAft>
                <a:spcPts val="0"/>
              </a:spcAft>
              <a:buNone/>
            </a:pPr>
            <a:endParaRPr sz="1200">
              <a:latin typeface="Times New Roman"/>
              <a:ea typeface="Times New Roman"/>
              <a:cs typeface="Times New Roman"/>
              <a:sym typeface="Times New Roman"/>
            </a:endParaRPr>
          </a:p>
          <a:p>
            <a:pPr marL="457200" lvl="0" indent="0" algn="l" rtl="0">
              <a:spcBef>
                <a:spcPts val="0"/>
              </a:spcBef>
              <a:spcAft>
                <a:spcPts val="0"/>
              </a:spcAft>
              <a:buNone/>
            </a:pPr>
            <a:endParaRPr>
              <a:latin typeface="Calibri"/>
              <a:ea typeface="Calibri"/>
              <a:cs typeface="Calibri"/>
              <a:sym typeface="Calibri"/>
            </a:endParaRPr>
          </a:p>
        </p:txBody>
      </p:sp>
      <p:pic>
        <p:nvPicPr>
          <p:cNvPr id="104" name="Google Shape;104;p20"/>
          <p:cNvPicPr preferRelativeResize="0"/>
          <p:nvPr/>
        </p:nvPicPr>
        <p:blipFill>
          <a:blip r:embed="rId3">
            <a:alphaModFix/>
          </a:blip>
          <a:stretch>
            <a:fillRect/>
          </a:stretch>
        </p:blipFill>
        <p:spPr>
          <a:xfrm>
            <a:off x="2590900" y="3143775"/>
            <a:ext cx="3573650" cy="18902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Lesson # 2</a:t>
            </a:r>
            <a:endParaRPr/>
          </a:p>
        </p:txBody>
      </p:sp>
      <p:sp>
        <p:nvSpPr>
          <p:cNvPr id="110" name="Google Shape;110;p21"/>
          <p:cNvSpPr txBox="1">
            <a:spLocks noGrp="1"/>
          </p:cNvSpPr>
          <p:nvPr>
            <p:ph type="subTitle" idx="1"/>
          </p:nvPr>
        </p:nvSpPr>
        <p:spPr>
          <a:xfrm>
            <a:off x="0" y="3440100"/>
            <a:ext cx="9144000" cy="16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0" u="sng"/>
              <a:t>Objective:</a:t>
            </a:r>
            <a:r>
              <a:rPr lang="en" sz="1800"/>
              <a:t> </a:t>
            </a:r>
            <a:r>
              <a:rPr lang="en" sz="1800" b="0">
                <a:solidFill>
                  <a:srgbClr val="000000"/>
                </a:solidFill>
              </a:rPr>
              <a:t>After interactive discussions on passion and grit and active participation in a ThingLink on the NFL draft, students will interview a family member on the topics of personal passion and the grit needed to overcome obstacles to achieve success. Students will creatively present a report on their interview.</a:t>
            </a:r>
            <a:endParaRPr sz="1800"/>
          </a:p>
        </p:txBody>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2344</Words>
  <Application>Microsoft Macintosh PowerPoint</Application>
  <PresentationFormat>On-screen Show (16:9)</PresentationFormat>
  <Paragraphs>212</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Amatic SC</vt:lpstr>
      <vt:lpstr>Times New Roman</vt:lpstr>
      <vt:lpstr>Oswald</vt:lpstr>
      <vt:lpstr>Source Code Pro</vt:lpstr>
      <vt:lpstr>Calibri</vt:lpstr>
      <vt:lpstr>Arial</vt:lpstr>
      <vt:lpstr>Beach Day</vt:lpstr>
      <vt:lpstr>GRIT UNIT PLAN PARENT GUIDED SLIDES Grade 5 Amanda Gherardi, Jessica Kiedaisch, and Nicole Fochi</vt:lpstr>
      <vt:lpstr>Lesson # 1</vt:lpstr>
      <vt:lpstr>PowerPoint Presentation</vt:lpstr>
      <vt:lpstr>PowerPoint Presentation</vt:lpstr>
      <vt:lpstr>PowerPoint Presentation</vt:lpstr>
      <vt:lpstr>PowerPoint Presentation</vt:lpstr>
      <vt:lpstr>PowerPoint Presentation</vt:lpstr>
      <vt:lpstr>PowerPoint Presentation</vt:lpstr>
      <vt:lpstr>Lesson # 2</vt:lpstr>
      <vt:lpstr>Pre-Assessment:</vt:lpstr>
      <vt:lpstr>Activities:</vt:lpstr>
      <vt:lpstr>Activities Continued:</vt:lpstr>
      <vt:lpstr>Activities Continued:</vt:lpstr>
      <vt:lpstr>Post-Assessment: </vt:lpstr>
      <vt:lpstr>Lesson # 3</vt:lpstr>
      <vt:lpstr>Pre- assessment: </vt:lpstr>
      <vt:lpstr>Activities: </vt:lpstr>
      <vt:lpstr>Activities Continued: </vt:lpstr>
      <vt:lpstr>Activities Continued- Building activity images: </vt:lpstr>
      <vt:lpstr>Activities Continued: </vt:lpstr>
      <vt:lpstr>Post-Assessment: </vt:lpstr>
      <vt:lpstr>Lesson #4</vt:lpstr>
      <vt:lpstr>Pre-Assessment:</vt:lpstr>
      <vt:lpstr>ACTIVITIES:</vt:lpstr>
      <vt:lpstr>POST-ASSESSMENT:</vt:lpstr>
      <vt:lpstr>INDEPENDENT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GRIT UNIT PLAN PARENT GUIDED SLIDES Grade 5 Amanda Gherardi, Jessica Kiedaisch, and Nicole Fochi</dc:title>
  <dc:creator>ASUS</dc:creator>
  <cp:lastModifiedBy>Kevin Sheehan</cp:lastModifiedBy>
  <cp:revision>1</cp:revision>
  <dcterms:modified xsi:type="dcterms:W3CDTF">2020-06-23T15:15:12Z</dcterms:modified>
</cp:coreProperties>
</file>