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F5D8F-20F6-4CC6-AFC9-35B2F968E7F6}">
  <a:tblStyle styleId="{A88F5D8F-20F6-4CC6-AFC9-35B2F968E7F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36"/>
  </p:normalViewPr>
  <p:slideViewPr>
    <p:cSldViewPr snapToGrid="0" snapToObjects="1">
      <p:cViewPr varScale="1">
        <p:scale>
          <a:sx n="102" d="100"/>
          <a:sy n="102" d="100"/>
        </p:scale>
        <p:origin x="200"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36317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63494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5579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605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521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974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9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6753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6119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4037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2684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8581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578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4311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91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9320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0260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01289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222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30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97313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5489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37998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1264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91048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5987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8217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30951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17396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03957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65273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57039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t>Sometimes information is presented as a fact, but you can prove it isn’t true or that it is unlikely to be true. </a:t>
            </a:r>
            <a:endParaRPr/>
          </a:p>
        </p:txBody>
      </p:sp>
    </p:spTree>
    <p:extLst>
      <p:ext uri="{BB962C8B-B14F-4D97-AF65-F5344CB8AC3E}">
        <p14:creationId xmlns:p14="http://schemas.microsoft.com/office/powerpoint/2010/main" val="168031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50679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a:t>Sometimes information is presented as a fact, but you can prove it isn’t true or that it is unlikely to be true. </a:t>
            </a:r>
            <a:endParaRPr/>
          </a:p>
        </p:txBody>
      </p:sp>
    </p:spTree>
    <p:extLst>
      <p:ext uri="{BB962C8B-B14F-4D97-AF65-F5344CB8AC3E}">
        <p14:creationId xmlns:p14="http://schemas.microsoft.com/office/powerpoint/2010/main" val="1671457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52330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20974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99195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923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38401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87150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32087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49189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2602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99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Shape 4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87987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7494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02015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75179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12966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37074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Shape 4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25442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86936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36136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8881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41547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9" name="Shape 5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3650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5" name="Shape 5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009397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1121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3201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20284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0" name="Shape 5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0324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177363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52938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48757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0" name="Shape 5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08753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636342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83899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1234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5018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0993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Shape 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Shape 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Shape 52"/>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Shape 5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Shape 5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Shape 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Shape 16"/>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Shape 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Shape 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Shape 2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Shape 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Shape 27"/>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Shape 34"/>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Shape 35"/>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Shape 36"/>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Shape 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Shape 42"/>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3" name="Shape 43"/>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Shape 44"/>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Shape 45"/>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Shape 4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Shape 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s://www.youtube.com/watch?v=AIqC79WrpKg"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y6Sxv-sUYtM" TargetMode="External"/><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6UIrgAFW3aQ&amp;t=" TargetMode="External"/><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1416325" y="327925"/>
            <a:ext cx="6440700" cy="1729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b="1">
                <a:latin typeface="Arial"/>
                <a:ea typeface="Arial"/>
                <a:cs typeface="Arial"/>
                <a:sym typeface="Arial"/>
              </a:rPr>
              <a:t>Does the Community that You Live in Determine Your Happiness?</a:t>
            </a:r>
            <a:endParaRPr sz="3600" b="1">
              <a:latin typeface="Arial"/>
              <a:ea typeface="Arial"/>
              <a:cs typeface="Arial"/>
              <a:sym typeface="Arial"/>
            </a:endParaRPr>
          </a:p>
        </p:txBody>
      </p:sp>
      <p:sp>
        <p:nvSpPr>
          <p:cNvPr id="63" name="Shape 63"/>
          <p:cNvSpPr txBox="1">
            <a:spLocks noGrp="1"/>
          </p:cNvSpPr>
          <p:nvPr>
            <p:ph type="subTitle" idx="1"/>
          </p:nvPr>
        </p:nvSpPr>
        <p:spPr>
          <a:xfrm>
            <a:off x="3436450" y="2057425"/>
            <a:ext cx="2340600" cy="821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1800">
                <a:solidFill>
                  <a:schemeClr val="lt1"/>
                </a:solidFill>
                <a:latin typeface="Arial"/>
                <a:ea typeface="Arial"/>
                <a:cs typeface="Arial"/>
                <a:sym typeface="Arial"/>
              </a:rPr>
              <a:t>Grade 3</a:t>
            </a:r>
            <a:endParaRPr sz="1800">
              <a:solidFill>
                <a:schemeClr val="lt1"/>
              </a:solidFill>
              <a:latin typeface="Arial"/>
              <a:ea typeface="Arial"/>
              <a:cs typeface="Arial"/>
              <a:sym typeface="Arial"/>
            </a:endParaRPr>
          </a:p>
          <a:p>
            <a:pPr marL="0" lvl="0" indent="0">
              <a:spcBef>
                <a:spcPts val="0"/>
              </a:spcBef>
              <a:spcAft>
                <a:spcPts val="0"/>
              </a:spcAft>
              <a:buNone/>
            </a:pPr>
            <a:r>
              <a:rPr lang="en" sz="1800">
                <a:solidFill>
                  <a:schemeClr val="lt1"/>
                </a:solidFill>
                <a:latin typeface="Arial"/>
                <a:ea typeface="Arial"/>
                <a:cs typeface="Arial"/>
                <a:sym typeface="Arial"/>
              </a:rPr>
              <a:t>EDU 509</a:t>
            </a:r>
            <a:endParaRPr sz="1800">
              <a:solidFill>
                <a:schemeClr val="lt1"/>
              </a:solidFill>
              <a:latin typeface="Arial"/>
              <a:ea typeface="Arial"/>
              <a:cs typeface="Arial"/>
              <a:sym typeface="Arial"/>
            </a:endParaRPr>
          </a:p>
        </p:txBody>
      </p:sp>
      <p:sp>
        <p:nvSpPr>
          <p:cNvPr id="64" name="Shape 64"/>
          <p:cNvSpPr txBox="1"/>
          <p:nvPr/>
        </p:nvSpPr>
        <p:spPr>
          <a:xfrm>
            <a:off x="3272350" y="3302250"/>
            <a:ext cx="2668800" cy="172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Samantha Berna</a:t>
            </a:r>
            <a:endParaRPr>
              <a:solidFill>
                <a:schemeClr val="dk2"/>
              </a:solidFill>
            </a:endParaRPr>
          </a:p>
          <a:p>
            <a:pPr marL="0" lvl="0" indent="0" algn="ctr" rtl="0">
              <a:spcBef>
                <a:spcPts val="0"/>
              </a:spcBef>
              <a:spcAft>
                <a:spcPts val="0"/>
              </a:spcAft>
              <a:buNone/>
            </a:pPr>
            <a:r>
              <a:rPr lang="en">
                <a:solidFill>
                  <a:schemeClr val="dk2"/>
                </a:solidFill>
              </a:rPr>
              <a:t>Madison Dodd</a:t>
            </a:r>
            <a:endParaRPr>
              <a:solidFill>
                <a:schemeClr val="dk2"/>
              </a:solidFill>
            </a:endParaRPr>
          </a:p>
          <a:p>
            <a:pPr marL="0" lvl="0" indent="0" algn="ctr" rtl="0">
              <a:spcBef>
                <a:spcPts val="0"/>
              </a:spcBef>
              <a:spcAft>
                <a:spcPts val="0"/>
              </a:spcAft>
              <a:buNone/>
            </a:pPr>
            <a:r>
              <a:rPr lang="en">
                <a:solidFill>
                  <a:schemeClr val="dk2"/>
                </a:solidFill>
              </a:rPr>
              <a:t>Duncan Fraser</a:t>
            </a:r>
            <a:endParaRPr>
              <a:solidFill>
                <a:schemeClr val="dk2"/>
              </a:solidFill>
            </a:endParaRPr>
          </a:p>
          <a:p>
            <a:pPr marL="0" lvl="0" indent="0" algn="ctr" rtl="0">
              <a:spcBef>
                <a:spcPts val="0"/>
              </a:spcBef>
              <a:spcAft>
                <a:spcPts val="0"/>
              </a:spcAft>
              <a:buNone/>
            </a:pPr>
            <a:r>
              <a:rPr lang="en">
                <a:solidFill>
                  <a:schemeClr val="dk2"/>
                </a:solidFill>
              </a:rPr>
              <a:t>Kaitlin Lacasse</a:t>
            </a:r>
            <a:endParaRPr>
              <a:solidFill>
                <a:schemeClr val="dk2"/>
              </a:solidFill>
            </a:endParaRPr>
          </a:p>
          <a:p>
            <a:pPr marL="0" lvl="0" indent="0" algn="ctr" rtl="0">
              <a:spcBef>
                <a:spcPts val="0"/>
              </a:spcBef>
              <a:spcAft>
                <a:spcPts val="0"/>
              </a:spcAft>
              <a:buNone/>
            </a:pPr>
            <a:r>
              <a:rPr lang="en">
                <a:solidFill>
                  <a:schemeClr val="dk2"/>
                </a:solidFill>
              </a:rPr>
              <a:t>Christina Lindo</a:t>
            </a:r>
            <a:endParaRPr>
              <a:solidFill>
                <a:schemeClr val="dk2"/>
              </a:solidFill>
            </a:endParaRPr>
          </a:p>
          <a:p>
            <a:pPr marL="0" lvl="0" indent="0" algn="ctr" rtl="0">
              <a:spcBef>
                <a:spcPts val="0"/>
              </a:spcBef>
              <a:spcAft>
                <a:spcPts val="0"/>
              </a:spcAft>
              <a:buNone/>
            </a:pPr>
            <a:r>
              <a:rPr lang="en">
                <a:solidFill>
                  <a:schemeClr val="dk2"/>
                </a:solidFill>
              </a:rPr>
              <a:t>Kelly McKay</a:t>
            </a:r>
            <a:endParaRPr>
              <a:solidFill>
                <a:schemeClr val="dk2"/>
              </a:solidFill>
            </a:endParaRPr>
          </a:p>
          <a:p>
            <a:pPr marL="0" lvl="0" indent="0" algn="ctr">
              <a:spcBef>
                <a:spcPts val="0"/>
              </a:spcBef>
              <a:spcAft>
                <a:spcPts val="0"/>
              </a:spcAft>
              <a:buNone/>
            </a:pPr>
            <a:r>
              <a:rPr lang="en">
                <a:solidFill>
                  <a:schemeClr val="dk2"/>
                </a:solidFill>
              </a:rPr>
              <a:t>Emily Wolcott</a:t>
            </a:r>
            <a:endParaRPr>
              <a:solidFill>
                <a:schemeClr val="dk2"/>
              </a:solidFill>
            </a:endParaRPr>
          </a:p>
          <a:p>
            <a:pPr marL="0" lvl="0" indent="0" algn="ctr">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p:cNvPicPr preferRelativeResize="0"/>
          <p:nvPr/>
        </p:nvPicPr>
        <p:blipFill>
          <a:blip r:embed="rId3">
            <a:alphaModFix/>
          </a:blip>
          <a:stretch>
            <a:fillRect/>
          </a:stretch>
        </p:blipFill>
        <p:spPr>
          <a:xfrm>
            <a:off x="3041150" y="3100300"/>
            <a:ext cx="2780799" cy="1959849"/>
          </a:xfrm>
          <a:prstGeom prst="rect">
            <a:avLst/>
          </a:prstGeom>
          <a:noFill/>
          <a:ln>
            <a:noFill/>
          </a:ln>
        </p:spPr>
      </p:pic>
      <p:sp>
        <p:nvSpPr>
          <p:cNvPr id="127" name="Shape 12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u="sng">
                <a:solidFill>
                  <a:schemeClr val="hlink"/>
                </a:solidFill>
                <a:hlinkClick r:id="rId4"/>
              </a:rPr>
              <a:t>The Five Themes of Geography</a:t>
            </a:r>
            <a:endParaRPr/>
          </a:p>
        </p:txBody>
      </p:sp>
      <p:sp>
        <p:nvSpPr>
          <p:cNvPr id="128" name="Shape 128"/>
          <p:cNvSpPr/>
          <p:nvPr/>
        </p:nvSpPr>
        <p:spPr>
          <a:xfrm rot="-1596569">
            <a:off x="98311" y="459078"/>
            <a:ext cx="2070335" cy="60946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Bree Serif"/>
              </a:rPr>
              <a:t>Location: Position on </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The Earth's Surface</a:t>
            </a:r>
          </a:p>
        </p:txBody>
      </p:sp>
      <p:sp>
        <p:nvSpPr>
          <p:cNvPr id="129" name="Shape 129"/>
          <p:cNvSpPr/>
          <p:nvPr/>
        </p:nvSpPr>
        <p:spPr>
          <a:xfrm rot="1186100">
            <a:off x="6287188" y="421596"/>
            <a:ext cx="2305134" cy="60637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Bree Serif"/>
              </a:rPr>
              <a:t>Place: Physical and </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Human Characteristics</a:t>
            </a:r>
          </a:p>
        </p:txBody>
      </p:sp>
      <p:sp>
        <p:nvSpPr>
          <p:cNvPr id="130" name="Shape 130"/>
          <p:cNvSpPr/>
          <p:nvPr/>
        </p:nvSpPr>
        <p:spPr>
          <a:xfrm rot="-120">
            <a:off x="3205533" y="356576"/>
            <a:ext cx="2214256" cy="92165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Bree Serif"/>
              </a:rPr>
              <a:t>Human/Environment </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Interactions: </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Shaping the Landscape</a:t>
            </a:r>
          </a:p>
        </p:txBody>
      </p:sp>
      <p:sp>
        <p:nvSpPr>
          <p:cNvPr id="131" name="Shape 131"/>
          <p:cNvSpPr/>
          <p:nvPr/>
        </p:nvSpPr>
        <p:spPr>
          <a:xfrm rot="-137">
            <a:off x="144425" y="4105399"/>
            <a:ext cx="2780813" cy="42879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Bree Serif"/>
              </a:rPr>
              <a:t>Movement: </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Humans Interacting on the Earth</a:t>
            </a:r>
          </a:p>
        </p:txBody>
      </p:sp>
      <p:sp>
        <p:nvSpPr>
          <p:cNvPr id="132" name="Shape 132"/>
          <p:cNvSpPr/>
          <p:nvPr/>
        </p:nvSpPr>
        <p:spPr>
          <a:xfrm rot="-126">
            <a:off x="5990650" y="4075187"/>
            <a:ext cx="2558528" cy="48923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Bree Serif"/>
              </a:rPr>
              <a:t>Regions:</a:t>
            </a:r>
            <a:br>
              <a:rPr b="0" i="0">
                <a:ln w="9525" cap="flat" cmpd="sng">
                  <a:solidFill>
                    <a:schemeClr val="dk2"/>
                  </a:solidFill>
                  <a:prstDash val="solid"/>
                  <a:round/>
                  <a:headEnd type="none" w="sm" len="sm"/>
                  <a:tailEnd type="none" w="sm" len="sm"/>
                </a:ln>
                <a:solidFill>
                  <a:schemeClr val="lt2"/>
                </a:solidFill>
                <a:latin typeface="Bree Serif"/>
              </a:rPr>
            </a:br>
            <a:r>
              <a:rPr b="0" i="0">
                <a:ln w="9525" cap="flat" cmpd="sng">
                  <a:solidFill>
                    <a:schemeClr val="dk2"/>
                  </a:solidFill>
                  <a:prstDash val="solid"/>
                  <a:round/>
                  <a:headEnd type="none" w="sm" len="sm"/>
                  <a:tailEnd type="none" w="sm" len="sm"/>
                </a:ln>
                <a:solidFill>
                  <a:schemeClr val="lt2"/>
                </a:solidFill>
                <a:latin typeface="Bree Serif"/>
              </a:rPr>
              <a:t> How They Form and Change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285700" y="152400"/>
            <a:ext cx="3458225" cy="4838701"/>
          </a:xfrm>
          <a:prstGeom prst="rect">
            <a:avLst/>
          </a:prstGeom>
          <a:noFill/>
          <a:ln>
            <a:noFill/>
          </a:ln>
        </p:spPr>
      </p:pic>
      <p:pic>
        <p:nvPicPr>
          <p:cNvPr id="138" name="Shape 138"/>
          <p:cNvPicPr preferRelativeResize="0"/>
          <p:nvPr/>
        </p:nvPicPr>
        <p:blipFill>
          <a:blip r:embed="rId4">
            <a:alphaModFix/>
          </a:blip>
          <a:stretch>
            <a:fillRect/>
          </a:stretch>
        </p:blipFill>
        <p:spPr>
          <a:xfrm>
            <a:off x="3914675" y="922175"/>
            <a:ext cx="5084875" cy="3921375"/>
          </a:xfrm>
          <a:prstGeom prst="rect">
            <a:avLst/>
          </a:prstGeom>
          <a:noFill/>
          <a:ln>
            <a:noFill/>
          </a:ln>
          <a:effectLst>
            <a:outerShdw blurRad="57150" dist="19050" dir="5400000" algn="bl" rotWithShape="0">
              <a:srgbClr val="000000">
                <a:alpha val="50000"/>
              </a:srgbClr>
            </a:outerShdw>
          </a:effectLst>
        </p:spPr>
      </p:pic>
      <p:sp>
        <p:nvSpPr>
          <p:cNvPr id="139" name="Shape 139"/>
          <p:cNvSpPr txBox="1"/>
          <p:nvPr/>
        </p:nvSpPr>
        <p:spPr>
          <a:xfrm>
            <a:off x="4822000" y="2177675"/>
            <a:ext cx="3458100" cy="121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00FF"/>
                </a:solidFill>
              </a:rPr>
              <a:t>MONTREAL BUS TOUR: ADMIT ONE</a:t>
            </a:r>
            <a:endParaRPr b="1">
              <a:solidFill>
                <a:srgbClr val="0000FF"/>
              </a:solidFill>
            </a:endParaRPr>
          </a:p>
          <a:p>
            <a:pPr marL="0" lvl="0" indent="0" algn="ctr" rtl="0">
              <a:spcBef>
                <a:spcPts val="0"/>
              </a:spcBef>
              <a:spcAft>
                <a:spcPts val="0"/>
              </a:spcAft>
              <a:buNone/>
            </a:pPr>
            <a:r>
              <a:rPr lang="en" b="1">
                <a:solidFill>
                  <a:srgbClr val="0000FF"/>
                </a:solidFill>
              </a:rPr>
              <a:t>Date: April 25, 2018</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565100" y="0"/>
            <a:ext cx="8229589"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p:cNvPicPr preferRelativeResize="0"/>
          <p:nvPr/>
        </p:nvPicPr>
        <p:blipFill>
          <a:blip r:embed="rId3">
            <a:alphaModFix/>
          </a:blip>
          <a:stretch>
            <a:fillRect/>
          </a:stretch>
        </p:blipFill>
        <p:spPr>
          <a:xfrm>
            <a:off x="152400" y="152400"/>
            <a:ext cx="8836050"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977725" y="0"/>
            <a:ext cx="6690150" cy="2301600"/>
          </a:xfrm>
          <a:prstGeom prst="rect">
            <a:avLst/>
          </a:prstGeom>
          <a:noFill/>
          <a:ln>
            <a:noFill/>
          </a:ln>
        </p:spPr>
      </p:pic>
      <p:pic>
        <p:nvPicPr>
          <p:cNvPr id="155" name="Shape 155"/>
          <p:cNvPicPr preferRelativeResize="0"/>
          <p:nvPr/>
        </p:nvPicPr>
        <p:blipFill>
          <a:blip r:embed="rId4">
            <a:alphaModFix/>
          </a:blip>
          <a:stretch>
            <a:fillRect/>
          </a:stretch>
        </p:blipFill>
        <p:spPr>
          <a:xfrm>
            <a:off x="977725" y="2333225"/>
            <a:ext cx="6690150" cy="230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152400" y="152400"/>
            <a:ext cx="8669400" cy="4856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5000"/>
              <a:t>How did Canada Become Canada? What Historical Events have shaped the country?</a:t>
            </a:r>
            <a:endParaRPr sz="5000"/>
          </a:p>
        </p:txBody>
      </p:sp>
      <p:sp>
        <p:nvSpPr>
          <p:cNvPr id="166" name="Shape 166"/>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Time Machine [Lesson 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71" name="Shape 171"/>
          <p:cNvGrpSpPr/>
          <p:nvPr/>
        </p:nvGrpSpPr>
        <p:grpSpPr>
          <a:xfrm>
            <a:off x="349942" y="3079522"/>
            <a:ext cx="8545524" cy="834105"/>
            <a:chOff x="1593000" y="2322568"/>
            <a:chExt cx="5957975" cy="643500"/>
          </a:xfrm>
        </p:grpSpPr>
        <p:sp>
          <p:nvSpPr>
            <p:cNvPr id="172" name="Shape 17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Participation</a:t>
              </a:r>
              <a:endParaRPr sz="2000">
                <a:solidFill>
                  <a:srgbClr val="FFFFFF"/>
                </a:solidFill>
                <a:latin typeface="Roboto"/>
                <a:ea typeface="Roboto"/>
                <a:cs typeface="Roboto"/>
                <a:sym typeface="Roboto"/>
              </a:endParaRPr>
            </a:p>
          </p:txBody>
        </p:sp>
        <p:sp>
          <p:nvSpPr>
            <p:cNvPr id="176" name="Shape 17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P</a:t>
              </a:r>
              <a:endParaRPr sz="2600">
                <a:solidFill>
                  <a:srgbClr val="FFFFFF"/>
                </a:solidFill>
                <a:latin typeface="Roboto Thin"/>
                <a:ea typeface="Roboto Thin"/>
                <a:cs typeface="Roboto Thin"/>
                <a:sym typeface="Roboto Thin"/>
              </a:endParaRPr>
            </a:p>
          </p:txBody>
        </p:sp>
        <p:sp>
          <p:nvSpPr>
            <p:cNvPr id="178" name="Shape 178"/>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Find a group, find a costume and SCENE! You’re just like a movie star, you must Act out what we just learned about from Montreal. </a:t>
              </a:r>
              <a:endParaRPr sz="1000">
                <a:solidFill>
                  <a:srgbClr val="A72A1E"/>
                </a:solidFill>
                <a:latin typeface="Roboto"/>
                <a:ea typeface="Roboto"/>
                <a:cs typeface="Roboto"/>
                <a:sym typeface="Roboto"/>
              </a:endParaRPr>
            </a:p>
          </p:txBody>
        </p:sp>
      </p:grpSp>
      <p:grpSp>
        <p:nvGrpSpPr>
          <p:cNvPr id="179" name="Shape 179"/>
          <p:cNvGrpSpPr/>
          <p:nvPr/>
        </p:nvGrpSpPr>
        <p:grpSpPr>
          <a:xfrm>
            <a:off x="349942" y="2320467"/>
            <a:ext cx="8545524" cy="746010"/>
            <a:chOff x="1593000" y="2322568"/>
            <a:chExt cx="5957975" cy="643500"/>
          </a:xfrm>
        </p:grpSpPr>
        <p:sp>
          <p:nvSpPr>
            <p:cNvPr id="180" name="Shape 180"/>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Movement</a:t>
              </a:r>
              <a:endParaRPr sz="2000">
                <a:solidFill>
                  <a:srgbClr val="FFFFFF"/>
                </a:solidFill>
                <a:latin typeface="Roboto"/>
                <a:ea typeface="Roboto"/>
                <a:cs typeface="Roboto"/>
                <a:sym typeface="Roboto"/>
              </a:endParaRPr>
            </a:p>
          </p:txBody>
        </p:sp>
        <p:sp>
          <p:nvSpPr>
            <p:cNvPr id="184" name="Shape 184"/>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M</a:t>
              </a:r>
              <a:endParaRPr sz="2600">
                <a:solidFill>
                  <a:srgbClr val="FFFFFF"/>
                </a:solidFill>
                <a:latin typeface="Roboto Thin"/>
                <a:ea typeface="Roboto Thin"/>
                <a:cs typeface="Roboto Thin"/>
                <a:sym typeface="Roboto Thin"/>
              </a:endParaRPr>
            </a:p>
          </p:txBody>
        </p:sp>
        <p:sp>
          <p:nvSpPr>
            <p:cNvPr id="186" name="Shape 186"/>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rtl="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After partaking in our “Read and Retell” activity with a partner, we will fill our filing cabinets with that information and use it towards  performing our Act it Out scene.</a:t>
              </a:r>
              <a:endParaRPr sz="1000">
                <a:solidFill>
                  <a:srgbClr val="A72A1E"/>
                </a:solidFill>
                <a:latin typeface="Roboto"/>
                <a:ea typeface="Roboto"/>
                <a:cs typeface="Roboto"/>
                <a:sym typeface="Roboto"/>
              </a:endParaRPr>
            </a:p>
          </p:txBody>
        </p:sp>
      </p:grpSp>
      <p:grpSp>
        <p:nvGrpSpPr>
          <p:cNvPr id="187" name="Shape 187"/>
          <p:cNvGrpSpPr/>
          <p:nvPr/>
        </p:nvGrpSpPr>
        <p:grpSpPr>
          <a:xfrm>
            <a:off x="349942" y="1561314"/>
            <a:ext cx="8545524" cy="746010"/>
            <a:chOff x="1593000" y="2322568"/>
            <a:chExt cx="5957975" cy="643500"/>
          </a:xfrm>
        </p:grpSpPr>
        <p:sp>
          <p:nvSpPr>
            <p:cNvPr id="188" name="Shape 188"/>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000">
                  <a:solidFill>
                    <a:srgbClr val="FFFFFF"/>
                  </a:solidFill>
                  <a:latin typeface="Roboto"/>
                  <a:ea typeface="Roboto"/>
                  <a:cs typeface="Roboto"/>
                  <a:sym typeface="Roboto"/>
                </a:rPr>
                <a:t>Activity</a:t>
              </a:r>
              <a:endParaRPr sz="2000">
                <a:solidFill>
                  <a:srgbClr val="FFFFFF"/>
                </a:solidFill>
                <a:latin typeface="Roboto"/>
                <a:ea typeface="Roboto"/>
                <a:cs typeface="Roboto"/>
                <a:sym typeface="Roboto"/>
              </a:endParaRPr>
            </a:p>
          </p:txBody>
        </p:sp>
        <p:sp>
          <p:nvSpPr>
            <p:cNvPr id="192" name="Shape 192"/>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A</a:t>
              </a:r>
              <a:endParaRPr sz="2600">
                <a:solidFill>
                  <a:srgbClr val="FFFFFF"/>
                </a:solidFill>
                <a:latin typeface="Roboto Thin"/>
                <a:ea typeface="Roboto Thin"/>
                <a:cs typeface="Roboto Thin"/>
                <a:sym typeface="Roboto Thin"/>
              </a:endParaRPr>
            </a:p>
          </p:txBody>
        </p:sp>
        <p:sp>
          <p:nvSpPr>
            <p:cNvPr id="194" name="Shape 194"/>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We are going to be traveling through time to find out just what happened in Montreal  hundreds of years ago to make it what it is today. While time traveling, we will be safely  acting out the scenes that we see!</a:t>
              </a:r>
              <a:endParaRPr sz="1000">
                <a:solidFill>
                  <a:srgbClr val="A72A1E"/>
                </a:solidFill>
                <a:latin typeface="Roboto"/>
                <a:ea typeface="Roboto"/>
                <a:cs typeface="Roboto"/>
                <a:sym typeface="Roboto"/>
              </a:endParaRPr>
            </a:p>
          </p:txBody>
        </p:sp>
      </p:grpSp>
      <p:grpSp>
        <p:nvGrpSpPr>
          <p:cNvPr id="195" name="Shape 195"/>
          <p:cNvGrpSpPr/>
          <p:nvPr/>
        </p:nvGrpSpPr>
        <p:grpSpPr>
          <a:xfrm>
            <a:off x="349942" y="802202"/>
            <a:ext cx="8545524" cy="746010"/>
            <a:chOff x="1593000" y="2322568"/>
            <a:chExt cx="5957975" cy="643500"/>
          </a:xfrm>
        </p:grpSpPr>
        <p:sp>
          <p:nvSpPr>
            <p:cNvPr id="196" name="Shape 196"/>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Help</a:t>
              </a:r>
              <a:endParaRPr sz="2000">
                <a:solidFill>
                  <a:srgbClr val="FFFFFF"/>
                </a:solidFill>
                <a:latin typeface="Roboto"/>
                <a:ea typeface="Roboto"/>
                <a:cs typeface="Roboto"/>
                <a:sym typeface="Roboto"/>
              </a:endParaRPr>
            </a:p>
          </p:txBody>
        </p:sp>
        <p:sp>
          <p:nvSpPr>
            <p:cNvPr id="200" name="Shape 200"/>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H</a:t>
              </a:r>
              <a:endParaRPr sz="2600">
                <a:solidFill>
                  <a:srgbClr val="FFFFFF"/>
                </a:solidFill>
                <a:latin typeface="Roboto Thin"/>
                <a:ea typeface="Roboto Thin"/>
                <a:cs typeface="Roboto Thin"/>
                <a:sym typeface="Roboto Thin"/>
              </a:endParaRPr>
            </a:p>
          </p:txBody>
        </p:sp>
        <p:sp>
          <p:nvSpPr>
            <p:cNvPr id="202" name="Shape 202"/>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rtl="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If you have a question, don’t be afraid to ask! Raise your hand or write your question down. Make sure to ask your question before we move onto our next stop!</a:t>
              </a:r>
              <a:endParaRPr sz="1000">
                <a:solidFill>
                  <a:srgbClr val="A72A1E"/>
                </a:solidFill>
                <a:latin typeface="Roboto"/>
                <a:ea typeface="Roboto"/>
                <a:cs typeface="Roboto"/>
                <a:sym typeface="Roboto"/>
              </a:endParaRPr>
            </a:p>
          </p:txBody>
        </p:sp>
      </p:grpSp>
      <p:grpSp>
        <p:nvGrpSpPr>
          <p:cNvPr id="203" name="Shape 203"/>
          <p:cNvGrpSpPr/>
          <p:nvPr/>
        </p:nvGrpSpPr>
        <p:grpSpPr>
          <a:xfrm>
            <a:off x="349942" y="43071"/>
            <a:ext cx="8545524" cy="746010"/>
            <a:chOff x="1593000" y="2322568"/>
            <a:chExt cx="5957975" cy="643500"/>
          </a:xfrm>
        </p:grpSpPr>
        <p:sp>
          <p:nvSpPr>
            <p:cNvPr id="204" name="Shape 20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5" name="Shape 205"/>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6" name="Shape 206"/>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7" name="Shape 207"/>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000">
                  <a:solidFill>
                    <a:srgbClr val="FFFFFF"/>
                  </a:solidFill>
                  <a:latin typeface="Roboto Medium"/>
                  <a:ea typeface="Roboto Medium"/>
                  <a:cs typeface="Roboto Medium"/>
                  <a:sym typeface="Roboto Medium"/>
                </a:rPr>
                <a:t>Conversation	</a:t>
              </a:r>
              <a:endParaRPr sz="2000">
                <a:solidFill>
                  <a:srgbClr val="FFFFFF"/>
                </a:solidFill>
                <a:latin typeface="Roboto"/>
                <a:ea typeface="Roboto"/>
                <a:cs typeface="Roboto"/>
                <a:sym typeface="Roboto"/>
              </a:endParaRPr>
            </a:p>
          </p:txBody>
        </p:sp>
        <p:sp>
          <p:nvSpPr>
            <p:cNvPr id="208" name="Shape 20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C</a:t>
              </a:r>
              <a:endParaRPr sz="2600">
                <a:solidFill>
                  <a:srgbClr val="FFFFFF"/>
                </a:solidFill>
                <a:latin typeface="Roboto Thin"/>
                <a:ea typeface="Roboto Thin"/>
                <a:cs typeface="Roboto Thin"/>
                <a:sym typeface="Roboto Thin"/>
              </a:endParaRPr>
            </a:p>
          </p:txBody>
        </p:sp>
        <p:sp>
          <p:nvSpPr>
            <p:cNvPr id="210" name="Shape 210"/>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rtl="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While time traveling, we must be sure to be quiet so we do not end up in the wrong time! However, once we get to our destination, we can ask questions!</a:t>
              </a:r>
              <a:endParaRPr sz="1000">
                <a:solidFill>
                  <a:srgbClr val="A72A1E"/>
                </a:solidFill>
                <a:latin typeface="Roboto"/>
                <a:ea typeface="Roboto"/>
                <a:cs typeface="Roboto"/>
                <a:sym typeface="Roboto"/>
              </a:endParaRPr>
            </a:p>
          </p:txBody>
        </p:sp>
      </p:grpSp>
      <p:grpSp>
        <p:nvGrpSpPr>
          <p:cNvPr id="211" name="Shape 211"/>
          <p:cNvGrpSpPr/>
          <p:nvPr/>
        </p:nvGrpSpPr>
        <p:grpSpPr>
          <a:xfrm>
            <a:off x="349943" y="3926670"/>
            <a:ext cx="8578888" cy="783655"/>
            <a:chOff x="1593000" y="2322568"/>
            <a:chExt cx="5957975" cy="643500"/>
          </a:xfrm>
        </p:grpSpPr>
        <p:sp>
          <p:nvSpPr>
            <p:cNvPr id="212" name="Shape 212"/>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r>
                <a:rPr lang="en" sz="2000">
                  <a:solidFill>
                    <a:srgbClr val="FFFFFF"/>
                  </a:solidFill>
                </a:rPr>
                <a:t>Success</a:t>
              </a:r>
              <a:endParaRPr sz="2000">
                <a:solidFill>
                  <a:srgbClr val="FFFFFF"/>
                </a:solidFill>
              </a:endParaRPr>
            </a:p>
          </p:txBody>
        </p:sp>
        <p:sp>
          <p:nvSpPr>
            <p:cNvPr id="214" name="Shape 214"/>
            <p:cNvSpPr/>
            <p:nvPr/>
          </p:nvSpPr>
          <p:spPr>
            <a:xfrm rot="-5400000">
              <a:off x="3492279"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1593000" y="2322575"/>
              <a:ext cx="690000" cy="642600"/>
            </a:xfrm>
            <a:prstGeom prst="rect">
              <a:avLst/>
            </a:prstGeom>
            <a:solidFill>
              <a:srgbClr val="BE2F22"/>
            </a:solid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600">
                  <a:solidFill>
                    <a:srgbClr val="FFFFFF"/>
                  </a:solidFill>
                  <a:latin typeface="Roboto Thin"/>
                  <a:ea typeface="Roboto Thin"/>
                  <a:cs typeface="Roboto Thin"/>
                  <a:sym typeface="Roboto Thin"/>
                </a:rPr>
                <a:t>S</a:t>
              </a:r>
              <a:endParaRPr sz="2600">
                <a:solidFill>
                  <a:srgbClr val="FFFFFF"/>
                </a:solidFill>
                <a:latin typeface="Roboto Thin"/>
                <a:ea typeface="Roboto Thin"/>
                <a:cs typeface="Roboto Thin"/>
                <a:sym typeface="Roboto Thin"/>
              </a:endParaRPr>
            </a:p>
          </p:txBody>
        </p:sp>
        <p:sp>
          <p:nvSpPr>
            <p:cNvPr id="217" name="Shape 217"/>
            <p:cNvSpPr/>
            <p:nvPr/>
          </p:nvSpPr>
          <p:spPr>
            <a:xfrm>
              <a:off x="4387850" y="2323750"/>
              <a:ext cx="2971200" cy="642300"/>
            </a:xfrm>
            <a:prstGeom prst="rect">
              <a:avLst/>
            </a:prstGeom>
            <a:noFill/>
            <a:ln>
              <a:noFill/>
            </a:ln>
          </p:spPr>
          <p:txBody>
            <a:bodyPr spcFirstLastPara="1" wrap="square" lIns="91425" tIns="91425" rIns="91425" bIns="91425" anchor="ctr" anchorCtr="0">
              <a:noAutofit/>
            </a:bodyPr>
            <a:lstStyle/>
            <a:p>
              <a:pPr marL="457200" lvl="0" indent="-292100" rtl="0">
                <a:lnSpc>
                  <a:spcPct val="115000"/>
                </a:lnSpc>
                <a:spcBef>
                  <a:spcPts val="0"/>
                </a:spcBef>
                <a:spcAft>
                  <a:spcPts val="0"/>
                </a:spcAft>
                <a:buClr>
                  <a:srgbClr val="A72A1E"/>
                </a:buClr>
                <a:buSzPts val="1000"/>
                <a:buFont typeface="Roboto"/>
                <a:buChar char="●"/>
              </a:pPr>
              <a:r>
                <a:rPr lang="en" sz="1000">
                  <a:solidFill>
                    <a:srgbClr val="A72A1E"/>
                  </a:solidFill>
                  <a:latin typeface="Roboto"/>
                  <a:ea typeface="Roboto"/>
                  <a:cs typeface="Roboto"/>
                  <a:sym typeface="Roboto"/>
                </a:rPr>
                <a:t>After you have become experts in the historical events that shaped Montreal by traveling and acting out the scenes, you will use all that you have learned towards a fun but challenging task!</a:t>
              </a:r>
              <a:endParaRPr sz="1000">
                <a:solidFill>
                  <a:srgbClr val="A72A1E"/>
                </a:solidFill>
                <a:latin typeface="Roboto"/>
                <a:ea typeface="Roboto"/>
                <a:cs typeface="Roboto"/>
                <a:sym typeface="Roboto"/>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Welcome to Time Travel! </a:t>
            </a:r>
            <a:endParaRPr/>
          </a:p>
        </p:txBody>
      </p:sp>
      <p:sp>
        <p:nvSpPr>
          <p:cNvPr id="223" name="Shape 223"/>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 will be plugging in the dates of three different events on the left.</a:t>
            </a:r>
            <a:endParaRPr/>
          </a:p>
          <a:p>
            <a:pPr marL="457200" lvl="0" indent="-317500" rtl="0">
              <a:spcBef>
                <a:spcPts val="1600"/>
              </a:spcBef>
              <a:spcAft>
                <a:spcPts val="0"/>
              </a:spcAft>
              <a:buSzPts val="1400"/>
              <a:buAutoNum type="arabicPeriod"/>
            </a:pPr>
            <a:r>
              <a:rPr lang="en"/>
              <a:t>The French Meeting of Native Americans</a:t>
            </a:r>
            <a:endParaRPr/>
          </a:p>
          <a:p>
            <a:pPr marL="457200" lvl="0" indent="-317500" rtl="0">
              <a:spcBef>
                <a:spcPts val="0"/>
              </a:spcBef>
              <a:spcAft>
                <a:spcPts val="0"/>
              </a:spcAft>
              <a:buSzPts val="1400"/>
              <a:buAutoNum type="arabicPeriod"/>
            </a:pPr>
            <a:r>
              <a:rPr lang="en"/>
              <a:t>The Loss of the Battle of Montreal</a:t>
            </a:r>
            <a:endParaRPr/>
          </a:p>
          <a:p>
            <a:pPr marL="457200" lvl="0" indent="-317500" rtl="0">
              <a:spcBef>
                <a:spcPts val="0"/>
              </a:spcBef>
              <a:spcAft>
                <a:spcPts val="0"/>
              </a:spcAft>
              <a:buSzPts val="1400"/>
              <a:buAutoNum type="arabicPeriod"/>
            </a:pPr>
            <a:r>
              <a:rPr lang="en"/>
              <a:t>The Seceding of Montreal</a:t>
            </a:r>
            <a:endParaRPr/>
          </a:p>
          <a:p>
            <a:pPr marL="0" lvl="0" indent="0">
              <a:spcBef>
                <a:spcPts val="1600"/>
              </a:spcBef>
              <a:spcAft>
                <a:spcPts val="1600"/>
              </a:spcAft>
              <a:buNone/>
            </a:pPr>
            <a:r>
              <a:rPr lang="en"/>
              <a:t>You will be split into </a:t>
            </a:r>
            <a:r>
              <a:rPr lang="en" b="1"/>
              <a:t>3 </a:t>
            </a:r>
            <a:r>
              <a:rPr lang="en"/>
              <a:t>different groups. Each group will be assigned one of the events above. Make sure to pay attention during each stop!</a:t>
            </a:r>
            <a:endParaRPr/>
          </a:p>
        </p:txBody>
      </p:sp>
      <p:pic>
        <p:nvPicPr>
          <p:cNvPr id="224" name="Shape 224"/>
          <p:cNvPicPr preferRelativeResize="0"/>
          <p:nvPr/>
        </p:nvPicPr>
        <p:blipFill>
          <a:blip r:embed="rId3">
            <a:alphaModFix/>
          </a:blip>
          <a:stretch>
            <a:fillRect/>
          </a:stretch>
        </p:blipFill>
        <p:spPr>
          <a:xfrm>
            <a:off x="214075" y="1806140"/>
            <a:ext cx="4311600" cy="24252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Shape 229"/>
          <p:cNvGrpSpPr/>
          <p:nvPr/>
        </p:nvGrpSpPr>
        <p:grpSpPr>
          <a:xfrm>
            <a:off x="2045069" y="536108"/>
            <a:ext cx="4211585" cy="4274772"/>
            <a:chOff x="2820225" y="891450"/>
            <a:chExt cx="3175200" cy="3175200"/>
          </a:xfrm>
        </p:grpSpPr>
        <p:sp>
          <p:nvSpPr>
            <p:cNvPr id="230" name="Shape 230"/>
            <p:cNvSpPr/>
            <p:nvPr/>
          </p:nvSpPr>
          <p:spPr>
            <a:xfrm rot="10800000">
              <a:off x="2820225" y="891450"/>
              <a:ext cx="3175200" cy="3175200"/>
            </a:xfrm>
            <a:prstGeom prst="blockArc">
              <a:avLst>
                <a:gd name="adj1" fmla="val 5399801"/>
                <a:gd name="adj2" fmla="val 3012680"/>
                <a:gd name="adj3" fmla="val 6939"/>
              </a:avLst>
            </a:prstGeom>
            <a:solidFill>
              <a:srgbClr val="83E3D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rot="10800000">
              <a:off x="3175023" y="1179900"/>
              <a:ext cx="450600" cy="450600"/>
            </a:xfrm>
            <a:prstGeom prst="rtTriangle">
              <a:avLst/>
            </a:prstGeom>
            <a:solidFill>
              <a:srgbClr val="83E3D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2" name="Shape 232"/>
          <p:cNvSpPr/>
          <p:nvPr/>
        </p:nvSpPr>
        <p:spPr>
          <a:xfrm>
            <a:off x="5483175" y="3172425"/>
            <a:ext cx="1069200" cy="546900"/>
          </a:xfrm>
          <a:prstGeom prst="rect">
            <a:avLst/>
          </a:prstGeom>
          <a:solidFill>
            <a:srgbClr val="1B786E"/>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a:solidFill>
                  <a:srgbClr val="FFFFFF"/>
                </a:solidFill>
                <a:latin typeface="Roboto"/>
                <a:ea typeface="Roboto"/>
                <a:cs typeface="Roboto"/>
                <a:sym typeface="Roboto"/>
              </a:rPr>
              <a:t>1534</a:t>
            </a:r>
            <a:endParaRPr sz="2000">
              <a:solidFill>
                <a:srgbClr val="FFFFFF"/>
              </a:solidFill>
              <a:latin typeface="Roboto"/>
              <a:ea typeface="Roboto"/>
              <a:cs typeface="Roboto"/>
              <a:sym typeface="Roboto"/>
            </a:endParaRPr>
          </a:p>
        </p:txBody>
      </p:sp>
      <p:sp>
        <p:nvSpPr>
          <p:cNvPr id="233" name="Shape 233"/>
          <p:cNvSpPr/>
          <p:nvPr/>
        </p:nvSpPr>
        <p:spPr>
          <a:xfrm>
            <a:off x="2962750" y="674500"/>
            <a:ext cx="2146500" cy="546900"/>
          </a:xfrm>
          <a:prstGeom prst="rect">
            <a:avLst/>
          </a:prstGeom>
          <a:solidFill>
            <a:srgbClr val="1B786E"/>
          </a:solidFill>
          <a:ln>
            <a:noFill/>
          </a:ln>
        </p:spPr>
        <p:txBody>
          <a:bodyPr spcFirstLastPara="1" wrap="square" lIns="91425" tIns="91425" rIns="91425" bIns="91425" anchor="t" anchorCtr="0">
            <a:noAutofit/>
          </a:bodyPr>
          <a:lstStyle/>
          <a:p>
            <a:pPr marL="0" lvl="0" indent="457200">
              <a:spcBef>
                <a:spcPts val="0"/>
              </a:spcBef>
              <a:spcAft>
                <a:spcPts val="0"/>
              </a:spcAft>
              <a:buNone/>
            </a:pPr>
            <a:r>
              <a:rPr lang="en" sz="2000">
                <a:solidFill>
                  <a:srgbClr val="FFFFFF"/>
                </a:solidFill>
                <a:latin typeface="Roboto"/>
                <a:ea typeface="Roboto"/>
                <a:cs typeface="Roboto"/>
                <a:sym typeface="Roboto"/>
              </a:rPr>
              <a:t>1st Stop</a:t>
            </a:r>
            <a:endParaRPr sz="2000">
              <a:solidFill>
                <a:srgbClr val="FFFFFF"/>
              </a:solidFill>
            </a:endParaRPr>
          </a:p>
        </p:txBody>
      </p:sp>
      <p:sp>
        <p:nvSpPr>
          <p:cNvPr id="234" name="Shape 234"/>
          <p:cNvSpPr/>
          <p:nvPr/>
        </p:nvSpPr>
        <p:spPr>
          <a:xfrm>
            <a:off x="1574925" y="2981302"/>
            <a:ext cx="1662000" cy="1073700"/>
          </a:xfrm>
          <a:prstGeom prst="rect">
            <a:avLst/>
          </a:prstGeom>
          <a:solidFill>
            <a:srgbClr val="1B786E"/>
          </a:solidFill>
          <a:ln>
            <a:noFill/>
          </a:ln>
        </p:spPr>
        <p:txBody>
          <a:bodyPr spcFirstLastPara="1" wrap="square" lIns="91425" tIns="91425" rIns="91425" bIns="91425" anchor="t" anchorCtr="0">
            <a:noAutofit/>
          </a:bodyPr>
          <a:lstStyle/>
          <a:p>
            <a:pPr marL="0" lvl="0" indent="0">
              <a:spcBef>
                <a:spcPts val="0"/>
              </a:spcBef>
              <a:spcAft>
                <a:spcPts val="0"/>
              </a:spcAft>
              <a:buNone/>
            </a:pPr>
            <a:r>
              <a:rPr lang="en" sz="2000">
                <a:solidFill>
                  <a:srgbClr val="FFFFFF"/>
                </a:solidFill>
                <a:latin typeface="Roboto"/>
                <a:ea typeface="Roboto"/>
                <a:cs typeface="Roboto"/>
                <a:sym typeface="Roboto"/>
              </a:rPr>
              <a:t>Meeting of the Native Americans </a:t>
            </a:r>
            <a:endParaRPr sz="2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70" name="Shape 70"/>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71" name="Shape 71"/>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40" name="Shape 240"/>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41" name="Shape 241"/>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42" name="Shape 2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283725" y="168200"/>
            <a:ext cx="8425200" cy="13008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Font typeface="Comic Sans MS"/>
              <a:buChar char="●"/>
            </a:pPr>
            <a:r>
              <a:rPr lang="en">
                <a:latin typeface="Comic Sans MS"/>
                <a:ea typeface="Comic Sans MS"/>
                <a:cs typeface="Comic Sans MS"/>
                <a:sym typeface="Comic Sans MS"/>
              </a:rPr>
              <a:t>French explorers were giving something to the Native Americans and receiving something = </a:t>
            </a:r>
            <a:r>
              <a:rPr lang="en" b="1">
                <a:latin typeface="Comic Sans MS"/>
                <a:ea typeface="Comic Sans MS"/>
                <a:cs typeface="Comic Sans MS"/>
                <a:sym typeface="Comic Sans MS"/>
              </a:rPr>
              <a:t>TRADING. </a:t>
            </a:r>
            <a:r>
              <a:rPr lang="en">
                <a:latin typeface="Comic Sans MS"/>
                <a:ea typeface="Comic Sans MS"/>
                <a:cs typeface="Comic Sans MS"/>
                <a:sym typeface="Comic Sans MS"/>
              </a:rPr>
              <a:t>Traded fur. </a:t>
            </a:r>
            <a:endParaRPr>
              <a:latin typeface="Comic Sans MS"/>
              <a:ea typeface="Comic Sans MS"/>
              <a:cs typeface="Comic Sans MS"/>
              <a:sym typeface="Comic Sans MS"/>
            </a:endParaRPr>
          </a:p>
          <a:p>
            <a:pPr marL="457200" lvl="0" indent="-317500">
              <a:spcBef>
                <a:spcPts val="0"/>
              </a:spcBef>
              <a:spcAft>
                <a:spcPts val="0"/>
              </a:spcAft>
              <a:buSzPts val="1400"/>
              <a:buFont typeface="Comic Sans MS"/>
              <a:buChar char="●"/>
            </a:pPr>
            <a:r>
              <a:rPr lang="en">
                <a:latin typeface="Comic Sans MS"/>
                <a:ea typeface="Comic Sans MS"/>
                <a:cs typeface="Comic Sans MS"/>
                <a:sym typeface="Comic Sans MS"/>
              </a:rPr>
              <a:t>“We Come In Peace” They had  friendly gestures, were nice to the Native Americans. Did not come with any weapons.</a:t>
            </a:r>
            <a:endParaRPr>
              <a:latin typeface="Comic Sans MS"/>
              <a:ea typeface="Comic Sans MS"/>
              <a:cs typeface="Comic Sans MS"/>
              <a:sym typeface="Comic Sans MS"/>
            </a:endParaRPr>
          </a:p>
        </p:txBody>
      </p:sp>
      <p:sp>
        <p:nvSpPr>
          <p:cNvPr id="248" name="Shape 248"/>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49" name="Shape 249"/>
          <p:cNvPicPr preferRelativeResize="0"/>
          <p:nvPr/>
        </p:nvPicPr>
        <p:blipFill>
          <a:blip r:embed="rId3">
            <a:alphaModFix/>
          </a:blip>
          <a:stretch>
            <a:fillRect/>
          </a:stretch>
        </p:blipFill>
        <p:spPr>
          <a:xfrm>
            <a:off x="0" y="1468824"/>
            <a:ext cx="9144000" cy="3600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2172250" y="253650"/>
            <a:ext cx="5678100" cy="4085700"/>
          </a:xfrm>
          <a:prstGeom prst="rect">
            <a:avLst/>
          </a:prstGeom>
        </p:spPr>
        <p:txBody>
          <a:bodyPr spcFirstLastPara="1" wrap="square" lIns="91425" tIns="91425" rIns="91425" bIns="91425" anchor="ctr" anchorCtr="0">
            <a:noAutofit/>
          </a:bodyPr>
          <a:lstStyle/>
          <a:p>
            <a:pPr marL="0" lvl="0" indent="457200">
              <a:spcBef>
                <a:spcPts val="0"/>
              </a:spcBef>
              <a:spcAft>
                <a:spcPts val="0"/>
              </a:spcAft>
              <a:buNone/>
            </a:pPr>
            <a:r>
              <a:rPr lang="en"/>
              <a:t>NEXT STOP</a:t>
            </a:r>
            <a:endParaRPr/>
          </a:p>
          <a:p>
            <a:pPr marL="0" lvl="0" indent="0">
              <a:spcBef>
                <a:spcPts val="0"/>
              </a:spcBef>
              <a:spcAft>
                <a:spcPts val="0"/>
              </a:spcAft>
              <a:buNone/>
            </a:pPr>
            <a:endParaRPr/>
          </a:p>
          <a:p>
            <a:pPr marL="457200" lvl="0" indent="457200">
              <a:spcBef>
                <a:spcPts val="0"/>
              </a:spcBef>
              <a:spcAft>
                <a:spcPts val="0"/>
              </a:spcAft>
              <a:buNone/>
            </a:pPr>
            <a:r>
              <a:rPr lang="en"/>
              <a:t>1760</a:t>
            </a:r>
            <a:endParaRPr/>
          </a:p>
          <a:p>
            <a:pPr marL="0" lvl="0" indent="0">
              <a:spcBef>
                <a:spcPts val="0"/>
              </a:spcBef>
              <a:spcAft>
                <a:spcPts val="0"/>
              </a:spcAft>
              <a:buNone/>
            </a:pPr>
            <a:endParaRPr/>
          </a:p>
          <a:p>
            <a:pPr marL="0" lvl="0" indent="0">
              <a:spcBef>
                <a:spcPts val="0"/>
              </a:spcBef>
              <a:spcAft>
                <a:spcPts val="0"/>
              </a:spcAft>
              <a:buNone/>
            </a:pPr>
            <a:r>
              <a:rPr lang="en"/>
              <a:t>Battle of Montreal</a:t>
            </a:r>
            <a:endParaRPr/>
          </a:p>
        </p:txBody>
      </p:sp>
      <p:sp>
        <p:nvSpPr>
          <p:cNvPr id="255" name="Shape 255"/>
          <p:cNvSpPr/>
          <p:nvPr/>
        </p:nvSpPr>
        <p:spPr>
          <a:xfrm>
            <a:off x="3494850" y="1253850"/>
            <a:ext cx="504600" cy="596400"/>
          </a:xfrm>
          <a:prstGeom prst="downArrow">
            <a:avLst>
              <a:gd name="adj1" fmla="val 50000"/>
              <a:gd name="adj2" fmla="val 50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3494850" y="2905300"/>
            <a:ext cx="504600" cy="672900"/>
          </a:xfrm>
          <a:prstGeom prst="downArrow">
            <a:avLst>
              <a:gd name="adj1" fmla="val 50000"/>
              <a:gd name="adj2" fmla="val 50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62" name="Shape 26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a:p>
        </p:txBody>
      </p:sp>
      <p:sp>
        <p:nvSpPr>
          <p:cNvPr id="268" name="Shape 268"/>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sp>
        <p:nvSpPr>
          <p:cNvPr id="269" name="Shape 269"/>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endParaRPr/>
          </a:p>
        </p:txBody>
      </p:sp>
      <p:pic>
        <p:nvPicPr>
          <p:cNvPr id="270" name="Shape 2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1" name="Shape 271"/>
          <p:cNvSpPr txBox="1"/>
          <p:nvPr/>
        </p:nvSpPr>
        <p:spPr>
          <a:xfrm>
            <a:off x="104350" y="66475"/>
            <a:ext cx="2850000" cy="2085600"/>
          </a:xfrm>
          <a:prstGeom prst="rect">
            <a:avLst/>
          </a:prstGeom>
          <a:solidFill>
            <a:srgbClr val="F3F3F3"/>
          </a:solidFill>
          <a:ln>
            <a:noFill/>
          </a:ln>
        </p:spPr>
        <p:txBody>
          <a:bodyPr spcFirstLastPara="1" wrap="square" lIns="91425" tIns="91425" rIns="91425" bIns="91425" anchor="t" anchorCtr="0">
            <a:noAutofit/>
          </a:bodyPr>
          <a:lstStyle/>
          <a:p>
            <a:pPr marL="0" lvl="0" indent="0" rtl="0">
              <a:lnSpc>
                <a:spcPct val="90000"/>
              </a:lnSpc>
              <a:spcBef>
                <a:spcPts val="1000"/>
              </a:spcBef>
              <a:spcAft>
                <a:spcPts val="0"/>
              </a:spcAft>
              <a:buNone/>
            </a:pPr>
            <a:r>
              <a:rPr lang="en" sz="1200">
                <a:solidFill>
                  <a:srgbClr val="FF0000"/>
                </a:solidFill>
              </a:rPr>
              <a:t>British are in Red, “Redcoats”</a:t>
            </a:r>
            <a:endParaRPr sz="1200">
              <a:solidFill>
                <a:srgbClr val="FF0000"/>
              </a:solidFill>
            </a:endParaRPr>
          </a:p>
          <a:p>
            <a:pPr marL="0" lvl="0" indent="0" rtl="0">
              <a:lnSpc>
                <a:spcPct val="90000"/>
              </a:lnSpc>
              <a:spcBef>
                <a:spcPts val="1000"/>
              </a:spcBef>
              <a:spcAft>
                <a:spcPts val="0"/>
              </a:spcAft>
              <a:buNone/>
            </a:pPr>
            <a:r>
              <a:rPr lang="en" sz="1200">
                <a:solidFill>
                  <a:srgbClr val="FF0000"/>
                </a:solidFill>
              </a:rPr>
              <a:t>The French are lined up along the right hand side</a:t>
            </a:r>
            <a:endParaRPr sz="1200">
              <a:solidFill>
                <a:srgbClr val="FF0000"/>
              </a:solidFill>
            </a:endParaRPr>
          </a:p>
          <a:p>
            <a:pPr marL="0" lvl="0" indent="0" rtl="0">
              <a:lnSpc>
                <a:spcPct val="90000"/>
              </a:lnSpc>
              <a:spcBef>
                <a:spcPts val="1000"/>
              </a:spcBef>
              <a:spcAft>
                <a:spcPts val="0"/>
              </a:spcAft>
              <a:buNone/>
            </a:pPr>
            <a:r>
              <a:rPr lang="en" sz="1200">
                <a:solidFill>
                  <a:srgbClr val="FF0000"/>
                </a:solidFill>
              </a:rPr>
              <a:t>The British (Redcoats) have a lot more soldiers in their army than the French do. </a:t>
            </a:r>
            <a:endParaRPr sz="1200">
              <a:solidFill>
                <a:srgbClr val="FF0000"/>
              </a:solidFill>
            </a:endParaRPr>
          </a:p>
          <a:p>
            <a:pPr marL="0" lvl="0" indent="0" rtl="0">
              <a:lnSpc>
                <a:spcPct val="90000"/>
              </a:lnSpc>
              <a:spcBef>
                <a:spcPts val="1000"/>
              </a:spcBef>
              <a:spcAft>
                <a:spcPts val="0"/>
              </a:spcAft>
              <a:buNone/>
            </a:pPr>
            <a:r>
              <a:rPr lang="en" sz="1200">
                <a:solidFill>
                  <a:srgbClr val="FF0000"/>
                </a:solidFill>
              </a:rPr>
              <a:t>Montreal was surrendered and given to the British (1760)</a:t>
            </a:r>
            <a:endParaRPr sz="1200">
              <a:solidFill>
                <a:srgbClr val="FF0000"/>
              </a:solidFill>
            </a:endParaRPr>
          </a:p>
          <a:p>
            <a:pPr marL="0" lvl="0" indent="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151300" y="479025"/>
            <a:ext cx="7104600" cy="4157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LAST AND FINAL STOP</a:t>
            </a:r>
            <a:endParaRPr/>
          </a:p>
          <a:p>
            <a:pPr marL="0" lvl="0" indent="0">
              <a:spcBef>
                <a:spcPts val="0"/>
              </a:spcBef>
              <a:spcAft>
                <a:spcPts val="0"/>
              </a:spcAft>
              <a:buNone/>
            </a:pPr>
            <a:endParaRPr/>
          </a:p>
          <a:p>
            <a:pPr marL="0" lvl="0" indent="0">
              <a:spcBef>
                <a:spcPts val="0"/>
              </a:spcBef>
              <a:spcAft>
                <a:spcPts val="0"/>
              </a:spcAft>
              <a:buNone/>
            </a:pPr>
            <a:r>
              <a:rPr lang="en"/>
              <a:t>				1995</a:t>
            </a:r>
            <a:endParaRPr/>
          </a:p>
          <a:p>
            <a:pPr marL="0" lvl="0" indent="0">
              <a:spcBef>
                <a:spcPts val="0"/>
              </a:spcBef>
              <a:spcAft>
                <a:spcPts val="0"/>
              </a:spcAft>
              <a:buNone/>
            </a:pPr>
            <a:endParaRPr/>
          </a:p>
          <a:p>
            <a:pPr marL="0" lvl="0" indent="0">
              <a:spcBef>
                <a:spcPts val="0"/>
              </a:spcBef>
              <a:spcAft>
                <a:spcPts val="0"/>
              </a:spcAft>
              <a:buNone/>
            </a:pPr>
            <a:r>
              <a:rPr lang="en"/>
              <a:t>    SECEDING OF MONTREAL</a:t>
            </a:r>
            <a:endParaRPr/>
          </a:p>
        </p:txBody>
      </p:sp>
      <p:sp>
        <p:nvSpPr>
          <p:cNvPr id="277" name="Shape 277"/>
          <p:cNvSpPr/>
          <p:nvPr/>
        </p:nvSpPr>
        <p:spPr>
          <a:xfrm>
            <a:off x="5563600" y="1562150"/>
            <a:ext cx="1412400" cy="1321200"/>
          </a:xfrm>
          <a:prstGeom prst="curvedLeftArrow">
            <a:avLst>
              <a:gd name="adj1" fmla="val 25000"/>
              <a:gd name="adj2" fmla="val 50000"/>
              <a:gd name="adj3" fmla="val 4591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54475" y="2334925"/>
            <a:ext cx="1761600" cy="2127300"/>
          </a:xfrm>
          <a:prstGeom prst="curvedRightArrow">
            <a:avLst>
              <a:gd name="adj1" fmla="val 25000"/>
              <a:gd name="adj2" fmla="val 48633"/>
              <a:gd name="adj3" fmla="val 25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284" name="Shape 284"/>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sp>
        <p:nvSpPr>
          <p:cNvPr id="285" name="Shape 28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86" name="Shape 28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236875" y="448825"/>
            <a:ext cx="3334800" cy="4119900"/>
          </a:xfrm>
          <a:prstGeom prst="rect">
            <a:avLst/>
          </a:prstGeom>
        </p:spPr>
        <p:txBody>
          <a:bodyPr spcFirstLastPara="1" wrap="square" lIns="91425" tIns="91425" rIns="91425" bIns="91425" anchor="t" anchorCtr="0">
            <a:noAutofit/>
          </a:bodyPr>
          <a:lstStyle/>
          <a:p>
            <a:pPr marL="0" lvl="0" indent="0" rtl="0">
              <a:lnSpc>
                <a:spcPct val="90000"/>
              </a:lnSpc>
              <a:spcBef>
                <a:spcPts val="1000"/>
              </a:spcBef>
              <a:spcAft>
                <a:spcPts val="0"/>
              </a:spcAft>
              <a:buNone/>
            </a:pPr>
            <a:r>
              <a:rPr lang="en" sz="1200">
                <a:solidFill>
                  <a:srgbClr val="FF0000"/>
                </a:solidFill>
                <a:latin typeface="Arial"/>
                <a:ea typeface="Arial"/>
                <a:cs typeface="Arial"/>
                <a:sym typeface="Arial"/>
              </a:rPr>
              <a:t>The people in the picture wanted to start their own country because they spoke a different language.</a:t>
            </a:r>
            <a:endParaRPr sz="1200">
              <a:solidFill>
                <a:srgbClr val="FF0000"/>
              </a:solidFill>
              <a:latin typeface="Arial"/>
              <a:ea typeface="Arial"/>
              <a:cs typeface="Arial"/>
              <a:sym typeface="Arial"/>
            </a:endParaRPr>
          </a:p>
          <a:p>
            <a:pPr marL="0" lvl="0" indent="0" rtl="0">
              <a:lnSpc>
                <a:spcPct val="90000"/>
              </a:lnSpc>
              <a:spcBef>
                <a:spcPts val="1000"/>
              </a:spcBef>
              <a:spcAft>
                <a:spcPts val="0"/>
              </a:spcAft>
              <a:buNone/>
            </a:pPr>
            <a:r>
              <a:rPr lang="en" sz="1200">
                <a:solidFill>
                  <a:srgbClr val="FF0000"/>
                </a:solidFill>
                <a:latin typeface="Arial"/>
                <a:ea typeface="Arial"/>
                <a:cs typeface="Arial"/>
                <a:sym typeface="Arial"/>
              </a:rPr>
              <a:t>They spoke French.</a:t>
            </a:r>
            <a:endParaRPr sz="1200">
              <a:solidFill>
                <a:srgbClr val="FF0000"/>
              </a:solidFill>
              <a:latin typeface="Arial"/>
              <a:ea typeface="Arial"/>
              <a:cs typeface="Arial"/>
              <a:sym typeface="Arial"/>
            </a:endParaRPr>
          </a:p>
          <a:p>
            <a:pPr marL="0" lvl="0" indent="0" rtl="0">
              <a:lnSpc>
                <a:spcPct val="90000"/>
              </a:lnSpc>
              <a:spcBef>
                <a:spcPts val="1000"/>
              </a:spcBef>
              <a:spcAft>
                <a:spcPts val="0"/>
              </a:spcAft>
              <a:buNone/>
            </a:pPr>
            <a:r>
              <a:rPr lang="en" sz="1200">
                <a:solidFill>
                  <a:srgbClr val="FF0000"/>
                </a:solidFill>
                <a:latin typeface="Arial"/>
                <a:ea typeface="Arial"/>
                <a:cs typeface="Arial"/>
                <a:sym typeface="Arial"/>
              </a:rPr>
              <a:t>“Oui” = Yes in French </a:t>
            </a:r>
            <a:endParaRPr sz="1200">
              <a:solidFill>
                <a:srgbClr val="FF0000"/>
              </a:solidFill>
              <a:latin typeface="Arial"/>
              <a:ea typeface="Arial"/>
              <a:cs typeface="Arial"/>
              <a:sym typeface="Arial"/>
            </a:endParaRPr>
          </a:p>
          <a:p>
            <a:pPr marL="0" lvl="0" indent="0" rtl="0">
              <a:lnSpc>
                <a:spcPct val="90000"/>
              </a:lnSpc>
              <a:spcBef>
                <a:spcPts val="1000"/>
              </a:spcBef>
              <a:spcAft>
                <a:spcPts val="0"/>
              </a:spcAft>
              <a:buNone/>
            </a:pPr>
            <a:r>
              <a:rPr lang="en" sz="1200">
                <a:solidFill>
                  <a:srgbClr val="FF0000"/>
                </a:solidFill>
                <a:latin typeface="Arial"/>
                <a:ea typeface="Arial"/>
                <a:cs typeface="Arial"/>
                <a:sym typeface="Arial"/>
              </a:rPr>
              <a:t>They wanted to people to vote YES at the election. </a:t>
            </a:r>
            <a:endParaRPr sz="1200">
              <a:solidFill>
                <a:srgbClr val="FF0000"/>
              </a:solidFill>
              <a:latin typeface="Arial"/>
              <a:ea typeface="Arial"/>
              <a:cs typeface="Arial"/>
              <a:sym typeface="Arial"/>
            </a:endParaRPr>
          </a:p>
          <a:p>
            <a:pPr marL="0" lvl="0" indent="0" rtl="0">
              <a:lnSpc>
                <a:spcPct val="90000"/>
              </a:lnSpc>
              <a:spcBef>
                <a:spcPts val="1000"/>
              </a:spcBef>
              <a:spcAft>
                <a:spcPts val="0"/>
              </a:spcAft>
              <a:buNone/>
            </a:pPr>
            <a:endParaRPr sz="1200">
              <a:solidFill>
                <a:srgbClr val="FF0000"/>
              </a:solidFill>
              <a:latin typeface="Arial"/>
              <a:ea typeface="Arial"/>
              <a:cs typeface="Arial"/>
              <a:sym typeface="Arial"/>
            </a:endParaRPr>
          </a:p>
          <a:p>
            <a:pPr marL="0" lvl="0" indent="0">
              <a:spcBef>
                <a:spcPts val="0"/>
              </a:spcBef>
              <a:spcAft>
                <a:spcPts val="1600"/>
              </a:spcAft>
              <a:buNone/>
            </a:pPr>
            <a:endParaRPr sz="1200"/>
          </a:p>
        </p:txBody>
      </p:sp>
      <p:sp>
        <p:nvSpPr>
          <p:cNvPr id="292" name="Shape 292"/>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293" name="Shape 293"/>
          <p:cNvPicPr preferRelativeResize="0"/>
          <p:nvPr/>
        </p:nvPicPr>
        <p:blipFill>
          <a:blip r:embed="rId3">
            <a:alphaModFix/>
          </a:blip>
          <a:stretch>
            <a:fillRect/>
          </a:stretch>
        </p:blipFill>
        <p:spPr>
          <a:xfrm>
            <a:off x="3646475" y="107675"/>
            <a:ext cx="5427825" cy="4928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a:t>WHAM</a:t>
            </a:r>
            <a:endParaRPr sz="7200"/>
          </a:p>
        </p:txBody>
      </p:sp>
      <p:sp>
        <p:nvSpPr>
          <p:cNvPr id="299" name="Shape 299"/>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[Lesson 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3"/>
        <p:cNvGrpSpPr/>
        <p:nvPr/>
      </p:nvGrpSpPr>
      <p:grpSpPr>
        <a:xfrm>
          <a:off x="0" y="0"/>
          <a:ext cx="0" cy="0"/>
          <a:chOff x="0" y="0"/>
          <a:chExt cx="0" cy="0"/>
        </a:xfrm>
      </p:grpSpPr>
      <p:sp>
        <p:nvSpPr>
          <p:cNvPr id="304" name="Shape 304"/>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305" name="Shape 305"/>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306" name="Shape 306"/>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411175" y="313075"/>
            <a:ext cx="8282400" cy="2117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b="1">
                <a:latin typeface="Arial"/>
                <a:ea typeface="Arial"/>
                <a:cs typeface="Arial"/>
                <a:sym typeface="Arial"/>
              </a:rPr>
              <a:t>Lesson 1</a:t>
            </a:r>
            <a:r>
              <a:rPr lang="en" sz="1000" b="1">
                <a:latin typeface="Arial"/>
                <a:ea typeface="Arial"/>
                <a:cs typeface="Arial"/>
                <a:sym typeface="Arial"/>
              </a:rPr>
              <a:t> </a:t>
            </a:r>
            <a:endParaRPr sz="1000" b="1">
              <a:latin typeface="Arial"/>
              <a:ea typeface="Arial"/>
              <a:cs typeface="Arial"/>
              <a:sym typeface="Arial"/>
            </a:endParaRPr>
          </a:p>
          <a:p>
            <a:pPr marL="0" lvl="0" indent="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a:spcBef>
                <a:spcPts val="0"/>
              </a:spcBef>
              <a:spcAft>
                <a:spcPts val="0"/>
              </a:spcAft>
              <a:buNone/>
            </a:pPr>
            <a:r>
              <a:rPr lang="en" sz="4800" b="1">
                <a:latin typeface="Arial"/>
                <a:ea typeface="Arial"/>
                <a:cs typeface="Arial"/>
                <a:sym typeface="Arial"/>
              </a:rPr>
              <a:t>What is Happiness?</a:t>
            </a:r>
            <a:endParaRPr sz="4800" b="1">
              <a:latin typeface="Arial"/>
              <a:ea typeface="Arial"/>
              <a:cs typeface="Arial"/>
              <a:sym typeface="Arial"/>
            </a:endParaRPr>
          </a:p>
        </p:txBody>
      </p:sp>
      <p:sp>
        <p:nvSpPr>
          <p:cNvPr id="77" name="Shape 77"/>
          <p:cNvSpPr txBox="1">
            <a:spLocks noGrp="1"/>
          </p:cNvSpPr>
          <p:nvPr>
            <p:ph type="subTitle" idx="1"/>
          </p:nvPr>
        </p:nvSpPr>
        <p:spPr>
          <a:xfrm>
            <a:off x="411175" y="3398250"/>
            <a:ext cx="8282400" cy="1260600"/>
          </a:xfrm>
          <a:prstGeom prst="rect">
            <a:avLst/>
          </a:prstGeom>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sz="3000">
                <a:latin typeface="Arial"/>
                <a:ea typeface="Arial"/>
                <a:cs typeface="Arial"/>
                <a:sym typeface="Arial"/>
              </a:rPr>
              <a:t>Share a personal story.</a:t>
            </a:r>
            <a:endParaRPr sz="30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sz="5000"/>
          </a:p>
          <a:p>
            <a:pPr marL="0" lvl="0" indent="0" rtl="0">
              <a:spcBef>
                <a:spcPts val="0"/>
              </a:spcBef>
              <a:spcAft>
                <a:spcPts val="0"/>
              </a:spcAft>
              <a:buNone/>
            </a:pPr>
            <a:r>
              <a:rPr lang="en" sz="5000"/>
              <a:t>Are the residents of Montreal happier than then residents of Rockville Centre?</a:t>
            </a:r>
            <a:endParaRPr sz="5000"/>
          </a:p>
        </p:txBody>
      </p:sp>
      <p:pic>
        <p:nvPicPr>
          <p:cNvPr id="312" name="Shape 312"/>
          <p:cNvPicPr preferRelativeResize="0"/>
          <p:nvPr/>
        </p:nvPicPr>
        <p:blipFill>
          <a:blip r:embed="rId3">
            <a:alphaModFix/>
          </a:blip>
          <a:stretch>
            <a:fillRect/>
          </a:stretch>
        </p:blipFill>
        <p:spPr>
          <a:xfrm>
            <a:off x="4023200" y="3102879"/>
            <a:ext cx="5120800" cy="2040546"/>
          </a:xfrm>
          <a:prstGeom prst="rect">
            <a:avLst/>
          </a:prstGeom>
          <a:noFill/>
          <a:ln>
            <a:noFill/>
          </a:ln>
        </p:spPr>
      </p:pic>
      <p:sp>
        <p:nvSpPr>
          <p:cNvPr id="313" name="Shape 313"/>
          <p:cNvSpPr txBox="1">
            <a:spLocks noGrp="1"/>
          </p:cNvSpPr>
          <p:nvPr>
            <p:ph type="subTitle" idx="1"/>
          </p:nvPr>
        </p:nvSpPr>
        <p:spPr>
          <a:xfrm>
            <a:off x="0" y="3143250"/>
            <a:ext cx="3955800" cy="2000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History Mystery [Lesson 5]</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p:cNvPicPr preferRelativeResize="0"/>
          <p:nvPr/>
        </p:nvPicPr>
        <p:blipFill>
          <a:blip r:embed="rId3">
            <a:alphaModFix/>
          </a:blip>
          <a:stretch>
            <a:fillRect/>
          </a:stretch>
        </p:blipFill>
        <p:spPr>
          <a:xfrm>
            <a:off x="1485900" y="538163"/>
            <a:ext cx="5876925" cy="40671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2"/>
        <p:cNvGrpSpPr/>
        <p:nvPr/>
      </p:nvGrpSpPr>
      <p:grpSpPr>
        <a:xfrm>
          <a:off x="0" y="0"/>
          <a:ext cx="0" cy="0"/>
          <a:chOff x="0" y="0"/>
          <a:chExt cx="0" cy="0"/>
        </a:xfrm>
      </p:grpSpPr>
      <p:sp>
        <p:nvSpPr>
          <p:cNvPr id="323" name="Shape 323"/>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324" name="Shape 324"/>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325" name="Shape 325"/>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Homework Review</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xfrm>
            <a:off x="411175" y="339500"/>
            <a:ext cx="8282400" cy="991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5000" i="1">
                <a:solidFill>
                  <a:srgbClr val="FFFFFF"/>
                </a:solidFill>
              </a:rPr>
              <a:t>How can you think like a historian? </a:t>
            </a:r>
            <a:endParaRPr sz="5000">
              <a:solidFill>
                <a:srgbClr val="FFFFFF"/>
              </a:solidFill>
            </a:endParaRPr>
          </a:p>
        </p:txBody>
      </p:sp>
      <p:sp>
        <p:nvSpPr>
          <p:cNvPr id="336" name="Shape 336"/>
          <p:cNvSpPr txBox="1">
            <a:spLocks noGrp="1"/>
          </p:cNvSpPr>
          <p:nvPr>
            <p:ph type="subTitle" idx="1"/>
          </p:nvPr>
        </p:nvSpPr>
        <p:spPr>
          <a:xfrm>
            <a:off x="411175" y="4390475"/>
            <a:ext cx="8282400" cy="75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200" i="1">
                <a:solidFill>
                  <a:srgbClr val="000000"/>
                </a:solidFill>
              </a:rPr>
              <a:t>Why do you think it is important to think like this?</a:t>
            </a:r>
            <a:endParaRPr sz="2200"/>
          </a:p>
        </p:txBody>
      </p:sp>
      <p:pic>
        <p:nvPicPr>
          <p:cNvPr id="337" name="Shape 337"/>
          <p:cNvPicPr preferRelativeResize="0"/>
          <p:nvPr/>
        </p:nvPicPr>
        <p:blipFill>
          <a:blip r:embed="rId3">
            <a:alphaModFix/>
          </a:blip>
          <a:stretch>
            <a:fillRect/>
          </a:stretch>
        </p:blipFill>
        <p:spPr>
          <a:xfrm>
            <a:off x="2032425" y="1441613"/>
            <a:ext cx="5039875" cy="2838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ctrTitle"/>
          </p:nvPr>
        </p:nvSpPr>
        <p:spPr>
          <a:xfrm>
            <a:off x="411175" y="644300"/>
            <a:ext cx="8282400" cy="1594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Fact vs. Opinion</a:t>
            </a:r>
            <a:endParaRPr/>
          </a:p>
        </p:txBody>
      </p:sp>
      <p:pic>
        <p:nvPicPr>
          <p:cNvPr id="343" name="Shape 343"/>
          <p:cNvPicPr preferRelativeResize="0"/>
          <p:nvPr/>
        </p:nvPicPr>
        <p:blipFill>
          <a:blip r:embed="rId3">
            <a:alphaModFix/>
          </a:blip>
          <a:stretch>
            <a:fillRect/>
          </a:stretch>
        </p:blipFill>
        <p:spPr>
          <a:xfrm>
            <a:off x="3229277" y="3191425"/>
            <a:ext cx="2685450" cy="1952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ctrTitle"/>
          </p:nvPr>
        </p:nvSpPr>
        <p:spPr>
          <a:xfrm>
            <a:off x="411175" y="0"/>
            <a:ext cx="8282400" cy="1219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Fact</a:t>
            </a:r>
            <a:endParaRPr/>
          </a:p>
        </p:txBody>
      </p:sp>
      <p:sp>
        <p:nvSpPr>
          <p:cNvPr id="349" name="Shape 349"/>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Facts = True Statements</a:t>
            </a:r>
            <a:endParaRPr/>
          </a:p>
        </p:txBody>
      </p:sp>
      <p:sp>
        <p:nvSpPr>
          <p:cNvPr id="350" name="Shape 350"/>
          <p:cNvSpPr txBox="1"/>
          <p:nvPr/>
        </p:nvSpPr>
        <p:spPr>
          <a:xfrm>
            <a:off x="0" y="1107150"/>
            <a:ext cx="8606100" cy="1893000"/>
          </a:xfrm>
          <a:prstGeom prst="rect">
            <a:avLst/>
          </a:prstGeom>
          <a:noFill/>
          <a:ln>
            <a:noFill/>
          </a:ln>
        </p:spPr>
        <p:txBody>
          <a:bodyPr spcFirstLastPara="1" wrap="square" lIns="91425" tIns="91425" rIns="91425" bIns="91425" anchor="ctr" anchorCtr="0">
            <a:noAutofit/>
          </a:bodyPr>
          <a:lstStyle/>
          <a:p>
            <a:pPr marL="457200" lvl="0" indent="-400050">
              <a:lnSpc>
                <a:spcPct val="115000"/>
              </a:lnSpc>
              <a:spcBef>
                <a:spcPts val="0"/>
              </a:spcBef>
              <a:spcAft>
                <a:spcPts val="0"/>
              </a:spcAft>
              <a:buClr>
                <a:srgbClr val="FFFFFF"/>
              </a:buClr>
              <a:buSzPts val="2700"/>
              <a:buChar char="●"/>
            </a:pPr>
            <a:r>
              <a:rPr lang="en" sz="2700">
                <a:solidFill>
                  <a:srgbClr val="FFFFFF"/>
                </a:solidFill>
              </a:rPr>
              <a:t>Facts can be proved true.</a:t>
            </a:r>
            <a:endParaRPr sz="2700">
              <a:solidFill>
                <a:srgbClr val="FFFFFF"/>
              </a:solidFill>
            </a:endParaRPr>
          </a:p>
          <a:p>
            <a:pPr marL="457200" lvl="0" indent="-400050">
              <a:lnSpc>
                <a:spcPct val="115000"/>
              </a:lnSpc>
              <a:spcBef>
                <a:spcPts val="0"/>
              </a:spcBef>
              <a:spcAft>
                <a:spcPts val="0"/>
              </a:spcAft>
              <a:buClr>
                <a:srgbClr val="FFFFFF"/>
              </a:buClr>
              <a:buSzPts val="2700"/>
              <a:buChar char="●"/>
            </a:pPr>
            <a:r>
              <a:rPr lang="en" sz="2700">
                <a:solidFill>
                  <a:srgbClr val="FFFFFF"/>
                </a:solidFill>
              </a:rPr>
              <a:t>They are true for all people and places.</a:t>
            </a:r>
            <a:endParaRPr sz="2700">
              <a:solidFill>
                <a:srgbClr val="FFFFFF"/>
              </a:solidFill>
            </a:endParaRPr>
          </a:p>
          <a:p>
            <a:pPr marL="457200" lvl="0" indent="-400050">
              <a:lnSpc>
                <a:spcPct val="115000"/>
              </a:lnSpc>
              <a:spcBef>
                <a:spcPts val="0"/>
              </a:spcBef>
              <a:spcAft>
                <a:spcPts val="0"/>
              </a:spcAft>
              <a:buClr>
                <a:srgbClr val="FFFFFF"/>
              </a:buClr>
              <a:buSzPts val="2700"/>
              <a:buChar char="●"/>
            </a:pPr>
            <a:r>
              <a:rPr lang="en" sz="2700">
                <a:solidFill>
                  <a:srgbClr val="FFFFFF"/>
                </a:solidFill>
              </a:rPr>
              <a:t>Facts can be historical or they can be observed.</a:t>
            </a:r>
            <a:endParaRPr sz="2700">
              <a:solidFill>
                <a:srgbClr val="FFFFFF"/>
              </a:solidFill>
            </a:endParaRPr>
          </a:p>
          <a:p>
            <a:pPr marL="0" lvl="0" indent="0" rtl="0">
              <a:lnSpc>
                <a:spcPct val="115000"/>
              </a:lnSpc>
              <a:spcBef>
                <a:spcPts val="0"/>
              </a:spcBef>
              <a:spcAft>
                <a:spcPts val="0"/>
              </a:spcAft>
              <a:buNone/>
            </a:pPr>
            <a:endParaRPr>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ctrTitle"/>
          </p:nvPr>
        </p:nvSpPr>
        <p:spPr>
          <a:xfrm>
            <a:off x="411175" y="0"/>
            <a:ext cx="8282400" cy="1219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Opinion</a:t>
            </a:r>
            <a:endParaRPr/>
          </a:p>
        </p:txBody>
      </p:sp>
      <p:sp>
        <p:nvSpPr>
          <p:cNvPr id="356" name="Shape 356"/>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Opinions = Can’t be Proven</a:t>
            </a:r>
            <a:endParaRPr/>
          </a:p>
        </p:txBody>
      </p:sp>
      <p:sp>
        <p:nvSpPr>
          <p:cNvPr id="357" name="Shape 357"/>
          <p:cNvSpPr txBox="1"/>
          <p:nvPr/>
        </p:nvSpPr>
        <p:spPr>
          <a:xfrm>
            <a:off x="0" y="446000"/>
            <a:ext cx="8606100" cy="320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2700">
              <a:solidFill>
                <a:srgbClr val="FFFFFF"/>
              </a:solidFill>
            </a:endParaRPr>
          </a:p>
          <a:p>
            <a:pPr marL="457200" lvl="0" indent="-400050" rtl="0">
              <a:lnSpc>
                <a:spcPct val="115000"/>
              </a:lnSpc>
              <a:spcBef>
                <a:spcPts val="0"/>
              </a:spcBef>
              <a:spcAft>
                <a:spcPts val="0"/>
              </a:spcAft>
              <a:buClr>
                <a:srgbClr val="FFFFFF"/>
              </a:buClr>
              <a:buSzPts val="2700"/>
              <a:buChar char="●"/>
            </a:pPr>
            <a:r>
              <a:rPr lang="en" sz="2700">
                <a:solidFill>
                  <a:srgbClr val="FFFFFF"/>
                </a:solidFill>
              </a:rPr>
              <a:t>Can’t be proven.</a:t>
            </a:r>
            <a:endParaRPr sz="2700">
              <a:solidFill>
                <a:srgbClr val="FFFFFF"/>
              </a:solidFill>
            </a:endParaRPr>
          </a:p>
          <a:p>
            <a:pPr marL="457200" lvl="0" indent="-400050" rtl="0">
              <a:lnSpc>
                <a:spcPct val="115000"/>
              </a:lnSpc>
              <a:spcBef>
                <a:spcPts val="0"/>
              </a:spcBef>
              <a:spcAft>
                <a:spcPts val="0"/>
              </a:spcAft>
              <a:buClr>
                <a:srgbClr val="FFFFFF"/>
              </a:buClr>
              <a:buSzPts val="2700"/>
              <a:buChar char="●"/>
            </a:pPr>
            <a:r>
              <a:rPr lang="en" sz="2700">
                <a:solidFill>
                  <a:srgbClr val="FFFFFF"/>
                </a:solidFill>
              </a:rPr>
              <a:t>Refer to a particular person’s (or group’s) feelings, thoughts, judgments, or beliefs. </a:t>
            </a:r>
            <a:endParaRPr sz="2700">
              <a:solidFill>
                <a:srgbClr val="FFFFFF"/>
              </a:solidFill>
            </a:endParaRPr>
          </a:p>
          <a:p>
            <a:pPr marL="0" lvl="0" indent="0" rtl="0">
              <a:lnSpc>
                <a:spcPct val="115000"/>
              </a:lnSpc>
              <a:spcBef>
                <a:spcPts val="0"/>
              </a:spcBef>
              <a:spcAft>
                <a:spcPts val="0"/>
              </a:spcAft>
              <a:buNone/>
            </a:pPr>
            <a:endParaRPr sz="2700">
              <a:solidFill>
                <a:srgbClr val="FFFFFF"/>
              </a:solidFill>
            </a:endParaRPr>
          </a:p>
          <a:p>
            <a:pPr marL="457200" lvl="0" indent="-317500" rtl="0">
              <a:lnSpc>
                <a:spcPct val="115000"/>
              </a:lnSpc>
              <a:spcBef>
                <a:spcPts val="0"/>
              </a:spcBef>
              <a:spcAft>
                <a:spcPts val="0"/>
              </a:spcAft>
              <a:buClr>
                <a:srgbClr val="FFFFFF"/>
              </a:buClr>
              <a:buSzPts val="1400"/>
              <a:buChar char="●"/>
            </a:pPr>
            <a:endParaRPr>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subTitle" idx="1"/>
          </p:nvPr>
        </p:nvSpPr>
        <p:spPr>
          <a:xfrm>
            <a:off x="411175" y="3691225"/>
            <a:ext cx="8282400" cy="14523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solidFill>
                  <a:srgbClr val="000000"/>
                </a:solidFill>
              </a:rPr>
              <a:t>Fact or Opinion?</a:t>
            </a:r>
            <a:endParaRPr sz="6000">
              <a:solidFill>
                <a:srgbClr val="000000"/>
              </a:solidFill>
            </a:endParaRPr>
          </a:p>
          <a:p>
            <a:pPr marL="0" lvl="0" indent="0">
              <a:spcBef>
                <a:spcPts val="0"/>
              </a:spcBef>
              <a:spcAft>
                <a:spcPts val="0"/>
              </a:spcAft>
              <a:buNone/>
            </a:pPr>
            <a:endParaRPr/>
          </a:p>
        </p:txBody>
      </p:sp>
      <p:sp>
        <p:nvSpPr>
          <p:cNvPr id="363" name="Shape 363"/>
          <p:cNvSpPr txBox="1"/>
          <p:nvPr/>
        </p:nvSpPr>
        <p:spPr>
          <a:xfrm>
            <a:off x="0" y="0"/>
            <a:ext cx="9144000" cy="3052500"/>
          </a:xfrm>
          <a:prstGeom prst="rect">
            <a:avLst/>
          </a:prstGeom>
          <a:noFill/>
          <a:ln>
            <a:noFill/>
          </a:ln>
        </p:spPr>
        <p:txBody>
          <a:bodyPr spcFirstLastPara="1" wrap="square" lIns="91425" tIns="91425" rIns="91425" bIns="91425" anchor="ctr" anchorCtr="0">
            <a:noAutofit/>
          </a:bodyPr>
          <a:lstStyle/>
          <a:p>
            <a:pPr marL="0" marR="215900" lvl="0" indent="0" rtl="0">
              <a:lnSpc>
                <a:spcPct val="115000"/>
              </a:lnSpc>
              <a:spcBef>
                <a:spcPts val="0"/>
              </a:spcBef>
              <a:spcAft>
                <a:spcPts val="0"/>
              </a:spcAft>
              <a:buNone/>
            </a:pPr>
            <a:endParaRPr sz="2200">
              <a:solidFill>
                <a:srgbClr val="FFFFFF"/>
              </a:solidFill>
            </a:endParaRPr>
          </a:p>
          <a:p>
            <a:pPr marL="0" marR="215900" lvl="0" indent="0" rtl="0">
              <a:lnSpc>
                <a:spcPct val="115000"/>
              </a:lnSpc>
              <a:spcBef>
                <a:spcPts val="1700"/>
              </a:spcBef>
              <a:spcAft>
                <a:spcPts val="0"/>
              </a:spcAft>
              <a:buNone/>
            </a:pPr>
            <a:r>
              <a:rPr lang="en" sz="2200">
                <a:solidFill>
                  <a:srgbClr val="FFFFFF"/>
                </a:solidFill>
              </a:rPr>
              <a:t>People must breathe to live.			            All people love basketball.</a:t>
            </a:r>
            <a:endParaRPr sz="2200">
              <a:solidFill>
                <a:srgbClr val="FFFFFF"/>
              </a:solidFill>
            </a:endParaRPr>
          </a:p>
          <a:p>
            <a:pPr marL="0" marR="215900" lvl="0" indent="0" rtl="0">
              <a:lnSpc>
                <a:spcPct val="115000"/>
              </a:lnSpc>
              <a:spcBef>
                <a:spcPts val="1700"/>
              </a:spcBef>
              <a:spcAft>
                <a:spcPts val="0"/>
              </a:spcAft>
              <a:buNone/>
            </a:pPr>
            <a:r>
              <a:rPr lang="en" sz="2200">
                <a:solidFill>
                  <a:srgbClr val="FFFFFF"/>
                </a:solidFill>
              </a:rPr>
              <a:t>Blue is the best color.			                        I don’t like broccoli.		</a:t>
            </a:r>
            <a:endParaRPr sz="2200">
              <a:solidFill>
                <a:srgbClr val="FFFFFF"/>
              </a:solidFill>
            </a:endParaRPr>
          </a:p>
          <a:p>
            <a:pPr marL="0" marR="215900" lvl="0" indent="0" rtl="0">
              <a:lnSpc>
                <a:spcPct val="115000"/>
              </a:lnSpc>
              <a:spcBef>
                <a:spcPts val="1700"/>
              </a:spcBef>
              <a:spcAft>
                <a:spcPts val="0"/>
              </a:spcAft>
              <a:buNone/>
            </a:pPr>
            <a:r>
              <a:rPr lang="en" sz="2200">
                <a:solidFill>
                  <a:srgbClr val="FFFFFF"/>
                </a:solidFill>
              </a:rPr>
              <a:t>Today is Wednesday.						       Weekends are awesome!</a:t>
            </a:r>
            <a:endParaRPr sz="2200">
              <a:solidFill>
                <a:srgbClr val="FFFFFF"/>
              </a:solidFill>
            </a:endParaRPr>
          </a:p>
          <a:p>
            <a:pPr marL="0" marR="215900" lvl="0" indent="0" rtl="0">
              <a:lnSpc>
                <a:spcPct val="115000"/>
              </a:lnSpc>
              <a:spcBef>
                <a:spcPts val="1700"/>
              </a:spcBef>
              <a:spcAft>
                <a:spcPts val="0"/>
              </a:spcAft>
              <a:buNone/>
            </a:pPr>
            <a:r>
              <a:rPr lang="en" sz="2200">
                <a:solidFill>
                  <a:srgbClr val="FFFFFF"/>
                </a:solidFill>
              </a:rPr>
              <a:t>Abraham Lincoln was a US president.	       Pizza tastes great.</a:t>
            </a:r>
            <a:endParaRPr sz="2200">
              <a:solidFill>
                <a:srgbClr val="FFFFFF"/>
              </a:solidFill>
            </a:endParaRPr>
          </a:p>
          <a:p>
            <a:pPr marL="0" marR="215900" lvl="0" indent="0" rtl="0">
              <a:lnSpc>
                <a:spcPct val="115000"/>
              </a:lnSpc>
              <a:spcBef>
                <a:spcPts val="1700"/>
              </a:spcBef>
              <a:spcAft>
                <a:spcPts val="1700"/>
              </a:spcAft>
              <a:buNone/>
            </a:pPr>
            <a:endParaRPr sz="2200">
              <a:solidFill>
                <a:srgbClr val="FFFFFF"/>
              </a:solidFill>
            </a:endParaRPr>
          </a:p>
        </p:txBody>
      </p:sp>
      <p:pic>
        <p:nvPicPr>
          <p:cNvPr id="364" name="Shape 364"/>
          <p:cNvPicPr preferRelativeResize="0"/>
          <p:nvPr/>
        </p:nvPicPr>
        <p:blipFill rotWithShape="1">
          <a:blip r:embed="rId3">
            <a:alphaModFix/>
          </a:blip>
          <a:srcRect r="44598"/>
          <a:stretch/>
        </p:blipFill>
        <p:spPr>
          <a:xfrm>
            <a:off x="0" y="3118425"/>
            <a:ext cx="2005850" cy="2025100"/>
          </a:xfrm>
          <a:prstGeom prst="rect">
            <a:avLst/>
          </a:prstGeom>
          <a:noFill/>
          <a:ln>
            <a:noFill/>
          </a:ln>
        </p:spPr>
      </p:pic>
      <p:pic>
        <p:nvPicPr>
          <p:cNvPr id="365" name="Shape 365"/>
          <p:cNvPicPr preferRelativeResize="0"/>
          <p:nvPr/>
        </p:nvPicPr>
        <p:blipFill rotWithShape="1">
          <a:blip r:embed="rId3">
            <a:alphaModFix/>
          </a:blip>
          <a:srcRect l="46766"/>
          <a:stretch/>
        </p:blipFill>
        <p:spPr>
          <a:xfrm>
            <a:off x="7216604" y="3118425"/>
            <a:ext cx="1927400" cy="2025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ctrTitle"/>
          </p:nvPr>
        </p:nvSpPr>
        <p:spPr>
          <a:xfrm>
            <a:off x="411175" y="0"/>
            <a:ext cx="8282400" cy="1039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Credibility</a:t>
            </a:r>
            <a:endParaRPr/>
          </a:p>
        </p:txBody>
      </p:sp>
      <p:sp>
        <p:nvSpPr>
          <p:cNvPr id="371" name="Shape 371"/>
          <p:cNvSpPr txBox="1">
            <a:spLocks noGrp="1"/>
          </p:cNvSpPr>
          <p:nvPr>
            <p:ph type="subTitle" idx="1"/>
          </p:nvPr>
        </p:nvSpPr>
        <p:spPr>
          <a:xfrm>
            <a:off x="0" y="894225"/>
            <a:ext cx="9144000" cy="2207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1800">
              <a:solidFill>
                <a:srgbClr val="FFFFFF"/>
              </a:solidFill>
              <a:latin typeface="Arial"/>
              <a:ea typeface="Arial"/>
              <a:cs typeface="Arial"/>
              <a:sym typeface="Arial"/>
            </a:endParaRPr>
          </a:p>
          <a:p>
            <a:pPr marL="457200" lvl="0" indent="457200" algn="l" rtl="0">
              <a:lnSpc>
                <a:spcPct val="100000"/>
              </a:lnSpc>
              <a:spcBef>
                <a:spcPts val="0"/>
              </a:spcBef>
              <a:spcAft>
                <a:spcPts val="0"/>
              </a:spcAft>
              <a:buNone/>
            </a:pPr>
            <a:r>
              <a:rPr lang="en" sz="1800">
                <a:solidFill>
                  <a:srgbClr val="FFFFFF"/>
                </a:solidFill>
                <a:latin typeface="Arial"/>
                <a:ea typeface="Arial"/>
                <a:cs typeface="Arial"/>
                <a:sym typeface="Arial"/>
              </a:rPr>
              <a:t>Another word for this is </a:t>
            </a:r>
            <a:r>
              <a:rPr lang="en" sz="1800" b="1" u="sng">
                <a:solidFill>
                  <a:srgbClr val="FFFFFF"/>
                </a:solidFill>
                <a:latin typeface="Arial"/>
                <a:ea typeface="Arial"/>
                <a:cs typeface="Arial"/>
                <a:sym typeface="Arial"/>
              </a:rPr>
              <a:t>believability </a:t>
            </a:r>
            <a:r>
              <a:rPr lang="en" sz="1800">
                <a:solidFill>
                  <a:srgbClr val="FFFFFF"/>
                </a:solidFill>
                <a:latin typeface="Arial"/>
                <a:ea typeface="Arial"/>
                <a:cs typeface="Arial"/>
                <a:sym typeface="Arial"/>
              </a:rPr>
              <a:t>– how believable a statement is.</a:t>
            </a:r>
            <a:endParaRPr sz="1800">
              <a:solidFill>
                <a:srgbClr val="FFFFFF"/>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FFFFFF"/>
              </a:solidFill>
              <a:latin typeface="Arial"/>
              <a:ea typeface="Arial"/>
              <a:cs typeface="Arial"/>
              <a:sym typeface="Arial"/>
            </a:endParaRPr>
          </a:p>
          <a:p>
            <a:pPr marL="2286000" lvl="0" indent="457200" algn="l" rtl="0">
              <a:lnSpc>
                <a:spcPct val="100000"/>
              </a:lnSpc>
              <a:spcBef>
                <a:spcPts val="0"/>
              </a:spcBef>
              <a:spcAft>
                <a:spcPts val="0"/>
              </a:spcAft>
              <a:buNone/>
            </a:pPr>
            <a:r>
              <a:rPr lang="en" sz="1800">
                <a:solidFill>
                  <a:srgbClr val="FFFFFF"/>
                </a:solidFill>
                <a:latin typeface="Arial"/>
                <a:ea typeface="Arial"/>
                <a:cs typeface="Arial"/>
                <a:sym typeface="Arial"/>
              </a:rPr>
              <a:t>“Mr. Fraser is the best!” - </a:t>
            </a:r>
            <a:r>
              <a:rPr lang="en" sz="1200">
                <a:solidFill>
                  <a:srgbClr val="FFFFFF"/>
                </a:solidFill>
                <a:latin typeface="Arial"/>
                <a:ea typeface="Arial"/>
                <a:cs typeface="Arial"/>
                <a:sym typeface="Arial"/>
              </a:rPr>
              <a:t>Mr. Fraser’s Mom</a:t>
            </a:r>
            <a:endParaRPr sz="1200">
              <a:solidFill>
                <a:srgbClr val="FFFFFF"/>
              </a:solidFill>
              <a:latin typeface="Arial"/>
              <a:ea typeface="Arial"/>
              <a:cs typeface="Arial"/>
              <a:sym typeface="Arial"/>
            </a:endParaRPr>
          </a:p>
          <a:p>
            <a:pPr marL="2286000" lvl="0" indent="457200" algn="l" rtl="0">
              <a:lnSpc>
                <a:spcPct val="100000"/>
              </a:lnSpc>
              <a:spcBef>
                <a:spcPts val="0"/>
              </a:spcBef>
              <a:spcAft>
                <a:spcPts val="0"/>
              </a:spcAft>
              <a:buNone/>
            </a:pPr>
            <a:endParaRPr sz="1200">
              <a:solidFill>
                <a:srgbClr val="FFFFFF"/>
              </a:solidFill>
              <a:latin typeface="Arial"/>
              <a:ea typeface="Arial"/>
              <a:cs typeface="Arial"/>
              <a:sym typeface="Arial"/>
            </a:endParaRPr>
          </a:p>
          <a:p>
            <a:pPr marL="914400" lvl="0" indent="457200" algn="l" rtl="0">
              <a:lnSpc>
                <a:spcPct val="100000"/>
              </a:lnSpc>
              <a:spcBef>
                <a:spcPts val="0"/>
              </a:spcBef>
              <a:spcAft>
                <a:spcPts val="0"/>
              </a:spcAft>
              <a:buNone/>
            </a:pPr>
            <a:r>
              <a:rPr lang="en" sz="1800">
                <a:solidFill>
                  <a:srgbClr val="FFFFFF"/>
                </a:solidFill>
                <a:latin typeface="Arial"/>
                <a:ea typeface="Arial"/>
                <a:cs typeface="Arial"/>
                <a:sym typeface="Arial"/>
              </a:rPr>
              <a:t>“December 21st is the shortest day of the year” </a:t>
            </a:r>
            <a:r>
              <a:rPr lang="en" sz="1200">
                <a:solidFill>
                  <a:srgbClr val="FFFFFF"/>
                </a:solidFill>
                <a:latin typeface="Arial"/>
                <a:ea typeface="Arial"/>
                <a:cs typeface="Arial"/>
                <a:sym typeface="Arial"/>
              </a:rPr>
              <a:t>- US Weather Service</a:t>
            </a:r>
            <a:endParaRPr sz="1200">
              <a:solidFill>
                <a:srgbClr val="FFFFFF"/>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FFFFFF"/>
              </a:solidFill>
              <a:latin typeface="Arial"/>
              <a:ea typeface="Arial"/>
              <a:cs typeface="Arial"/>
              <a:sym typeface="Arial"/>
            </a:endParaRPr>
          </a:p>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marL="0" lvl="0" indent="0">
              <a:lnSpc>
                <a:spcPct val="100000"/>
              </a:lnSpc>
              <a:spcBef>
                <a:spcPts val="0"/>
              </a:spcBef>
              <a:spcAft>
                <a:spcPts val="0"/>
              </a:spcAft>
              <a:buNone/>
            </a:pPr>
            <a:endParaRPr sz="1800"/>
          </a:p>
        </p:txBody>
      </p:sp>
      <p:sp>
        <p:nvSpPr>
          <p:cNvPr id="372" name="Shape 372"/>
          <p:cNvSpPr txBox="1"/>
          <p:nvPr/>
        </p:nvSpPr>
        <p:spPr>
          <a:xfrm>
            <a:off x="0" y="3146600"/>
            <a:ext cx="9144000" cy="1996800"/>
          </a:xfrm>
          <a:prstGeom prst="rect">
            <a:avLst/>
          </a:prstGeom>
          <a:noFill/>
          <a:ln>
            <a:noFill/>
          </a:ln>
        </p:spPr>
        <p:txBody>
          <a:bodyPr spcFirstLastPara="1" wrap="square" lIns="91425" tIns="91425" rIns="91425" bIns="91425" anchor="ctr" anchorCtr="0">
            <a:noAutofit/>
          </a:bodyPr>
          <a:lstStyle/>
          <a:p>
            <a:pPr marL="0" lvl="0" indent="0">
              <a:lnSpc>
                <a:spcPct val="200000"/>
              </a:lnSpc>
              <a:spcBef>
                <a:spcPts val="0"/>
              </a:spcBef>
              <a:spcAft>
                <a:spcPts val="0"/>
              </a:spcAft>
              <a:buNone/>
            </a:pPr>
            <a:r>
              <a:rPr lang="en" sz="2200"/>
              <a:t>Can we believe everything we read?</a:t>
            </a:r>
            <a:endParaRPr sz="2200"/>
          </a:p>
          <a:p>
            <a:pPr marL="0" lvl="0" indent="0" rtl="0">
              <a:lnSpc>
                <a:spcPct val="200000"/>
              </a:lnSpc>
              <a:spcBef>
                <a:spcPts val="0"/>
              </a:spcBef>
              <a:spcAft>
                <a:spcPts val="0"/>
              </a:spcAft>
              <a:buNone/>
            </a:pPr>
            <a:r>
              <a:rPr lang="en" sz="2200"/>
              <a:t>Is it possible for some sources to be more credible than others?</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1"/>
        <p:cNvGrpSpPr/>
        <p:nvPr/>
      </p:nvGrpSpPr>
      <p:grpSpPr>
        <a:xfrm>
          <a:off x="0" y="0"/>
          <a:ext cx="0" cy="0"/>
          <a:chOff x="0" y="0"/>
          <a:chExt cx="0" cy="0"/>
        </a:xfrm>
      </p:grpSpPr>
      <p:pic>
        <p:nvPicPr>
          <p:cNvPr id="82" name="Shape 82"/>
          <p:cNvPicPr preferRelativeResize="0"/>
          <p:nvPr/>
        </p:nvPicPr>
        <p:blipFill>
          <a:blip r:embed="rId3">
            <a:alphaModFix/>
          </a:blip>
          <a:stretch>
            <a:fillRect/>
          </a:stretch>
        </p:blipFill>
        <p:spPr>
          <a:xfrm>
            <a:off x="197125" y="2360100"/>
            <a:ext cx="2063670" cy="2587525"/>
          </a:xfrm>
          <a:prstGeom prst="rect">
            <a:avLst/>
          </a:prstGeom>
          <a:noFill/>
          <a:ln>
            <a:noFill/>
          </a:ln>
        </p:spPr>
      </p:pic>
      <p:pic>
        <p:nvPicPr>
          <p:cNvPr id="83" name="Shape 83"/>
          <p:cNvPicPr preferRelativeResize="0"/>
          <p:nvPr/>
        </p:nvPicPr>
        <p:blipFill>
          <a:blip r:embed="rId4">
            <a:alphaModFix/>
          </a:blip>
          <a:stretch>
            <a:fillRect/>
          </a:stretch>
        </p:blipFill>
        <p:spPr>
          <a:xfrm>
            <a:off x="1282600" y="96900"/>
            <a:ext cx="4099450" cy="2966825"/>
          </a:xfrm>
          <a:prstGeom prst="rect">
            <a:avLst/>
          </a:prstGeom>
          <a:noFill/>
          <a:ln>
            <a:noFill/>
          </a:ln>
        </p:spPr>
      </p:pic>
      <p:sp>
        <p:nvSpPr>
          <p:cNvPr id="84" name="Shape 84"/>
          <p:cNvSpPr txBox="1">
            <a:spLocks noGrp="1"/>
          </p:cNvSpPr>
          <p:nvPr>
            <p:ph type="subTitle" idx="4294967295"/>
          </p:nvPr>
        </p:nvSpPr>
        <p:spPr>
          <a:xfrm>
            <a:off x="2146875" y="372700"/>
            <a:ext cx="2929500" cy="13419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2400">
                <a:latin typeface="Comic Sans MS"/>
                <a:ea typeface="Comic Sans MS"/>
                <a:cs typeface="Comic Sans MS"/>
                <a:sym typeface="Comic Sans MS"/>
              </a:rPr>
              <a:t>“You will have to discover it for yourself”</a:t>
            </a:r>
            <a:endParaRPr sz="2400">
              <a:latin typeface="Comic Sans MS"/>
              <a:ea typeface="Comic Sans MS"/>
              <a:cs typeface="Comic Sans MS"/>
              <a:sym typeface="Comic Sans MS"/>
            </a:endParaRPr>
          </a:p>
        </p:txBody>
      </p:sp>
      <p:sp>
        <p:nvSpPr>
          <p:cNvPr id="85" name="Shape 85"/>
          <p:cNvSpPr txBox="1">
            <a:spLocks noGrp="1"/>
          </p:cNvSpPr>
          <p:nvPr>
            <p:ph type="ctrTitle" idx="4294967295"/>
          </p:nvPr>
        </p:nvSpPr>
        <p:spPr>
          <a:xfrm>
            <a:off x="1860100" y="3677800"/>
            <a:ext cx="7092600" cy="1142700"/>
          </a:xfrm>
          <a:prstGeom prst="rect">
            <a:avLst/>
          </a:prstGeom>
          <a:solidFill>
            <a:schemeClr val="dk1"/>
          </a:solidFill>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lt1"/>
                </a:solidFill>
                <a:latin typeface="Arial"/>
                <a:ea typeface="Arial"/>
                <a:cs typeface="Arial"/>
                <a:sym typeface="Arial"/>
              </a:rPr>
              <a:t>Read the story </a:t>
            </a:r>
            <a:endParaRPr>
              <a:solidFill>
                <a:schemeClr val="lt1"/>
              </a:solidFill>
              <a:latin typeface="Arial"/>
              <a:ea typeface="Arial"/>
              <a:cs typeface="Arial"/>
              <a:sym typeface="Arial"/>
            </a:endParaRPr>
          </a:p>
          <a:p>
            <a:pPr marL="0" lvl="0" indent="0" algn="ctr" rtl="0">
              <a:spcBef>
                <a:spcPts val="0"/>
              </a:spcBef>
              <a:spcAft>
                <a:spcPts val="0"/>
              </a:spcAft>
              <a:buNone/>
            </a:pPr>
            <a:r>
              <a:rPr lang="en" i="1">
                <a:solidFill>
                  <a:schemeClr val="lt1"/>
                </a:solidFill>
                <a:latin typeface="Arial"/>
                <a:ea typeface="Arial"/>
                <a:cs typeface="Arial"/>
                <a:sym typeface="Arial"/>
              </a:rPr>
              <a:t>The Wise Woman and Her Secret</a:t>
            </a:r>
            <a:endParaRPr i="1">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ctrTitle"/>
          </p:nvPr>
        </p:nvSpPr>
        <p:spPr>
          <a:xfrm>
            <a:off x="411175" y="0"/>
            <a:ext cx="8282400" cy="10398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Credibili</a:t>
            </a:r>
            <a:r>
              <a:rPr lang="en">
                <a:solidFill>
                  <a:srgbClr val="FFFFFF"/>
                </a:solidFill>
              </a:rPr>
              <a:t>ty Cheat Sheet</a:t>
            </a:r>
            <a:endParaRPr>
              <a:solidFill>
                <a:srgbClr val="FFFFFF"/>
              </a:solidFill>
            </a:endParaRPr>
          </a:p>
        </p:txBody>
      </p:sp>
      <p:sp>
        <p:nvSpPr>
          <p:cNvPr id="378" name="Shape 378"/>
          <p:cNvSpPr txBox="1">
            <a:spLocks noGrp="1"/>
          </p:cNvSpPr>
          <p:nvPr>
            <p:ph type="subTitle" idx="1"/>
          </p:nvPr>
        </p:nvSpPr>
        <p:spPr>
          <a:xfrm>
            <a:off x="0" y="1039800"/>
            <a:ext cx="9144000" cy="2061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 </a:t>
            </a:r>
            <a:endParaRPr sz="1800">
              <a:solidFill>
                <a:srgbClr val="000000"/>
              </a:solidFill>
              <a:latin typeface="Arial"/>
              <a:ea typeface="Arial"/>
              <a:cs typeface="Arial"/>
              <a:sym typeface="Arial"/>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1.   Where did the document come from?</a:t>
            </a:r>
            <a:endParaRPr sz="1600">
              <a:solidFill>
                <a:srgbClr val="FFFFFF"/>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2.  Who is the author?</a:t>
            </a:r>
            <a:endParaRPr sz="1600">
              <a:solidFill>
                <a:srgbClr val="FFFFFF"/>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a.   Could the author be biased?</a:t>
            </a:r>
            <a:endParaRPr sz="1600">
              <a:solidFill>
                <a:srgbClr val="FFFFFF"/>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3.  Is the document believable?</a:t>
            </a:r>
            <a:endParaRPr sz="1600">
              <a:solidFill>
                <a:srgbClr val="FFFFFF"/>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4.  Does the document have bias?</a:t>
            </a:r>
            <a:endParaRPr sz="1600">
              <a:solidFill>
                <a:srgbClr val="FFFFFF"/>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1600">
                <a:solidFill>
                  <a:srgbClr val="FFFFFF"/>
                </a:solidFill>
                <a:latin typeface="Comic Sans MS"/>
                <a:ea typeface="Comic Sans MS"/>
                <a:cs typeface="Comic Sans MS"/>
                <a:sym typeface="Comic Sans MS"/>
              </a:rPr>
              <a:t>5.  Are there any mistakes in the document?</a:t>
            </a:r>
            <a:endParaRPr sz="1600">
              <a:solidFill>
                <a:srgbClr val="FFFFFF"/>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a:p>
            <a:pPr marL="0" lvl="0" indent="0" rtl="0">
              <a:lnSpc>
                <a:spcPct val="100000"/>
              </a:lnSpc>
              <a:spcBef>
                <a:spcPts val="0"/>
              </a:spcBef>
              <a:spcAft>
                <a:spcPts val="0"/>
              </a:spcAft>
              <a:buNone/>
            </a:pPr>
            <a:endParaRPr sz="1800"/>
          </a:p>
        </p:txBody>
      </p:sp>
      <p:sp>
        <p:nvSpPr>
          <p:cNvPr id="379" name="Shape 379"/>
          <p:cNvSpPr txBox="1"/>
          <p:nvPr/>
        </p:nvSpPr>
        <p:spPr>
          <a:xfrm>
            <a:off x="0" y="3146600"/>
            <a:ext cx="9144000" cy="1996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sz="4400">
              <a:latin typeface="Oswald"/>
              <a:ea typeface="Oswald"/>
              <a:cs typeface="Oswald"/>
              <a:sym typeface="Oswald"/>
            </a:endParaRPr>
          </a:p>
          <a:p>
            <a:pPr marL="0" lvl="0" indent="0" rtl="0">
              <a:lnSpc>
                <a:spcPct val="115000"/>
              </a:lnSpc>
              <a:spcBef>
                <a:spcPts val="0"/>
              </a:spcBef>
              <a:spcAft>
                <a:spcPts val="0"/>
              </a:spcAft>
              <a:buNone/>
            </a:pPr>
            <a:endParaRPr sz="4400">
              <a:latin typeface="Oswald"/>
              <a:ea typeface="Oswald"/>
              <a:cs typeface="Oswald"/>
              <a:sym typeface="Oswald"/>
            </a:endParaRPr>
          </a:p>
          <a:p>
            <a:pPr marL="0" lvl="0" indent="0" rtl="0">
              <a:lnSpc>
                <a:spcPct val="115000"/>
              </a:lnSpc>
              <a:spcBef>
                <a:spcPts val="0"/>
              </a:spcBef>
              <a:spcAft>
                <a:spcPts val="0"/>
              </a:spcAft>
              <a:buNone/>
            </a:pPr>
            <a:r>
              <a:rPr lang="en" sz="4400" b="1">
                <a:latin typeface="Oswald"/>
                <a:ea typeface="Oswald"/>
                <a:cs typeface="Oswald"/>
                <a:sym typeface="Oswald"/>
              </a:rPr>
              <a:t>Bias</a:t>
            </a:r>
            <a:r>
              <a:rPr lang="en" sz="2200" b="1">
                <a:latin typeface="Oswald"/>
                <a:ea typeface="Oswald"/>
                <a:cs typeface="Oswald"/>
                <a:sym typeface="Oswald"/>
              </a:rPr>
              <a:t> </a:t>
            </a:r>
            <a:r>
              <a:rPr lang="en" sz="2200">
                <a:latin typeface="Oswald"/>
                <a:ea typeface="Oswald"/>
                <a:cs typeface="Oswald"/>
                <a:sym typeface="Oswald"/>
              </a:rPr>
              <a:t>means that a person prefers an idea.  It prevents the person from being fair.</a:t>
            </a:r>
            <a:endParaRPr sz="2200">
              <a:latin typeface="Oswald"/>
              <a:ea typeface="Oswald"/>
              <a:cs typeface="Oswald"/>
              <a:sym typeface="Oswald"/>
            </a:endParaRPr>
          </a:p>
          <a:p>
            <a:pPr marL="1828800" lvl="0" indent="457200" rtl="0">
              <a:lnSpc>
                <a:spcPct val="200000"/>
              </a:lnSpc>
              <a:spcBef>
                <a:spcPts val="0"/>
              </a:spcBef>
              <a:spcAft>
                <a:spcPts val="0"/>
              </a:spcAft>
              <a:buNone/>
            </a:pPr>
            <a:endParaRPr sz="4400">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ctrTitle"/>
          </p:nvPr>
        </p:nvSpPr>
        <p:spPr>
          <a:xfrm>
            <a:off x="411175" y="0"/>
            <a:ext cx="8282400" cy="120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Rules</a:t>
            </a:r>
            <a:endParaRPr/>
          </a:p>
        </p:txBody>
      </p:sp>
      <p:sp>
        <p:nvSpPr>
          <p:cNvPr id="385" name="Shape 385"/>
          <p:cNvSpPr txBox="1"/>
          <p:nvPr/>
        </p:nvSpPr>
        <p:spPr>
          <a:xfrm>
            <a:off x="0" y="1107125"/>
            <a:ext cx="5914500" cy="1994700"/>
          </a:xfrm>
          <a:prstGeom prst="rect">
            <a:avLst/>
          </a:prstGeom>
          <a:noFill/>
          <a:ln>
            <a:noFill/>
          </a:ln>
        </p:spPr>
        <p:txBody>
          <a:bodyPr spcFirstLastPara="1" wrap="square" lIns="91425" tIns="91425" rIns="91425" bIns="91425" anchor="ctr" anchorCtr="0">
            <a:noAutofit/>
          </a:bodyPr>
          <a:lstStyle/>
          <a:p>
            <a:pPr marL="457200" lvl="0" indent="-361950" rtl="0">
              <a:lnSpc>
                <a:spcPct val="150000"/>
              </a:lnSpc>
              <a:spcBef>
                <a:spcPts val="0"/>
              </a:spcBef>
              <a:spcAft>
                <a:spcPts val="0"/>
              </a:spcAft>
              <a:buClr>
                <a:srgbClr val="FFFFFF"/>
              </a:buClr>
              <a:buSzPts val="2100"/>
              <a:buFont typeface="Comic Sans MS"/>
              <a:buChar char="●"/>
            </a:pPr>
            <a:r>
              <a:rPr lang="en" sz="2100" b="1">
                <a:solidFill>
                  <a:srgbClr val="FFFFFF"/>
                </a:solidFill>
                <a:latin typeface="Comic Sans MS"/>
                <a:ea typeface="Comic Sans MS"/>
                <a:cs typeface="Comic Sans MS"/>
                <a:sym typeface="Comic Sans MS"/>
              </a:rPr>
              <a:t>Work as a team.</a:t>
            </a:r>
            <a:endParaRPr sz="2100" b="1">
              <a:solidFill>
                <a:srgbClr val="FFFFFF"/>
              </a:solidFill>
              <a:latin typeface="Comic Sans MS"/>
              <a:ea typeface="Comic Sans MS"/>
              <a:cs typeface="Comic Sans MS"/>
              <a:sym typeface="Comic Sans MS"/>
            </a:endParaRPr>
          </a:p>
          <a:p>
            <a:pPr marL="457200" lvl="0" indent="-361950" rtl="0">
              <a:lnSpc>
                <a:spcPct val="150000"/>
              </a:lnSpc>
              <a:spcBef>
                <a:spcPts val="0"/>
              </a:spcBef>
              <a:spcAft>
                <a:spcPts val="0"/>
              </a:spcAft>
              <a:buClr>
                <a:srgbClr val="FFFFFF"/>
              </a:buClr>
              <a:buSzPts val="2100"/>
              <a:buFont typeface="Comic Sans MS"/>
              <a:buChar char="●"/>
            </a:pPr>
            <a:r>
              <a:rPr lang="en" sz="2100" b="1">
                <a:solidFill>
                  <a:srgbClr val="FFFFFF"/>
                </a:solidFill>
                <a:latin typeface="Comic Sans MS"/>
                <a:ea typeface="Comic Sans MS"/>
                <a:cs typeface="Comic Sans MS"/>
                <a:sym typeface="Comic Sans MS"/>
              </a:rPr>
              <a:t>Keep your voices low.</a:t>
            </a:r>
            <a:endParaRPr sz="2100" b="1">
              <a:solidFill>
                <a:srgbClr val="FFFFFF"/>
              </a:solidFill>
              <a:latin typeface="Comic Sans MS"/>
              <a:ea typeface="Comic Sans MS"/>
              <a:cs typeface="Comic Sans MS"/>
              <a:sym typeface="Comic Sans MS"/>
            </a:endParaRPr>
          </a:p>
          <a:p>
            <a:pPr marL="457200" lvl="0" indent="-361950" rtl="0">
              <a:lnSpc>
                <a:spcPct val="150000"/>
              </a:lnSpc>
              <a:spcBef>
                <a:spcPts val="0"/>
              </a:spcBef>
              <a:spcAft>
                <a:spcPts val="0"/>
              </a:spcAft>
              <a:buClr>
                <a:srgbClr val="FFFFFF"/>
              </a:buClr>
              <a:buSzPts val="2100"/>
              <a:buFont typeface="Comic Sans MS"/>
              <a:buChar char="●"/>
            </a:pPr>
            <a:r>
              <a:rPr lang="en" sz="2100" b="1">
                <a:solidFill>
                  <a:srgbClr val="FFFFFF"/>
                </a:solidFill>
                <a:latin typeface="Comic Sans MS"/>
                <a:ea typeface="Comic Sans MS"/>
                <a:cs typeface="Comic Sans MS"/>
                <a:sym typeface="Comic Sans MS"/>
              </a:rPr>
              <a:t>Ask your team if you have a question.</a:t>
            </a:r>
            <a:endParaRPr sz="2100" b="1">
              <a:solidFill>
                <a:srgbClr val="FFFFFF"/>
              </a:solidFill>
              <a:latin typeface="Comic Sans MS"/>
              <a:ea typeface="Comic Sans MS"/>
              <a:cs typeface="Comic Sans MS"/>
              <a:sym typeface="Comic Sans MS"/>
            </a:endParaRPr>
          </a:p>
          <a:p>
            <a:pPr marL="457200" lvl="0" indent="-361950" rtl="0">
              <a:lnSpc>
                <a:spcPct val="150000"/>
              </a:lnSpc>
              <a:spcBef>
                <a:spcPts val="0"/>
              </a:spcBef>
              <a:spcAft>
                <a:spcPts val="0"/>
              </a:spcAft>
              <a:buClr>
                <a:srgbClr val="FFFFFF"/>
              </a:buClr>
              <a:buSzPts val="2100"/>
              <a:buFont typeface="Comic Sans MS"/>
              <a:buChar char="●"/>
            </a:pPr>
            <a:r>
              <a:rPr lang="en" sz="2100" b="1">
                <a:solidFill>
                  <a:srgbClr val="FFFFFF"/>
                </a:solidFill>
                <a:latin typeface="Comic Sans MS"/>
                <a:ea typeface="Comic Sans MS"/>
                <a:cs typeface="Comic Sans MS"/>
                <a:sym typeface="Comic Sans MS"/>
              </a:rPr>
              <a:t>If they can’t help you, raise your hand.</a:t>
            </a:r>
            <a:endParaRPr sz="2100" b="1">
              <a:solidFill>
                <a:srgbClr val="FFFFFF"/>
              </a:solidFill>
              <a:latin typeface="Comic Sans MS"/>
              <a:ea typeface="Comic Sans MS"/>
              <a:cs typeface="Comic Sans MS"/>
              <a:sym typeface="Comic Sans MS"/>
            </a:endParaRPr>
          </a:p>
          <a:p>
            <a:pPr marL="0" lvl="0" indent="0" rtl="0">
              <a:spcBef>
                <a:spcPts val="0"/>
              </a:spcBef>
              <a:spcAft>
                <a:spcPts val="0"/>
              </a:spcAft>
              <a:buNone/>
            </a:pPr>
            <a:endParaRPr sz="900" b="1">
              <a:latin typeface="Comic Sans MS"/>
              <a:ea typeface="Comic Sans MS"/>
              <a:cs typeface="Comic Sans MS"/>
              <a:sym typeface="Comic Sans MS"/>
            </a:endParaRPr>
          </a:p>
          <a:p>
            <a:pPr marL="0" lvl="0" indent="0" rtl="0">
              <a:spcBef>
                <a:spcPts val="0"/>
              </a:spcBef>
              <a:spcAft>
                <a:spcPts val="0"/>
              </a:spcAft>
              <a:buNone/>
            </a:pPr>
            <a:endParaRPr sz="900" b="1">
              <a:latin typeface="Comic Sans MS"/>
              <a:ea typeface="Comic Sans MS"/>
              <a:cs typeface="Comic Sans MS"/>
              <a:sym typeface="Comic Sans MS"/>
            </a:endParaRPr>
          </a:p>
          <a:p>
            <a:pPr marL="0" lvl="0" indent="0" rtl="0">
              <a:spcBef>
                <a:spcPts val="0"/>
              </a:spcBef>
              <a:spcAft>
                <a:spcPts val="0"/>
              </a:spcAft>
              <a:buNone/>
            </a:pPr>
            <a:endParaRPr sz="9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r>
              <a:rPr lang="en">
                <a:solidFill>
                  <a:srgbClr val="FFFFFF"/>
                </a:solidFill>
              </a:rPr>
              <a:t>Jobs</a:t>
            </a:r>
            <a:endParaRPr>
              <a:solidFill>
                <a:srgbClr val="FFFFFF"/>
              </a:solidFill>
            </a:endParaRPr>
          </a:p>
          <a:p>
            <a:pPr marL="0" lvl="0" indent="0">
              <a:spcBef>
                <a:spcPts val="0"/>
              </a:spcBef>
              <a:spcAft>
                <a:spcPts val="0"/>
              </a:spcAft>
              <a:buNone/>
            </a:pPr>
            <a:endParaRPr/>
          </a:p>
        </p:txBody>
      </p:sp>
      <p:sp>
        <p:nvSpPr>
          <p:cNvPr id="391" name="Shape 391"/>
          <p:cNvSpPr txBox="1">
            <a:spLocks noGrp="1"/>
          </p:cNvSpPr>
          <p:nvPr>
            <p:ph type="subTitle" idx="1"/>
          </p:nvPr>
        </p:nvSpPr>
        <p:spPr>
          <a:xfrm>
            <a:off x="0" y="3139900"/>
            <a:ext cx="9144000" cy="2003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300">
                <a:solidFill>
                  <a:srgbClr val="00FF00"/>
                </a:solidFill>
              </a:rPr>
              <a:t>Document Distributor			 </a:t>
            </a:r>
            <a:r>
              <a:rPr lang="en" sz="3300">
                <a:solidFill>
                  <a:srgbClr val="0000FF"/>
                </a:solidFill>
              </a:rPr>
              <a:t>Document Organizer</a:t>
            </a:r>
            <a:endParaRPr sz="3300">
              <a:solidFill>
                <a:srgbClr val="0000FF"/>
              </a:solidFill>
            </a:endParaRPr>
          </a:p>
          <a:p>
            <a:pPr marL="0" lvl="0" indent="0" algn="l">
              <a:spcBef>
                <a:spcPts val="0"/>
              </a:spcBef>
              <a:spcAft>
                <a:spcPts val="0"/>
              </a:spcAft>
              <a:buNone/>
            </a:pPr>
            <a:r>
              <a:rPr lang="en" sz="3300">
                <a:solidFill>
                  <a:srgbClr val="FF0000"/>
                </a:solidFill>
              </a:rPr>
              <a:t>           Group Leader				            </a:t>
            </a:r>
            <a:r>
              <a:rPr lang="en" sz="3300">
                <a:solidFill>
                  <a:srgbClr val="FF9900"/>
                </a:solidFill>
              </a:rPr>
              <a:t>Communicator</a:t>
            </a:r>
            <a:endParaRPr sz="3300">
              <a:solidFill>
                <a:srgbClr val="FF99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0" y="0"/>
            <a:ext cx="3809312" cy="5143500"/>
          </a:xfrm>
          <a:prstGeom prst="rect">
            <a:avLst/>
          </a:prstGeom>
          <a:noFill/>
          <a:ln>
            <a:noFill/>
          </a:ln>
        </p:spPr>
      </p:pic>
      <p:pic>
        <p:nvPicPr>
          <p:cNvPr id="397" name="Shape 397"/>
          <p:cNvPicPr preferRelativeResize="0"/>
          <p:nvPr/>
        </p:nvPicPr>
        <p:blipFill>
          <a:blip r:embed="rId4">
            <a:alphaModFix/>
          </a:blip>
          <a:stretch>
            <a:fillRect/>
          </a:stretch>
        </p:blipFill>
        <p:spPr>
          <a:xfrm>
            <a:off x="498277" y="815775"/>
            <a:ext cx="2720575" cy="1535800"/>
          </a:xfrm>
          <a:prstGeom prst="rect">
            <a:avLst/>
          </a:prstGeom>
          <a:noFill/>
          <a:ln>
            <a:noFill/>
          </a:ln>
        </p:spPr>
      </p:pic>
      <p:pic>
        <p:nvPicPr>
          <p:cNvPr id="398" name="Shape 398"/>
          <p:cNvPicPr preferRelativeResize="0"/>
          <p:nvPr/>
        </p:nvPicPr>
        <p:blipFill>
          <a:blip r:embed="rId5">
            <a:alphaModFix/>
          </a:blip>
          <a:stretch>
            <a:fillRect/>
          </a:stretch>
        </p:blipFill>
        <p:spPr>
          <a:xfrm>
            <a:off x="4213340" y="1476375"/>
            <a:ext cx="4591050" cy="2190750"/>
          </a:xfrm>
          <a:prstGeom prst="rect">
            <a:avLst/>
          </a:prstGeom>
          <a:noFill/>
          <a:ln>
            <a:noFill/>
          </a:ln>
        </p:spPr>
      </p:pic>
      <p:sp>
        <p:nvSpPr>
          <p:cNvPr id="399" name="Shape 399"/>
          <p:cNvSpPr txBox="1"/>
          <p:nvPr/>
        </p:nvSpPr>
        <p:spPr>
          <a:xfrm>
            <a:off x="302550" y="1829175"/>
            <a:ext cx="3147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a:latin typeface="Times New Roman"/>
                <a:ea typeface="Times New Roman"/>
                <a:cs typeface="Times New Roman"/>
                <a:sym typeface="Times New Roman"/>
              </a:rPr>
              <a:t>Are the Residents of Montreal Happier Than the Residents of </a:t>
            </a:r>
            <a:endParaRPr sz="22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2200">
                <a:latin typeface="Times New Roman"/>
                <a:ea typeface="Times New Roman"/>
                <a:cs typeface="Times New Roman"/>
                <a:sym typeface="Times New Roman"/>
              </a:rPr>
              <a:t>Rockville Centre?</a:t>
            </a:r>
            <a:endParaRPr sz="2200">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ctrTitle"/>
          </p:nvPr>
        </p:nvSpPr>
        <p:spPr>
          <a:xfrm>
            <a:off x="411175" y="-954750"/>
            <a:ext cx="8282400" cy="5322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2200" b="1" u="sng">
                <a:solidFill>
                  <a:srgbClr val="000000"/>
                </a:solidFill>
                <a:latin typeface="Comic Sans MS"/>
                <a:ea typeface="Comic Sans MS"/>
                <a:cs typeface="Comic Sans MS"/>
                <a:sym typeface="Comic Sans MS"/>
              </a:rPr>
              <a:t>Directions</a:t>
            </a:r>
            <a:r>
              <a:rPr lang="en" sz="2200">
                <a:solidFill>
                  <a:srgbClr val="000000"/>
                </a:solidFill>
                <a:latin typeface="Comic Sans MS"/>
                <a:ea typeface="Comic Sans MS"/>
                <a:cs typeface="Comic Sans MS"/>
                <a:sym typeface="Comic Sans MS"/>
              </a:rPr>
              <a:t>:</a:t>
            </a:r>
            <a:endParaRPr sz="2200">
              <a:solidFill>
                <a:srgbClr val="000000"/>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2000">
                <a:solidFill>
                  <a:srgbClr val="000000"/>
                </a:solidFill>
                <a:latin typeface="Comic Sans MS"/>
                <a:ea typeface="Comic Sans MS"/>
                <a:cs typeface="Comic Sans MS"/>
                <a:sym typeface="Comic Sans MS"/>
              </a:rPr>
              <a:t>A.   After reviewing each document, circle which location the document supports (Montreal or Rockville Centre).</a:t>
            </a:r>
            <a:endParaRPr sz="2000">
              <a:solidFill>
                <a:srgbClr val="000000"/>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2000">
                <a:solidFill>
                  <a:srgbClr val="000000"/>
                </a:solidFill>
                <a:latin typeface="Comic Sans MS"/>
                <a:ea typeface="Comic Sans MS"/>
                <a:cs typeface="Comic Sans MS"/>
                <a:sym typeface="Comic Sans MS"/>
              </a:rPr>
              <a:t>B.   Circle whether the document is telling you a fact or an opinion.</a:t>
            </a:r>
            <a:endParaRPr sz="2000">
              <a:solidFill>
                <a:srgbClr val="000000"/>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2000">
                <a:solidFill>
                  <a:srgbClr val="000000"/>
                </a:solidFill>
                <a:latin typeface="Comic Sans MS"/>
                <a:ea typeface="Comic Sans MS"/>
                <a:cs typeface="Comic Sans MS"/>
                <a:sym typeface="Comic Sans MS"/>
              </a:rPr>
              <a:t>C.    Circle Yes or No, if you think the document is believable or not.</a:t>
            </a:r>
            <a:endParaRPr sz="2000">
              <a:solidFill>
                <a:srgbClr val="000000"/>
              </a:solidFill>
              <a:latin typeface="Comic Sans MS"/>
              <a:ea typeface="Comic Sans MS"/>
              <a:cs typeface="Comic Sans MS"/>
              <a:sym typeface="Comic Sans MS"/>
            </a:endParaRPr>
          </a:p>
          <a:p>
            <a:pPr marL="0" lvl="0" indent="0" algn="l" rtl="0">
              <a:lnSpc>
                <a:spcPct val="150000"/>
              </a:lnSpc>
              <a:spcBef>
                <a:spcPts val="0"/>
              </a:spcBef>
              <a:spcAft>
                <a:spcPts val="0"/>
              </a:spcAft>
              <a:buNone/>
            </a:pPr>
            <a:r>
              <a:rPr lang="en" sz="2000" b="1">
                <a:solidFill>
                  <a:srgbClr val="000000"/>
                </a:solidFill>
                <a:latin typeface="Comic Sans MS"/>
                <a:ea typeface="Comic Sans MS"/>
                <a:cs typeface="Comic Sans MS"/>
                <a:sym typeface="Comic Sans MS"/>
              </a:rPr>
              <a:t>D.  </a:t>
            </a:r>
            <a:r>
              <a:rPr lang="en" sz="2000">
                <a:solidFill>
                  <a:srgbClr val="000000"/>
                </a:solidFill>
                <a:latin typeface="Comic Sans MS"/>
                <a:ea typeface="Comic Sans MS"/>
                <a:cs typeface="Comic Sans MS"/>
                <a:sym typeface="Comic Sans MS"/>
              </a:rPr>
              <a:t>Then on the lines provided write down </a:t>
            </a:r>
            <a:r>
              <a:rPr lang="en" sz="2000" b="1" u="sng">
                <a:solidFill>
                  <a:srgbClr val="000000"/>
                </a:solidFill>
                <a:latin typeface="Comic Sans MS"/>
                <a:ea typeface="Comic Sans MS"/>
                <a:cs typeface="Comic Sans MS"/>
                <a:sym typeface="Comic Sans MS"/>
              </a:rPr>
              <a:t>what the document is telling you about that location.</a:t>
            </a:r>
            <a:r>
              <a:rPr lang="en" sz="2000">
                <a:solidFill>
                  <a:srgbClr val="000000"/>
                </a:solidFill>
                <a:latin typeface="Comic Sans MS"/>
                <a:ea typeface="Comic Sans MS"/>
                <a:cs typeface="Comic Sans MS"/>
                <a:sym typeface="Comic Sans MS"/>
              </a:rPr>
              <a:t> </a:t>
            </a:r>
            <a:endParaRPr sz="2000">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None/>
            </a:pPr>
            <a:r>
              <a:rPr lang="en" sz="1100">
                <a:solidFill>
                  <a:srgbClr val="000000"/>
                </a:solidFill>
                <a:latin typeface="Comic Sans MS"/>
                <a:ea typeface="Comic Sans MS"/>
                <a:cs typeface="Comic Sans MS"/>
                <a:sym typeface="Comic Sans MS"/>
              </a:rPr>
              <a:t> </a:t>
            </a:r>
            <a:endParaRPr sz="1100">
              <a:solidFill>
                <a:srgbClr val="000000"/>
              </a:solidFill>
              <a:latin typeface="Comic Sans MS"/>
              <a:ea typeface="Comic Sans MS"/>
              <a:cs typeface="Comic Sans MS"/>
              <a:sym typeface="Comic Sans MS"/>
            </a:endParaRPr>
          </a:p>
          <a:p>
            <a:pPr marL="0" lvl="0" indent="0">
              <a:spcBef>
                <a:spcPts val="0"/>
              </a:spcBef>
              <a:spcAft>
                <a:spcPts val="0"/>
              </a:spcAft>
              <a:buNone/>
            </a:pPr>
            <a:endParaRPr/>
          </a:p>
        </p:txBody>
      </p:sp>
      <p:sp>
        <p:nvSpPr>
          <p:cNvPr id="405" name="Shape 405"/>
          <p:cNvSpPr txBox="1">
            <a:spLocks noGrp="1"/>
          </p:cNvSpPr>
          <p:nvPr>
            <p:ph type="subTitle" idx="1"/>
          </p:nvPr>
        </p:nvSpPr>
        <p:spPr>
          <a:xfrm>
            <a:off x="411175" y="3852575"/>
            <a:ext cx="8282400" cy="943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a:solidFill>
                  <a:srgbClr val="000000"/>
                </a:solidFill>
                <a:latin typeface="Comic Sans MS"/>
                <a:ea typeface="Comic Sans MS"/>
                <a:cs typeface="Comic Sans MS"/>
                <a:sym typeface="Comic Sans MS"/>
              </a:rPr>
              <a:t>Montreal or Rockville Centre</a:t>
            </a:r>
            <a:endParaRPr sz="2200">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None/>
            </a:pPr>
            <a:r>
              <a:rPr lang="en" sz="2200">
                <a:solidFill>
                  <a:srgbClr val="000000"/>
                </a:solidFill>
                <a:latin typeface="Comic Sans MS"/>
                <a:ea typeface="Comic Sans MS"/>
                <a:cs typeface="Comic Sans MS"/>
                <a:sym typeface="Comic Sans MS"/>
              </a:rPr>
              <a:t>Fact or Opinion</a:t>
            </a:r>
            <a:endParaRPr sz="2200">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None/>
            </a:pPr>
            <a:r>
              <a:rPr lang="en" sz="2200">
                <a:solidFill>
                  <a:srgbClr val="000000"/>
                </a:solidFill>
                <a:latin typeface="Comic Sans MS"/>
                <a:ea typeface="Comic Sans MS"/>
                <a:cs typeface="Comic Sans MS"/>
                <a:sym typeface="Comic Sans MS"/>
              </a:rPr>
              <a:t>Is this believable?  Yes or No</a:t>
            </a:r>
            <a:endParaRPr sz="1100">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None/>
            </a:pPr>
            <a:r>
              <a:rPr lang="en" sz="1100">
                <a:solidFill>
                  <a:srgbClr val="000000"/>
                </a:solidFill>
                <a:latin typeface="Comic Sans MS"/>
                <a:ea typeface="Comic Sans MS"/>
                <a:cs typeface="Comic Sans MS"/>
                <a:sym typeface="Comic Sans MS"/>
              </a:rPr>
              <a:t>___________________________________________________________________________________________________________________________________________________________________________________________________________________________________________</a:t>
            </a:r>
            <a:endParaRPr sz="1100">
              <a:solidFill>
                <a:srgbClr val="000000"/>
              </a:solidFill>
              <a:latin typeface="Comic Sans MS"/>
              <a:ea typeface="Comic Sans MS"/>
              <a:cs typeface="Comic Sans MS"/>
              <a:sym typeface="Comic Sans MS"/>
            </a:endParaRPr>
          </a:p>
          <a:p>
            <a:pPr marL="0" lvl="0" indent="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ctrTitle"/>
          </p:nvPr>
        </p:nvSpPr>
        <p:spPr>
          <a:xfrm>
            <a:off x="430800" y="0"/>
            <a:ext cx="8282400" cy="1411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Graphic Organizer</a:t>
            </a:r>
            <a:endParaRPr/>
          </a:p>
        </p:txBody>
      </p:sp>
      <p:graphicFrame>
        <p:nvGraphicFramePr>
          <p:cNvPr id="411" name="Shape 411"/>
          <p:cNvGraphicFramePr/>
          <p:nvPr/>
        </p:nvGraphicFramePr>
        <p:xfrm>
          <a:off x="2494425" y="1870950"/>
          <a:ext cx="3000000" cy="3000000"/>
        </p:xfrm>
        <a:graphic>
          <a:graphicData uri="http://schemas.openxmlformats.org/drawingml/2006/table">
            <a:tbl>
              <a:tblPr>
                <a:noFill/>
                <a:tableStyleId>{A88F5D8F-20F6-4CC6-AFC9-35B2F968E7F6}</a:tableStyleId>
              </a:tblPr>
              <a:tblGrid>
                <a:gridCol w="2124075"/>
                <a:gridCol w="2124075"/>
              </a:tblGrid>
              <a:tr h="0">
                <a:tc gridSpan="2">
                  <a:txBody>
                    <a:bodyPr/>
                    <a:lstStyle/>
                    <a:p>
                      <a:pPr marL="0" lvl="0" indent="0" algn="ctr" rtl="0">
                        <a:lnSpc>
                          <a:spcPct val="115000"/>
                        </a:lnSpc>
                        <a:spcBef>
                          <a:spcPts val="0"/>
                        </a:spcBef>
                        <a:spcAft>
                          <a:spcPts val="0"/>
                        </a:spcAft>
                        <a:buNone/>
                      </a:pPr>
                      <a:r>
                        <a:rPr lang="en"/>
                        <a:t>Who is Happier?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A6A6A6"/>
                    </a:solidFill>
                  </a:tcPr>
                </a:tc>
                <a:tc hMerge="1">
                  <a:txBody>
                    <a:bodyPr/>
                    <a:lstStyle/>
                    <a:p>
                      <a:endParaRPr lang="en-US"/>
                    </a:p>
                  </a:txBody>
                  <a:tcPr/>
                </a:tc>
              </a:tr>
              <a:tr h="0">
                <a:tc>
                  <a:txBody>
                    <a:bodyPr/>
                    <a:lstStyle/>
                    <a:p>
                      <a:pPr marL="0" lvl="0" indent="0" algn="ctr" rtl="0">
                        <a:lnSpc>
                          <a:spcPct val="115000"/>
                        </a:lnSpc>
                        <a:spcBef>
                          <a:spcPts val="0"/>
                        </a:spcBef>
                        <a:spcAft>
                          <a:spcPts val="0"/>
                        </a:spcAft>
                        <a:buNone/>
                      </a:pPr>
                      <a:r>
                        <a:rPr lang="en" sz="1100" b="1"/>
                        <a:t>Montreal</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RVC</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D9D9D9"/>
                    </a:solidFill>
                  </a:tcPr>
                </a:tc>
              </a:tr>
              <a:tr h="0">
                <a:tc>
                  <a:txBody>
                    <a:bodyPr/>
                    <a:lstStyle/>
                    <a:p>
                      <a:pPr marL="0" lvl="0" indent="0" algn="ctr" rtl="0">
                        <a:lnSpc>
                          <a:spcPct val="115000"/>
                        </a:lnSpc>
                        <a:spcBef>
                          <a:spcPts val="0"/>
                        </a:spcBef>
                        <a:spcAft>
                          <a:spcPts val="0"/>
                        </a:spcAft>
                        <a:buNone/>
                      </a:pPr>
                      <a:r>
                        <a:rPr lang="en" sz="1100" i="1">
                          <a:solidFill>
                            <a:srgbClr val="FFFFFF"/>
                          </a:solidFill>
                        </a:rPr>
                        <a:t>(Most Convincing)</a:t>
                      </a:r>
                      <a:endParaRPr sz="1100" i="1">
                        <a:solidFill>
                          <a:srgbClr val="FFFFFF"/>
                        </a:solidFill>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i="1">
                          <a:solidFill>
                            <a:srgbClr val="FFFFFF"/>
                          </a:solidFill>
                        </a:rPr>
                        <a:t>(Most Convincing)</a:t>
                      </a:r>
                      <a:endParaRPr sz="1100" i="1">
                        <a:solidFill>
                          <a:srgbClr val="FFFFFF"/>
                        </a:solidFill>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1.</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2.</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2.</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3.</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3.</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sz="1100" i="1"/>
                        <a:t>(Least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i="1"/>
                        <a:t>(Least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aphicFrame>
        <p:nvGraphicFramePr>
          <p:cNvPr id="416" name="Shape 416"/>
          <p:cNvGraphicFramePr/>
          <p:nvPr/>
        </p:nvGraphicFramePr>
        <p:xfrm>
          <a:off x="152400" y="152400"/>
          <a:ext cx="3000000" cy="3000000"/>
        </p:xfrm>
        <a:graphic>
          <a:graphicData uri="http://schemas.openxmlformats.org/drawingml/2006/table">
            <a:tbl>
              <a:tblPr>
                <a:noFill/>
                <a:tableStyleId>{A88F5D8F-20F6-4CC6-AFC9-35B2F968E7F6}</a:tableStyleId>
              </a:tblPr>
              <a:tblGrid>
                <a:gridCol w="2124075"/>
                <a:gridCol w="2124075"/>
              </a:tblGrid>
              <a:tr h="0">
                <a:tc gridSpan="2">
                  <a:txBody>
                    <a:bodyPr/>
                    <a:lstStyle/>
                    <a:p>
                      <a:pPr marL="0" lvl="0" indent="0" algn="ctr" rtl="0">
                        <a:lnSpc>
                          <a:spcPct val="115000"/>
                        </a:lnSpc>
                        <a:spcBef>
                          <a:spcPts val="0"/>
                        </a:spcBef>
                        <a:spcAft>
                          <a:spcPts val="0"/>
                        </a:spcAft>
                        <a:buNone/>
                      </a:pPr>
                      <a:r>
                        <a:rPr lang="en"/>
                        <a:t>Who is Happier?</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A6A6A6"/>
                    </a:solidFill>
                  </a:tcPr>
                </a:tc>
                <a:tc hMerge="1">
                  <a:txBody>
                    <a:bodyPr/>
                    <a:lstStyle/>
                    <a:p>
                      <a:endParaRPr lang="en-US"/>
                    </a:p>
                  </a:txBody>
                  <a:tcPr/>
                </a:tc>
              </a:tr>
              <a:tr h="0">
                <a:tc>
                  <a:txBody>
                    <a:bodyPr/>
                    <a:lstStyle/>
                    <a:p>
                      <a:pPr marL="0" lvl="0" indent="0" algn="ctr" rtl="0">
                        <a:lnSpc>
                          <a:spcPct val="115000"/>
                        </a:lnSpc>
                        <a:spcBef>
                          <a:spcPts val="0"/>
                        </a:spcBef>
                        <a:spcAft>
                          <a:spcPts val="0"/>
                        </a:spcAft>
                        <a:buNone/>
                      </a:pPr>
                      <a:r>
                        <a:rPr lang="en" sz="1100" b="1"/>
                        <a:t>Montreal</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1100" b="1"/>
                        <a:t>RVC</a:t>
                      </a:r>
                      <a:endParaRPr sz="1100" b="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D9D9D9"/>
                    </a:solidFill>
                  </a:tcPr>
                </a:tc>
              </a:tr>
              <a:tr h="0">
                <a:tc>
                  <a:txBody>
                    <a:bodyPr/>
                    <a:lstStyle/>
                    <a:p>
                      <a:pPr marL="0" lvl="0" indent="0" algn="ctr" rtl="0">
                        <a:lnSpc>
                          <a:spcPct val="115000"/>
                        </a:lnSpc>
                        <a:spcBef>
                          <a:spcPts val="0"/>
                        </a:spcBef>
                        <a:spcAft>
                          <a:spcPts val="0"/>
                        </a:spcAft>
                        <a:buNone/>
                      </a:pPr>
                      <a:r>
                        <a:rPr lang="en" sz="1100" i="1"/>
                        <a:t>(Most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i="1"/>
                        <a:t>(Most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1.</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1.</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2.</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2.</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3.</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3.</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a:t>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t>4.</a:t>
                      </a:r>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r h="0">
                <a:tc>
                  <a:txBody>
                    <a:bodyPr/>
                    <a:lstStyle/>
                    <a:p>
                      <a:pPr marL="0" lvl="0" indent="0" algn="ctr" rtl="0">
                        <a:lnSpc>
                          <a:spcPct val="115000"/>
                        </a:lnSpc>
                        <a:spcBef>
                          <a:spcPts val="0"/>
                        </a:spcBef>
                        <a:spcAft>
                          <a:spcPts val="0"/>
                        </a:spcAft>
                        <a:buNone/>
                      </a:pPr>
                      <a:r>
                        <a:rPr lang="en" sz="1100" i="1"/>
                        <a:t>(Least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i="1"/>
                        <a:t>(Least Convincing)</a:t>
                      </a:r>
                      <a:endParaRPr sz="1100" i="1"/>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ctrTitle"/>
          </p:nvPr>
        </p:nvSpPr>
        <p:spPr>
          <a:xfrm>
            <a:off x="411175" y="255500"/>
            <a:ext cx="8282400" cy="3249600"/>
          </a:xfrm>
          <a:prstGeom prst="rect">
            <a:avLst/>
          </a:prstGeom>
        </p:spPr>
        <p:txBody>
          <a:bodyPr spcFirstLastPara="1" wrap="square" lIns="91425" tIns="91425" rIns="91425" bIns="91425" anchor="b" anchorCtr="0">
            <a:noAutofit/>
          </a:bodyPr>
          <a:lstStyle/>
          <a:p>
            <a:pPr marL="0" lvl="0" indent="0" rtl="0">
              <a:lnSpc>
                <a:spcPct val="115000"/>
              </a:lnSpc>
              <a:spcBef>
                <a:spcPts val="0"/>
              </a:spcBef>
              <a:spcAft>
                <a:spcPts val="0"/>
              </a:spcAft>
              <a:buNone/>
            </a:pPr>
            <a:r>
              <a:rPr lang="en" sz="2600" b="1" u="sng">
                <a:solidFill>
                  <a:srgbClr val="000000"/>
                </a:solidFill>
                <a:latin typeface="Comic Sans MS"/>
                <a:ea typeface="Comic Sans MS"/>
                <a:cs typeface="Comic Sans MS"/>
                <a:sym typeface="Comic Sans MS"/>
              </a:rPr>
              <a:t>Supporting Claim</a:t>
            </a:r>
            <a:endParaRPr sz="2600" b="1" u="sng">
              <a:solidFill>
                <a:srgbClr val="000000"/>
              </a:solidFill>
              <a:latin typeface="Comic Sans MS"/>
              <a:ea typeface="Comic Sans MS"/>
              <a:cs typeface="Comic Sans MS"/>
              <a:sym typeface="Comic Sans MS"/>
            </a:endParaRPr>
          </a:p>
          <a:p>
            <a:pPr marL="0" lvl="0" indent="0" algn="l" rtl="0">
              <a:lnSpc>
                <a:spcPct val="115000"/>
              </a:lnSpc>
              <a:spcBef>
                <a:spcPts val="0"/>
              </a:spcBef>
              <a:spcAft>
                <a:spcPts val="0"/>
              </a:spcAft>
              <a:buNone/>
            </a:pPr>
            <a:r>
              <a:rPr lang="en" sz="1100">
                <a:solidFill>
                  <a:srgbClr val="000000"/>
                </a:solidFill>
                <a:latin typeface="Comic Sans MS"/>
                <a:ea typeface="Comic Sans MS"/>
                <a:cs typeface="Comic Sans MS"/>
                <a:sym typeface="Comic Sans MS"/>
              </a:rPr>
              <a:t> </a:t>
            </a:r>
            <a:endParaRPr sz="1100">
              <a:solidFill>
                <a:srgbClr val="000000"/>
              </a:solidFill>
              <a:latin typeface="Comic Sans MS"/>
              <a:ea typeface="Comic Sans MS"/>
              <a:cs typeface="Comic Sans MS"/>
              <a:sym typeface="Comic Sans MS"/>
            </a:endParaRPr>
          </a:p>
          <a:p>
            <a:pPr marL="0" lvl="0" indent="0">
              <a:spcBef>
                <a:spcPts val="0"/>
              </a:spcBef>
              <a:spcAft>
                <a:spcPts val="0"/>
              </a:spcAft>
              <a:buNone/>
            </a:pPr>
            <a:r>
              <a:rPr lang="en" sz="2200" b="1" u="sng">
                <a:solidFill>
                  <a:srgbClr val="000000"/>
                </a:solidFill>
                <a:latin typeface="Comic Sans MS"/>
                <a:ea typeface="Comic Sans MS"/>
                <a:cs typeface="Comic Sans MS"/>
                <a:sym typeface="Comic Sans MS"/>
              </a:rPr>
              <a:t>Directions</a:t>
            </a:r>
            <a:r>
              <a:rPr lang="en" sz="2200" u="sng">
                <a:solidFill>
                  <a:srgbClr val="000000"/>
                </a:solidFill>
                <a:latin typeface="Comic Sans MS"/>
                <a:ea typeface="Comic Sans MS"/>
                <a:cs typeface="Comic Sans MS"/>
                <a:sym typeface="Comic Sans MS"/>
              </a:rPr>
              <a:t>:</a:t>
            </a:r>
            <a:r>
              <a:rPr lang="en" sz="2200">
                <a:solidFill>
                  <a:srgbClr val="000000"/>
                </a:solidFill>
                <a:latin typeface="Comic Sans MS"/>
                <a:ea typeface="Comic Sans MS"/>
                <a:cs typeface="Comic Sans MS"/>
                <a:sym typeface="Comic Sans MS"/>
              </a:rPr>
              <a:t> After solving the mystery with your group, create a claim that supports your findings from the mystery. Be sure to include at least 3 pieces of evidence that support your answer. Use your document findings worksheet for help!</a:t>
            </a:r>
            <a:endParaRPr sz="2200">
              <a:solidFill>
                <a:srgbClr val="000000"/>
              </a:solidFill>
              <a:latin typeface="Comic Sans MS"/>
              <a:ea typeface="Comic Sans MS"/>
              <a:cs typeface="Comic Sans MS"/>
              <a:sym typeface="Comic Sans MS"/>
            </a:endParaRPr>
          </a:p>
          <a:p>
            <a:pPr marL="0" lvl="0" indent="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Shape 426"/>
          <p:cNvPicPr preferRelativeResize="0"/>
          <p:nvPr/>
        </p:nvPicPr>
        <p:blipFill>
          <a:blip r:embed="rId3">
            <a:alphaModFix/>
          </a:blip>
          <a:stretch>
            <a:fillRect/>
          </a:stretch>
        </p:blipFill>
        <p:spPr>
          <a:xfrm>
            <a:off x="0" y="0"/>
            <a:ext cx="3809312" cy="5143500"/>
          </a:xfrm>
          <a:prstGeom prst="rect">
            <a:avLst/>
          </a:prstGeom>
          <a:noFill/>
          <a:ln>
            <a:noFill/>
          </a:ln>
        </p:spPr>
      </p:pic>
      <p:pic>
        <p:nvPicPr>
          <p:cNvPr id="427" name="Shape 427"/>
          <p:cNvPicPr preferRelativeResize="0"/>
          <p:nvPr/>
        </p:nvPicPr>
        <p:blipFill>
          <a:blip r:embed="rId4">
            <a:alphaModFix/>
          </a:blip>
          <a:stretch>
            <a:fillRect/>
          </a:stretch>
        </p:blipFill>
        <p:spPr>
          <a:xfrm>
            <a:off x="498277" y="815775"/>
            <a:ext cx="2720575" cy="1535800"/>
          </a:xfrm>
          <a:prstGeom prst="rect">
            <a:avLst/>
          </a:prstGeom>
          <a:noFill/>
          <a:ln>
            <a:noFill/>
          </a:ln>
        </p:spPr>
      </p:pic>
      <p:pic>
        <p:nvPicPr>
          <p:cNvPr id="428" name="Shape 428"/>
          <p:cNvPicPr preferRelativeResize="0"/>
          <p:nvPr/>
        </p:nvPicPr>
        <p:blipFill>
          <a:blip r:embed="rId5">
            <a:alphaModFix/>
          </a:blip>
          <a:stretch>
            <a:fillRect/>
          </a:stretch>
        </p:blipFill>
        <p:spPr>
          <a:xfrm>
            <a:off x="4213340" y="1476375"/>
            <a:ext cx="4591050" cy="2190750"/>
          </a:xfrm>
          <a:prstGeom prst="rect">
            <a:avLst/>
          </a:prstGeom>
          <a:noFill/>
          <a:ln>
            <a:noFill/>
          </a:ln>
        </p:spPr>
      </p:pic>
      <p:sp>
        <p:nvSpPr>
          <p:cNvPr id="429" name="Shape 429"/>
          <p:cNvSpPr txBox="1"/>
          <p:nvPr/>
        </p:nvSpPr>
        <p:spPr>
          <a:xfrm>
            <a:off x="302550" y="1829175"/>
            <a:ext cx="3147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a:latin typeface="Times New Roman"/>
                <a:ea typeface="Times New Roman"/>
                <a:cs typeface="Times New Roman"/>
                <a:sym typeface="Times New Roman"/>
              </a:rPr>
              <a:t>Are the Residents of Montreal Happier Than the Residents of </a:t>
            </a:r>
            <a:endParaRPr sz="22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2200">
                <a:latin typeface="Times New Roman"/>
                <a:ea typeface="Times New Roman"/>
                <a:cs typeface="Times New Roman"/>
                <a:sym typeface="Times New Roman"/>
              </a:rPr>
              <a:t>Rockville Centre?</a:t>
            </a:r>
            <a:endParaRPr sz="2200">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endParaRPr sz="1100">
              <a:solidFill>
                <a:srgbClr val="000000"/>
              </a:solidFill>
              <a:latin typeface="Arial"/>
              <a:ea typeface="Arial"/>
              <a:cs typeface="Arial"/>
              <a:sym typeface="Arial"/>
            </a:endParaRPr>
          </a:p>
          <a:p>
            <a:pPr marL="88900" marR="88900" lvl="0" indent="0" rtl="0">
              <a:lnSpc>
                <a:spcPct val="115000"/>
              </a:lnSpc>
              <a:spcBef>
                <a:spcPts val="0"/>
              </a:spcBef>
              <a:spcAft>
                <a:spcPts val="0"/>
              </a:spcAft>
              <a:buNone/>
            </a:pPr>
            <a:r>
              <a:rPr lang="en">
                <a:solidFill>
                  <a:srgbClr val="FFFFFF"/>
                </a:solidFill>
              </a:rPr>
              <a:t>Happiness Homework</a:t>
            </a:r>
            <a:endParaRPr>
              <a:solidFill>
                <a:srgbClr val="FFFFFF"/>
              </a:solidFill>
            </a:endParaRPr>
          </a:p>
          <a:p>
            <a:pPr marL="0" lvl="0" indent="0" rtl="0">
              <a:spcBef>
                <a:spcPts val="0"/>
              </a:spcBef>
              <a:spcAft>
                <a:spcPts val="0"/>
              </a:spcAft>
              <a:buNone/>
            </a:pPr>
            <a:endParaRPr/>
          </a:p>
        </p:txBody>
      </p:sp>
      <p:sp>
        <p:nvSpPr>
          <p:cNvPr id="435" name="Shape 435"/>
          <p:cNvSpPr txBox="1">
            <a:spLocks noGrp="1"/>
          </p:cNvSpPr>
          <p:nvPr>
            <p:ph type="subTitle" idx="1"/>
          </p:nvPr>
        </p:nvSpPr>
        <p:spPr>
          <a:xfrm>
            <a:off x="0" y="3139900"/>
            <a:ext cx="9144000" cy="2003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endParaRPr sz="800">
              <a:solidFill>
                <a:srgbClr val="000000"/>
              </a:solidFill>
            </a:endParaRPr>
          </a:p>
          <a:p>
            <a:pPr marL="0" lvl="0" indent="0" rtl="0">
              <a:spcBef>
                <a:spcPts val="0"/>
              </a:spcBef>
              <a:spcAft>
                <a:spcPts val="0"/>
              </a:spcAft>
              <a:buNone/>
            </a:pPr>
            <a:r>
              <a:rPr lang="en" sz="800" u="sng">
                <a:solidFill>
                  <a:schemeClr val="hlink"/>
                </a:solidFill>
                <a:hlinkClick r:id="rId3"/>
              </a:rPr>
              <a:t>https://youtu.be/y6Sxv-sUYtM</a:t>
            </a:r>
            <a:endParaRPr sz="800">
              <a:solidFill>
                <a:srgbClr val="000000"/>
              </a:solidFill>
            </a:endParaRPr>
          </a:p>
          <a:p>
            <a:pPr marL="0" lvl="0" indent="0" rtl="0">
              <a:spcBef>
                <a:spcPts val="0"/>
              </a:spcBef>
              <a:spcAft>
                <a:spcPts val="0"/>
              </a:spcAft>
              <a:buNone/>
            </a:pPr>
            <a:endParaRPr sz="800">
              <a:solidFill>
                <a:srgbClr val="000000"/>
              </a:solidFill>
            </a:endParaRPr>
          </a:p>
        </p:txBody>
      </p:sp>
      <p:pic>
        <p:nvPicPr>
          <p:cNvPr id="436" name="Shape 436"/>
          <p:cNvPicPr preferRelativeResize="0"/>
          <p:nvPr/>
        </p:nvPicPr>
        <p:blipFill>
          <a:blip r:embed="rId4">
            <a:alphaModFix/>
          </a:blip>
          <a:stretch>
            <a:fillRect/>
          </a:stretch>
        </p:blipFill>
        <p:spPr>
          <a:xfrm>
            <a:off x="913275" y="3139900"/>
            <a:ext cx="2003700" cy="2003700"/>
          </a:xfrm>
          <a:prstGeom prst="rect">
            <a:avLst/>
          </a:prstGeom>
          <a:noFill/>
          <a:ln>
            <a:noFill/>
          </a:ln>
        </p:spPr>
      </p:pic>
      <p:pic>
        <p:nvPicPr>
          <p:cNvPr id="437" name="Shape 437"/>
          <p:cNvPicPr preferRelativeResize="0"/>
          <p:nvPr/>
        </p:nvPicPr>
        <p:blipFill>
          <a:blip r:embed="rId5">
            <a:alphaModFix/>
          </a:blip>
          <a:stretch>
            <a:fillRect/>
          </a:stretch>
        </p:blipFill>
        <p:spPr>
          <a:xfrm>
            <a:off x="5917825" y="3139798"/>
            <a:ext cx="2338949" cy="2003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30800" y="1794150"/>
            <a:ext cx="8282400" cy="1227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latin typeface="Arial"/>
                <a:ea typeface="Arial"/>
                <a:cs typeface="Arial"/>
                <a:sym typeface="Arial"/>
              </a:rPr>
              <a:t>How did Jenny find happiness?</a:t>
            </a:r>
            <a:endParaRPr>
              <a:latin typeface="Arial"/>
              <a:ea typeface="Arial"/>
              <a:cs typeface="Arial"/>
              <a:sym typeface="Arial"/>
            </a:endParaRPr>
          </a:p>
        </p:txBody>
      </p:sp>
      <p:sp>
        <p:nvSpPr>
          <p:cNvPr id="91" name="Shape 91"/>
          <p:cNvSpPr txBox="1"/>
          <p:nvPr/>
        </p:nvSpPr>
        <p:spPr>
          <a:xfrm rot="-1420134">
            <a:off x="85590" y="494216"/>
            <a:ext cx="2365920" cy="648176"/>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000">
                <a:solidFill>
                  <a:srgbClr val="0000FF"/>
                </a:solidFill>
                <a:latin typeface="Comic Sans MS"/>
                <a:ea typeface="Comic Sans MS"/>
                <a:cs typeface="Comic Sans MS"/>
                <a:sym typeface="Comic Sans MS"/>
              </a:rPr>
              <a:t>look closely</a:t>
            </a:r>
            <a:endParaRPr sz="3000">
              <a:solidFill>
                <a:srgbClr val="0000FF"/>
              </a:solidFill>
              <a:latin typeface="Oswald"/>
              <a:ea typeface="Oswald"/>
              <a:cs typeface="Oswald"/>
              <a:sym typeface="Oswald"/>
            </a:endParaRPr>
          </a:p>
        </p:txBody>
      </p:sp>
      <p:sp>
        <p:nvSpPr>
          <p:cNvPr id="92" name="Shape 92"/>
          <p:cNvSpPr txBox="1"/>
          <p:nvPr/>
        </p:nvSpPr>
        <p:spPr>
          <a:xfrm rot="1396366">
            <a:off x="6299840" y="3885601"/>
            <a:ext cx="2586122" cy="722449"/>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0000FF"/>
                </a:solidFill>
                <a:latin typeface="Comic Sans MS"/>
                <a:ea typeface="Comic Sans MS"/>
                <a:cs typeface="Comic Sans MS"/>
                <a:sym typeface="Comic Sans MS"/>
              </a:rPr>
              <a:t>t</a:t>
            </a:r>
            <a:r>
              <a:rPr lang="en" sz="3000">
                <a:solidFill>
                  <a:srgbClr val="0000FF"/>
                </a:solidFill>
                <a:latin typeface="Comic Sans MS"/>
                <a:ea typeface="Comic Sans MS"/>
                <a:cs typeface="Comic Sans MS"/>
                <a:sym typeface="Comic Sans MS"/>
              </a:rPr>
              <a:t>ake the time</a:t>
            </a:r>
            <a:endParaRPr sz="3000">
              <a:solidFill>
                <a:srgbClr val="0000FF"/>
              </a:solidFill>
              <a:latin typeface="Comic Sans MS"/>
              <a:ea typeface="Comic Sans MS"/>
              <a:cs typeface="Comic Sans MS"/>
              <a:sym typeface="Comic Sans MS"/>
            </a:endParaRPr>
          </a:p>
        </p:txBody>
      </p:sp>
      <p:sp>
        <p:nvSpPr>
          <p:cNvPr id="93" name="Shape 93"/>
          <p:cNvSpPr txBox="1"/>
          <p:nvPr/>
        </p:nvSpPr>
        <p:spPr>
          <a:xfrm rot="-1831245">
            <a:off x="532484" y="3918823"/>
            <a:ext cx="1736732" cy="65600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0000FF"/>
                </a:solidFill>
                <a:latin typeface="Comic Sans MS"/>
                <a:ea typeface="Comic Sans MS"/>
                <a:cs typeface="Comic Sans MS"/>
                <a:sym typeface="Comic Sans MS"/>
              </a:rPr>
              <a:t>curious</a:t>
            </a:r>
            <a:endParaRPr sz="3000">
              <a:solidFill>
                <a:srgbClr val="0000FF"/>
              </a:solidFill>
              <a:latin typeface="Comic Sans MS"/>
              <a:ea typeface="Comic Sans MS"/>
              <a:cs typeface="Comic Sans MS"/>
              <a:sym typeface="Comic Sans MS"/>
            </a:endParaRPr>
          </a:p>
        </p:txBody>
      </p:sp>
      <p:sp>
        <p:nvSpPr>
          <p:cNvPr id="94" name="Shape 94"/>
          <p:cNvSpPr txBox="1"/>
          <p:nvPr/>
        </p:nvSpPr>
        <p:spPr>
          <a:xfrm>
            <a:off x="2951925" y="544175"/>
            <a:ext cx="3675000" cy="67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0000FF"/>
                </a:solidFill>
                <a:latin typeface="Comic Sans MS"/>
                <a:ea typeface="Comic Sans MS"/>
                <a:cs typeface="Comic Sans MS"/>
                <a:sym typeface="Comic Sans MS"/>
              </a:rPr>
              <a:t>use all your senses</a:t>
            </a:r>
            <a:endParaRPr sz="3000">
              <a:solidFill>
                <a:srgbClr val="0000FF"/>
              </a:solidFill>
              <a:latin typeface="Comic Sans MS"/>
              <a:ea typeface="Comic Sans MS"/>
              <a:cs typeface="Comic Sans MS"/>
              <a:sym typeface="Comic Sans MS"/>
            </a:endParaRPr>
          </a:p>
        </p:txBody>
      </p:sp>
      <p:sp>
        <p:nvSpPr>
          <p:cNvPr id="95" name="Shape 95"/>
          <p:cNvSpPr txBox="1"/>
          <p:nvPr/>
        </p:nvSpPr>
        <p:spPr>
          <a:xfrm rot="973102">
            <a:off x="7193795" y="452226"/>
            <a:ext cx="1479060" cy="501096"/>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0000FF"/>
                </a:solidFill>
                <a:latin typeface="Comic Sans MS"/>
                <a:ea typeface="Comic Sans MS"/>
                <a:cs typeface="Comic Sans MS"/>
                <a:sym typeface="Comic Sans MS"/>
              </a:rPr>
              <a:t>wonder</a:t>
            </a:r>
            <a:endParaRPr sz="3000">
              <a:solidFill>
                <a:srgbClr val="0000FF"/>
              </a:solidFill>
              <a:latin typeface="Comic Sans MS"/>
              <a:ea typeface="Comic Sans MS"/>
              <a:cs typeface="Comic Sans MS"/>
              <a:sym typeface="Comic Sans MS"/>
            </a:endParaRPr>
          </a:p>
        </p:txBody>
      </p:sp>
      <p:pic>
        <p:nvPicPr>
          <p:cNvPr id="96" name="Shape 96"/>
          <p:cNvPicPr preferRelativeResize="0"/>
          <p:nvPr/>
        </p:nvPicPr>
        <p:blipFill>
          <a:blip r:embed="rId3">
            <a:alphaModFix/>
          </a:blip>
          <a:stretch>
            <a:fillRect/>
          </a:stretch>
        </p:blipFill>
        <p:spPr>
          <a:xfrm>
            <a:off x="2548150" y="3226148"/>
            <a:ext cx="3675000" cy="1698452"/>
          </a:xfrm>
          <a:prstGeom prst="rect">
            <a:avLst/>
          </a:prstGeom>
          <a:noFill/>
          <a:ln w="9525" cap="flat" cmpd="sng">
            <a:solidFill>
              <a:srgbClr val="0000FF"/>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ctrTitle"/>
          </p:nvPr>
        </p:nvSpPr>
        <p:spPr>
          <a:xfrm>
            <a:off x="411175" y="313075"/>
            <a:ext cx="8282400" cy="211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b="1">
                <a:latin typeface="Arial"/>
                <a:ea typeface="Arial"/>
                <a:cs typeface="Arial"/>
                <a:sym typeface="Arial"/>
              </a:rPr>
              <a:t>Lesson 6</a:t>
            </a: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r>
              <a:rPr lang="en" sz="4800" b="1">
                <a:latin typeface="Arial"/>
                <a:ea typeface="Arial"/>
                <a:cs typeface="Arial"/>
                <a:sym typeface="Arial"/>
              </a:rPr>
              <a:t>Can we make a difference?</a:t>
            </a:r>
            <a:endParaRPr sz="4800" b="1">
              <a:latin typeface="Arial"/>
              <a:ea typeface="Arial"/>
              <a:cs typeface="Arial"/>
              <a:sym typeface="Arial"/>
            </a:endParaRPr>
          </a:p>
        </p:txBody>
      </p:sp>
      <p:sp>
        <p:nvSpPr>
          <p:cNvPr id="443" name="Shape 443"/>
          <p:cNvSpPr txBox="1">
            <a:spLocks noGrp="1"/>
          </p:cNvSpPr>
          <p:nvPr>
            <p:ph type="subTitle" idx="1"/>
          </p:nvPr>
        </p:nvSpPr>
        <p:spPr>
          <a:xfrm>
            <a:off x="411175" y="3398250"/>
            <a:ext cx="8282400" cy="1260600"/>
          </a:xfrm>
          <a:prstGeom prst="rect">
            <a:avLst/>
          </a:prstGeom>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3000">
                <a:latin typeface="Arial"/>
                <a:ea typeface="Arial"/>
                <a:cs typeface="Arial"/>
                <a:sym typeface="Arial"/>
              </a:rPr>
              <a:t>Taking Informed Action </a:t>
            </a:r>
            <a:endParaRPr sz="3000">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7"/>
        <p:cNvGrpSpPr/>
        <p:nvPr/>
      </p:nvGrpSpPr>
      <p:grpSpPr>
        <a:xfrm>
          <a:off x="0" y="0"/>
          <a:ext cx="0" cy="0"/>
          <a:chOff x="0" y="0"/>
          <a:chExt cx="0" cy="0"/>
        </a:xfrm>
      </p:grpSpPr>
      <p:sp>
        <p:nvSpPr>
          <p:cNvPr id="448" name="Shape 448"/>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449" name="Shape 449"/>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450" name="Shape 450"/>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Shape 455"/>
          <p:cNvPicPr preferRelativeResize="0"/>
          <p:nvPr/>
        </p:nvPicPr>
        <p:blipFill>
          <a:blip r:embed="rId3">
            <a:alphaModFix/>
          </a:blip>
          <a:stretch>
            <a:fillRect/>
          </a:stretch>
        </p:blipFill>
        <p:spPr>
          <a:xfrm>
            <a:off x="0" y="0"/>
            <a:ext cx="4784325" cy="5143500"/>
          </a:xfrm>
          <a:prstGeom prst="rect">
            <a:avLst/>
          </a:prstGeom>
          <a:noFill/>
          <a:ln>
            <a:noFill/>
          </a:ln>
        </p:spPr>
      </p:pic>
      <p:sp>
        <p:nvSpPr>
          <p:cNvPr id="456" name="Shape 456"/>
          <p:cNvSpPr txBox="1"/>
          <p:nvPr/>
        </p:nvSpPr>
        <p:spPr>
          <a:xfrm>
            <a:off x="5348975" y="2121325"/>
            <a:ext cx="3511200" cy="72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FFFFFF"/>
                </a:solidFill>
              </a:rPr>
              <a:t>Nunavik Canada </a:t>
            </a:r>
            <a:endParaRPr sz="3000" b="1">
              <a:solidFill>
                <a:srgbClr val="FFFFFF"/>
              </a:solidFill>
            </a:endParaRPr>
          </a:p>
          <a:p>
            <a:pPr marL="0" lvl="0" indent="0" algn="ctr" rtl="0">
              <a:spcBef>
                <a:spcPts val="0"/>
              </a:spcBef>
              <a:spcAft>
                <a:spcPts val="0"/>
              </a:spcAft>
              <a:buNone/>
            </a:pPr>
            <a:endParaRPr sz="3600" b="1">
              <a:solidFill>
                <a:srgbClr val="FFFFFF"/>
              </a:solidFill>
            </a:endParaRPr>
          </a:p>
          <a:p>
            <a:pPr marL="0" lvl="0" indent="0" algn="ctr">
              <a:spcBef>
                <a:spcPts val="0"/>
              </a:spcBef>
              <a:spcAft>
                <a:spcPts val="0"/>
              </a:spcAft>
              <a:buNone/>
            </a:pPr>
            <a:endParaRPr sz="2400" b="1">
              <a:solidFill>
                <a:srgbClr val="FFFFFF"/>
              </a:solidFill>
            </a:endParaRPr>
          </a:p>
          <a:p>
            <a:pPr marL="0" lvl="0" indent="0" algn="ctr" rtl="0">
              <a:spcBef>
                <a:spcPts val="0"/>
              </a:spcBef>
              <a:spcAft>
                <a:spcPts val="0"/>
              </a:spcAft>
              <a:buNone/>
            </a:pPr>
            <a:endParaRPr sz="2400">
              <a:solidFill>
                <a:srgbClr val="FFFFFF"/>
              </a:solidFill>
            </a:endParaRPr>
          </a:p>
        </p:txBody>
      </p:sp>
      <p:pic>
        <p:nvPicPr>
          <p:cNvPr id="457" name="Shape 457"/>
          <p:cNvPicPr preferRelativeResize="0"/>
          <p:nvPr/>
        </p:nvPicPr>
        <p:blipFill>
          <a:blip r:embed="rId4">
            <a:alphaModFix/>
          </a:blip>
          <a:stretch>
            <a:fillRect/>
          </a:stretch>
        </p:blipFill>
        <p:spPr>
          <a:xfrm rot="-2085614">
            <a:off x="3987862" y="384487"/>
            <a:ext cx="2194925" cy="15410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p:nvPr/>
        </p:nvSpPr>
        <p:spPr>
          <a:xfrm>
            <a:off x="4815125" y="76950"/>
            <a:ext cx="4147500" cy="4958700"/>
          </a:xfrm>
          <a:prstGeom prst="rect">
            <a:avLst/>
          </a:prstGeom>
          <a:noFill/>
          <a:ln>
            <a:noFill/>
          </a:ln>
        </p:spPr>
        <p:txBody>
          <a:bodyPr spcFirstLastPara="1" wrap="square" lIns="91425" tIns="91425" rIns="91425" bIns="91425" anchor="t" anchorCtr="0">
            <a:noAutofit/>
          </a:bodyPr>
          <a:lstStyle/>
          <a:p>
            <a:pPr marL="457200" lvl="0" indent="-342900" rtl="0">
              <a:lnSpc>
                <a:spcPct val="120000"/>
              </a:lnSpc>
              <a:spcBef>
                <a:spcPts val="0"/>
              </a:spcBef>
              <a:spcAft>
                <a:spcPts val="0"/>
              </a:spcAft>
              <a:buClr>
                <a:srgbClr val="FFFFFF"/>
              </a:buClr>
              <a:buSzPts val="1800"/>
              <a:buChar char="●"/>
            </a:pPr>
            <a:r>
              <a:rPr lang="en" sz="1800">
                <a:solidFill>
                  <a:srgbClr val="FFFFFF"/>
                </a:solidFill>
              </a:rPr>
              <a:t>Located 5429 miles away from Montreal in the northern part of Quebec</a:t>
            </a:r>
            <a:endParaRPr sz="1800">
              <a:solidFill>
                <a:srgbClr val="FFFFFF"/>
              </a:solidFill>
            </a:endParaRPr>
          </a:p>
          <a:p>
            <a:pPr marL="457200" lvl="0" indent="-342900" rtl="0">
              <a:lnSpc>
                <a:spcPct val="120000"/>
              </a:lnSpc>
              <a:spcBef>
                <a:spcPts val="0"/>
              </a:spcBef>
              <a:spcAft>
                <a:spcPts val="0"/>
              </a:spcAft>
              <a:buClr>
                <a:srgbClr val="FFFFFF"/>
              </a:buClr>
              <a:buSzPts val="1800"/>
              <a:buChar char="●"/>
            </a:pPr>
            <a:r>
              <a:rPr lang="en" sz="1800">
                <a:solidFill>
                  <a:srgbClr val="FFFFFF"/>
                </a:solidFill>
              </a:rPr>
              <a:t>Population: 12,000 people</a:t>
            </a:r>
            <a:endParaRPr sz="1800">
              <a:solidFill>
                <a:srgbClr val="FFFFFF"/>
              </a:solidFill>
            </a:endParaRPr>
          </a:p>
          <a:p>
            <a:pPr marL="457200" lvl="0" indent="-342900" rtl="0">
              <a:lnSpc>
                <a:spcPct val="120000"/>
              </a:lnSpc>
              <a:spcBef>
                <a:spcPts val="0"/>
              </a:spcBef>
              <a:spcAft>
                <a:spcPts val="0"/>
              </a:spcAft>
              <a:buClr>
                <a:srgbClr val="FFFFFF"/>
              </a:buClr>
              <a:buSzPts val="1800"/>
              <a:buChar char="●"/>
            </a:pPr>
            <a:r>
              <a:rPr lang="en" sz="1800">
                <a:solidFill>
                  <a:srgbClr val="FFFFFF"/>
                </a:solidFill>
              </a:rPr>
              <a:t>14 villages which are mostly Indigenous communities</a:t>
            </a:r>
            <a:endParaRPr sz="1800">
              <a:solidFill>
                <a:srgbClr val="FFFFFF"/>
              </a:solidFill>
            </a:endParaRPr>
          </a:p>
          <a:p>
            <a:pPr marL="457200" lvl="0" indent="-342900" rtl="0">
              <a:lnSpc>
                <a:spcPct val="120000"/>
              </a:lnSpc>
              <a:spcBef>
                <a:spcPts val="0"/>
              </a:spcBef>
              <a:spcAft>
                <a:spcPts val="0"/>
              </a:spcAft>
              <a:buClr>
                <a:srgbClr val="FFFFFF"/>
              </a:buClr>
              <a:buSzPts val="1800"/>
              <a:buChar char="●"/>
            </a:pPr>
            <a:r>
              <a:rPr lang="en" sz="1800">
                <a:solidFill>
                  <a:srgbClr val="FFFFFF"/>
                </a:solidFill>
              </a:rPr>
              <a:t>Lies in both the arctic and subarctic climate zones</a:t>
            </a:r>
            <a:endParaRPr sz="1800">
              <a:solidFill>
                <a:srgbClr val="FFFFFF"/>
              </a:solidFill>
            </a:endParaRPr>
          </a:p>
          <a:p>
            <a:pPr marL="914400" lvl="1" indent="-342900" rtl="0">
              <a:lnSpc>
                <a:spcPct val="120000"/>
              </a:lnSpc>
              <a:spcBef>
                <a:spcPts val="0"/>
              </a:spcBef>
              <a:spcAft>
                <a:spcPts val="0"/>
              </a:spcAft>
              <a:buClr>
                <a:srgbClr val="FFFFFF"/>
              </a:buClr>
              <a:buSzPts val="1800"/>
              <a:buChar char="○"/>
            </a:pPr>
            <a:r>
              <a:rPr lang="en" sz="1800">
                <a:solidFill>
                  <a:srgbClr val="FFFFFF"/>
                </a:solidFill>
              </a:rPr>
              <a:t>Long bitterly cold winters</a:t>
            </a:r>
            <a:endParaRPr sz="1800">
              <a:solidFill>
                <a:srgbClr val="FFFFFF"/>
              </a:solidFill>
            </a:endParaRPr>
          </a:p>
          <a:p>
            <a:pPr marL="914400" lvl="1" indent="-342900" rtl="0">
              <a:lnSpc>
                <a:spcPct val="120000"/>
              </a:lnSpc>
              <a:spcBef>
                <a:spcPts val="0"/>
              </a:spcBef>
              <a:spcAft>
                <a:spcPts val="0"/>
              </a:spcAft>
              <a:buSzPts val="1800"/>
              <a:buChar char="○"/>
            </a:pPr>
            <a:r>
              <a:rPr lang="en" sz="1800"/>
              <a:t>Summer high= 55 ℉</a:t>
            </a:r>
            <a:endParaRPr sz="1800"/>
          </a:p>
          <a:p>
            <a:pPr marL="914400" lvl="1" indent="-342900" rtl="0">
              <a:lnSpc>
                <a:spcPct val="120000"/>
              </a:lnSpc>
              <a:spcBef>
                <a:spcPts val="0"/>
              </a:spcBef>
              <a:spcAft>
                <a:spcPts val="0"/>
              </a:spcAft>
              <a:buSzPts val="1800"/>
              <a:buChar char="○"/>
            </a:pPr>
            <a:r>
              <a:rPr lang="en" sz="1800"/>
              <a:t>Winter low= -6 degrees℉</a:t>
            </a:r>
            <a:endParaRPr sz="1800"/>
          </a:p>
          <a:p>
            <a:pPr marL="457200" lvl="0" indent="0" rtl="0">
              <a:lnSpc>
                <a:spcPct val="120000"/>
              </a:lnSpc>
              <a:spcBef>
                <a:spcPts val="0"/>
              </a:spcBef>
              <a:spcAft>
                <a:spcPts val="0"/>
              </a:spcAft>
              <a:buNone/>
            </a:pPr>
            <a:r>
              <a:rPr lang="en" sz="1800"/>
              <a:t>(sea water freezes) </a:t>
            </a:r>
            <a:endParaRPr sz="1800"/>
          </a:p>
          <a:p>
            <a:pPr marL="914400" lvl="1" indent="-342900" rtl="0">
              <a:lnSpc>
                <a:spcPct val="120000"/>
              </a:lnSpc>
              <a:spcBef>
                <a:spcPts val="0"/>
              </a:spcBef>
              <a:spcAft>
                <a:spcPts val="0"/>
              </a:spcAft>
              <a:buSzPts val="1800"/>
              <a:buChar char="○"/>
            </a:pPr>
            <a:r>
              <a:rPr lang="en" sz="1800"/>
              <a:t>Average temperature is 14℉</a:t>
            </a:r>
            <a:endParaRPr sz="1800"/>
          </a:p>
          <a:p>
            <a:pPr marL="0" lvl="0" indent="0" rtl="0">
              <a:lnSpc>
                <a:spcPct val="115000"/>
              </a:lnSpc>
              <a:spcBef>
                <a:spcPts val="0"/>
              </a:spcBef>
              <a:spcAft>
                <a:spcPts val="0"/>
              </a:spcAft>
              <a:buNone/>
            </a:pPr>
            <a:endParaRPr sz="1800"/>
          </a:p>
          <a:p>
            <a:pPr marL="0" lvl="0" indent="0">
              <a:spcBef>
                <a:spcPts val="0"/>
              </a:spcBef>
              <a:spcAft>
                <a:spcPts val="0"/>
              </a:spcAft>
              <a:buNone/>
            </a:pPr>
            <a:endParaRPr/>
          </a:p>
        </p:txBody>
      </p:sp>
      <p:pic>
        <p:nvPicPr>
          <p:cNvPr id="463" name="Shape 463"/>
          <p:cNvPicPr preferRelativeResize="0"/>
          <p:nvPr/>
        </p:nvPicPr>
        <p:blipFill>
          <a:blip r:embed="rId3">
            <a:alphaModFix/>
          </a:blip>
          <a:stretch>
            <a:fillRect/>
          </a:stretch>
        </p:blipFill>
        <p:spPr>
          <a:xfrm>
            <a:off x="215600" y="1019750"/>
            <a:ext cx="4510325" cy="3790025"/>
          </a:xfrm>
          <a:prstGeom prst="rect">
            <a:avLst/>
          </a:prstGeom>
          <a:noFill/>
          <a:ln>
            <a:noFill/>
          </a:ln>
        </p:spPr>
      </p:pic>
      <p:sp>
        <p:nvSpPr>
          <p:cNvPr id="464" name="Shape 464"/>
          <p:cNvSpPr txBox="1"/>
          <p:nvPr/>
        </p:nvSpPr>
        <p:spPr>
          <a:xfrm>
            <a:off x="304463" y="230925"/>
            <a:ext cx="4332600" cy="67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FFFFFF"/>
                </a:solidFill>
              </a:rPr>
              <a:t>Nunavik Canada</a:t>
            </a:r>
            <a:endParaRPr sz="3000" b="1">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p:nvPr/>
        </p:nvSpPr>
        <p:spPr>
          <a:xfrm>
            <a:off x="236250" y="76925"/>
            <a:ext cx="3634200" cy="90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u="sng">
                <a:solidFill>
                  <a:srgbClr val="FFFFFF"/>
                </a:solidFill>
                <a:hlinkClick r:id="rId3"/>
              </a:rPr>
              <a:t>Life in Nunavik</a:t>
            </a:r>
            <a:endParaRPr sz="3000" b="1">
              <a:solidFill>
                <a:srgbClr val="FFFFFF"/>
              </a:solidFill>
            </a:endParaRPr>
          </a:p>
        </p:txBody>
      </p:sp>
      <p:pic>
        <p:nvPicPr>
          <p:cNvPr id="470" name="Shape 470"/>
          <p:cNvPicPr preferRelativeResize="0"/>
          <p:nvPr/>
        </p:nvPicPr>
        <p:blipFill>
          <a:blip r:embed="rId4">
            <a:alphaModFix/>
          </a:blip>
          <a:stretch>
            <a:fillRect/>
          </a:stretch>
        </p:blipFill>
        <p:spPr>
          <a:xfrm>
            <a:off x="1589516" y="814375"/>
            <a:ext cx="5964975" cy="3972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Shape 475"/>
          <p:cNvPicPr preferRelativeResize="0"/>
          <p:nvPr/>
        </p:nvPicPr>
        <p:blipFill>
          <a:blip r:embed="rId3">
            <a:alphaModFix/>
          </a:blip>
          <a:stretch>
            <a:fillRect/>
          </a:stretch>
        </p:blipFill>
        <p:spPr>
          <a:xfrm>
            <a:off x="665750" y="1067400"/>
            <a:ext cx="3153550" cy="1409626"/>
          </a:xfrm>
          <a:prstGeom prst="rect">
            <a:avLst/>
          </a:prstGeom>
          <a:noFill/>
          <a:ln>
            <a:noFill/>
          </a:ln>
        </p:spPr>
      </p:pic>
      <p:sp>
        <p:nvSpPr>
          <p:cNvPr id="476" name="Shape 476"/>
          <p:cNvSpPr txBox="1"/>
          <p:nvPr/>
        </p:nvSpPr>
        <p:spPr>
          <a:xfrm>
            <a:off x="5010175" y="939325"/>
            <a:ext cx="4240200" cy="282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solidFill>
                  <a:srgbClr val="FFFFFF"/>
                </a:solidFill>
              </a:rPr>
              <a:t>Suggestions for questions to ask:</a:t>
            </a:r>
            <a:endParaRPr sz="1800" b="1">
              <a:solidFill>
                <a:srgbClr val="FFFFFF"/>
              </a:solidFill>
            </a:endParaRPr>
          </a:p>
          <a:p>
            <a:pPr marL="457200" lvl="0" indent="-342900" rtl="0">
              <a:spcBef>
                <a:spcPts val="0"/>
              </a:spcBef>
              <a:spcAft>
                <a:spcPts val="0"/>
              </a:spcAft>
              <a:buClr>
                <a:srgbClr val="FFFFFF"/>
              </a:buClr>
              <a:buSzPts val="1800"/>
              <a:buChar char="●"/>
            </a:pPr>
            <a:r>
              <a:rPr lang="en" sz="1800">
                <a:solidFill>
                  <a:srgbClr val="FFFFFF"/>
                </a:solidFill>
              </a:rPr>
              <a:t>What do you do for fun?</a:t>
            </a:r>
            <a:endParaRPr sz="1800">
              <a:solidFill>
                <a:srgbClr val="FFFFFF"/>
              </a:solidFill>
            </a:endParaRPr>
          </a:p>
          <a:p>
            <a:pPr marL="457200" lvl="0" indent="-342900" rtl="0">
              <a:spcBef>
                <a:spcPts val="0"/>
              </a:spcBef>
              <a:spcAft>
                <a:spcPts val="0"/>
              </a:spcAft>
              <a:buClr>
                <a:srgbClr val="FFFFFF"/>
              </a:buClr>
              <a:buSzPts val="1800"/>
              <a:buChar char="●"/>
            </a:pPr>
            <a:r>
              <a:rPr lang="en" sz="1800">
                <a:solidFill>
                  <a:srgbClr val="FFFFFF"/>
                </a:solidFill>
              </a:rPr>
              <a:t>What is life like in Nunavik? </a:t>
            </a:r>
            <a:endParaRPr sz="1800">
              <a:solidFill>
                <a:srgbClr val="FFFFFF"/>
              </a:solidFill>
            </a:endParaRPr>
          </a:p>
          <a:p>
            <a:pPr marL="457200" lvl="0" indent="-342900" rtl="0">
              <a:spcBef>
                <a:spcPts val="0"/>
              </a:spcBef>
              <a:spcAft>
                <a:spcPts val="0"/>
              </a:spcAft>
              <a:buClr>
                <a:srgbClr val="FFFFFF"/>
              </a:buClr>
              <a:buSzPts val="1800"/>
              <a:buChar char="●"/>
            </a:pPr>
            <a:r>
              <a:rPr lang="en" sz="1800">
                <a:solidFill>
                  <a:srgbClr val="FFFFFF"/>
                </a:solidFill>
              </a:rPr>
              <a:t>What makes you happy? </a:t>
            </a:r>
            <a:endParaRPr sz="1800">
              <a:solidFill>
                <a:srgbClr val="FFFFFF"/>
              </a:solidFill>
            </a:endParaRPr>
          </a:p>
          <a:p>
            <a:pPr marL="457200" lvl="0" indent="-342900" rtl="0">
              <a:spcBef>
                <a:spcPts val="0"/>
              </a:spcBef>
              <a:spcAft>
                <a:spcPts val="0"/>
              </a:spcAft>
              <a:buClr>
                <a:srgbClr val="FFFFFF"/>
              </a:buClr>
              <a:buSzPts val="1800"/>
              <a:buChar char="●"/>
            </a:pPr>
            <a:r>
              <a:rPr lang="en" sz="1800">
                <a:solidFill>
                  <a:srgbClr val="FFFFFF"/>
                </a:solidFill>
              </a:rPr>
              <a:t>Is there anything about your town that makes you unhappy? </a:t>
            </a:r>
            <a:endParaRPr sz="1800">
              <a:solidFill>
                <a:srgbClr val="FFFFFF"/>
              </a:solidFill>
            </a:endParaRPr>
          </a:p>
          <a:p>
            <a:pPr marL="0" lvl="0" indent="0" rtl="0">
              <a:spcBef>
                <a:spcPts val="0"/>
              </a:spcBef>
              <a:spcAft>
                <a:spcPts val="0"/>
              </a:spcAft>
              <a:buNone/>
            </a:pPr>
            <a:endParaRPr/>
          </a:p>
        </p:txBody>
      </p:sp>
      <p:pic>
        <p:nvPicPr>
          <p:cNvPr id="477" name="Shape 477"/>
          <p:cNvPicPr preferRelativeResize="0"/>
          <p:nvPr/>
        </p:nvPicPr>
        <p:blipFill>
          <a:blip r:embed="rId4">
            <a:alphaModFix/>
          </a:blip>
          <a:stretch>
            <a:fillRect/>
          </a:stretch>
        </p:blipFill>
        <p:spPr>
          <a:xfrm>
            <a:off x="2780600" y="2855300"/>
            <a:ext cx="3487211" cy="23616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p:nvPr/>
        </p:nvSpPr>
        <p:spPr>
          <a:xfrm>
            <a:off x="893300" y="605725"/>
            <a:ext cx="3541800" cy="218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1800" b="1">
              <a:solidFill>
                <a:srgbClr val="FFFFFF"/>
              </a:solidFill>
            </a:endParaRPr>
          </a:p>
          <a:p>
            <a:pPr marL="457200" lvl="0" indent="-342900" rtl="0">
              <a:spcBef>
                <a:spcPts val="0"/>
              </a:spcBef>
              <a:spcAft>
                <a:spcPts val="0"/>
              </a:spcAft>
              <a:buSzPts val="1800"/>
              <a:buChar char="●"/>
            </a:pPr>
            <a:r>
              <a:rPr lang="en" sz="1800" b="1"/>
              <a:t>Poverty</a:t>
            </a:r>
            <a:endParaRPr sz="1800" b="1"/>
          </a:p>
          <a:p>
            <a:pPr marL="457200" lvl="0" indent="-342900" rtl="0">
              <a:spcBef>
                <a:spcPts val="0"/>
              </a:spcBef>
              <a:spcAft>
                <a:spcPts val="0"/>
              </a:spcAft>
              <a:buSzPts val="1800"/>
              <a:buChar char="●"/>
            </a:pPr>
            <a:r>
              <a:rPr lang="en" sz="1800" b="1"/>
              <a:t>Depression</a:t>
            </a:r>
            <a:endParaRPr sz="1800" b="1"/>
          </a:p>
          <a:p>
            <a:pPr marL="457200" lvl="0" indent="-342900" rtl="0">
              <a:spcBef>
                <a:spcPts val="0"/>
              </a:spcBef>
              <a:spcAft>
                <a:spcPts val="0"/>
              </a:spcAft>
              <a:buSzPts val="1800"/>
              <a:buChar char="●"/>
            </a:pPr>
            <a:r>
              <a:rPr lang="en" sz="1800" b="1"/>
              <a:t>Health </a:t>
            </a:r>
            <a:endParaRPr sz="1800" b="1"/>
          </a:p>
          <a:p>
            <a:pPr marL="457200" lvl="0" indent="-342900" rtl="0">
              <a:spcBef>
                <a:spcPts val="0"/>
              </a:spcBef>
              <a:spcAft>
                <a:spcPts val="0"/>
              </a:spcAft>
              <a:buSzPts val="1800"/>
              <a:buChar char="●"/>
            </a:pPr>
            <a:r>
              <a:rPr lang="en" sz="1800" b="1"/>
              <a:t>Cost of living</a:t>
            </a:r>
            <a:endParaRPr sz="1800" b="1"/>
          </a:p>
          <a:p>
            <a:pPr marL="457200" lvl="0" indent="-342900" rtl="0">
              <a:spcBef>
                <a:spcPts val="0"/>
              </a:spcBef>
              <a:spcAft>
                <a:spcPts val="0"/>
              </a:spcAft>
              <a:buSzPts val="1800"/>
              <a:buChar char="●"/>
            </a:pPr>
            <a:r>
              <a:rPr lang="en" sz="1800" b="1"/>
              <a:t>Education</a:t>
            </a:r>
            <a:endParaRPr sz="1800" b="1"/>
          </a:p>
          <a:p>
            <a:pPr marL="457200" lvl="0" indent="-342900" rtl="0">
              <a:spcBef>
                <a:spcPts val="0"/>
              </a:spcBef>
              <a:spcAft>
                <a:spcPts val="0"/>
              </a:spcAft>
              <a:buSzPts val="1800"/>
              <a:buChar char="●"/>
            </a:pPr>
            <a:r>
              <a:rPr lang="en" sz="1800" b="1"/>
              <a:t>Limited Resources</a:t>
            </a:r>
            <a:endParaRPr sz="1800" b="1"/>
          </a:p>
          <a:p>
            <a:pPr marL="457200" lvl="0" indent="-342900" rtl="0">
              <a:spcBef>
                <a:spcPts val="0"/>
              </a:spcBef>
              <a:spcAft>
                <a:spcPts val="0"/>
              </a:spcAft>
              <a:buSzPts val="1800"/>
              <a:buChar char="●"/>
            </a:pPr>
            <a:r>
              <a:rPr lang="en" sz="1800" b="1"/>
              <a:t>Limited School Supplies </a:t>
            </a:r>
            <a:endParaRPr sz="1800" b="1"/>
          </a:p>
          <a:p>
            <a:pPr marL="0" lvl="0" indent="0" rtl="0">
              <a:spcBef>
                <a:spcPts val="0"/>
              </a:spcBef>
              <a:spcAft>
                <a:spcPts val="0"/>
              </a:spcAft>
              <a:buNone/>
            </a:pPr>
            <a:endParaRPr/>
          </a:p>
        </p:txBody>
      </p:sp>
      <p:sp>
        <p:nvSpPr>
          <p:cNvPr id="483" name="Shape 483"/>
          <p:cNvSpPr txBox="1"/>
          <p:nvPr/>
        </p:nvSpPr>
        <p:spPr>
          <a:xfrm>
            <a:off x="1740475" y="117050"/>
            <a:ext cx="4648800" cy="76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FFFFFF"/>
                </a:solidFill>
              </a:rPr>
              <a:t>Problems in Nunavik: </a:t>
            </a:r>
            <a:endParaRPr sz="3000" b="1">
              <a:solidFill>
                <a:srgbClr val="FFFFFF"/>
              </a:solidFill>
            </a:endParaRPr>
          </a:p>
        </p:txBody>
      </p:sp>
      <p:sp>
        <p:nvSpPr>
          <p:cNvPr id="484" name="Shape 484"/>
          <p:cNvSpPr txBox="1"/>
          <p:nvPr/>
        </p:nvSpPr>
        <p:spPr>
          <a:xfrm>
            <a:off x="4620075" y="882950"/>
            <a:ext cx="3993600" cy="19197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b="1"/>
              <a:t>Housing</a:t>
            </a:r>
            <a:endParaRPr sz="1800" b="1"/>
          </a:p>
          <a:p>
            <a:pPr marL="457200" lvl="0" indent="-342900" rtl="0">
              <a:spcBef>
                <a:spcPts val="0"/>
              </a:spcBef>
              <a:spcAft>
                <a:spcPts val="0"/>
              </a:spcAft>
              <a:buSzPts val="1800"/>
              <a:buChar char="●"/>
            </a:pPr>
            <a:r>
              <a:rPr lang="en" sz="1800" b="1"/>
              <a:t>Youth </a:t>
            </a:r>
            <a:endParaRPr sz="1800" b="1"/>
          </a:p>
          <a:p>
            <a:pPr marL="457200" lvl="0" indent="-342900" rtl="0">
              <a:spcBef>
                <a:spcPts val="0"/>
              </a:spcBef>
              <a:spcAft>
                <a:spcPts val="0"/>
              </a:spcAft>
              <a:buSzPts val="1800"/>
              <a:buChar char="●"/>
            </a:pPr>
            <a:r>
              <a:rPr lang="en" sz="1800" b="1"/>
              <a:t>Cost of food</a:t>
            </a:r>
            <a:endParaRPr sz="1800" b="1"/>
          </a:p>
          <a:p>
            <a:pPr marL="457200" lvl="0" indent="-342900" rtl="0">
              <a:spcBef>
                <a:spcPts val="0"/>
              </a:spcBef>
              <a:spcAft>
                <a:spcPts val="0"/>
              </a:spcAft>
              <a:buSzPts val="1800"/>
              <a:buChar char="●"/>
            </a:pPr>
            <a:r>
              <a:rPr lang="en" sz="1800" b="1"/>
              <a:t>Struggle between staying with traditional ways and modernizing </a:t>
            </a:r>
            <a:endParaRPr/>
          </a:p>
          <a:p>
            <a:pPr marL="0" lvl="0" indent="0">
              <a:spcBef>
                <a:spcPts val="0"/>
              </a:spcBef>
              <a:spcAft>
                <a:spcPts val="0"/>
              </a:spcAft>
              <a:buNone/>
            </a:pPr>
            <a:endParaRPr/>
          </a:p>
        </p:txBody>
      </p:sp>
      <p:pic>
        <p:nvPicPr>
          <p:cNvPr id="485" name="Shape 485"/>
          <p:cNvPicPr preferRelativeResize="0"/>
          <p:nvPr/>
        </p:nvPicPr>
        <p:blipFill>
          <a:blip r:embed="rId3">
            <a:alphaModFix/>
          </a:blip>
          <a:stretch>
            <a:fillRect/>
          </a:stretch>
        </p:blipFill>
        <p:spPr>
          <a:xfrm>
            <a:off x="1991000" y="2982325"/>
            <a:ext cx="4477900" cy="1969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p:nvPr/>
        </p:nvSpPr>
        <p:spPr>
          <a:xfrm>
            <a:off x="4589225" y="1961663"/>
            <a:ext cx="3541800" cy="2186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800" b="1"/>
          </a:p>
          <a:p>
            <a:pPr marL="0" lvl="0" indent="0" rtl="0">
              <a:spcBef>
                <a:spcPts val="0"/>
              </a:spcBef>
              <a:spcAft>
                <a:spcPts val="0"/>
              </a:spcAft>
              <a:buNone/>
            </a:pPr>
            <a:endParaRPr/>
          </a:p>
        </p:txBody>
      </p:sp>
      <p:sp>
        <p:nvSpPr>
          <p:cNvPr id="491" name="Shape 491"/>
          <p:cNvSpPr txBox="1"/>
          <p:nvPr/>
        </p:nvSpPr>
        <p:spPr>
          <a:xfrm>
            <a:off x="71950" y="102750"/>
            <a:ext cx="4178400" cy="94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b="1">
                <a:solidFill>
                  <a:srgbClr val="FFFFFF"/>
                </a:solidFill>
                <a:latin typeface="Oswald"/>
                <a:ea typeface="Oswald"/>
                <a:cs typeface="Oswald"/>
                <a:sym typeface="Oswald"/>
              </a:rPr>
              <a:t>What is informed action? </a:t>
            </a:r>
            <a:endParaRPr sz="3000" b="1">
              <a:solidFill>
                <a:srgbClr val="FFFFFF"/>
              </a:solidFill>
              <a:latin typeface="Oswald"/>
              <a:ea typeface="Oswald"/>
              <a:cs typeface="Oswald"/>
              <a:sym typeface="Oswald"/>
            </a:endParaRPr>
          </a:p>
        </p:txBody>
      </p:sp>
      <p:sp>
        <p:nvSpPr>
          <p:cNvPr id="492" name="Shape 492"/>
          <p:cNvSpPr txBox="1"/>
          <p:nvPr/>
        </p:nvSpPr>
        <p:spPr>
          <a:xfrm>
            <a:off x="215725" y="846925"/>
            <a:ext cx="4691700" cy="3027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800"/>
          </a:p>
          <a:p>
            <a:pPr marL="0" lvl="0" indent="0">
              <a:spcBef>
                <a:spcPts val="0"/>
              </a:spcBef>
              <a:spcAft>
                <a:spcPts val="0"/>
              </a:spcAft>
              <a:buNone/>
            </a:pPr>
            <a:r>
              <a:rPr lang="en" sz="1800">
                <a:solidFill>
                  <a:srgbClr val="FFFFFF"/>
                </a:solidFill>
                <a:latin typeface="Oswald"/>
                <a:ea typeface="Oswald"/>
                <a:cs typeface="Oswald"/>
                <a:sym typeface="Oswald"/>
              </a:rPr>
              <a:t>Informed-”Having or showing knowledge of a particular subject or situation”</a:t>
            </a:r>
            <a:endParaRPr sz="1800">
              <a:solidFill>
                <a:srgbClr val="FFFFFF"/>
              </a:solidFill>
              <a:latin typeface="Oswald"/>
              <a:ea typeface="Oswald"/>
              <a:cs typeface="Oswald"/>
              <a:sym typeface="Oswald"/>
            </a:endParaRPr>
          </a:p>
          <a:p>
            <a:pPr marL="0" lvl="0" indent="0">
              <a:spcBef>
                <a:spcPts val="0"/>
              </a:spcBef>
              <a:spcAft>
                <a:spcPts val="0"/>
              </a:spcAft>
              <a:buNone/>
            </a:pPr>
            <a:endParaRPr sz="1800">
              <a:solidFill>
                <a:srgbClr val="FFFFFF"/>
              </a:solidFill>
              <a:latin typeface="Oswald"/>
              <a:ea typeface="Oswald"/>
              <a:cs typeface="Oswald"/>
              <a:sym typeface="Oswald"/>
            </a:endParaRPr>
          </a:p>
          <a:p>
            <a:pPr marL="0" lvl="0" indent="0">
              <a:spcBef>
                <a:spcPts val="0"/>
              </a:spcBef>
              <a:spcAft>
                <a:spcPts val="0"/>
              </a:spcAft>
              <a:buNone/>
            </a:pPr>
            <a:r>
              <a:rPr lang="en" sz="1800">
                <a:solidFill>
                  <a:srgbClr val="FFFFFF"/>
                </a:solidFill>
                <a:latin typeface="Oswald"/>
                <a:ea typeface="Oswald"/>
                <a:cs typeface="Oswald"/>
                <a:sym typeface="Oswald"/>
              </a:rPr>
              <a:t>Action- “The fact or process of doing something, typically to achieve an aim”</a:t>
            </a:r>
            <a:endParaRPr sz="1800">
              <a:solidFill>
                <a:srgbClr val="FFFFFF"/>
              </a:solidFill>
              <a:latin typeface="Oswald"/>
              <a:ea typeface="Oswald"/>
              <a:cs typeface="Oswald"/>
              <a:sym typeface="Oswald"/>
            </a:endParaRPr>
          </a:p>
          <a:p>
            <a:pPr marL="0" lvl="0" indent="0">
              <a:spcBef>
                <a:spcPts val="0"/>
              </a:spcBef>
              <a:spcAft>
                <a:spcPts val="0"/>
              </a:spcAft>
              <a:buNone/>
            </a:pPr>
            <a:endParaRPr>
              <a:solidFill>
                <a:srgbClr val="FFFFFF"/>
              </a:solidFill>
              <a:latin typeface="Oswald"/>
              <a:ea typeface="Oswald"/>
              <a:cs typeface="Oswald"/>
              <a:sym typeface="Oswald"/>
            </a:endParaRPr>
          </a:p>
          <a:p>
            <a:pPr marL="0" lvl="0" indent="0">
              <a:spcBef>
                <a:spcPts val="0"/>
              </a:spcBef>
              <a:spcAft>
                <a:spcPts val="0"/>
              </a:spcAft>
              <a:buNone/>
            </a:pPr>
            <a:endParaRPr>
              <a:solidFill>
                <a:srgbClr val="FFFFFF"/>
              </a:solidFill>
              <a:latin typeface="Oswald"/>
              <a:ea typeface="Oswald"/>
              <a:cs typeface="Oswald"/>
              <a:sym typeface="Oswald"/>
            </a:endParaRPr>
          </a:p>
          <a:p>
            <a:pPr marL="0" lvl="0" indent="0">
              <a:spcBef>
                <a:spcPts val="0"/>
              </a:spcBef>
              <a:spcAft>
                <a:spcPts val="0"/>
              </a:spcAft>
              <a:buNone/>
            </a:pPr>
            <a:endParaRPr sz="1100">
              <a:solidFill>
                <a:srgbClr val="222222"/>
              </a:solidFill>
              <a:highlight>
                <a:srgbClr val="FFFFFF"/>
              </a:highlight>
              <a:latin typeface="Roboto"/>
              <a:ea typeface="Roboto"/>
              <a:cs typeface="Roboto"/>
              <a:sym typeface="Roboto"/>
            </a:endParaRPr>
          </a:p>
          <a:p>
            <a:pPr marL="0" lvl="0" indent="0" rtl="0">
              <a:spcBef>
                <a:spcPts val="0"/>
              </a:spcBef>
              <a:spcAft>
                <a:spcPts val="0"/>
              </a:spcAft>
              <a:buNone/>
            </a:pPr>
            <a:endParaRPr/>
          </a:p>
        </p:txBody>
      </p:sp>
      <p:pic>
        <p:nvPicPr>
          <p:cNvPr id="493" name="Shape 493"/>
          <p:cNvPicPr preferRelativeResize="0"/>
          <p:nvPr/>
        </p:nvPicPr>
        <p:blipFill>
          <a:blip r:embed="rId3">
            <a:alphaModFix/>
          </a:blip>
          <a:stretch>
            <a:fillRect/>
          </a:stretch>
        </p:blipFill>
        <p:spPr>
          <a:xfrm>
            <a:off x="4404375" y="374550"/>
            <a:ext cx="3541800" cy="4002587"/>
          </a:xfrm>
          <a:prstGeom prst="rect">
            <a:avLst/>
          </a:prstGeom>
          <a:noFill/>
          <a:ln>
            <a:noFill/>
          </a:ln>
        </p:spPr>
      </p:pic>
      <p:sp>
        <p:nvSpPr>
          <p:cNvPr id="494" name="Shape 494"/>
          <p:cNvSpPr txBox="1"/>
          <p:nvPr/>
        </p:nvSpPr>
        <p:spPr>
          <a:xfrm>
            <a:off x="536175" y="3244475"/>
            <a:ext cx="3014700" cy="1351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i="1"/>
              <a:t>Learning and becoming informed about a situation and taking action to help be a positive change.</a:t>
            </a:r>
            <a:endParaRPr i="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a:blip r:embed="rId3">
            <a:alphaModFix/>
          </a:blip>
          <a:stretch>
            <a:fillRect/>
          </a:stretch>
        </p:blipFill>
        <p:spPr>
          <a:xfrm>
            <a:off x="0" y="0"/>
            <a:ext cx="9144000" cy="5076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p:nvPr/>
        </p:nvSpPr>
        <p:spPr>
          <a:xfrm>
            <a:off x="102775" y="795625"/>
            <a:ext cx="6971100" cy="382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b="1"/>
              <a:t>Group 1: </a:t>
            </a:r>
            <a:r>
              <a:rPr lang="en" sz="1800"/>
              <a:t>Create flyers and posters to publicize the supply drive for the students in Nunavik.</a:t>
            </a:r>
            <a:endParaRPr sz="1800"/>
          </a:p>
          <a:p>
            <a:pPr marL="0" lvl="0" indent="0">
              <a:spcBef>
                <a:spcPts val="0"/>
              </a:spcBef>
              <a:spcAft>
                <a:spcPts val="0"/>
              </a:spcAft>
              <a:buNone/>
            </a:pPr>
            <a:endParaRPr sz="1800"/>
          </a:p>
          <a:p>
            <a:pPr marL="0" lvl="0" indent="0">
              <a:spcBef>
                <a:spcPts val="0"/>
              </a:spcBef>
              <a:spcAft>
                <a:spcPts val="0"/>
              </a:spcAft>
              <a:buNone/>
            </a:pPr>
            <a:r>
              <a:rPr lang="en" sz="1800" b="1"/>
              <a:t>Group 2:</a:t>
            </a:r>
            <a:r>
              <a:rPr lang="en" sz="1800"/>
              <a:t> Create a short speech, and go to the other classrooms to inform students about the event, and where the books/ donations will be going.</a:t>
            </a:r>
            <a:endParaRPr sz="1800"/>
          </a:p>
          <a:p>
            <a:pPr marL="0" lvl="0" indent="0">
              <a:spcBef>
                <a:spcPts val="0"/>
              </a:spcBef>
              <a:spcAft>
                <a:spcPts val="0"/>
              </a:spcAft>
              <a:buNone/>
            </a:pPr>
            <a:endParaRPr sz="1800"/>
          </a:p>
          <a:p>
            <a:pPr marL="0" lvl="0" indent="0" rtl="0">
              <a:spcBef>
                <a:spcPts val="0"/>
              </a:spcBef>
              <a:spcAft>
                <a:spcPts val="0"/>
              </a:spcAft>
              <a:buNone/>
            </a:pPr>
            <a:r>
              <a:rPr lang="en" sz="1800" b="1"/>
              <a:t>Group 3:</a:t>
            </a:r>
            <a:r>
              <a:rPr lang="en" sz="1800"/>
              <a:t> Plan the event and collect/ box the items.</a:t>
            </a:r>
            <a:endParaRPr sz="1800"/>
          </a:p>
        </p:txBody>
      </p:sp>
      <p:sp>
        <p:nvSpPr>
          <p:cNvPr id="505" name="Shape 505"/>
          <p:cNvSpPr txBox="1"/>
          <p:nvPr/>
        </p:nvSpPr>
        <p:spPr>
          <a:xfrm>
            <a:off x="626425" y="189925"/>
            <a:ext cx="7751100" cy="6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b="1">
                <a:solidFill>
                  <a:srgbClr val="FFFFFF"/>
                </a:solidFill>
              </a:rPr>
              <a:t>Informed Action Project: Supply/ Book Drive </a:t>
            </a:r>
            <a:endParaRPr sz="2600" b="1">
              <a:solidFill>
                <a:srgbClr val="FFFFFF"/>
              </a:solidFill>
            </a:endParaRPr>
          </a:p>
        </p:txBody>
      </p:sp>
      <p:pic>
        <p:nvPicPr>
          <p:cNvPr id="506" name="Shape 506"/>
          <p:cNvPicPr preferRelativeResize="0"/>
          <p:nvPr/>
        </p:nvPicPr>
        <p:blipFill>
          <a:blip r:embed="rId3">
            <a:alphaModFix/>
          </a:blip>
          <a:stretch>
            <a:fillRect/>
          </a:stretch>
        </p:blipFill>
        <p:spPr>
          <a:xfrm rot="728474">
            <a:off x="7094275" y="2878625"/>
            <a:ext cx="1650475" cy="1944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272975" y="1488725"/>
            <a:ext cx="4045200" cy="1789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a:latin typeface="Arial"/>
                <a:ea typeface="Arial"/>
                <a:cs typeface="Arial"/>
                <a:sym typeface="Arial"/>
              </a:rPr>
              <a:t>Class</a:t>
            </a:r>
            <a:endParaRPr sz="4800">
              <a:latin typeface="Arial"/>
              <a:ea typeface="Arial"/>
              <a:cs typeface="Arial"/>
              <a:sym typeface="Arial"/>
            </a:endParaRPr>
          </a:p>
          <a:p>
            <a:pPr marL="0" lvl="0" indent="0" rtl="0">
              <a:spcBef>
                <a:spcPts val="0"/>
              </a:spcBef>
              <a:spcAft>
                <a:spcPts val="0"/>
              </a:spcAft>
              <a:buNone/>
            </a:pPr>
            <a:r>
              <a:rPr lang="en" sz="4800">
                <a:latin typeface="Arial"/>
                <a:ea typeface="Arial"/>
                <a:cs typeface="Arial"/>
                <a:sym typeface="Arial"/>
              </a:rPr>
              <a:t>Activity</a:t>
            </a:r>
            <a:endParaRPr sz="4800">
              <a:latin typeface="Arial"/>
              <a:ea typeface="Arial"/>
              <a:cs typeface="Arial"/>
              <a:sym typeface="Arial"/>
            </a:endParaRPr>
          </a:p>
        </p:txBody>
      </p:sp>
      <p:sp>
        <p:nvSpPr>
          <p:cNvPr id="102" name="Shape 102"/>
          <p:cNvSpPr txBox="1">
            <a:spLocks noGrp="1"/>
          </p:cNvSpPr>
          <p:nvPr>
            <p:ph type="body" idx="2"/>
          </p:nvPr>
        </p:nvSpPr>
        <p:spPr>
          <a:xfrm>
            <a:off x="4939500" y="469625"/>
            <a:ext cx="3837000" cy="4152300"/>
          </a:xfrm>
          <a:prstGeom prst="rect">
            <a:avLst/>
          </a:prstGeom>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457200" lvl="0" indent="-342900" rtl="0">
              <a:spcBef>
                <a:spcPts val="0"/>
              </a:spcBef>
              <a:spcAft>
                <a:spcPts val="0"/>
              </a:spcAft>
              <a:buSzPts val="1800"/>
              <a:buFont typeface="Comic Sans MS"/>
              <a:buAutoNum type="arabicPeriod"/>
            </a:pPr>
            <a:r>
              <a:rPr lang="en">
                <a:latin typeface="Comic Sans MS"/>
                <a:ea typeface="Comic Sans MS"/>
                <a:cs typeface="Comic Sans MS"/>
                <a:sym typeface="Comic Sans MS"/>
              </a:rPr>
              <a:t>Write down three things that make you happy.</a:t>
            </a:r>
            <a:endParaRPr sz="1000">
              <a:latin typeface="Comic Sans MS"/>
              <a:ea typeface="Comic Sans MS"/>
              <a:cs typeface="Comic Sans MS"/>
              <a:sym typeface="Comic Sans MS"/>
            </a:endParaRPr>
          </a:p>
          <a:p>
            <a:pPr marL="457200" lvl="0" indent="-342900" rtl="0">
              <a:spcBef>
                <a:spcPts val="0"/>
              </a:spcBef>
              <a:spcAft>
                <a:spcPts val="0"/>
              </a:spcAft>
              <a:buSzPts val="1800"/>
              <a:buFont typeface="Comic Sans MS"/>
              <a:buAutoNum type="arabicPeriod"/>
            </a:pPr>
            <a:r>
              <a:rPr lang="en">
                <a:latin typeface="Comic Sans MS"/>
                <a:ea typeface="Comic Sans MS"/>
                <a:cs typeface="Comic Sans MS"/>
                <a:sym typeface="Comic Sans MS"/>
              </a:rPr>
              <a:t>Share them with your partner.</a:t>
            </a:r>
            <a:endParaRPr>
              <a:latin typeface="Comic Sans MS"/>
              <a:ea typeface="Comic Sans MS"/>
              <a:cs typeface="Comic Sans MS"/>
              <a:sym typeface="Comic Sans MS"/>
            </a:endParaRPr>
          </a:p>
          <a:p>
            <a:pPr marL="457200" lvl="0" indent="-342900" rtl="0">
              <a:spcBef>
                <a:spcPts val="0"/>
              </a:spcBef>
              <a:spcAft>
                <a:spcPts val="0"/>
              </a:spcAft>
              <a:buSzPts val="1800"/>
              <a:buFont typeface="Comic Sans MS"/>
              <a:buAutoNum type="arabicPeriod"/>
            </a:pPr>
            <a:r>
              <a:rPr lang="en">
                <a:latin typeface="Comic Sans MS"/>
                <a:ea typeface="Comic Sans MS"/>
                <a:cs typeface="Comic Sans MS"/>
                <a:sym typeface="Comic Sans MS"/>
              </a:rPr>
              <a:t>Compare - which ones are the same?</a:t>
            </a:r>
            <a:endParaRPr>
              <a:latin typeface="Comic Sans MS"/>
              <a:ea typeface="Comic Sans MS"/>
              <a:cs typeface="Comic Sans MS"/>
              <a:sym typeface="Comic Sans MS"/>
            </a:endParaRPr>
          </a:p>
          <a:p>
            <a:pPr marL="457200" lvl="0" indent="-342900" rtl="0">
              <a:spcBef>
                <a:spcPts val="0"/>
              </a:spcBef>
              <a:spcAft>
                <a:spcPts val="0"/>
              </a:spcAft>
              <a:buSzPts val="1800"/>
              <a:buFont typeface="Comic Sans MS"/>
              <a:buAutoNum type="arabicPeriod"/>
            </a:pPr>
            <a:r>
              <a:rPr lang="en">
                <a:latin typeface="Comic Sans MS"/>
                <a:ea typeface="Comic Sans MS"/>
                <a:cs typeface="Comic Sans MS"/>
                <a:sym typeface="Comic Sans MS"/>
              </a:rPr>
              <a:t>Contrast - which ones are different?</a:t>
            </a:r>
            <a:endParaRPr>
              <a:latin typeface="Comic Sans MS"/>
              <a:ea typeface="Comic Sans MS"/>
              <a:cs typeface="Comic Sans MS"/>
              <a:sym typeface="Comic Sans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ctrTitle"/>
          </p:nvPr>
        </p:nvSpPr>
        <p:spPr>
          <a:xfrm>
            <a:off x="584800" y="2245925"/>
            <a:ext cx="8282400" cy="2109000"/>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4800" u="sng">
                <a:solidFill>
                  <a:srgbClr val="FFFFFF"/>
                </a:solidFill>
              </a:rPr>
              <a:t>Exit Ticket </a:t>
            </a:r>
            <a:endParaRPr sz="4800">
              <a:solidFill>
                <a:srgbClr val="FFFFFF"/>
              </a:solidFill>
            </a:endParaRPr>
          </a:p>
          <a:p>
            <a:pPr marL="0" lvl="0" indent="0" rtl="0">
              <a:lnSpc>
                <a:spcPct val="150000"/>
              </a:lnSpc>
              <a:spcBef>
                <a:spcPts val="0"/>
              </a:spcBef>
              <a:spcAft>
                <a:spcPts val="0"/>
              </a:spcAft>
              <a:buNone/>
            </a:pPr>
            <a:endParaRPr sz="1800">
              <a:solidFill>
                <a:srgbClr val="FFFFFF"/>
              </a:solidFill>
            </a:endParaRPr>
          </a:p>
          <a:p>
            <a:pPr marL="0" lvl="0" indent="0" rtl="0">
              <a:lnSpc>
                <a:spcPct val="150000"/>
              </a:lnSpc>
              <a:spcBef>
                <a:spcPts val="0"/>
              </a:spcBef>
              <a:spcAft>
                <a:spcPts val="0"/>
              </a:spcAft>
              <a:buNone/>
            </a:pPr>
            <a:r>
              <a:rPr lang="en" sz="1800" b="1">
                <a:solidFill>
                  <a:srgbClr val="FFFFFF"/>
                </a:solidFill>
              </a:rPr>
              <a:t>After today’s lesson, what is your definition of informed action ?</a:t>
            </a:r>
            <a:endParaRPr sz="1800" b="1">
              <a:solidFill>
                <a:srgbClr val="FFFFFF"/>
              </a:solidFill>
            </a:endParaRPr>
          </a:p>
          <a:p>
            <a:pPr marL="0" lvl="0" indent="0" rtl="0">
              <a:lnSpc>
                <a:spcPct val="150000"/>
              </a:lnSpc>
              <a:spcBef>
                <a:spcPts val="0"/>
              </a:spcBef>
              <a:spcAft>
                <a:spcPts val="0"/>
              </a:spcAft>
              <a:buNone/>
            </a:pPr>
            <a:r>
              <a:rPr lang="en" sz="1800" b="1">
                <a:solidFill>
                  <a:srgbClr val="FFFFFF"/>
                </a:solidFill>
              </a:rPr>
              <a:t>List 3 ways you can make an informed actions in your community</a:t>
            </a:r>
            <a:endParaRPr sz="1800" b="1">
              <a:solidFill>
                <a:srgbClr val="FFFFFF"/>
              </a:solidFill>
            </a:endParaRPr>
          </a:p>
          <a:p>
            <a:pPr marL="0" lvl="0" indent="0" algn="l" rtl="0">
              <a:lnSpc>
                <a:spcPct val="150000"/>
              </a:lnSpc>
              <a:spcBef>
                <a:spcPts val="0"/>
              </a:spcBef>
              <a:spcAft>
                <a:spcPts val="0"/>
              </a:spcAft>
              <a:buNone/>
            </a:pPr>
            <a:endParaRPr sz="1200">
              <a:solidFill>
                <a:srgbClr val="000000"/>
              </a:solidFill>
              <a:latin typeface="Comic Sans MS"/>
              <a:ea typeface="Comic Sans MS"/>
              <a:cs typeface="Comic Sans MS"/>
              <a:sym typeface="Comic Sans MS"/>
            </a:endParaRPr>
          </a:p>
          <a:p>
            <a:pPr marL="0" lvl="0" indent="0" rtl="0">
              <a:spcBef>
                <a:spcPts val="0"/>
              </a:spcBef>
              <a:spcAft>
                <a:spcPts val="0"/>
              </a:spcAft>
              <a:buNone/>
            </a:pPr>
            <a:endParaRPr b="1"/>
          </a:p>
        </p:txBody>
      </p:sp>
      <p:pic>
        <p:nvPicPr>
          <p:cNvPr id="512" name="Shape 512"/>
          <p:cNvPicPr preferRelativeResize="0"/>
          <p:nvPr/>
        </p:nvPicPr>
        <p:blipFill>
          <a:blip r:embed="rId3">
            <a:alphaModFix/>
          </a:blip>
          <a:stretch>
            <a:fillRect/>
          </a:stretch>
        </p:blipFill>
        <p:spPr>
          <a:xfrm>
            <a:off x="2817750" y="3121725"/>
            <a:ext cx="3475726" cy="1919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Homework </a:t>
            </a:r>
            <a:endParaRPr/>
          </a:p>
          <a:p>
            <a:pPr marL="0" lvl="0" indent="0">
              <a:spcBef>
                <a:spcPts val="0"/>
              </a:spcBef>
              <a:spcAft>
                <a:spcPts val="0"/>
              </a:spcAft>
              <a:buNone/>
            </a:pPr>
            <a:endParaRPr sz="1400">
              <a:solidFill>
                <a:srgbClr val="FFFFFF"/>
              </a:solidFill>
            </a:endParaRPr>
          </a:p>
          <a:p>
            <a:pPr marL="0" lvl="0" indent="0" rtl="0">
              <a:spcBef>
                <a:spcPts val="0"/>
              </a:spcBef>
              <a:spcAft>
                <a:spcPts val="0"/>
              </a:spcAft>
              <a:buNone/>
            </a:pPr>
            <a:r>
              <a:rPr lang="en" sz="1400">
                <a:solidFill>
                  <a:srgbClr val="FFFFFF"/>
                </a:solidFill>
                <a:latin typeface="Times New Roman"/>
                <a:ea typeface="Times New Roman"/>
                <a:cs typeface="Times New Roman"/>
                <a:sym typeface="Times New Roman"/>
              </a:rPr>
              <a:t>For homework, students will look at newspaper or magazine, article online and find someone making a difference with an informed action and report about it on FlipGrid </a:t>
            </a:r>
            <a:endParaRPr sz="1400">
              <a:solidFill>
                <a:srgbClr val="FFFFFF"/>
              </a:solidFill>
            </a:endParaRPr>
          </a:p>
        </p:txBody>
      </p:sp>
      <p:sp>
        <p:nvSpPr>
          <p:cNvPr id="518" name="Shape 518"/>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ctrTitle"/>
          </p:nvPr>
        </p:nvSpPr>
        <p:spPr>
          <a:xfrm>
            <a:off x="411175" y="313075"/>
            <a:ext cx="8282400" cy="211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b="1">
                <a:latin typeface="Arial"/>
                <a:ea typeface="Arial"/>
                <a:cs typeface="Arial"/>
                <a:sym typeface="Arial"/>
              </a:rPr>
              <a:t>Lesson 7</a:t>
            </a: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r>
              <a:rPr lang="en" sz="4800" b="1">
                <a:latin typeface="Arial"/>
                <a:ea typeface="Arial"/>
                <a:cs typeface="Arial"/>
                <a:sym typeface="Arial"/>
              </a:rPr>
              <a:t>TDFC and DBQ Teaching</a:t>
            </a:r>
            <a:endParaRPr sz="4800" b="1">
              <a:latin typeface="Arial"/>
              <a:ea typeface="Arial"/>
              <a:cs typeface="Arial"/>
              <a:sym typeface="Arial"/>
            </a:endParaRPr>
          </a:p>
        </p:txBody>
      </p:sp>
      <p:sp>
        <p:nvSpPr>
          <p:cNvPr id="524" name="Shape 524"/>
          <p:cNvSpPr txBox="1">
            <a:spLocks noGrp="1"/>
          </p:cNvSpPr>
          <p:nvPr>
            <p:ph type="subTitle" idx="1"/>
          </p:nvPr>
        </p:nvSpPr>
        <p:spPr>
          <a:xfrm>
            <a:off x="411175" y="3398250"/>
            <a:ext cx="8282400" cy="1260600"/>
          </a:xfrm>
          <a:prstGeom prst="rect">
            <a:avLst/>
          </a:prstGeom>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 sz="3000">
                <a:latin typeface="Arial"/>
                <a:ea typeface="Arial"/>
                <a:cs typeface="Arial"/>
                <a:sym typeface="Arial"/>
              </a:rPr>
              <a:t>Share a personal story.</a:t>
            </a:r>
            <a:endParaRPr sz="300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8"/>
        <p:cNvGrpSpPr/>
        <p:nvPr/>
      </p:nvGrpSpPr>
      <p:grpSpPr>
        <a:xfrm>
          <a:off x="0" y="0"/>
          <a:ext cx="0" cy="0"/>
          <a:chOff x="0" y="0"/>
          <a:chExt cx="0" cy="0"/>
        </a:xfrm>
      </p:grpSpPr>
      <p:sp>
        <p:nvSpPr>
          <p:cNvPr id="529" name="Shape 529"/>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530" name="Shape 530"/>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531" name="Shape 531"/>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TDFC</a:t>
            </a:r>
            <a:endParaRPr/>
          </a:p>
        </p:txBody>
      </p:sp>
      <p:sp>
        <p:nvSpPr>
          <p:cNvPr id="537" name="Shape 537"/>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457200" lvl="0" indent="-457200">
              <a:spcBef>
                <a:spcPts val="0"/>
              </a:spcBef>
              <a:spcAft>
                <a:spcPts val="0"/>
              </a:spcAft>
              <a:buSzPts val="3600"/>
              <a:buAutoNum type="arabicPeriod"/>
            </a:pPr>
            <a:r>
              <a:rPr lang="en"/>
              <a:t>Topic 2. Details 3. Follow Ups 4. Clincher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Discuss two reasons the Yankees will win the World Series in 2018</a:t>
            </a:r>
            <a:endParaRPr/>
          </a:p>
        </p:txBody>
      </p:sp>
      <p:sp>
        <p:nvSpPr>
          <p:cNvPr id="543" name="Shape 54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544" name="Shape 544"/>
          <p:cNvPicPr preferRelativeResize="0"/>
          <p:nvPr/>
        </p:nvPicPr>
        <p:blipFill>
          <a:blip r:embed="rId3">
            <a:alphaModFix/>
          </a:blip>
          <a:stretch>
            <a:fillRect/>
          </a:stretch>
        </p:blipFill>
        <p:spPr>
          <a:xfrm>
            <a:off x="-110500" y="2441150"/>
            <a:ext cx="2702350" cy="2702350"/>
          </a:xfrm>
          <a:prstGeom prst="rect">
            <a:avLst/>
          </a:prstGeom>
          <a:noFill/>
          <a:ln>
            <a:noFill/>
          </a:ln>
        </p:spPr>
      </p:pic>
      <p:pic>
        <p:nvPicPr>
          <p:cNvPr id="545" name="Shape 545"/>
          <p:cNvPicPr preferRelativeResize="0"/>
          <p:nvPr/>
        </p:nvPicPr>
        <p:blipFill>
          <a:blip r:embed="rId4">
            <a:alphaModFix/>
          </a:blip>
          <a:stretch>
            <a:fillRect/>
          </a:stretch>
        </p:blipFill>
        <p:spPr>
          <a:xfrm>
            <a:off x="6393535" y="2551650"/>
            <a:ext cx="2750465" cy="2481050"/>
          </a:xfrm>
          <a:prstGeom prst="rect">
            <a:avLst/>
          </a:prstGeom>
          <a:noFill/>
          <a:ln>
            <a:noFill/>
          </a:ln>
        </p:spPr>
      </p:pic>
      <p:pic>
        <p:nvPicPr>
          <p:cNvPr id="546" name="Shape 546"/>
          <p:cNvPicPr preferRelativeResize="0"/>
          <p:nvPr/>
        </p:nvPicPr>
        <p:blipFill>
          <a:blip r:embed="rId5">
            <a:alphaModFix/>
          </a:blip>
          <a:stretch>
            <a:fillRect/>
          </a:stretch>
        </p:blipFill>
        <p:spPr>
          <a:xfrm>
            <a:off x="2579762" y="2551650"/>
            <a:ext cx="3945225" cy="248106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200"/>
              <a:t>1.They have the best offense in the league and the bullpen</a:t>
            </a:r>
            <a:endParaRPr sz="3200"/>
          </a:p>
          <a:p>
            <a:pPr marL="0" lvl="0" indent="0">
              <a:spcBef>
                <a:spcPts val="0"/>
              </a:spcBef>
              <a:spcAft>
                <a:spcPts val="0"/>
              </a:spcAft>
              <a:buNone/>
            </a:pPr>
            <a:r>
              <a:rPr lang="en" sz="3200"/>
              <a:t>2.NYY picked up Giancarlo Stanton on the offseason and he won National League MVP last year.</a:t>
            </a:r>
            <a:endParaRPr sz="3200"/>
          </a:p>
        </p:txBody>
      </p:sp>
      <p:pic>
        <p:nvPicPr>
          <p:cNvPr id="552" name="Shape 552"/>
          <p:cNvPicPr preferRelativeResize="0"/>
          <p:nvPr/>
        </p:nvPicPr>
        <p:blipFill>
          <a:blip r:embed="rId3">
            <a:alphaModFix/>
          </a:blip>
          <a:stretch>
            <a:fillRect/>
          </a:stretch>
        </p:blipFill>
        <p:spPr>
          <a:xfrm>
            <a:off x="2259175" y="2637025"/>
            <a:ext cx="4040350" cy="26935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What are the four things we need to create a paragraph for the DBQ?</a:t>
            </a:r>
            <a:endParaRPr/>
          </a:p>
        </p:txBody>
      </p:sp>
      <p:sp>
        <p:nvSpPr>
          <p:cNvPr id="558" name="Shape 558"/>
          <p:cNvSpPr txBox="1">
            <a:spLocks noGrp="1"/>
          </p:cNvSpPr>
          <p:nvPr>
            <p:ph type="subTitle" idx="1"/>
          </p:nvPr>
        </p:nvSpPr>
        <p:spPr>
          <a:xfrm>
            <a:off x="87025" y="3037375"/>
            <a:ext cx="8606700" cy="16215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SzPts val="3600"/>
              <a:buAutoNum type="arabicPeriod"/>
            </a:pPr>
            <a:r>
              <a:rPr lang="en"/>
              <a:t>What is a topic sentence?</a:t>
            </a:r>
            <a:endParaRPr/>
          </a:p>
          <a:p>
            <a:pPr marL="457200" lvl="0" indent="-457200" algn="l" rtl="0">
              <a:spcBef>
                <a:spcPts val="0"/>
              </a:spcBef>
              <a:spcAft>
                <a:spcPts val="0"/>
              </a:spcAft>
              <a:buSzPts val="3600"/>
              <a:buAutoNum type="arabicPeriod"/>
            </a:pPr>
            <a:r>
              <a:rPr lang="en"/>
              <a:t>What is a follow up to detail?</a:t>
            </a:r>
            <a:endParaRPr/>
          </a:p>
          <a:p>
            <a:pPr marL="457200" lvl="0" indent="-457200" algn="l" rtl="0">
              <a:spcBef>
                <a:spcPts val="0"/>
              </a:spcBef>
              <a:spcAft>
                <a:spcPts val="0"/>
              </a:spcAft>
              <a:buSzPts val="3600"/>
              <a:buAutoNum type="arabicPeriod"/>
            </a:pPr>
            <a:r>
              <a:rPr lang="en"/>
              <a:t>How do we tie this all together</a:t>
            </a:r>
            <a:endParaRPr/>
          </a:p>
          <a:p>
            <a:pPr marL="0" lvl="0" indent="0" algn="l">
              <a:spcBef>
                <a:spcPts val="0"/>
              </a:spcBef>
              <a:spcAft>
                <a:spcPts val="0"/>
              </a:spcAft>
              <a:buNone/>
            </a:pPr>
            <a:r>
              <a:rPr lang="en"/>
              <a:t>for the clincher….</a:t>
            </a:r>
            <a:endParaRPr/>
          </a:p>
        </p:txBody>
      </p:sp>
      <p:pic>
        <p:nvPicPr>
          <p:cNvPr id="559" name="Shape 559"/>
          <p:cNvPicPr preferRelativeResize="0"/>
          <p:nvPr/>
        </p:nvPicPr>
        <p:blipFill>
          <a:blip r:embed="rId3">
            <a:alphaModFix/>
          </a:blip>
          <a:stretch>
            <a:fillRect/>
          </a:stretch>
        </p:blipFill>
        <p:spPr>
          <a:xfrm>
            <a:off x="5709925" y="2536401"/>
            <a:ext cx="3434075" cy="25722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a:t>	Topic: Are residents of Montreal Canada happier than the residents of Rockville Centre?</a:t>
            </a:r>
            <a:endParaRPr sz="3600"/>
          </a:p>
          <a:p>
            <a:pPr marL="0" lvl="0" indent="0" algn="l">
              <a:spcBef>
                <a:spcPts val="0"/>
              </a:spcBef>
              <a:spcAft>
                <a:spcPts val="0"/>
              </a:spcAft>
              <a:buNone/>
            </a:pPr>
            <a:endParaRPr/>
          </a:p>
        </p:txBody>
      </p:sp>
      <p:sp>
        <p:nvSpPr>
          <p:cNvPr id="565" name="Shape 565"/>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VS.</a:t>
            </a:r>
            <a:endParaRPr/>
          </a:p>
        </p:txBody>
      </p:sp>
      <p:pic>
        <p:nvPicPr>
          <p:cNvPr id="566" name="Shape 566"/>
          <p:cNvPicPr preferRelativeResize="0"/>
          <p:nvPr/>
        </p:nvPicPr>
        <p:blipFill>
          <a:blip r:embed="rId3">
            <a:alphaModFix/>
          </a:blip>
          <a:stretch>
            <a:fillRect/>
          </a:stretch>
        </p:blipFill>
        <p:spPr>
          <a:xfrm>
            <a:off x="0" y="2390854"/>
            <a:ext cx="3573050" cy="2268000"/>
          </a:xfrm>
          <a:prstGeom prst="rect">
            <a:avLst/>
          </a:prstGeom>
          <a:noFill/>
          <a:ln>
            <a:noFill/>
          </a:ln>
        </p:spPr>
      </p:pic>
      <p:pic>
        <p:nvPicPr>
          <p:cNvPr id="567" name="Shape 567"/>
          <p:cNvPicPr preferRelativeResize="0"/>
          <p:nvPr/>
        </p:nvPicPr>
        <p:blipFill>
          <a:blip r:embed="rId4">
            <a:alphaModFix/>
          </a:blip>
          <a:stretch>
            <a:fillRect/>
          </a:stretch>
        </p:blipFill>
        <p:spPr>
          <a:xfrm>
            <a:off x="5599575" y="2390850"/>
            <a:ext cx="3094000" cy="2317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Details</a:t>
            </a:r>
            <a:endParaRPr/>
          </a:p>
        </p:txBody>
      </p:sp>
      <p:sp>
        <p:nvSpPr>
          <p:cNvPr id="573" name="Shape 57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457200" lvl="0" indent="-342900" rtl="0">
              <a:spcBef>
                <a:spcPts val="0"/>
              </a:spcBef>
              <a:spcAft>
                <a:spcPts val="0"/>
              </a:spcAft>
              <a:buSzPts val="1800"/>
              <a:buAutoNum type="arabicPeriod"/>
            </a:pPr>
            <a:r>
              <a:rPr lang="en" sz="1800"/>
              <a:t>Rockville Centre’s Lady Cyclones women’s soccer has won 17 State Championship titles in the past 25 years.</a:t>
            </a:r>
            <a:endParaRPr sz="1800"/>
          </a:p>
          <a:p>
            <a:pPr marL="457200" lvl="0" indent="-342900">
              <a:spcBef>
                <a:spcPts val="0"/>
              </a:spcBef>
              <a:spcAft>
                <a:spcPts val="0"/>
              </a:spcAft>
              <a:buSzPts val="1800"/>
              <a:buAutoNum type="arabicPeriod"/>
            </a:pPr>
            <a:r>
              <a:rPr lang="en" sz="1800"/>
              <a:t>The Canadians have won 24 Stanley Cups, the most in NHL history.</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272975" y="1488725"/>
            <a:ext cx="4045200" cy="1789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a:latin typeface="Arial"/>
                <a:ea typeface="Arial"/>
                <a:cs typeface="Arial"/>
                <a:sym typeface="Arial"/>
              </a:rPr>
              <a:t>Independent</a:t>
            </a:r>
            <a:endParaRPr sz="4800">
              <a:latin typeface="Arial"/>
              <a:ea typeface="Arial"/>
              <a:cs typeface="Arial"/>
              <a:sym typeface="Arial"/>
            </a:endParaRPr>
          </a:p>
          <a:p>
            <a:pPr marL="0" lvl="0" indent="0" rtl="0">
              <a:spcBef>
                <a:spcPts val="0"/>
              </a:spcBef>
              <a:spcAft>
                <a:spcPts val="0"/>
              </a:spcAft>
              <a:buNone/>
            </a:pPr>
            <a:r>
              <a:rPr lang="en" sz="4800">
                <a:latin typeface="Arial"/>
                <a:ea typeface="Arial"/>
                <a:cs typeface="Arial"/>
                <a:sym typeface="Arial"/>
              </a:rPr>
              <a:t>Practice</a:t>
            </a:r>
            <a:endParaRPr sz="4800">
              <a:latin typeface="Arial"/>
              <a:ea typeface="Arial"/>
              <a:cs typeface="Arial"/>
              <a:sym typeface="Arial"/>
            </a:endParaRPr>
          </a:p>
        </p:txBody>
      </p:sp>
      <p:sp>
        <p:nvSpPr>
          <p:cNvPr id="108" name="Shape 108"/>
          <p:cNvSpPr txBox="1">
            <a:spLocks noGrp="1"/>
          </p:cNvSpPr>
          <p:nvPr>
            <p:ph type="body" idx="2"/>
          </p:nvPr>
        </p:nvSpPr>
        <p:spPr>
          <a:xfrm>
            <a:off x="4833000" y="521800"/>
            <a:ext cx="4045200" cy="4070100"/>
          </a:xfrm>
          <a:prstGeom prst="rect">
            <a:avLst/>
          </a:prstGeom>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457200" lvl="0" indent="-342900" rtl="0">
              <a:spcBef>
                <a:spcPts val="0"/>
              </a:spcBef>
              <a:spcAft>
                <a:spcPts val="0"/>
              </a:spcAft>
              <a:buSzPts val="1800"/>
              <a:buFont typeface="Comic Sans MS"/>
              <a:buAutoNum type="arabicPeriod"/>
            </a:pPr>
            <a:r>
              <a:rPr lang="en">
                <a:latin typeface="Comic Sans MS"/>
                <a:ea typeface="Comic Sans MS"/>
                <a:cs typeface="Comic Sans MS"/>
                <a:sym typeface="Comic Sans MS"/>
              </a:rPr>
              <a:t>Ask your parents about three things that make them happy.</a:t>
            </a:r>
            <a:endParaRPr>
              <a:latin typeface="Comic Sans MS"/>
              <a:ea typeface="Comic Sans MS"/>
              <a:cs typeface="Comic Sans MS"/>
              <a:sym typeface="Comic Sans MS"/>
            </a:endParaRPr>
          </a:p>
          <a:p>
            <a:pPr marL="0" lvl="0" indent="0" rtl="0">
              <a:spcBef>
                <a:spcPts val="1600"/>
              </a:spcBef>
              <a:spcAft>
                <a:spcPts val="0"/>
              </a:spcAft>
              <a:buNone/>
            </a:pPr>
            <a:endParaRPr>
              <a:latin typeface="Comic Sans MS"/>
              <a:ea typeface="Comic Sans MS"/>
              <a:cs typeface="Comic Sans MS"/>
              <a:sym typeface="Comic Sans MS"/>
            </a:endParaRPr>
          </a:p>
          <a:p>
            <a:pPr marL="457200" lvl="0" indent="-342900" rtl="0">
              <a:spcBef>
                <a:spcPts val="1600"/>
              </a:spcBef>
              <a:spcAft>
                <a:spcPts val="0"/>
              </a:spcAft>
              <a:buSzPts val="1800"/>
              <a:buFont typeface="Comic Sans MS"/>
              <a:buAutoNum type="arabicPeriod"/>
            </a:pPr>
            <a:r>
              <a:rPr lang="en">
                <a:latin typeface="Comic Sans MS"/>
                <a:ea typeface="Comic Sans MS"/>
                <a:cs typeface="Comic Sans MS"/>
                <a:sym typeface="Comic Sans MS"/>
              </a:rPr>
              <a:t>Draw a picture for each one of them.</a:t>
            </a:r>
            <a:endParaRPr>
              <a:latin typeface="Comic Sans MS"/>
              <a:ea typeface="Comic Sans MS"/>
              <a:cs typeface="Comic Sans MS"/>
              <a:sym typeface="Comic Sans MS"/>
            </a:endParaRPr>
          </a:p>
          <a:p>
            <a:pPr marL="0" lvl="0" indent="0" rtl="0">
              <a:spcBef>
                <a:spcPts val="1600"/>
              </a:spcBef>
              <a:spcAft>
                <a:spcPts val="0"/>
              </a:spcAft>
              <a:buNone/>
            </a:pPr>
            <a:endParaRPr>
              <a:latin typeface="Comic Sans MS"/>
              <a:ea typeface="Comic Sans MS"/>
              <a:cs typeface="Comic Sans MS"/>
              <a:sym typeface="Comic Sans MS"/>
            </a:endParaRPr>
          </a:p>
          <a:p>
            <a:pPr marL="457200" lvl="0" indent="-342900" rtl="0">
              <a:spcBef>
                <a:spcPts val="1600"/>
              </a:spcBef>
              <a:spcAft>
                <a:spcPts val="0"/>
              </a:spcAft>
              <a:buSzPts val="1800"/>
              <a:buFont typeface="Comic Sans MS"/>
              <a:buAutoNum type="arabicPeriod"/>
            </a:pPr>
            <a:r>
              <a:rPr lang="en">
                <a:latin typeface="Comic Sans MS"/>
                <a:ea typeface="Comic Sans MS"/>
                <a:cs typeface="Comic Sans MS"/>
                <a:sym typeface="Comic Sans MS"/>
              </a:rPr>
              <a:t>Share the pictures with your classmates.</a:t>
            </a:r>
            <a:endParaRPr>
              <a:latin typeface="Comic Sans MS"/>
              <a:ea typeface="Comic Sans MS"/>
              <a:cs typeface="Comic Sans MS"/>
              <a:sym typeface="Comic Sans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
              <a:t>              Follow ups</a:t>
            </a:r>
            <a:endParaRPr/>
          </a:p>
        </p:txBody>
      </p:sp>
      <p:sp>
        <p:nvSpPr>
          <p:cNvPr id="579" name="Shape 579"/>
          <p:cNvSpPr txBox="1">
            <a:spLocks noGrp="1"/>
          </p:cNvSpPr>
          <p:nvPr>
            <p:ph type="subTitle" idx="1"/>
          </p:nvPr>
        </p:nvSpPr>
        <p:spPr>
          <a:xfrm>
            <a:off x="330725" y="2906825"/>
            <a:ext cx="8555100" cy="2324100"/>
          </a:xfrm>
          <a:prstGeom prst="rect">
            <a:avLst/>
          </a:prstGeom>
        </p:spPr>
        <p:txBody>
          <a:bodyPr spcFirstLastPara="1" wrap="square" lIns="91425" tIns="91425" rIns="91425" bIns="91425" anchor="ctr" anchorCtr="0">
            <a:noAutofit/>
          </a:bodyPr>
          <a:lstStyle/>
          <a:p>
            <a:pPr marL="0" lvl="0" indent="0" algn="l" rtl="0">
              <a:lnSpc>
                <a:spcPct val="122727"/>
              </a:lnSpc>
              <a:spcBef>
                <a:spcPts val="0"/>
              </a:spcBef>
              <a:spcAft>
                <a:spcPts val="0"/>
              </a:spcAft>
              <a:buNone/>
            </a:pPr>
            <a:endParaRPr sz="1800" b="1">
              <a:solidFill>
                <a:srgbClr val="000000"/>
              </a:solidFill>
            </a:endParaRPr>
          </a:p>
          <a:p>
            <a:pPr marL="0" lvl="0" indent="0" algn="l" rtl="0">
              <a:lnSpc>
                <a:spcPct val="122727"/>
              </a:lnSpc>
              <a:spcBef>
                <a:spcPts val="0"/>
              </a:spcBef>
              <a:spcAft>
                <a:spcPts val="0"/>
              </a:spcAft>
              <a:buNone/>
            </a:pPr>
            <a:endParaRPr sz="1800" b="1">
              <a:solidFill>
                <a:srgbClr val="000000"/>
              </a:solidFill>
            </a:endParaRPr>
          </a:p>
          <a:p>
            <a:pPr marL="0" lvl="0" indent="0" algn="l" rtl="0">
              <a:lnSpc>
                <a:spcPct val="122727"/>
              </a:lnSpc>
              <a:spcBef>
                <a:spcPts val="0"/>
              </a:spcBef>
              <a:spcAft>
                <a:spcPts val="0"/>
              </a:spcAft>
              <a:buNone/>
            </a:pPr>
            <a:r>
              <a:rPr lang="en" sz="1800" b="1">
                <a:solidFill>
                  <a:srgbClr val="000000"/>
                </a:solidFill>
              </a:rPr>
              <a:t>Montreal: Annual Weather Averages</a:t>
            </a:r>
            <a:endParaRPr sz="1800" b="1">
              <a:solidFill>
                <a:srgbClr val="333333"/>
              </a:solidFill>
            </a:endParaRPr>
          </a:p>
          <a:p>
            <a:pPr marL="0" lvl="0" indent="0" algn="l" rtl="0">
              <a:lnSpc>
                <a:spcPct val="122727"/>
              </a:lnSpc>
              <a:spcBef>
                <a:spcPts val="0"/>
              </a:spcBef>
              <a:spcAft>
                <a:spcPts val="0"/>
              </a:spcAft>
              <a:buNone/>
            </a:pPr>
            <a:r>
              <a:rPr lang="en" sz="1800">
                <a:solidFill>
                  <a:srgbClr val="000000"/>
                </a:solidFill>
              </a:rPr>
              <a:t>July is the hottest month in Montreal with an average temperature of 70°F (21°C) and the coldest is</a:t>
            </a:r>
            <a:r>
              <a:rPr lang="en" sz="1800">
                <a:solidFill>
                  <a:srgbClr val="949494"/>
                </a:solidFill>
              </a:rPr>
              <a:t> </a:t>
            </a:r>
            <a:r>
              <a:rPr lang="en" sz="1800">
                <a:solidFill>
                  <a:srgbClr val="000000"/>
                </a:solidFill>
              </a:rPr>
              <a:t>January at 16°F (-9°C)</a:t>
            </a:r>
            <a:r>
              <a:rPr lang="en" sz="1800">
                <a:solidFill>
                  <a:srgbClr val="949494"/>
                </a:solidFill>
              </a:rPr>
              <a:t>. </a:t>
            </a:r>
            <a:r>
              <a:rPr lang="en" sz="1800">
                <a:solidFill>
                  <a:srgbClr val="000000"/>
                </a:solidFill>
              </a:rPr>
              <a:t>The wettest month is August with an average of 100mm of rain</a:t>
            </a:r>
            <a:r>
              <a:rPr lang="en" sz="1800">
                <a:solidFill>
                  <a:srgbClr val="949494"/>
                </a:solidFill>
              </a:rPr>
              <a:t>.</a:t>
            </a:r>
            <a:endParaRPr sz="1800">
              <a:solidFill>
                <a:srgbClr val="949494"/>
              </a:solidFill>
            </a:endParaRPr>
          </a:p>
          <a:p>
            <a:pPr marL="0" lvl="0" indent="0" algn="l" rtl="0">
              <a:lnSpc>
                <a:spcPct val="122727"/>
              </a:lnSpc>
              <a:spcBef>
                <a:spcPts val="0"/>
              </a:spcBef>
              <a:spcAft>
                <a:spcPts val="0"/>
              </a:spcAft>
              <a:buNone/>
            </a:pPr>
            <a:endParaRPr sz="1800">
              <a:solidFill>
                <a:srgbClr val="949494"/>
              </a:solidFill>
            </a:endParaRPr>
          </a:p>
          <a:p>
            <a:pPr marL="0" lvl="0" indent="0" algn="l" rtl="0">
              <a:lnSpc>
                <a:spcPct val="122727"/>
              </a:lnSpc>
              <a:spcBef>
                <a:spcPts val="0"/>
              </a:spcBef>
              <a:spcAft>
                <a:spcPts val="0"/>
              </a:spcAft>
              <a:buNone/>
            </a:pPr>
            <a:r>
              <a:rPr lang="en" sz="1800" b="1">
                <a:solidFill>
                  <a:srgbClr val="000000"/>
                </a:solidFill>
              </a:rPr>
              <a:t>Rockville Centre: Annual Weather Averages</a:t>
            </a:r>
            <a:endParaRPr sz="1800" b="1">
              <a:solidFill>
                <a:srgbClr val="000000"/>
              </a:solidFill>
            </a:endParaRPr>
          </a:p>
          <a:p>
            <a:pPr marL="0" lvl="0" indent="0" algn="l" rtl="0">
              <a:lnSpc>
                <a:spcPct val="122727"/>
              </a:lnSpc>
              <a:spcBef>
                <a:spcPts val="0"/>
              </a:spcBef>
              <a:spcAft>
                <a:spcPts val="0"/>
              </a:spcAft>
              <a:buNone/>
            </a:pPr>
            <a:r>
              <a:rPr lang="en" sz="1800">
                <a:solidFill>
                  <a:srgbClr val="000000"/>
                </a:solidFill>
              </a:rPr>
              <a:t>In Rockville Centre, summers are warm and humid, the winters are very cold and windy, and it is wet and partly cloudy all year round. Over the course of the year, the temperature typically varies between 27°F to</a:t>
            </a:r>
            <a:r>
              <a:rPr lang="en" sz="1800">
                <a:solidFill>
                  <a:srgbClr val="505050"/>
                </a:solidFill>
                <a:highlight>
                  <a:srgbClr val="FFFFFF"/>
                </a:highlight>
              </a:rPr>
              <a:t> </a:t>
            </a:r>
            <a:r>
              <a:rPr lang="en" sz="1800">
                <a:solidFill>
                  <a:srgbClr val="000000"/>
                </a:solidFill>
              </a:rPr>
              <a:t>83°F and is rarely below</a:t>
            </a:r>
            <a:r>
              <a:rPr lang="en" sz="1800">
                <a:solidFill>
                  <a:srgbClr val="505050"/>
                </a:solidFill>
                <a:highlight>
                  <a:srgbClr val="FFFFFF"/>
                </a:highlight>
              </a:rPr>
              <a:t> </a:t>
            </a:r>
            <a:r>
              <a:rPr lang="en" sz="1800">
                <a:solidFill>
                  <a:srgbClr val="000000"/>
                </a:solidFill>
              </a:rPr>
              <a:t>14°F or above 90°F</a:t>
            </a:r>
            <a:r>
              <a:rPr lang="en" sz="1800">
                <a:solidFill>
                  <a:srgbClr val="505050"/>
                </a:solidFill>
                <a:highlight>
                  <a:srgbClr val="FFFFFF"/>
                </a:highlight>
              </a:rPr>
              <a:t>.</a:t>
            </a:r>
            <a:endParaRPr sz="1800">
              <a:solidFill>
                <a:srgbClr val="000000"/>
              </a:solidFill>
            </a:endParaRPr>
          </a:p>
          <a:p>
            <a:pPr marL="0" lvl="0" indent="0" algn="l" rtl="0">
              <a:lnSpc>
                <a:spcPct val="122727"/>
              </a:lnSpc>
              <a:spcBef>
                <a:spcPts val="0"/>
              </a:spcBef>
              <a:spcAft>
                <a:spcPts val="0"/>
              </a:spcAft>
              <a:buNone/>
            </a:pPr>
            <a:endParaRPr sz="1800" b="1">
              <a:solidFill>
                <a:srgbClr val="000000"/>
              </a:solidFill>
            </a:endParaRPr>
          </a:p>
          <a:p>
            <a:pPr marL="0" lvl="0" indent="0" algn="l" rtl="0">
              <a:lnSpc>
                <a:spcPct val="122727"/>
              </a:lnSpc>
              <a:spcBef>
                <a:spcPts val="0"/>
              </a:spcBef>
              <a:spcAft>
                <a:spcPts val="0"/>
              </a:spcAft>
              <a:buNone/>
            </a:pPr>
            <a:endParaRPr sz="1800">
              <a:solidFill>
                <a:srgbClr val="949494"/>
              </a:solidFill>
            </a:endParaRPr>
          </a:p>
          <a:p>
            <a:pPr marL="0" lvl="0" indent="0">
              <a:spcBef>
                <a:spcPts val="0"/>
              </a:spcBef>
              <a:spcAft>
                <a:spcPts val="0"/>
              </a:spcAft>
              <a:buNone/>
            </a:pP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CLINCHER!!!!!</a:t>
            </a:r>
            <a:endParaRPr/>
          </a:p>
        </p:txBody>
      </p:sp>
      <p:sp>
        <p:nvSpPr>
          <p:cNvPr id="585" name="Shape 585"/>
          <p:cNvSpPr txBox="1">
            <a:spLocks noGrp="1"/>
          </p:cNvSpPr>
          <p:nvPr>
            <p:ph type="subTitle" idx="1"/>
          </p:nvPr>
        </p:nvSpPr>
        <p:spPr>
          <a:xfrm>
            <a:off x="411175" y="3281050"/>
            <a:ext cx="8282400" cy="13779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1800"/>
              <a:t>Rockville Centre has all four seasons; whereas Montreal is predominantly cold and rainy with a summer high temperature around 55</a:t>
            </a:r>
            <a:r>
              <a:rPr lang="en" sz="1800">
                <a:solidFill>
                  <a:srgbClr val="000000"/>
                </a:solidFill>
                <a:latin typeface="Arial"/>
                <a:ea typeface="Arial"/>
                <a:cs typeface="Arial"/>
                <a:sym typeface="Arial"/>
              </a:rPr>
              <a:t> ℉</a:t>
            </a:r>
            <a:r>
              <a:rPr lang="en" sz="1800"/>
              <a:t>. Sports can be played in all four seasons both indoor and outdoor. Generally speaking, those that stay active live a longer and healthier life! Lastly, poverty, cost of living/food, and education all are drawbacks to living in Montreal as opposed to the community of Rockville Centre.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ctrTitle"/>
          </p:nvPr>
        </p:nvSpPr>
        <p:spPr>
          <a:xfrm>
            <a:off x="411175" y="313075"/>
            <a:ext cx="8282400" cy="211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b="1">
                <a:latin typeface="Arial"/>
                <a:ea typeface="Arial"/>
                <a:cs typeface="Arial"/>
                <a:sym typeface="Arial"/>
              </a:rPr>
              <a:t>Lesson 2</a:t>
            </a: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endParaRPr sz="1000" b="1">
              <a:latin typeface="Arial"/>
              <a:ea typeface="Arial"/>
              <a:cs typeface="Arial"/>
              <a:sym typeface="Arial"/>
            </a:endParaRPr>
          </a:p>
          <a:p>
            <a:pPr marL="0" lvl="0" indent="0" rtl="0">
              <a:spcBef>
                <a:spcPts val="0"/>
              </a:spcBef>
              <a:spcAft>
                <a:spcPts val="0"/>
              </a:spcAft>
              <a:buNone/>
            </a:pPr>
            <a:r>
              <a:rPr lang="en" sz="4800" b="1">
                <a:latin typeface="Arial"/>
                <a:ea typeface="Arial"/>
                <a:cs typeface="Arial"/>
                <a:sym typeface="Arial"/>
              </a:rPr>
              <a:t>Bus Tour of Montreal</a:t>
            </a:r>
            <a:endParaRPr sz="4800" b="1">
              <a:latin typeface="Arial"/>
              <a:ea typeface="Arial"/>
              <a:cs typeface="Arial"/>
              <a:sym typeface="Arial"/>
            </a:endParaRPr>
          </a:p>
        </p:txBody>
      </p:sp>
      <p:sp>
        <p:nvSpPr>
          <p:cNvPr id="114" name="Shape 114"/>
          <p:cNvSpPr txBox="1">
            <a:spLocks noGrp="1"/>
          </p:cNvSpPr>
          <p:nvPr>
            <p:ph type="subTitle" idx="1"/>
          </p:nvPr>
        </p:nvSpPr>
        <p:spPr>
          <a:xfrm>
            <a:off x="411175" y="3398250"/>
            <a:ext cx="8282400" cy="1260600"/>
          </a:xfrm>
          <a:prstGeom prst="rect">
            <a:avLst/>
          </a:prstGeom>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sz="3000">
                <a:latin typeface="Arial"/>
                <a:ea typeface="Arial"/>
                <a:cs typeface="Arial"/>
                <a:sym typeface="Arial"/>
              </a:rPr>
              <a:t>How does geography affect life in Montreal?</a:t>
            </a:r>
            <a:endParaRPr sz="3000">
              <a:latin typeface="Arial"/>
              <a:ea typeface="Arial"/>
              <a:cs typeface="Arial"/>
              <a:sym typeface="Arial"/>
            </a:endParaRPr>
          </a:p>
          <a:p>
            <a:pPr marL="0" lvl="0" indent="0" rtl="0">
              <a:spcBef>
                <a:spcPts val="0"/>
              </a:spcBef>
              <a:spcAft>
                <a:spcPts val="0"/>
              </a:spcAft>
              <a:buNone/>
            </a:pPr>
            <a:r>
              <a:rPr lang="en" sz="3000">
                <a:latin typeface="Arial"/>
                <a:ea typeface="Arial"/>
                <a:cs typeface="Arial"/>
                <a:sym typeface="Arial"/>
              </a:rPr>
              <a:t>What would you see out your window on a bus tour of Montreal?</a:t>
            </a:r>
            <a:endParaRPr sz="30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ctrTitle"/>
          </p:nvPr>
        </p:nvSpPr>
        <p:spPr>
          <a:xfrm>
            <a:off x="2102175" y="74550"/>
            <a:ext cx="4472700" cy="7080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b="1">
                <a:solidFill>
                  <a:schemeClr val="accent6"/>
                </a:solidFill>
                <a:latin typeface="Comic Sans MS"/>
                <a:ea typeface="Comic Sans MS"/>
                <a:cs typeface="Comic Sans MS"/>
                <a:sym typeface="Comic Sans MS"/>
              </a:rPr>
              <a:t>CHAMPS</a:t>
            </a:r>
            <a:endParaRPr sz="3600" b="1">
              <a:solidFill>
                <a:schemeClr val="accent6"/>
              </a:solidFill>
              <a:latin typeface="Comic Sans MS"/>
              <a:ea typeface="Comic Sans MS"/>
              <a:cs typeface="Comic Sans MS"/>
              <a:sym typeface="Comic Sans MS"/>
            </a:endParaRPr>
          </a:p>
        </p:txBody>
      </p:sp>
      <p:sp>
        <p:nvSpPr>
          <p:cNvPr id="120" name="Shape 120"/>
          <p:cNvSpPr txBox="1">
            <a:spLocks noGrp="1"/>
          </p:cNvSpPr>
          <p:nvPr>
            <p:ph type="subTitle" idx="1"/>
          </p:nvPr>
        </p:nvSpPr>
        <p:spPr>
          <a:xfrm>
            <a:off x="197325" y="670900"/>
            <a:ext cx="8282400" cy="4301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C</a:t>
            </a:r>
            <a:r>
              <a:rPr lang="en" sz="1800">
                <a:solidFill>
                  <a:schemeClr val="lt1"/>
                </a:solidFill>
                <a:latin typeface="Comic Sans MS"/>
                <a:ea typeface="Comic Sans MS"/>
                <a:cs typeface="Comic Sans MS"/>
                <a:sym typeface="Comic Sans MS"/>
              </a:rPr>
              <a:t>onversation - silent, whisper voice, conversation voice</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H</a:t>
            </a:r>
            <a:r>
              <a:rPr lang="en" sz="1800">
                <a:solidFill>
                  <a:schemeClr val="lt1"/>
                </a:solidFill>
                <a:latin typeface="Comic Sans MS"/>
                <a:ea typeface="Comic Sans MS"/>
                <a:cs typeface="Comic Sans MS"/>
                <a:sym typeface="Comic Sans MS"/>
              </a:rPr>
              <a:t>elp - raise your hand, ask a friend, ask your group</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A</a:t>
            </a:r>
            <a:r>
              <a:rPr lang="en" sz="1800">
                <a:solidFill>
                  <a:schemeClr val="lt1"/>
                </a:solidFill>
                <a:latin typeface="Comic Sans MS"/>
                <a:ea typeface="Comic Sans MS"/>
                <a:cs typeface="Comic Sans MS"/>
                <a:sym typeface="Comic Sans MS"/>
              </a:rPr>
              <a:t>ctivity - do your own work, work with a group, work with a partner</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M</a:t>
            </a:r>
            <a:r>
              <a:rPr lang="en" sz="1800">
                <a:solidFill>
                  <a:schemeClr val="lt1"/>
                </a:solidFill>
                <a:latin typeface="Comic Sans MS"/>
                <a:ea typeface="Comic Sans MS"/>
                <a:cs typeface="Comic Sans MS"/>
                <a:sym typeface="Comic Sans MS"/>
              </a:rPr>
              <a:t>ovement - stay seated, move with permission, responsible movement</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P</a:t>
            </a:r>
            <a:r>
              <a:rPr lang="en" sz="1800">
                <a:solidFill>
                  <a:schemeClr val="lt1"/>
                </a:solidFill>
                <a:latin typeface="Comic Sans MS"/>
                <a:ea typeface="Comic Sans MS"/>
                <a:cs typeface="Comic Sans MS"/>
                <a:sym typeface="Comic Sans MS"/>
              </a:rPr>
              <a:t>articipation - answer when called on, focus on assignment, all share ideas</a:t>
            </a:r>
            <a:endParaRPr sz="1800">
              <a:solidFill>
                <a:schemeClr val="lt1"/>
              </a:solidFill>
              <a:latin typeface="Comic Sans MS"/>
              <a:ea typeface="Comic Sans MS"/>
              <a:cs typeface="Comic Sans MS"/>
              <a:sym typeface="Comic Sans MS"/>
            </a:endParaRPr>
          </a:p>
          <a:p>
            <a:pPr marL="0" lvl="0" indent="0" algn="l" rtl="0">
              <a:spcBef>
                <a:spcPts val="0"/>
              </a:spcBef>
              <a:spcAft>
                <a:spcPts val="0"/>
              </a:spcAft>
              <a:buNone/>
            </a:pPr>
            <a:endParaRPr sz="2400" b="1">
              <a:solidFill>
                <a:schemeClr val="lt1"/>
              </a:solidFill>
              <a:latin typeface="Comic Sans MS"/>
              <a:ea typeface="Comic Sans MS"/>
              <a:cs typeface="Comic Sans MS"/>
              <a:sym typeface="Comic Sans MS"/>
            </a:endParaRPr>
          </a:p>
          <a:p>
            <a:pPr marL="0" lvl="0" indent="0" algn="l" rtl="0">
              <a:spcBef>
                <a:spcPts val="0"/>
              </a:spcBef>
              <a:spcAft>
                <a:spcPts val="0"/>
              </a:spcAft>
              <a:buNone/>
            </a:pPr>
            <a:r>
              <a:rPr lang="en" sz="3000" b="1">
                <a:solidFill>
                  <a:schemeClr val="accent6"/>
                </a:solidFill>
                <a:latin typeface="Comic Sans MS"/>
                <a:ea typeface="Comic Sans MS"/>
                <a:cs typeface="Comic Sans MS"/>
                <a:sym typeface="Comic Sans MS"/>
              </a:rPr>
              <a:t>S</a:t>
            </a:r>
            <a:r>
              <a:rPr lang="en" sz="1800">
                <a:solidFill>
                  <a:schemeClr val="lt1"/>
                </a:solidFill>
                <a:latin typeface="Comic Sans MS"/>
                <a:ea typeface="Comic Sans MS"/>
                <a:cs typeface="Comic Sans MS"/>
                <a:sym typeface="Comic Sans MS"/>
              </a:rPr>
              <a:t>uccess - Be successful! Be  champs!</a:t>
            </a:r>
            <a:endParaRPr>
              <a:latin typeface="Comic Sans MS"/>
              <a:ea typeface="Comic Sans MS"/>
              <a:cs typeface="Comic Sans MS"/>
              <a:sym typeface="Comic Sans MS"/>
            </a:endParaRPr>
          </a:p>
        </p:txBody>
      </p:sp>
      <p:pic>
        <p:nvPicPr>
          <p:cNvPr id="121" name="Shape 121"/>
          <p:cNvPicPr preferRelativeResize="0"/>
          <p:nvPr/>
        </p:nvPicPr>
        <p:blipFill>
          <a:blip r:embed="rId3">
            <a:alphaModFix/>
          </a:blip>
          <a:stretch>
            <a:fillRect/>
          </a:stretch>
        </p:blipFill>
        <p:spPr>
          <a:xfrm>
            <a:off x="6293325" y="171250"/>
            <a:ext cx="2658925" cy="1997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2303</Words>
  <Application>Microsoft Macintosh PowerPoint</Application>
  <PresentationFormat>On-screen Show (16:9)</PresentationFormat>
  <Paragraphs>392</Paragraphs>
  <Slides>71</Slides>
  <Notes>71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71</vt:i4>
      </vt:variant>
    </vt:vector>
  </HeadingPairs>
  <TitlesOfParts>
    <vt:vector size="81" baseType="lpstr">
      <vt:lpstr>Source Code Pro</vt:lpstr>
      <vt:lpstr>Bree Serif</vt:lpstr>
      <vt:lpstr>Oswald</vt:lpstr>
      <vt:lpstr>Roboto</vt:lpstr>
      <vt:lpstr>Arial</vt:lpstr>
      <vt:lpstr>Comic Sans MS</vt:lpstr>
      <vt:lpstr>Roboto Medium</vt:lpstr>
      <vt:lpstr>Roboto Thin</vt:lpstr>
      <vt:lpstr>Times New Roman</vt:lpstr>
      <vt:lpstr>Modern Writer</vt:lpstr>
      <vt:lpstr>Does the Community that You Live in Determine Your Happiness?</vt:lpstr>
      <vt:lpstr>CHAMPS</vt:lpstr>
      <vt:lpstr>Lesson 1    What is Happiness?</vt:lpstr>
      <vt:lpstr>Read the story  The Wise Woman and Her Secret</vt:lpstr>
      <vt:lpstr>How did Jenny find happiness?</vt:lpstr>
      <vt:lpstr>Class Activity</vt:lpstr>
      <vt:lpstr>Independent Practice</vt:lpstr>
      <vt:lpstr>Lesson 2   Bus Tour of Montreal</vt:lpstr>
      <vt:lpstr>CHAMPS</vt:lpstr>
      <vt:lpstr>The Five Themes of Geography</vt:lpstr>
      <vt:lpstr>PowerPoint Presentation</vt:lpstr>
      <vt:lpstr>PowerPoint Presentation</vt:lpstr>
      <vt:lpstr>PowerPoint Presentation</vt:lpstr>
      <vt:lpstr>PowerPoint Presentation</vt:lpstr>
      <vt:lpstr>PowerPoint Presentation</vt:lpstr>
      <vt:lpstr>How did Canada Become Canada? What Historical Events have shaped the country?</vt:lpstr>
      <vt:lpstr>PowerPoint Presentation</vt:lpstr>
      <vt:lpstr>Welcome to Time Travel! </vt:lpstr>
      <vt:lpstr>PowerPoint Presentation</vt:lpstr>
      <vt:lpstr>PowerPoint Presentation</vt:lpstr>
      <vt:lpstr>PowerPoint Presentation</vt:lpstr>
      <vt:lpstr>NEXT STOP  1760  Battle of Montreal</vt:lpstr>
      <vt:lpstr>PowerPoint Presentation</vt:lpstr>
      <vt:lpstr>PowerPoint Presentation</vt:lpstr>
      <vt:lpstr>LAST AND FINAL STOP      1995      SECEDING OF MONTREAL</vt:lpstr>
      <vt:lpstr>PowerPoint Presentation</vt:lpstr>
      <vt:lpstr>PowerPoint Presentation</vt:lpstr>
      <vt:lpstr>WHAM</vt:lpstr>
      <vt:lpstr>CHAMPS</vt:lpstr>
      <vt:lpstr> Are the residents of Montreal happier than then residents of Rockville Centre?</vt:lpstr>
      <vt:lpstr>PowerPoint Presentation</vt:lpstr>
      <vt:lpstr>CHAMPS</vt:lpstr>
      <vt:lpstr>Homework Review</vt:lpstr>
      <vt:lpstr>How can you think like a historian? </vt:lpstr>
      <vt:lpstr>Fact vs. Opinion</vt:lpstr>
      <vt:lpstr>Fact</vt:lpstr>
      <vt:lpstr>Opinion</vt:lpstr>
      <vt:lpstr>PowerPoint Presentation</vt:lpstr>
      <vt:lpstr>Credibility</vt:lpstr>
      <vt:lpstr>Credibility Cheat Sheet</vt:lpstr>
      <vt:lpstr>Rules</vt:lpstr>
      <vt:lpstr>        Jobs </vt:lpstr>
      <vt:lpstr>PowerPoint Presentation</vt:lpstr>
      <vt:lpstr>Directions: A.   After reviewing each document, circle which location the document supports (Montreal or Rockville Centre). B.   Circle whether the document is telling you a fact or an opinion. C.    Circle Yes or No, if you think the document is believable or not. D.  Then on the lines provided write down what the document is telling you about that location.    </vt:lpstr>
      <vt:lpstr>Graphic Organizer</vt:lpstr>
      <vt:lpstr>PowerPoint Presentation</vt:lpstr>
      <vt:lpstr>Supporting Claim   Directions: After solving the mystery with your group, create a claim that supports your findings from the mystery. Be sure to include at least 3 pieces of evidence that support your answer. Use your document findings worksheet for help! </vt:lpstr>
      <vt:lpstr>PowerPoint Presentation</vt:lpstr>
      <vt:lpstr>        Happiness Homework </vt:lpstr>
      <vt:lpstr>Lesson 6   Can we make a difference?</vt:lpstr>
      <vt:lpstr>CHAMPS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Exit Ticket   After today’s lesson, what is your definition of informed action ? List 3 ways you can make an informed actions in your community  </vt:lpstr>
      <vt:lpstr>Homework   For homework, students will look at newspaper or magazine, article online and find someone making a difference with an informed action and report about it on FlipGrid </vt:lpstr>
      <vt:lpstr>Lesson 7   TDFC and DBQ Teaching</vt:lpstr>
      <vt:lpstr>CHAMPS</vt:lpstr>
      <vt:lpstr>TDFC</vt:lpstr>
      <vt:lpstr>Discuss two reasons the Yankees will win the World Series in 2018</vt:lpstr>
      <vt:lpstr>1.They have the best offense in the league and the bullpen 2.NYY picked up Giancarlo Stanton on the offseason and he won National League MVP last year.</vt:lpstr>
      <vt:lpstr>What are the four things we need to create a paragraph for the DBQ?</vt:lpstr>
      <vt:lpstr> Topic: Are residents of Montreal Canada happier than the residents of Rockville Centre? </vt:lpstr>
      <vt:lpstr>Details</vt:lpstr>
      <vt:lpstr>              Follow ups</vt:lpstr>
      <vt:lpstr>THE CLINCHER!!!!!</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the Community that You Live in Determine Your Happiness?</dc:title>
  <cp:lastModifiedBy>Emily Wolcott</cp:lastModifiedBy>
  <cp:revision>1</cp:revision>
  <dcterms:modified xsi:type="dcterms:W3CDTF">2018-05-02T22:53:44Z</dcterms:modified>
</cp:coreProperties>
</file>