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Lst>
  <p:sldSz cy="5143500" cx="9144000"/>
  <p:notesSz cx="6858000" cy="9144000"/>
  <p:embeddedFontLst>
    <p:embeddedFont>
      <p:font typeface="Caveat"/>
      <p:regular r:id="rId89"/>
      <p:bold r:id="rId90"/>
    </p:embeddedFont>
    <p:embeddedFont>
      <p:font typeface="Chewy"/>
      <p:regular r:id="rId91"/>
    </p:embeddedFont>
    <p:embeddedFont>
      <p:font typeface="Indie Flower"/>
      <p:regular r:id="rId92"/>
    </p:embeddedFont>
    <p:embeddedFont>
      <p:font typeface="Permanent Marker"/>
      <p:regular r:id="rId93"/>
    </p:embeddedFont>
    <p:embeddedFont>
      <p:font typeface="Pacifico"/>
      <p:regular r:id="rId94"/>
    </p:embeddedFont>
    <p:embeddedFont>
      <p:font typeface="Shadows Into Light"/>
      <p:regular r:id="rId95"/>
    </p:embeddedFont>
    <p:embeddedFont>
      <p:font typeface="Ultra"/>
      <p:regular r:id="rId96"/>
    </p:embeddedFont>
    <p:embeddedFont>
      <p:font typeface="Cabin Sketch"/>
      <p:regular r:id="rId97"/>
      <p:bold r:id="rId98"/>
    </p:embeddedFont>
    <p:embeddedFont>
      <p:font typeface="Amatic SC"/>
      <p:regular r:id="rId99"/>
      <p:bold r:id="rId100"/>
    </p:embeddedFont>
    <p:embeddedFont>
      <p:font typeface="Lobster"/>
      <p:regular r:id="rId101"/>
    </p:embeddedFont>
    <p:embeddedFont>
      <p:font typeface="Bree Serif"/>
      <p:regular r:id="rId102"/>
    </p:embeddedFont>
    <p:embeddedFont>
      <p:font typeface="Comfortaa"/>
      <p:regular r:id="rId103"/>
      <p:bold r:id="rId10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27463EFC-C944-4225-9C24-0409B5A194C4}">
  <a:tblStyle styleId="{27463EFC-C944-4225-9C24-0409B5A194C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4" Type="http://schemas.openxmlformats.org/officeDocument/2006/relationships/font" Target="fonts/Comfortaa-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Comfortaa-regular.fntdata"/><Relationship Id="rId102" Type="http://schemas.openxmlformats.org/officeDocument/2006/relationships/font" Target="fonts/BreeSerif-regular.fntdata"/><Relationship Id="rId101" Type="http://schemas.openxmlformats.org/officeDocument/2006/relationships/font" Target="fonts/Lobster-regular.fntdata"/><Relationship Id="rId100" Type="http://schemas.openxmlformats.org/officeDocument/2006/relationships/font" Target="fonts/AmaticSC-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ShadowsIntoLight-regular.fntdata"/><Relationship Id="rId94" Type="http://schemas.openxmlformats.org/officeDocument/2006/relationships/font" Target="fonts/Pacifico-regular.fntdata"/><Relationship Id="rId97" Type="http://schemas.openxmlformats.org/officeDocument/2006/relationships/font" Target="fonts/CabinSketch-regular.fntdata"/><Relationship Id="rId96" Type="http://schemas.openxmlformats.org/officeDocument/2006/relationships/font" Target="fonts/Ultra-regular.fntdata"/><Relationship Id="rId11" Type="http://schemas.openxmlformats.org/officeDocument/2006/relationships/slide" Target="slides/slide4.xml"/><Relationship Id="rId99" Type="http://schemas.openxmlformats.org/officeDocument/2006/relationships/font" Target="fonts/AmaticSC-regular.fntdata"/><Relationship Id="rId10" Type="http://schemas.openxmlformats.org/officeDocument/2006/relationships/slide" Target="slides/slide3.xml"/><Relationship Id="rId98" Type="http://schemas.openxmlformats.org/officeDocument/2006/relationships/font" Target="fonts/CabinSketch-bold.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Chewy-regular.fntdata"/><Relationship Id="rId90" Type="http://schemas.openxmlformats.org/officeDocument/2006/relationships/font" Target="fonts/Caveat-bold.fntdata"/><Relationship Id="rId93" Type="http://schemas.openxmlformats.org/officeDocument/2006/relationships/font" Target="fonts/PermanentMarker-regular.fntdata"/><Relationship Id="rId92" Type="http://schemas.openxmlformats.org/officeDocument/2006/relationships/font" Target="fonts/IndieFlower-regular.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87" Type="http://schemas.openxmlformats.org/officeDocument/2006/relationships/slide" Target="slides/slide80.xml"/><Relationship Id="rId89" Type="http://schemas.openxmlformats.org/officeDocument/2006/relationships/font" Target="fonts/Caveat-regular.fntdata"/><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81b23487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81b2348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47e3c092be_7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47e3c092be_7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7e3c092be_7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7e3c092be_7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g47e3c092be_7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47e3c092be_7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7e3c092be_7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7e3c092be_7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81b23487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81b23487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7e3c092be_6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7e3c092be_6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93c0bf3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493c0bf3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93c0bf3e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493c0bf3e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47fa14efb1_5_4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47fa14efb1_5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6c21a37f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6c21a37f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7fa14efb1_5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7fa14efb1_5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47fa14efb1_5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47fa14efb1_5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47fa14efb1_5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47fa14efb1_5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7fa14efb1_5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7fa14efb1_5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47fa14efb1_5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47fa14efb1_5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g47fa14efb1_5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47fa14efb1_5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47fa14efb1_5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47fa14efb1_5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g47fa14efb1_5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47fa14efb1_5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47fa14efb1_5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47fa14efb1_5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47fa14efb1_5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47fa14efb1_5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6c21a37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6c21a37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7fa14efb1_5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7fa14efb1_5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47fa14efb1_5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47fa14efb1_5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g47fa14efb1_5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47fa14efb1_5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7fa14efb1_5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7fa14efb1_5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7fa14efb1_5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47fa14efb1_5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47fa14efb1_5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47fa14efb1_5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g47fa14efb1_5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47fa14efb1_5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47fa14efb1_5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47fa14efb1_5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7fa14efb1_5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47fa14efb1_5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47fa14efb1_5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47fa14efb1_5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46c21a37f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46c21a37f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47fa14efb1_5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47fa14efb1_5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7e3c092be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7e3c092be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Google Shape;380;g48201098ff_9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48201098ff_9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48201098ff_9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48201098ff_9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8201098ff_9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8201098ff_9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48201098ff_9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48201098ff_9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47e3c092be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47e3c092be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47fa14efb1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47fa14efb1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47fa14efb1_9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47fa14efb1_9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48201098ff_9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48201098ff_9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46c21a37f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46c21a37f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48201098ff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48201098ff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47fa14efb1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47fa14efb1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47fa14efb1_12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47fa14efb1_12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47fa14efb1_12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47fa14efb1_12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47fa14efb1_12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47fa14efb1_12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47fa14efb1_12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47fa14efb1_12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g481d9b2a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481d9b2a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g481d9b2af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481d9b2af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9" name="Shape 509"/>
        <p:cNvGrpSpPr/>
        <p:nvPr/>
      </p:nvGrpSpPr>
      <p:grpSpPr>
        <a:xfrm>
          <a:off x="0" y="0"/>
          <a:ext cx="0" cy="0"/>
          <a:chOff x="0" y="0"/>
          <a:chExt cx="0" cy="0"/>
        </a:xfrm>
      </p:grpSpPr>
      <p:sp>
        <p:nvSpPr>
          <p:cNvPr id="510" name="Google Shape;510;g481d9b2afb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481d9b2af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5" name="Shape 525"/>
        <p:cNvGrpSpPr/>
        <p:nvPr/>
      </p:nvGrpSpPr>
      <p:grpSpPr>
        <a:xfrm>
          <a:off x="0" y="0"/>
          <a:ext cx="0" cy="0"/>
          <a:chOff x="0" y="0"/>
          <a:chExt cx="0" cy="0"/>
        </a:xfrm>
      </p:grpSpPr>
      <p:sp>
        <p:nvSpPr>
          <p:cNvPr id="526" name="Google Shape;526;g481d9b2af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481d9b2af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Google Shape;134;g46c21a37fb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46c21a37f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Activity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47fa14efb1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47fa14efb1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47bc23cf82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47bc23cf8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48201098ff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48201098ff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8201098ff_7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8201098ff_7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48201098ff_3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48201098ff_3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9" name="Shape 569"/>
        <p:cNvGrpSpPr/>
        <p:nvPr/>
      </p:nvGrpSpPr>
      <p:grpSpPr>
        <a:xfrm>
          <a:off x="0" y="0"/>
          <a:ext cx="0" cy="0"/>
          <a:chOff x="0" y="0"/>
          <a:chExt cx="0" cy="0"/>
        </a:xfrm>
      </p:grpSpPr>
      <p:sp>
        <p:nvSpPr>
          <p:cNvPr id="570" name="Google Shape;570;g48201098ff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48201098ff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8" name="Shape 578"/>
        <p:cNvGrpSpPr/>
        <p:nvPr/>
      </p:nvGrpSpPr>
      <p:grpSpPr>
        <a:xfrm>
          <a:off x="0" y="0"/>
          <a:ext cx="0" cy="0"/>
          <a:chOff x="0" y="0"/>
          <a:chExt cx="0" cy="0"/>
        </a:xfrm>
      </p:grpSpPr>
      <p:sp>
        <p:nvSpPr>
          <p:cNvPr id="579" name="Google Shape;579;g48201098ff_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48201098ff_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481b57b8c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481b57b8c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g481b57b8cc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481b57b8cc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81b57b8cc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81b57b8cc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47fa14ef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47fa14ef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481b57b8cc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481b57b8cc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81b57b8cc_3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81b57b8cc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1" name="Shape 641"/>
        <p:cNvGrpSpPr/>
        <p:nvPr/>
      </p:nvGrpSpPr>
      <p:grpSpPr>
        <a:xfrm>
          <a:off x="0" y="0"/>
          <a:ext cx="0" cy="0"/>
          <a:chOff x="0" y="0"/>
          <a:chExt cx="0" cy="0"/>
        </a:xfrm>
      </p:grpSpPr>
      <p:sp>
        <p:nvSpPr>
          <p:cNvPr id="642" name="Google Shape;642;g481b57b8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481b57b8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81b57b8c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481b57b8c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481b57b8c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481b57b8c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8" name="Shape 658"/>
        <p:cNvGrpSpPr/>
        <p:nvPr/>
      </p:nvGrpSpPr>
      <p:grpSpPr>
        <a:xfrm>
          <a:off x="0" y="0"/>
          <a:ext cx="0" cy="0"/>
          <a:chOff x="0" y="0"/>
          <a:chExt cx="0" cy="0"/>
        </a:xfrm>
      </p:grpSpPr>
      <p:sp>
        <p:nvSpPr>
          <p:cNvPr id="659" name="Google Shape;659;g481b57b8cc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481b57b8cc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3" name="Shape 663"/>
        <p:cNvGrpSpPr/>
        <p:nvPr/>
      </p:nvGrpSpPr>
      <p:grpSpPr>
        <a:xfrm>
          <a:off x="0" y="0"/>
          <a:ext cx="0" cy="0"/>
          <a:chOff x="0" y="0"/>
          <a:chExt cx="0" cy="0"/>
        </a:xfrm>
      </p:grpSpPr>
      <p:sp>
        <p:nvSpPr>
          <p:cNvPr id="664" name="Google Shape;664;g481b57b8cc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481b57b8c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481b57b8cc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481b57b8c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6" name="Shape 676"/>
        <p:cNvGrpSpPr/>
        <p:nvPr/>
      </p:nvGrpSpPr>
      <p:grpSpPr>
        <a:xfrm>
          <a:off x="0" y="0"/>
          <a:ext cx="0" cy="0"/>
          <a:chOff x="0" y="0"/>
          <a:chExt cx="0" cy="0"/>
        </a:xfrm>
      </p:grpSpPr>
      <p:sp>
        <p:nvSpPr>
          <p:cNvPr id="677" name="Google Shape;677;g481b57b8c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481b57b8c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481b57b8cc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481b57b8cc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47bc23cf82_1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47bc23cf82_1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481b57b8cc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481b57b8cc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8" name="Shape 698"/>
        <p:cNvGrpSpPr/>
        <p:nvPr/>
      </p:nvGrpSpPr>
      <p:grpSpPr>
        <a:xfrm>
          <a:off x="0" y="0"/>
          <a:ext cx="0" cy="0"/>
          <a:chOff x="0" y="0"/>
          <a:chExt cx="0" cy="0"/>
        </a:xfrm>
      </p:grpSpPr>
      <p:sp>
        <p:nvSpPr>
          <p:cNvPr id="699" name="Google Shape;699;g481b57b8cc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481b57b8cc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7e3c092be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7e3c092be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FFF38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hyperlink" Target="https://www.google.com/maps/place/Entebbe,+Uganda/@0.0801725,32.4496825,3a,75y,243.88h,85.34t/data=!3m8!1e1!3m6!1sAF1QipM9ejqqveFLO_kaAPhIzzqA7Jq4FNPWbDjHDICY!2e10!3e11!6shttps:%2F%2Flh5.googleusercontent.com%2Fp%2FAF1QipM9ejqqveFLO_kaAPhIzzqA7Jq4FNPWbDjHDICY%3Dw203-h100-k-no-pi-0-ya165.81573-ro0-fo100!7i8704!8i4352!4m5!3m4!1s0x177d86b753c20ab3:0xa4a550c375cc2c14!8m2!3d0.0511839!4d32.463708" TargetMode="Externa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93.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4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9.jpg"/><Relationship Id="rId4" Type="http://schemas.openxmlformats.org/officeDocument/2006/relationships/image" Target="../media/image3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hyperlink" Target="https://www.google.com/maps/place/Queen+Elizabeth+National+Park/@-0.1354684,29.9281359,2a,75y,72.02h,92.95t,356.12r/data=!3m6!1e1!3m4!1s1c_XluQO4oqE1QTrD6mAMA!2e0!7i13312!8i6656!4m12!1m6!3m5!1s0x19df489b3ec38175:0x3cfe5a989d13d498!2sQueen+Elizabeth+National+Park!8m2!3d-0.1640716!4d30.0202535!3m4!1s0x19df489b3ec38175:0x3cfe5a989d13d498!8m2!3d-0.1640716!4d30.0202535"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2.jpg"/><Relationship Id="rId5"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91.png"/><Relationship Id="rId4" Type="http://schemas.openxmlformats.org/officeDocument/2006/relationships/image" Target="../media/image27.gif"/><Relationship Id="rId5" Type="http://schemas.openxmlformats.org/officeDocument/2006/relationships/image" Target="../media/image3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67.png"/><Relationship Id="rId4" Type="http://schemas.openxmlformats.org/officeDocument/2006/relationships/image" Target="../media/image78.png"/><Relationship Id="rId9" Type="http://schemas.openxmlformats.org/officeDocument/2006/relationships/image" Target="../media/image43.png"/><Relationship Id="rId5" Type="http://schemas.openxmlformats.org/officeDocument/2006/relationships/image" Target="../media/image44.gif"/><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39.png"/><Relationship Id="rId4" Type="http://schemas.openxmlformats.org/officeDocument/2006/relationships/image" Target="../media/image80.png"/><Relationship Id="rId5" Type="http://schemas.openxmlformats.org/officeDocument/2006/relationships/image" Target="../media/image8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6.xml"/><Relationship Id="rId3" Type="http://schemas.openxmlformats.org/officeDocument/2006/relationships/image" Target="../media/image42.jpg"/><Relationship Id="rId4" Type="http://schemas.openxmlformats.org/officeDocument/2006/relationships/image" Target="../media/image47.png"/><Relationship Id="rId5" Type="http://schemas.openxmlformats.org/officeDocument/2006/relationships/image" Target="../media/image4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77.jp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6.png"/><Relationship Id="rId4" Type="http://schemas.openxmlformats.org/officeDocument/2006/relationships/image" Target="../media/image50.png"/><Relationship Id="rId5" Type="http://schemas.openxmlformats.org/officeDocument/2006/relationships/image" Target="../media/image52.jpg"/><Relationship Id="rId6" Type="http://schemas.openxmlformats.org/officeDocument/2006/relationships/image" Target="../media/image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82.png"/><Relationship Id="rId4" Type="http://schemas.openxmlformats.org/officeDocument/2006/relationships/image" Target="../media/image58.png"/><Relationship Id="rId5" Type="http://schemas.openxmlformats.org/officeDocument/2006/relationships/image" Target="../media/image54.png"/><Relationship Id="rId6" Type="http://schemas.openxmlformats.org/officeDocument/2006/relationships/image" Target="../media/image5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89.png"/><Relationship Id="rId4" Type="http://schemas.openxmlformats.org/officeDocument/2006/relationships/image" Target="../media/image9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5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61.png"/><Relationship Id="rId4" Type="http://schemas.openxmlformats.org/officeDocument/2006/relationships/image" Target="../media/image71.png"/><Relationship Id="rId5" Type="http://schemas.openxmlformats.org/officeDocument/2006/relationships/image" Target="../media/image65.png"/><Relationship Id="rId6" Type="http://schemas.openxmlformats.org/officeDocument/2006/relationships/image" Target="../media/image62.png"/><Relationship Id="rId7" Type="http://schemas.openxmlformats.org/officeDocument/2006/relationships/image" Target="../media/image7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79.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70.png"/><Relationship Id="rId4"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hyperlink" Target="http://www.youtube.com/watch?v=LIKFOV2QMhw" TargetMode="External"/><Relationship Id="rId4" Type="http://schemas.openxmlformats.org/officeDocument/2006/relationships/image" Target="../media/image6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90.png"/><Relationship Id="rId4" Type="http://schemas.openxmlformats.org/officeDocument/2006/relationships/image" Target="../media/image75.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7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 Id="rId3" Type="http://schemas.openxmlformats.org/officeDocument/2006/relationships/image" Target="../media/image88.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69.png"/><Relationship Id="rId4"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6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5"/>
          <p:cNvSpPr txBox="1"/>
          <p:nvPr>
            <p:ph type="ctrTitle"/>
          </p:nvPr>
        </p:nvSpPr>
        <p:spPr>
          <a:xfrm>
            <a:off x="311708" y="17182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omic Sans MS"/>
                <a:ea typeface="Comic Sans MS"/>
                <a:cs typeface="Comic Sans MS"/>
                <a:sym typeface="Comic Sans MS"/>
              </a:rPr>
              <a:t>Unit Plan:</a:t>
            </a:r>
            <a:endParaRPr>
              <a:latin typeface="Comic Sans MS"/>
              <a:ea typeface="Comic Sans MS"/>
              <a:cs typeface="Comic Sans MS"/>
              <a:sym typeface="Comic Sans MS"/>
            </a:endParaRPr>
          </a:p>
          <a:p>
            <a:pPr indent="0" lvl="0" marL="0" rtl="0" algn="ctr">
              <a:spcBef>
                <a:spcPts val="0"/>
              </a:spcBef>
              <a:spcAft>
                <a:spcPts val="0"/>
              </a:spcAft>
              <a:buNone/>
            </a:pPr>
            <a:r>
              <a:rPr lang="en">
                <a:latin typeface="Comic Sans MS"/>
                <a:ea typeface="Comic Sans MS"/>
                <a:cs typeface="Comic Sans MS"/>
                <a:sym typeface="Comic Sans MS"/>
              </a:rPr>
              <a:t>Who is happie</a:t>
            </a:r>
            <a:r>
              <a:rPr lang="en"/>
              <a:t>r Ugandans or Americans?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65" name="Shape 165"/>
        <p:cNvGrpSpPr/>
        <p:nvPr/>
      </p:nvGrpSpPr>
      <p:grpSpPr>
        <a:xfrm>
          <a:off x="0" y="0"/>
          <a:ext cx="0" cy="0"/>
          <a:chOff x="0" y="0"/>
          <a:chExt cx="0" cy="0"/>
        </a:xfrm>
      </p:grpSpPr>
      <p:sp>
        <p:nvSpPr>
          <p:cNvPr id="166" name="Google Shape;166;p34"/>
          <p:cNvSpPr txBox="1"/>
          <p:nvPr>
            <p:ph type="title"/>
          </p:nvPr>
        </p:nvSpPr>
        <p:spPr>
          <a:xfrm>
            <a:off x="311700" y="237725"/>
            <a:ext cx="8520600" cy="993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rgbClr val="1C4587"/>
                </a:solidFill>
                <a:latin typeface="Cabin Sketch"/>
                <a:ea typeface="Cabin Sketch"/>
                <a:cs typeface="Cabin Sketch"/>
                <a:sym typeface="Cabin Sketch"/>
              </a:rPr>
              <a:t>Let’s Get Started!</a:t>
            </a:r>
            <a:endParaRPr sz="6000"/>
          </a:p>
          <a:p>
            <a:pPr indent="0" lvl="0" marL="0" rtl="0" algn="l">
              <a:spcBef>
                <a:spcPts val="0"/>
              </a:spcBef>
              <a:spcAft>
                <a:spcPts val="0"/>
              </a:spcAft>
              <a:buNone/>
            </a:pPr>
            <a:r>
              <a:t/>
            </a:r>
            <a:endParaRPr/>
          </a:p>
        </p:txBody>
      </p:sp>
      <p:sp>
        <p:nvSpPr>
          <p:cNvPr id="167" name="Google Shape;167;p34"/>
          <p:cNvSpPr txBox="1"/>
          <p:nvPr>
            <p:ph idx="1" type="body"/>
          </p:nvPr>
        </p:nvSpPr>
        <p:spPr>
          <a:xfrm>
            <a:off x="311700" y="4261900"/>
            <a:ext cx="8520600" cy="765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3000">
                <a:solidFill>
                  <a:srgbClr val="0B5394"/>
                </a:solidFill>
                <a:latin typeface="Cabin Sketch"/>
                <a:ea typeface="Cabin Sketch"/>
                <a:cs typeface="Cabin Sketch"/>
                <a:sym typeface="Cabin Sketch"/>
              </a:rPr>
              <a:t>What message is the author trying to convey?</a:t>
            </a:r>
            <a:endParaRPr sz="3000">
              <a:solidFill>
                <a:srgbClr val="0B5394"/>
              </a:solidFill>
              <a:latin typeface="Cabin Sketch"/>
              <a:ea typeface="Cabin Sketch"/>
              <a:cs typeface="Cabin Sketch"/>
              <a:sym typeface="Cabin Sketch"/>
            </a:endParaRPr>
          </a:p>
        </p:txBody>
      </p:sp>
      <p:pic>
        <p:nvPicPr>
          <p:cNvPr id="168" name="Google Shape;168;p34"/>
          <p:cNvPicPr preferRelativeResize="0"/>
          <p:nvPr/>
        </p:nvPicPr>
        <p:blipFill>
          <a:blip r:embed="rId3">
            <a:alphaModFix/>
          </a:blip>
          <a:stretch>
            <a:fillRect/>
          </a:stretch>
        </p:blipFill>
        <p:spPr>
          <a:xfrm>
            <a:off x="3281925" y="1489838"/>
            <a:ext cx="2476500" cy="2447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72" name="Shape 172"/>
        <p:cNvGrpSpPr/>
        <p:nvPr/>
      </p:nvGrpSpPr>
      <p:grpSpPr>
        <a:xfrm>
          <a:off x="0" y="0"/>
          <a:ext cx="0" cy="0"/>
          <a:chOff x="0" y="0"/>
          <a:chExt cx="0" cy="0"/>
        </a:xfrm>
      </p:grpSpPr>
      <p:sp>
        <p:nvSpPr>
          <p:cNvPr id="173" name="Google Shape;173;p35"/>
          <p:cNvSpPr txBox="1"/>
          <p:nvPr>
            <p:ph type="title"/>
          </p:nvPr>
        </p:nvSpPr>
        <p:spPr>
          <a:xfrm>
            <a:off x="311700" y="163975"/>
            <a:ext cx="8520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rgbClr val="1C4587"/>
                </a:solidFill>
                <a:latin typeface="Cabin Sketch"/>
                <a:ea typeface="Cabin Sketch"/>
                <a:cs typeface="Cabin Sketch"/>
                <a:sym typeface="Cabin Sketch"/>
              </a:rPr>
              <a:t>What is Optimism?</a:t>
            </a:r>
            <a:endParaRPr sz="6000"/>
          </a:p>
        </p:txBody>
      </p:sp>
      <p:sp>
        <p:nvSpPr>
          <p:cNvPr id="174" name="Google Shape;174;p35"/>
          <p:cNvSpPr txBox="1"/>
          <p:nvPr>
            <p:ph idx="1" type="body"/>
          </p:nvPr>
        </p:nvSpPr>
        <p:spPr>
          <a:xfrm>
            <a:off x="311700" y="1492875"/>
            <a:ext cx="8520600" cy="2810100"/>
          </a:xfrm>
          <a:prstGeom prst="rect">
            <a:avLst/>
          </a:prstGeom>
        </p:spPr>
        <p:txBody>
          <a:bodyPr anchorCtr="0" anchor="t" bIns="91425" lIns="91425" spcFirstLastPara="1" rIns="91425" wrap="square" tIns="91425">
            <a:noAutofit/>
          </a:bodyPr>
          <a:lstStyle/>
          <a:p>
            <a:pPr indent="-419100" lvl="0" marL="457200" rtl="0" algn="l">
              <a:lnSpc>
                <a:spcPct val="150000"/>
              </a:lnSpc>
              <a:spcBef>
                <a:spcPts val="1100"/>
              </a:spcBef>
              <a:spcAft>
                <a:spcPts val="0"/>
              </a:spcAft>
              <a:buClr>
                <a:srgbClr val="0B5394"/>
              </a:buClr>
              <a:buSzPts val="3000"/>
              <a:buFont typeface="Cabin Sketch"/>
              <a:buChar char="●"/>
            </a:pPr>
            <a:r>
              <a:rPr lang="en" sz="3000">
                <a:solidFill>
                  <a:srgbClr val="0B5394"/>
                </a:solidFill>
                <a:latin typeface="Cabin Sketch"/>
                <a:ea typeface="Cabin Sketch"/>
                <a:cs typeface="Cabin Sketch"/>
                <a:sym typeface="Cabin Sketch"/>
              </a:rPr>
              <a:t>“hopefulness and confidence about the future or the successful outcome of something.”</a:t>
            </a:r>
            <a:endParaRPr sz="3000">
              <a:solidFill>
                <a:srgbClr val="0B5394"/>
              </a:solidFill>
              <a:latin typeface="Cabin Sketch"/>
              <a:ea typeface="Cabin Sketch"/>
              <a:cs typeface="Cabin Sketch"/>
              <a:sym typeface="Cabin Sketch"/>
            </a:endParaRPr>
          </a:p>
          <a:p>
            <a:pPr indent="-419100" lvl="0" marL="457200" rtl="0" algn="l">
              <a:lnSpc>
                <a:spcPct val="150000"/>
              </a:lnSpc>
              <a:spcBef>
                <a:spcPts val="0"/>
              </a:spcBef>
              <a:spcAft>
                <a:spcPts val="0"/>
              </a:spcAft>
              <a:buClr>
                <a:srgbClr val="0B5394"/>
              </a:buClr>
              <a:buSzPts val="3000"/>
              <a:buFont typeface="Cabin Sketch"/>
              <a:buChar char="●"/>
            </a:pPr>
            <a:r>
              <a:rPr lang="en" sz="3000">
                <a:solidFill>
                  <a:srgbClr val="0B5394"/>
                </a:solidFill>
                <a:latin typeface="Cabin Sketch"/>
                <a:ea typeface="Cabin Sketch"/>
                <a:cs typeface="Cabin Sketch"/>
                <a:sym typeface="Cabin Sketch"/>
              </a:rPr>
              <a:t>Having a </a:t>
            </a:r>
            <a:r>
              <a:rPr lang="en" sz="3000">
                <a:solidFill>
                  <a:srgbClr val="0B5394"/>
                </a:solidFill>
                <a:latin typeface="Cabin Sketch"/>
                <a:ea typeface="Cabin Sketch"/>
                <a:cs typeface="Cabin Sketch"/>
                <a:sym typeface="Cabin Sketch"/>
              </a:rPr>
              <a:t>positive</a:t>
            </a:r>
            <a:r>
              <a:rPr lang="en" sz="3000">
                <a:solidFill>
                  <a:srgbClr val="0B5394"/>
                </a:solidFill>
                <a:latin typeface="Cabin Sketch"/>
                <a:ea typeface="Cabin Sketch"/>
                <a:cs typeface="Cabin Sketch"/>
                <a:sym typeface="Cabin Sketch"/>
              </a:rPr>
              <a:t> outlook </a:t>
            </a:r>
            <a:endParaRPr sz="3000">
              <a:solidFill>
                <a:srgbClr val="0B5394"/>
              </a:solidFill>
              <a:latin typeface="Cabin Sketch"/>
              <a:ea typeface="Cabin Sketch"/>
              <a:cs typeface="Cabin Sketch"/>
              <a:sym typeface="Cabin Sketch"/>
            </a:endParaRPr>
          </a:p>
          <a:p>
            <a:pPr indent="-419100" lvl="0" marL="457200" rtl="0" algn="l">
              <a:lnSpc>
                <a:spcPct val="150000"/>
              </a:lnSpc>
              <a:spcBef>
                <a:spcPts val="0"/>
              </a:spcBef>
              <a:spcAft>
                <a:spcPts val="0"/>
              </a:spcAft>
              <a:buClr>
                <a:srgbClr val="0B5394"/>
              </a:buClr>
              <a:buSzPts val="3000"/>
              <a:buFont typeface="Cabin Sketch"/>
              <a:buChar char="●"/>
            </a:pPr>
            <a:r>
              <a:rPr lang="en" sz="3000">
                <a:solidFill>
                  <a:srgbClr val="0B5394"/>
                </a:solidFill>
                <a:latin typeface="Cabin Sketch"/>
                <a:ea typeface="Cabin Sketch"/>
                <a:cs typeface="Cabin Sketch"/>
                <a:sym typeface="Cabin Sketch"/>
              </a:rPr>
              <a:t>Looking on the “bright side” </a:t>
            </a:r>
            <a:endParaRPr sz="3000">
              <a:solidFill>
                <a:srgbClr val="0B5394"/>
              </a:solidFill>
              <a:latin typeface="Cabin Sketch"/>
              <a:ea typeface="Cabin Sketch"/>
              <a:cs typeface="Cabin Sketch"/>
              <a:sym typeface="Cabin Sketch"/>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78" name="Shape 178"/>
        <p:cNvGrpSpPr/>
        <p:nvPr/>
      </p:nvGrpSpPr>
      <p:grpSpPr>
        <a:xfrm>
          <a:off x="0" y="0"/>
          <a:ext cx="0" cy="0"/>
          <a:chOff x="0" y="0"/>
          <a:chExt cx="0" cy="0"/>
        </a:xfrm>
      </p:grpSpPr>
      <p:sp>
        <p:nvSpPr>
          <p:cNvPr id="179" name="Google Shape;179;p36"/>
          <p:cNvSpPr txBox="1"/>
          <p:nvPr>
            <p:ph type="title"/>
          </p:nvPr>
        </p:nvSpPr>
        <p:spPr>
          <a:xfrm>
            <a:off x="311700" y="163975"/>
            <a:ext cx="8520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rgbClr val="1C4587"/>
                </a:solidFill>
                <a:latin typeface="Cabin Sketch"/>
                <a:ea typeface="Cabin Sketch"/>
                <a:cs typeface="Cabin Sketch"/>
                <a:sym typeface="Cabin Sketch"/>
              </a:rPr>
              <a:t>What is Pessimism?</a:t>
            </a:r>
            <a:endParaRPr sz="6000"/>
          </a:p>
        </p:txBody>
      </p:sp>
      <p:sp>
        <p:nvSpPr>
          <p:cNvPr id="180" name="Google Shape;180;p36"/>
          <p:cNvSpPr txBox="1"/>
          <p:nvPr>
            <p:ph idx="1" type="body"/>
          </p:nvPr>
        </p:nvSpPr>
        <p:spPr>
          <a:xfrm>
            <a:off x="311700" y="1317250"/>
            <a:ext cx="8520600" cy="3575400"/>
          </a:xfrm>
          <a:prstGeom prst="rect">
            <a:avLst/>
          </a:prstGeom>
        </p:spPr>
        <p:txBody>
          <a:bodyPr anchorCtr="0" anchor="t" bIns="91425" lIns="91425" spcFirstLastPara="1" rIns="91425" wrap="square" tIns="91425">
            <a:noAutofit/>
          </a:bodyPr>
          <a:lstStyle/>
          <a:p>
            <a:pPr indent="-419100" lvl="0" marL="457200" rtl="0" algn="l">
              <a:lnSpc>
                <a:spcPct val="150000"/>
              </a:lnSpc>
              <a:spcBef>
                <a:spcPts val="1100"/>
              </a:spcBef>
              <a:spcAft>
                <a:spcPts val="0"/>
              </a:spcAft>
              <a:buClr>
                <a:srgbClr val="0B5394"/>
              </a:buClr>
              <a:buSzPts val="3000"/>
              <a:buFont typeface="Cabin Sketch"/>
              <a:buChar char="●"/>
            </a:pPr>
            <a:r>
              <a:rPr lang="en" sz="3000">
                <a:solidFill>
                  <a:srgbClr val="0B5394"/>
                </a:solidFill>
                <a:latin typeface="Cabin Sketch"/>
                <a:ea typeface="Cabin Sketch"/>
                <a:cs typeface="Cabin Sketch"/>
                <a:sym typeface="Cabin Sketch"/>
              </a:rPr>
              <a:t>“</a:t>
            </a:r>
            <a:r>
              <a:rPr lang="en" sz="3000">
                <a:solidFill>
                  <a:srgbClr val="0B5394"/>
                </a:solidFill>
                <a:latin typeface="Cabin Sketch"/>
                <a:ea typeface="Cabin Sketch"/>
                <a:cs typeface="Cabin Sketch"/>
                <a:sym typeface="Cabin Sketch"/>
              </a:rPr>
              <a:t>a tendency to see the worst aspect of things or believe that the worst will happen; a lack of hope or confidence in the future.</a:t>
            </a:r>
            <a:r>
              <a:rPr lang="en" sz="3000">
                <a:solidFill>
                  <a:srgbClr val="0B5394"/>
                </a:solidFill>
                <a:latin typeface="Cabin Sketch"/>
                <a:ea typeface="Cabin Sketch"/>
                <a:cs typeface="Cabin Sketch"/>
                <a:sym typeface="Cabin Sketch"/>
              </a:rPr>
              <a:t>”</a:t>
            </a:r>
            <a:endParaRPr sz="3000">
              <a:solidFill>
                <a:srgbClr val="0B5394"/>
              </a:solidFill>
              <a:latin typeface="Cabin Sketch"/>
              <a:ea typeface="Cabin Sketch"/>
              <a:cs typeface="Cabin Sketch"/>
              <a:sym typeface="Cabin Sketch"/>
            </a:endParaRPr>
          </a:p>
          <a:p>
            <a:pPr indent="-419100" lvl="0" marL="457200" rtl="0" algn="l">
              <a:lnSpc>
                <a:spcPct val="150000"/>
              </a:lnSpc>
              <a:spcBef>
                <a:spcPts val="0"/>
              </a:spcBef>
              <a:spcAft>
                <a:spcPts val="0"/>
              </a:spcAft>
              <a:buClr>
                <a:srgbClr val="0B5394"/>
              </a:buClr>
              <a:buSzPts val="3000"/>
              <a:buFont typeface="Cabin Sketch"/>
              <a:buChar char="●"/>
            </a:pPr>
            <a:r>
              <a:rPr lang="en" sz="3000">
                <a:solidFill>
                  <a:srgbClr val="0B5394"/>
                </a:solidFill>
                <a:latin typeface="Cabin Sketch"/>
                <a:ea typeface="Cabin Sketch"/>
                <a:cs typeface="Cabin Sketch"/>
                <a:sym typeface="Cabin Sketch"/>
              </a:rPr>
              <a:t>Having a negative outlook </a:t>
            </a:r>
            <a:endParaRPr sz="3000">
              <a:solidFill>
                <a:srgbClr val="0B5394"/>
              </a:solidFill>
              <a:latin typeface="Cabin Sketch"/>
              <a:ea typeface="Cabin Sketch"/>
              <a:cs typeface="Cabin Sketch"/>
              <a:sym typeface="Cabin Sketch"/>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84" name="Shape 184"/>
        <p:cNvGrpSpPr/>
        <p:nvPr/>
      </p:nvGrpSpPr>
      <p:grpSpPr>
        <a:xfrm>
          <a:off x="0" y="0"/>
          <a:ext cx="0" cy="0"/>
          <a:chOff x="0" y="0"/>
          <a:chExt cx="0" cy="0"/>
        </a:xfrm>
      </p:grpSpPr>
      <p:sp>
        <p:nvSpPr>
          <p:cNvPr id="185" name="Google Shape;185;p37"/>
          <p:cNvSpPr txBox="1"/>
          <p:nvPr>
            <p:ph type="title"/>
          </p:nvPr>
        </p:nvSpPr>
        <p:spPr>
          <a:xfrm>
            <a:off x="72000" y="189900"/>
            <a:ext cx="9000000" cy="88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500">
                <a:solidFill>
                  <a:srgbClr val="1C4587"/>
                </a:solidFill>
                <a:latin typeface="Cabin Sketch"/>
                <a:ea typeface="Cabin Sketch"/>
                <a:cs typeface="Cabin Sketch"/>
                <a:sym typeface="Cabin Sketch"/>
              </a:rPr>
              <a:t>Glass half full vs. Glass half empty</a:t>
            </a:r>
            <a:endParaRPr sz="4500"/>
          </a:p>
        </p:txBody>
      </p:sp>
      <p:sp>
        <p:nvSpPr>
          <p:cNvPr id="186" name="Google Shape;186;p37"/>
          <p:cNvSpPr txBox="1"/>
          <p:nvPr>
            <p:ph idx="1" type="body"/>
          </p:nvPr>
        </p:nvSpPr>
        <p:spPr>
          <a:xfrm>
            <a:off x="1641925" y="4097725"/>
            <a:ext cx="5701800" cy="885600"/>
          </a:xfrm>
          <a:prstGeom prst="rect">
            <a:avLst/>
          </a:prstGeom>
        </p:spPr>
        <p:txBody>
          <a:bodyPr anchorCtr="0" anchor="t" bIns="91425" lIns="91425" spcFirstLastPara="1" rIns="91425" wrap="square" tIns="91425">
            <a:noAutofit/>
          </a:bodyPr>
          <a:lstStyle/>
          <a:p>
            <a:pPr indent="0" lvl="0" marL="0" rtl="0" algn="l">
              <a:lnSpc>
                <a:spcPct val="150000"/>
              </a:lnSpc>
              <a:spcBef>
                <a:spcPts val="1100"/>
              </a:spcBef>
              <a:spcAft>
                <a:spcPts val="1100"/>
              </a:spcAft>
              <a:buNone/>
            </a:pPr>
            <a:r>
              <a:rPr lang="en" sz="3000">
                <a:solidFill>
                  <a:srgbClr val="0B5394"/>
                </a:solidFill>
                <a:latin typeface="Cabin Sketch"/>
                <a:ea typeface="Cabin Sketch"/>
                <a:cs typeface="Cabin Sketch"/>
                <a:sym typeface="Cabin Sketch"/>
              </a:rPr>
              <a:t>Which view is optimistic? Why?</a:t>
            </a:r>
            <a:endParaRPr sz="3000">
              <a:solidFill>
                <a:srgbClr val="0B5394"/>
              </a:solidFill>
              <a:latin typeface="Cabin Sketch"/>
              <a:ea typeface="Cabin Sketch"/>
              <a:cs typeface="Cabin Sketch"/>
              <a:sym typeface="Cabin Sketch"/>
            </a:endParaRPr>
          </a:p>
        </p:txBody>
      </p:sp>
      <p:pic>
        <p:nvPicPr>
          <p:cNvPr id="187" name="Google Shape;187;p37"/>
          <p:cNvPicPr preferRelativeResize="0"/>
          <p:nvPr/>
        </p:nvPicPr>
        <p:blipFill>
          <a:blip r:embed="rId3">
            <a:alphaModFix/>
          </a:blip>
          <a:stretch>
            <a:fillRect/>
          </a:stretch>
        </p:blipFill>
        <p:spPr>
          <a:xfrm>
            <a:off x="2847200" y="1490375"/>
            <a:ext cx="3291249" cy="21924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91" name="Shape 191"/>
        <p:cNvGrpSpPr/>
        <p:nvPr/>
      </p:nvGrpSpPr>
      <p:grpSpPr>
        <a:xfrm>
          <a:off x="0" y="0"/>
          <a:ext cx="0" cy="0"/>
          <a:chOff x="0" y="0"/>
          <a:chExt cx="0" cy="0"/>
        </a:xfrm>
      </p:grpSpPr>
      <p:sp>
        <p:nvSpPr>
          <p:cNvPr id="192" name="Google Shape;192;p38"/>
          <p:cNvSpPr txBox="1"/>
          <p:nvPr>
            <p:ph type="title"/>
          </p:nvPr>
        </p:nvSpPr>
        <p:spPr>
          <a:xfrm>
            <a:off x="311700" y="-56275"/>
            <a:ext cx="8520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rgbClr val="1C4587"/>
                </a:solidFill>
                <a:latin typeface="Cabin Sketch"/>
                <a:ea typeface="Cabin Sketch"/>
                <a:cs typeface="Cabin Sketch"/>
                <a:sym typeface="Cabin Sketch"/>
              </a:rPr>
              <a:t>Pie chart on optimism</a:t>
            </a:r>
            <a:endParaRPr sz="6000"/>
          </a:p>
        </p:txBody>
      </p:sp>
      <p:pic>
        <p:nvPicPr>
          <p:cNvPr id="193" name="Google Shape;193;p38"/>
          <p:cNvPicPr preferRelativeResize="0"/>
          <p:nvPr/>
        </p:nvPicPr>
        <p:blipFill rotWithShape="1">
          <a:blip r:embed="rId3">
            <a:alphaModFix/>
          </a:blip>
          <a:srcRect b="9414" l="0" r="0" t="8652"/>
          <a:stretch/>
        </p:blipFill>
        <p:spPr>
          <a:xfrm>
            <a:off x="1087000" y="1173288"/>
            <a:ext cx="6791350" cy="3709650"/>
          </a:xfrm>
          <a:prstGeom prst="rect">
            <a:avLst/>
          </a:prstGeom>
          <a:noFill/>
          <a:ln>
            <a:noFill/>
          </a:ln>
        </p:spPr>
      </p:pic>
      <p:sp>
        <p:nvSpPr>
          <p:cNvPr id="194" name="Google Shape;194;p38"/>
          <p:cNvSpPr txBox="1"/>
          <p:nvPr/>
        </p:nvSpPr>
        <p:spPr>
          <a:xfrm>
            <a:off x="1217850" y="4793700"/>
            <a:ext cx="6374400" cy="34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98" name="Shape 198"/>
        <p:cNvGrpSpPr/>
        <p:nvPr/>
      </p:nvGrpSpPr>
      <p:grpSpPr>
        <a:xfrm>
          <a:off x="0" y="0"/>
          <a:ext cx="0" cy="0"/>
          <a:chOff x="0" y="0"/>
          <a:chExt cx="0" cy="0"/>
        </a:xfrm>
      </p:grpSpPr>
      <p:sp>
        <p:nvSpPr>
          <p:cNvPr id="199" name="Google Shape;199;p39"/>
          <p:cNvSpPr txBox="1"/>
          <p:nvPr>
            <p:ph type="title"/>
          </p:nvPr>
        </p:nvSpPr>
        <p:spPr>
          <a:xfrm>
            <a:off x="311700" y="134075"/>
            <a:ext cx="8520600" cy="1537200"/>
          </a:xfrm>
          <a:prstGeom prst="rect">
            <a:avLst/>
          </a:prstGeom>
        </p:spPr>
        <p:txBody>
          <a:bodyPr anchorCtr="0" anchor="t" bIns="91425" lIns="91425" spcFirstLastPara="1" rIns="91425" wrap="square" tIns="91425">
            <a:noAutofit/>
          </a:bodyPr>
          <a:lstStyle/>
          <a:p>
            <a:pPr indent="457200" lvl="0" marL="1828800" rtl="0" algn="ctr">
              <a:spcBef>
                <a:spcPts val="0"/>
              </a:spcBef>
              <a:spcAft>
                <a:spcPts val="0"/>
              </a:spcAft>
              <a:buClr>
                <a:schemeClr val="dk1"/>
              </a:buClr>
              <a:buSzPts val="1100"/>
              <a:buFont typeface="Arial"/>
              <a:buNone/>
            </a:pPr>
            <a:r>
              <a:rPr lang="en" sz="4500">
                <a:solidFill>
                  <a:srgbClr val="1C4587"/>
                </a:solidFill>
                <a:latin typeface="Cabin Sketch"/>
                <a:ea typeface="Cabin Sketch"/>
                <a:cs typeface="Cabin Sketch"/>
                <a:sym typeface="Cabin Sketch"/>
              </a:rPr>
              <a:t>Expectations</a:t>
            </a:r>
            <a:endParaRPr/>
          </a:p>
        </p:txBody>
      </p:sp>
      <p:sp>
        <p:nvSpPr>
          <p:cNvPr id="200" name="Google Shape;200;p39"/>
          <p:cNvSpPr txBox="1"/>
          <p:nvPr>
            <p:ph idx="1" type="body"/>
          </p:nvPr>
        </p:nvSpPr>
        <p:spPr>
          <a:xfrm>
            <a:off x="3459225" y="1191325"/>
            <a:ext cx="5528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B5394"/>
                </a:solidFill>
                <a:latin typeface="Cabin Sketch"/>
                <a:ea typeface="Cabin Sketch"/>
                <a:cs typeface="Cabin Sketch"/>
                <a:sym typeface="Cabin Sketch"/>
              </a:rPr>
              <a:t>Be quiet and </a:t>
            </a:r>
            <a:r>
              <a:rPr lang="en" sz="2400">
                <a:solidFill>
                  <a:srgbClr val="0B5394"/>
                </a:solidFill>
                <a:latin typeface="Cabin Sketch"/>
                <a:ea typeface="Cabin Sketch"/>
                <a:cs typeface="Cabin Sketch"/>
                <a:sym typeface="Cabin Sketch"/>
              </a:rPr>
              <a:t>respectful</a:t>
            </a:r>
            <a:r>
              <a:rPr lang="en" sz="2400">
                <a:solidFill>
                  <a:srgbClr val="0B5394"/>
                </a:solidFill>
                <a:latin typeface="Cabin Sketch"/>
                <a:ea typeface="Cabin Sketch"/>
                <a:cs typeface="Cabin Sketch"/>
                <a:sym typeface="Cabin Sketch"/>
              </a:rPr>
              <a:t> when your peers are speaking.</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rPr lang="en" sz="2400">
                <a:solidFill>
                  <a:srgbClr val="0B5394"/>
                </a:solidFill>
                <a:latin typeface="Cabin Sketch"/>
                <a:ea typeface="Cabin Sketch"/>
                <a:cs typeface="Cabin Sketch"/>
                <a:sym typeface="Cabin Sketch"/>
              </a:rPr>
              <a:t>Communicate during group work, but please no yelling!</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rPr lang="en" sz="2400">
                <a:solidFill>
                  <a:srgbClr val="0B5394"/>
                </a:solidFill>
                <a:latin typeface="Cabin Sketch"/>
                <a:ea typeface="Cabin Sketch"/>
                <a:cs typeface="Cabin Sketch"/>
                <a:sym typeface="Cabin Sketch"/>
              </a:rPr>
              <a:t>Stay seated unless you are told otherwise.</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01" name="Google Shape;201;p39"/>
          <p:cNvPicPr preferRelativeResize="0"/>
          <p:nvPr/>
        </p:nvPicPr>
        <p:blipFill rotWithShape="1">
          <a:blip r:embed="rId3">
            <a:alphaModFix/>
          </a:blip>
          <a:srcRect b="7978" l="0" r="0" t="0"/>
          <a:stretch/>
        </p:blipFill>
        <p:spPr>
          <a:xfrm>
            <a:off x="159550" y="1191325"/>
            <a:ext cx="2988750" cy="29617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205" name="Shape 205"/>
        <p:cNvGrpSpPr/>
        <p:nvPr/>
      </p:nvGrpSpPr>
      <p:grpSpPr>
        <a:xfrm>
          <a:off x="0" y="0"/>
          <a:ext cx="0" cy="0"/>
          <a:chOff x="0" y="0"/>
          <a:chExt cx="0" cy="0"/>
        </a:xfrm>
      </p:grpSpPr>
      <p:sp>
        <p:nvSpPr>
          <p:cNvPr id="206" name="Google Shape;206;p40"/>
          <p:cNvSpPr txBox="1"/>
          <p:nvPr>
            <p:ph type="title"/>
          </p:nvPr>
        </p:nvSpPr>
        <p:spPr>
          <a:xfrm>
            <a:off x="233975" y="95225"/>
            <a:ext cx="8520600" cy="915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500">
                <a:solidFill>
                  <a:srgbClr val="1C4587"/>
                </a:solidFill>
                <a:latin typeface="Cabin Sketch"/>
                <a:ea typeface="Cabin Sketch"/>
                <a:cs typeface="Cabin Sketch"/>
                <a:sym typeface="Cabin Sketch"/>
              </a:rPr>
              <a:t>Activites </a:t>
            </a:r>
            <a:endParaRPr/>
          </a:p>
        </p:txBody>
      </p:sp>
      <p:sp>
        <p:nvSpPr>
          <p:cNvPr id="207" name="Google Shape;207;p40"/>
          <p:cNvSpPr txBox="1"/>
          <p:nvPr/>
        </p:nvSpPr>
        <p:spPr>
          <a:xfrm>
            <a:off x="233975" y="1010525"/>
            <a:ext cx="8810100" cy="39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B5394"/>
                </a:solidFill>
                <a:latin typeface="Cabin Sketch"/>
                <a:ea typeface="Cabin Sketch"/>
                <a:cs typeface="Cabin Sketch"/>
                <a:sym typeface="Cabin Sketch"/>
              </a:rPr>
              <a:t>Group 1 (T-chart): Scenario Sort! Which scenarios demonstrate </a:t>
            </a:r>
            <a:r>
              <a:rPr lang="en" sz="1800">
                <a:solidFill>
                  <a:srgbClr val="0B5394"/>
                </a:solidFill>
                <a:latin typeface="Cabin Sketch"/>
                <a:ea typeface="Cabin Sketch"/>
                <a:cs typeface="Cabin Sketch"/>
                <a:sym typeface="Cabin Sketch"/>
              </a:rPr>
              <a:t>optimism</a:t>
            </a:r>
            <a:r>
              <a:rPr lang="en" sz="1800">
                <a:solidFill>
                  <a:srgbClr val="0B5394"/>
                </a:solidFill>
                <a:latin typeface="Cabin Sketch"/>
                <a:ea typeface="Cabin Sketch"/>
                <a:cs typeface="Cabin Sketch"/>
                <a:sym typeface="Cabin Sketch"/>
              </a:rPr>
              <a:t> and which demonstrate pessimism? </a:t>
            </a:r>
            <a:r>
              <a:rPr lang="en" sz="1800">
                <a:solidFill>
                  <a:srgbClr val="0B5394"/>
                </a:solidFill>
                <a:latin typeface="Cabin Sketch"/>
                <a:ea typeface="Cabin Sketch"/>
                <a:cs typeface="Cabin Sketch"/>
                <a:sym typeface="Cabin Sketch"/>
              </a:rPr>
              <a:t>Highlight</a:t>
            </a:r>
            <a:r>
              <a:rPr lang="en" sz="1800">
                <a:solidFill>
                  <a:srgbClr val="0B5394"/>
                </a:solidFill>
                <a:latin typeface="Cabin Sketch"/>
                <a:ea typeface="Cabin Sketch"/>
                <a:cs typeface="Cabin Sketch"/>
                <a:sym typeface="Cabin Sketch"/>
              </a:rPr>
              <a:t> evidence that supports your claim. </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rPr lang="en" sz="1800">
                <a:solidFill>
                  <a:srgbClr val="0B5394"/>
                </a:solidFill>
                <a:latin typeface="Cabin Sketch"/>
                <a:ea typeface="Cabin Sketch"/>
                <a:cs typeface="Cabin Sketch"/>
                <a:sym typeface="Cabin Sketch"/>
              </a:rPr>
              <a:t>Group 2 (Venn diagram): Compare and contrast two characters </a:t>
            </a:r>
            <a:r>
              <a:rPr lang="en" sz="1800">
                <a:solidFill>
                  <a:srgbClr val="0B5394"/>
                </a:solidFill>
                <a:latin typeface="Cabin Sketch"/>
                <a:ea typeface="Cabin Sketch"/>
                <a:cs typeface="Cabin Sketch"/>
                <a:sym typeface="Cabin Sketch"/>
              </a:rPr>
              <a:t>experiences</a:t>
            </a:r>
            <a:r>
              <a:rPr lang="en" sz="1800">
                <a:solidFill>
                  <a:srgbClr val="0B5394"/>
                </a:solidFill>
                <a:latin typeface="Cabin Sketch"/>
                <a:ea typeface="Cabin Sketch"/>
                <a:cs typeface="Cabin Sketch"/>
                <a:sym typeface="Cabin Sketch"/>
              </a:rPr>
              <a:t>. What </a:t>
            </a:r>
            <a:r>
              <a:rPr lang="en" sz="1800">
                <a:solidFill>
                  <a:srgbClr val="0B5394"/>
                </a:solidFill>
                <a:latin typeface="Cabin Sketch"/>
                <a:ea typeface="Cabin Sketch"/>
                <a:cs typeface="Cabin Sketch"/>
                <a:sym typeface="Cabin Sketch"/>
              </a:rPr>
              <a:t>happened</a:t>
            </a:r>
            <a:r>
              <a:rPr lang="en" sz="1800">
                <a:solidFill>
                  <a:srgbClr val="0B5394"/>
                </a:solidFill>
                <a:latin typeface="Cabin Sketch"/>
                <a:ea typeface="Cabin Sketch"/>
                <a:cs typeface="Cabin Sketch"/>
                <a:sym typeface="Cabin Sketch"/>
              </a:rPr>
              <a:t> to them that was the same? What was different? What was each characters’ outlook?</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rPr lang="en" sz="1800">
                <a:solidFill>
                  <a:srgbClr val="0B5394"/>
                </a:solidFill>
                <a:latin typeface="Cabin Sketch"/>
                <a:ea typeface="Cabin Sketch"/>
                <a:cs typeface="Cabin Sketch"/>
                <a:sym typeface="Cabin Sketch"/>
              </a:rPr>
              <a:t>Group 3 (3 columns): What can you do to be optimistic on a daily, monthly, or yearly basis? Brainstorm some ideas.</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rPr lang="en" sz="1800">
                <a:solidFill>
                  <a:srgbClr val="0B5394"/>
                </a:solidFill>
                <a:latin typeface="Cabin Sketch"/>
                <a:ea typeface="Cabin Sketch"/>
                <a:cs typeface="Cabin Sketch"/>
                <a:sym typeface="Cabin Sketch"/>
              </a:rPr>
              <a:t>Group 4 (Bulleted list): What are some ways to be optimistic? Read this article to find out!</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t/>
            </a:r>
            <a:endParaRPr sz="1800">
              <a:solidFill>
                <a:srgbClr val="0B5394"/>
              </a:solidFill>
              <a:latin typeface="Cabin Sketch"/>
              <a:ea typeface="Cabin Sketch"/>
              <a:cs typeface="Cabin Sketch"/>
              <a:sym typeface="Cabin Sketch"/>
            </a:endParaRPr>
          </a:p>
          <a:p>
            <a:pPr indent="0" lvl="0" marL="0" rtl="0" algn="ctr">
              <a:spcBef>
                <a:spcPts val="0"/>
              </a:spcBef>
              <a:spcAft>
                <a:spcPts val="0"/>
              </a:spcAft>
              <a:buNone/>
            </a:pPr>
            <a:r>
              <a:rPr lang="en" sz="1800">
                <a:solidFill>
                  <a:srgbClr val="0B5394"/>
                </a:solidFill>
                <a:latin typeface="Cabin Sketch"/>
                <a:ea typeface="Cabin Sketch"/>
                <a:cs typeface="Cabin Sketch"/>
                <a:sym typeface="Cabin Sketch"/>
              </a:rPr>
              <a:t>Be prepared to share with the class!</a:t>
            </a:r>
            <a:endParaRPr sz="1800">
              <a:solidFill>
                <a:srgbClr val="0B5394"/>
              </a:solidFill>
              <a:latin typeface="Cabin Sketch"/>
              <a:ea typeface="Cabin Sketch"/>
              <a:cs typeface="Cabin Sketch"/>
              <a:sym typeface="Cabin Sketch"/>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211" name="Shape 211"/>
        <p:cNvGrpSpPr/>
        <p:nvPr/>
      </p:nvGrpSpPr>
      <p:grpSpPr>
        <a:xfrm>
          <a:off x="0" y="0"/>
          <a:ext cx="0" cy="0"/>
          <a:chOff x="0" y="0"/>
          <a:chExt cx="0" cy="0"/>
        </a:xfrm>
      </p:grpSpPr>
      <p:sp>
        <p:nvSpPr>
          <p:cNvPr id="212" name="Google Shape;212;p41"/>
          <p:cNvSpPr txBox="1"/>
          <p:nvPr>
            <p:ph type="title"/>
          </p:nvPr>
        </p:nvSpPr>
        <p:spPr>
          <a:xfrm>
            <a:off x="734300" y="113450"/>
            <a:ext cx="8520600" cy="153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500">
                <a:solidFill>
                  <a:srgbClr val="1C4587"/>
                </a:solidFill>
                <a:latin typeface="Cabin Sketch"/>
                <a:ea typeface="Cabin Sketch"/>
                <a:cs typeface="Cabin Sketch"/>
                <a:sym typeface="Cabin Sketch"/>
              </a:rPr>
              <a:t>Homework</a:t>
            </a:r>
            <a:endParaRPr/>
          </a:p>
        </p:txBody>
      </p:sp>
      <p:sp>
        <p:nvSpPr>
          <p:cNvPr id="213" name="Google Shape;213;p41"/>
          <p:cNvSpPr txBox="1"/>
          <p:nvPr>
            <p:ph idx="1" type="body"/>
          </p:nvPr>
        </p:nvSpPr>
        <p:spPr>
          <a:xfrm>
            <a:off x="3459225" y="1191325"/>
            <a:ext cx="5528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B5394"/>
                </a:solidFill>
                <a:latin typeface="Cabin Sketch"/>
                <a:ea typeface="Cabin Sketch"/>
                <a:cs typeface="Cabin Sketch"/>
                <a:sym typeface="Cabin Sketch"/>
              </a:rPr>
              <a:t>For homework, you will read an article about an Optimism Hero.</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rPr lang="en" sz="2400">
                <a:solidFill>
                  <a:srgbClr val="0B5394"/>
                </a:solidFill>
                <a:latin typeface="Cabin Sketch"/>
                <a:ea typeface="Cabin Sketch"/>
                <a:cs typeface="Cabin Sketch"/>
                <a:sym typeface="Cabin Sketch"/>
              </a:rPr>
              <a:t>You will draw a picture of this person. Then, you will answer the questions about your hero, his or her challenges, and their optimistic attitude. </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214" name="Google Shape;214;p41"/>
          <p:cNvPicPr preferRelativeResize="0"/>
          <p:nvPr/>
        </p:nvPicPr>
        <p:blipFill>
          <a:blip r:embed="rId3">
            <a:alphaModFix/>
          </a:blip>
          <a:stretch>
            <a:fillRect/>
          </a:stretch>
        </p:blipFill>
        <p:spPr>
          <a:xfrm>
            <a:off x="162725" y="517350"/>
            <a:ext cx="3125425" cy="43912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218" name="Shape 218"/>
        <p:cNvGrpSpPr/>
        <p:nvPr/>
      </p:nvGrpSpPr>
      <p:grpSpPr>
        <a:xfrm>
          <a:off x="0" y="0"/>
          <a:ext cx="0" cy="0"/>
          <a:chOff x="0" y="0"/>
          <a:chExt cx="0" cy="0"/>
        </a:xfrm>
      </p:grpSpPr>
      <p:sp>
        <p:nvSpPr>
          <p:cNvPr id="219" name="Google Shape;219;p42"/>
          <p:cNvSpPr txBox="1"/>
          <p:nvPr>
            <p:ph type="title"/>
          </p:nvPr>
        </p:nvSpPr>
        <p:spPr>
          <a:xfrm>
            <a:off x="311700" y="217100"/>
            <a:ext cx="8520600" cy="153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4500">
                <a:solidFill>
                  <a:srgbClr val="1C4587"/>
                </a:solidFill>
                <a:latin typeface="Cabin Sketch"/>
                <a:ea typeface="Cabin Sketch"/>
                <a:cs typeface="Cabin Sketch"/>
                <a:sym typeface="Cabin Sketch"/>
              </a:rPr>
              <a:t>Exit Ticket</a:t>
            </a:r>
            <a:endParaRPr/>
          </a:p>
        </p:txBody>
      </p:sp>
      <p:sp>
        <p:nvSpPr>
          <p:cNvPr id="220" name="Google Shape;220;p42"/>
          <p:cNvSpPr txBox="1"/>
          <p:nvPr>
            <p:ph idx="1" type="body"/>
          </p:nvPr>
        </p:nvSpPr>
        <p:spPr>
          <a:xfrm>
            <a:off x="1164750" y="1088250"/>
            <a:ext cx="7122600" cy="365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B5394"/>
                </a:solidFill>
                <a:latin typeface="Cabin Sketch"/>
                <a:ea typeface="Cabin Sketch"/>
                <a:cs typeface="Cabin Sketch"/>
                <a:sym typeface="Cabin Sketch"/>
              </a:rPr>
              <a:t>To demonstrate your knowledge on what you’ve learned today, you will write at least </a:t>
            </a:r>
            <a:r>
              <a:rPr b="1" lang="en" sz="2400" u="sng">
                <a:solidFill>
                  <a:srgbClr val="0B5394"/>
                </a:solidFill>
                <a:latin typeface="Cabin Sketch"/>
                <a:ea typeface="Cabin Sketch"/>
                <a:cs typeface="Cabin Sketch"/>
                <a:sym typeface="Cabin Sketch"/>
              </a:rPr>
              <a:t>four</a:t>
            </a:r>
            <a:r>
              <a:rPr b="1" lang="en" sz="2400">
                <a:solidFill>
                  <a:srgbClr val="0B5394"/>
                </a:solidFill>
                <a:latin typeface="Cabin Sketch"/>
                <a:ea typeface="Cabin Sketch"/>
                <a:cs typeface="Cabin Sketch"/>
                <a:sym typeface="Cabin Sketch"/>
              </a:rPr>
              <a:t> </a:t>
            </a:r>
            <a:r>
              <a:rPr lang="en" sz="2400">
                <a:solidFill>
                  <a:srgbClr val="0B5394"/>
                </a:solidFill>
                <a:latin typeface="Cabin Sketch"/>
                <a:ea typeface="Cabin Sketch"/>
                <a:cs typeface="Cabin Sketch"/>
                <a:sym typeface="Cabin Sketch"/>
              </a:rPr>
              <a:t>sentences answering the question:</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rPr lang="en" sz="2400">
                <a:solidFill>
                  <a:srgbClr val="0B5394"/>
                </a:solidFill>
                <a:latin typeface="Cabin Sketch"/>
                <a:ea typeface="Cabin Sketch"/>
                <a:cs typeface="Cabin Sketch"/>
                <a:sym typeface="Cabin Sketch"/>
              </a:rPr>
              <a:t>“Do you think Ugandans can be happy even though most of them are living in poverty?”</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rPr lang="en" sz="2400">
                <a:solidFill>
                  <a:srgbClr val="0B5394"/>
                </a:solidFill>
                <a:latin typeface="Cabin Sketch"/>
                <a:ea typeface="Cabin Sketch"/>
                <a:cs typeface="Cabin Sketch"/>
                <a:sym typeface="Cabin Sketch"/>
              </a:rPr>
              <a:t>Use examples from </a:t>
            </a:r>
            <a:r>
              <a:rPr i="1" lang="en" sz="2400">
                <a:solidFill>
                  <a:srgbClr val="0B5394"/>
                </a:solidFill>
                <a:latin typeface="Cabin Sketch"/>
                <a:ea typeface="Cabin Sketch"/>
                <a:cs typeface="Cabin Sketch"/>
                <a:sym typeface="Cabin Sketch"/>
              </a:rPr>
              <a:t>It’s Okay to Make Mistakes</a:t>
            </a:r>
            <a:r>
              <a:rPr lang="en" sz="2400">
                <a:solidFill>
                  <a:srgbClr val="0B5394"/>
                </a:solidFill>
                <a:latin typeface="Cabin Sketch"/>
                <a:ea typeface="Cabin Sketch"/>
                <a:cs typeface="Cabin Sketch"/>
                <a:sym typeface="Cabin Sketch"/>
              </a:rPr>
              <a:t>, this presentation, and your group activities! </a:t>
            </a:r>
            <a:endParaRPr sz="2400">
              <a:solidFill>
                <a:srgbClr val="0B5394"/>
              </a:solidFill>
              <a:latin typeface="Cabin Sketch"/>
              <a:ea typeface="Cabin Sketch"/>
              <a:cs typeface="Cabin Sketch"/>
              <a:sym typeface="Cabin Sketch"/>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24" name="Shape 224"/>
        <p:cNvGrpSpPr/>
        <p:nvPr/>
      </p:nvGrpSpPr>
      <p:grpSpPr>
        <a:xfrm>
          <a:off x="0" y="0"/>
          <a:ext cx="0" cy="0"/>
          <a:chOff x="0" y="0"/>
          <a:chExt cx="0" cy="0"/>
        </a:xfrm>
      </p:grpSpPr>
      <p:sp>
        <p:nvSpPr>
          <p:cNvPr id="225" name="Google Shape;225;p43"/>
          <p:cNvSpPr txBox="1"/>
          <p:nvPr>
            <p:ph type="ctrTitle"/>
          </p:nvPr>
        </p:nvSpPr>
        <p:spPr>
          <a:xfrm>
            <a:off x="811200" y="241975"/>
            <a:ext cx="7521600" cy="151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9600">
                <a:latin typeface="Amatic SC"/>
                <a:ea typeface="Amatic SC"/>
                <a:cs typeface="Amatic SC"/>
                <a:sym typeface="Amatic SC"/>
              </a:rPr>
              <a:t>Bus Tour of Ugan</a:t>
            </a:r>
            <a:r>
              <a:rPr lang="en" sz="9600">
                <a:latin typeface="Amatic SC"/>
                <a:ea typeface="Amatic SC"/>
                <a:cs typeface="Amatic SC"/>
                <a:sym typeface="Amatic SC"/>
              </a:rPr>
              <a:t>da</a:t>
            </a:r>
            <a:endParaRPr sz="9600">
              <a:latin typeface="Amatic SC"/>
              <a:ea typeface="Amatic SC"/>
              <a:cs typeface="Amatic SC"/>
              <a:sym typeface="Amatic SC"/>
            </a:endParaRPr>
          </a:p>
        </p:txBody>
      </p:sp>
      <p:sp>
        <p:nvSpPr>
          <p:cNvPr id="226" name="Google Shape;226;p43"/>
          <p:cNvSpPr txBox="1"/>
          <p:nvPr>
            <p:ph idx="1" type="subTitle"/>
          </p:nvPr>
        </p:nvSpPr>
        <p:spPr>
          <a:xfrm>
            <a:off x="1792538" y="1499875"/>
            <a:ext cx="5675700" cy="470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Comic Sans MS"/>
                <a:ea typeface="Comic Sans MS"/>
                <a:cs typeface="Comic Sans MS"/>
                <a:sym typeface="Comic Sans MS"/>
              </a:rPr>
              <a:t>Presented by: Mr. Lozano and Ms. Merkle</a:t>
            </a:r>
            <a:endParaRPr sz="1800">
              <a:latin typeface="Comic Sans MS"/>
              <a:ea typeface="Comic Sans MS"/>
              <a:cs typeface="Comic Sans MS"/>
              <a:sym typeface="Comic Sans MS"/>
            </a:endParaRPr>
          </a:p>
        </p:txBody>
      </p:sp>
      <p:pic>
        <p:nvPicPr>
          <p:cNvPr id="227" name="Google Shape;227;p43"/>
          <p:cNvPicPr preferRelativeResize="0"/>
          <p:nvPr/>
        </p:nvPicPr>
        <p:blipFill>
          <a:blip r:embed="rId3">
            <a:alphaModFix/>
          </a:blip>
          <a:stretch>
            <a:fillRect/>
          </a:stretch>
        </p:blipFill>
        <p:spPr>
          <a:xfrm>
            <a:off x="2468076" y="2163850"/>
            <a:ext cx="4600900" cy="258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03" name="Shape 103"/>
        <p:cNvGrpSpPr/>
        <p:nvPr/>
      </p:nvGrpSpPr>
      <p:grpSpPr>
        <a:xfrm>
          <a:off x="0" y="0"/>
          <a:ext cx="0" cy="0"/>
          <a:chOff x="0" y="0"/>
          <a:chExt cx="0" cy="0"/>
        </a:xfrm>
      </p:grpSpPr>
      <p:sp>
        <p:nvSpPr>
          <p:cNvPr id="104" name="Google Shape;104;p26"/>
          <p:cNvSpPr txBox="1"/>
          <p:nvPr>
            <p:ph idx="1" type="subTitle"/>
          </p:nvPr>
        </p:nvSpPr>
        <p:spPr>
          <a:xfrm>
            <a:off x="676925" y="1024350"/>
            <a:ext cx="8051400" cy="3094800"/>
          </a:xfrm>
          <a:prstGeom prst="rect">
            <a:avLst/>
          </a:prstGeom>
        </p:spPr>
        <p:txBody>
          <a:bodyPr anchorCtr="0" anchor="t" bIns="91425" lIns="91425" spcFirstLastPara="1" rIns="91425" wrap="square" tIns="91425">
            <a:noAutofit/>
          </a:bodyPr>
          <a:lstStyle/>
          <a:p>
            <a:pPr indent="0" lvl="0" marL="0" rtl="0" algn="ctr">
              <a:lnSpc>
                <a:spcPct val="150000"/>
              </a:lnSpc>
              <a:spcBef>
                <a:spcPts val="1100"/>
              </a:spcBef>
              <a:spcAft>
                <a:spcPts val="0"/>
              </a:spcAft>
              <a:buClr>
                <a:schemeClr val="dk1"/>
              </a:buClr>
              <a:buSzPts val="1100"/>
              <a:buFont typeface="Arial"/>
              <a:buNone/>
            </a:pPr>
            <a:r>
              <a:rPr lang="en" sz="3600">
                <a:solidFill>
                  <a:srgbClr val="1C4587"/>
                </a:solidFill>
                <a:latin typeface="Cabin Sketch"/>
                <a:ea typeface="Cabin Sketch"/>
                <a:cs typeface="Cabin Sketch"/>
                <a:sym typeface="Cabin Sketch"/>
              </a:rPr>
              <a:t>Compelling Question:</a:t>
            </a:r>
            <a:endParaRPr sz="3600">
              <a:solidFill>
                <a:srgbClr val="1C4587"/>
              </a:solidFill>
              <a:latin typeface="Cabin Sketch"/>
              <a:ea typeface="Cabin Sketch"/>
              <a:cs typeface="Cabin Sketch"/>
              <a:sym typeface="Cabin Sketch"/>
            </a:endParaRPr>
          </a:p>
          <a:p>
            <a:pPr indent="0" lvl="0" marL="0" rtl="0" algn="ctr">
              <a:lnSpc>
                <a:spcPct val="150000"/>
              </a:lnSpc>
              <a:spcBef>
                <a:spcPts val="1100"/>
              </a:spcBef>
              <a:spcAft>
                <a:spcPts val="0"/>
              </a:spcAft>
              <a:buClr>
                <a:schemeClr val="dk1"/>
              </a:buClr>
              <a:buSzPts val="1100"/>
              <a:buFont typeface="Arial"/>
              <a:buNone/>
            </a:pPr>
            <a:r>
              <a:rPr lang="en" sz="3600">
                <a:solidFill>
                  <a:srgbClr val="1C4587"/>
                </a:solidFill>
                <a:latin typeface="Cabin Sketch"/>
                <a:ea typeface="Cabin Sketch"/>
                <a:cs typeface="Cabin Sketch"/>
                <a:sym typeface="Cabin Sketch"/>
              </a:rPr>
              <a:t>What is it that makes us truly happy?</a:t>
            </a:r>
            <a:endParaRPr sz="3600">
              <a:solidFill>
                <a:srgbClr val="1C4587"/>
              </a:solidFill>
              <a:latin typeface="Cabin Sketch"/>
              <a:ea typeface="Cabin Sketch"/>
              <a:cs typeface="Cabin Sketch"/>
              <a:sym typeface="Cabin Sketch"/>
            </a:endParaRPr>
          </a:p>
          <a:p>
            <a:pPr indent="0" lvl="0" marL="0" rtl="0" algn="ctr">
              <a:lnSpc>
                <a:spcPct val="150000"/>
              </a:lnSpc>
              <a:spcBef>
                <a:spcPts val="1100"/>
              </a:spcBef>
              <a:spcAft>
                <a:spcPts val="0"/>
              </a:spcAft>
              <a:buClr>
                <a:schemeClr val="dk1"/>
              </a:buClr>
              <a:buSzPts val="1100"/>
              <a:buFont typeface="Arial"/>
              <a:buNone/>
            </a:pPr>
            <a:r>
              <a:rPr lang="en" sz="3000">
                <a:solidFill>
                  <a:srgbClr val="1C4587"/>
                </a:solidFill>
                <a:latin typeface="Cabin Sketch"/>
                <a:ea typeface="Cabin Sketch"/>
                <a:cs typeface="Cabin Sketch"/>
                <a:sym typeface="Cabin Sketch"/>
              </a:rPr>
              <a:t>What is Eudemonic Happiness?</a:t>
            </a:r>
            <a:endParaRPr sz="3000">
              <a:solidFill>
                <a:srgbClr val="1C4587"/>
              </a:solidFill>
              <a:latin typeface="Cabin Sketch"/>
              <a:ea typeface="Cabin Sketch"/>
              <a:cs typeface="Cabin Sketch"/>
              <a:sym typeface="Cabin Sketch"/>
            </a:endParaRPr>
          </a:p>
          <a:p>
            <a:pPr indent="0" lvl="0" marL="0" rtl="0" algn="ctr">
              <a:spcBef>
                <a:spcPts val="1100"/>
              </a:spcBef>
              <a:spcAft>
                <a:spcPts val="0"/>
              </a:spcAft>
              <a:buNone/>
            </a:pPr>
            <a:r>
              <a:t/>
            </a:r>
            <a:endParaRPr/>
          </a:p>
        </p:txBody>
      </p:sp>
      <p:pic>
        <p:nvPicPr>
          <p:cNvPr id="105" name="Google Shape;105;p26"/>
          <p:cNvPicPr preferRelativeResize="0"/>
          <p:nvPr/>
        </p:nvPicPr>
        <p:blipFill>
          <a:blip r:embed="rId3">
            <a:alphaModFix/>
          </a:blip>
          <a:stretch>
            <a:fillRect/>
          </a:stretch>
        </p:blipFill>
        <p:spPr>
          <a:xfrm>
            <a:off x="6879025" y="281050"/>
            <a:ext cx="2264975" cy="1902225"/>
          </a:xfrm>
          <a:prstGeom prst="rect">
            <a:avLst/>
          </a:prstGeom>
          <a:noFill/>
          <a:ln>
            <a:noFill/>
          </a:ln>
        </p:spPr>
      </p:pic>
      <p:pic>
        <p:nvPicPr>
          <p:cNvPr descr="See the source image" id="106" name="Google Shape;106;p26"/>
          <p:cNvPicPr preferRelativeResize="0"/>
          <p:nvPr/>
        </p:nvPicPr>
        <p:blipFill>
          <a:blip r:embed="rId4">
            <a:alphaModFix/>
          </a:blip>
          <a:stretch>
            <a:fillRect/>
          </a:stretch>
        </p:blipFill>
        <p:spPr>
          <a:xfrm rot="621978">
            <a:off x="312623" y="3689796"/>
            <a:ext cx="2022053" cy="112475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31" name="Shape 231"/>
        <p:cNvGrpSpPr/>
        <p:nvPr/>
      </p:nvGrpSpPr>
      <p:grpSpPr>
        <a:xfrm>
          <a:off x="0" y="0"/>
          <a:ext cx="0" cy="0"/>
          <a:chOff x="0" y="0"/>
          <a:chExt cx="0" cy="0"/>
        </a:xfrm>
      </p:grpSpPr>
      <p:sp>
        <p:nvSpPr>
          <p:cNvPr id="232" name="Google Shape;232;p44"/>
          <p:cNvSpPr txBox="1"/>
          <p:nvPr>
            <p:ph type="ctrTitle"/>
          </p:nvPr>
        </p:nvSpPr>
        <p:spPr>
          <a:xfrm>
            <a:off x="373933" y="6946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800">
                <a:latin typeface="Comic Sans MS"/>
                <a:ea typeface="Comic Sans MS"/>
                <a:cs typeface="Comic Sans MS"/>
                <a:sym typeface="Comic Sans MS"/>
              </a:rPr>
              <a:t>What did you learn about last class? </a:t>
            </a:r>
            <a:endParaRPr sz="4800">
              <a:latin typeface="Comic Sans MS"/>
              <a:ea typeface="Comic Sans MS"/>
              <a:cs typeface="Comic Sans MS"/>
              <a:sym typeface="Comic Sans MS"/>
            </a:endParaRPr>
          </a:p>
          <a:p>
            <a:pPr indent="0" lvl="0" marL="0" rtl="0" algn="ctr">
              <a:spcBef>
                <a:spcPts val="0"/>
              </a:spcBef>
              <a:spcAft>
                <a:spcPts val="0"/>
              </a:spcAft>
              <a:buNone/>
            </a:pPr>
            <a:r>
              <a:rPr lang="en" sz="4800">
                <a:latin typeface="Comic Sans MS"/>
                <a:ea typeface="Comic Sans MS"/>
                <a:cs typeface="Comic Sans MS"/>
                <a:sym typeface="Comic Sans MS"/>
              </a:rPr>
              <a:t>What makes people happy?</a:t>
            </a:r>
            <a:endParaRPr sz="4800">
              <a:latin typeface="Comic Sans MS"/>
              <a:ea typeface="Comic Sans MS"/>
              <a:cs typeface="Comic Sans MS"/>
              <a:sym typeface="Comic Sans MS"/>
            </a:endParaRPr>
          </a:p>
        </p:txBody>
      </p:sp>
      <p:pic>
        <p:nvPicPr>
          <p:cNvPr id="233" name="Google Shape;233;p44"/>
          <p:cNvPicPr preferRelativeResize="0"/>
          <p:nvPr/>
        </p:nvPicPr>
        <p:blipFill>
          <a:blip r:embed="rId3">
            <a:alphaModFix/>
          </a:blip>
          <a:stretch>
            <a:fillRect/>
          </a:stretch>
        </p:blipFill>
        <p:spPr>
          <a:xfrm>
            <a:off x="6063550" y="2913438"/>
            <a:ext cx="2133600" cy="2143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37" name="Shape 237"/>
        <p:cNvGrpSpPr/>
        <p:nvPr/>
      </p:nvGrpSpPr>
      <p:grpSpPr>
        <a:xfrm>
          <a:off x="0" y="0"/>
          <a:ext cx="0" cy="0"/>
          <a:chOff x="0" y="0"/>
          <a:chExt cx="0" cy="0"/>
        </a:xfrm>
      </p:grpSpPr>
      <p:sp>
        <p:nvSpPr>
          <p:cNvPr id="238" name="Google Shape;238;p45"/>
          <p:cNvSpPr txBox="1"/>
          <p:nvPr>
            <p:ph type="title"/>
          </p:nvPr>
        </p:nvSpPr>
        <p:spPr>
          <a:xfrm>
            <a:off x="311700" y="3067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Our Itinerary</a:t>
            </a:r>
            <a:endParaRPr b="1" sz="4800">
              <a:latin typeface="Amatic SC"/>
              <a:ea typeface="Amatic SC"/>
              <a:cs typeface="Amatic SC"/>
              <a:sym typeface="Amatic SC"/>
            </a:endParaRPr>
          </a:p>
        </p:txBody>
      </p:sp>
      <p:sp>
        <p:nvSpPr>
          <p:cNvPr id="239" name="Google Shape;239;p45"/>
          <p:cNvSpPr txBox="1"/>
          <p:nvPr>
            <p:ph idx="1" type="body"/>
          </p:nvPr>
        </p:nvSpPr>
        <p:spPr>
          <a:xfrm>
            <a:off x="311700" y="1368825"/>
            <a:ext cx="8520600" cy="3200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latin typeface="Comic Sans MS"/>
                <a:ea typeface="Comic Sans MS"/>
                <a:cs typeface="Comic Sans MS"/>
                <a:sym typeface="Comic Sans MS"/>
              </a:rPr>
              <a:t>Please take some time now to fill out your airplane ticket and name tag. </a:t>
            </a:r>
            <a:endParaRPr sz="2400">
              <a:latin typeface="Comic Sans MS"/>
              <a:ea typeface="Comic Sans MS"/>
              <a:cs typeface="Comic Sans MS"/>
              <a:sym typeface="Comic Sans MS"/>
            </a:endParaRPr>
          </a:p>
        </p:txBody>
      </p:sp>
      <p:pic>
        <p:nvPicPr>
          <p:cNvPr id="240" name="Google Shape;240;p45"/>
          <p:cNvPicPr preferRelativeResize="0"/>
          <p:nvPr/>
        </p:nvPicPr>
        <p:blipFill>
          <a:blip r:embed="rId3">
            <a:alphaModFix/>
          </a:blip>
          <a:stretch>
            <a:fillRect/>
          </a:stretch>
        </p:blipFill>
        <p:spPr>
          <a:xfrm>
            <a:off x="3593775" y="2792225"/>
            <a:ext cx="1956450" cy="1956450"/>
          </a:xfrm>
          <a:prstGeom prst="rect">
            <a:avLst/>
          </a:prstGeom>
          <a:noFill/>
          <a:ln>
            <a:noFill/>
          </a:ln>
        </p:spPr>
      </p:pic>
      <p:sp>
        <p:nvSpPr>
          <p:cNvPr id="241" name="Google Shape;241;p45"/>
          <p:cNvSpPr/>
          <p:nvPr/>
        </p:nvSpPr>
        <p:spPr>
          <a:xfrm>
            <a:off x="5724175" y="2833700"/>
            <a:ext cx="2101800" cy="1493400"/>
          </a:xfrm>
          <a:prstGeom prst="wedgeRoundRectCallout">
            <a:avLst>
              <a:gd fmla="val -20833" name="adj1"/>
              <a:gd fmla="val 62500" name="adj2"/>
              <a:gd fmla="val 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5"/>
          <p:cNvSpPr txBox="1"/>
          <p:nvPr/>
        </p:nvSpPr>
        <p:spPr>
          <a:xfrm>
            <a:off x="5907400" y="2927050"/>
            <a:ext cx="1652400" cy="118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aveat"/>
                <a:ea typeface="Caveat"/>
                <a:cs typeface="Caveat"/>
                <a:sym typeface="Caveat"/>
              </a:rPr>
              <a:t>Please board the plane and prepare for take-off.</a:t>
            </a:r>
            <a:r>
              <a:rPr lang="en" sz="1000"/>
              <a:t> </a:t>
            </a:r>
            <a:endParaRPr sz="10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46" name="Shape 246"/>
        <p:cNvGrpSpPr/>
        <p:nvPr/>
      </p:nvGrpSpPr>
      <p:grpSpPr>
        <a:xfrm>
          <a:off x="0" y="0"/>
          <a:ext cx="0" cy="0"/>
          <a:chOff x="0" y="0"/>
          <a:chExt cx="0" cy="0"/>
        </a:xfrm>
      </p:grpSpPr>
      <p:sp>
        <p:nvSpPr>
          <p:cNvPr id="247" name="Google Shape;247;p46"/>
          <p:cNvSpPr txBox="1"/>
          <p:nvPr>
            <p:ph type="title"/>
          </p:nvPr>
        </p:nvSpPr>
        <p:spPr>
          <a:xfrm>
            <a:off x="311700" y="286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Uganda Guessing Game</a:t>
            </a:r>
            <a:endParaRPr b="1" sz="4800">
              <a:latin typeface="Amatic SC"/>
              <a:ea typeface="Amatic SC"/>
              <a:cs typeface="Amatic SC"/>
              <a:sym typeface="Amatic SC"/>
            </a:endParaRPr>
          </a:p>
        </p:txBody>
      </p:sp>
      <p:sp>
        <p:nvSpPr>
          <p:cNvPr id="248" name="Google Shape;248;p46"/>
          <p:cNvSpPr txBox="1"/>
          <p:nvPr>
            <p:ph idx="1" type="body"/>
          </p:nvPr>
        </p:nvSpPr>
        <p:spPr>
          <a:xfrm>
            <a:off x="311700" y="1638450"/>
            <a:ext cx="8520600" cy="3048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omic Sans MS"/>
              <a:buAutoNum type="arabicPeriod"/>
            </a:pPr>
            <a:r>
              <a:rPr lang="en" sz="2400">
                <a:latin typeface="Comic Sans MS"/>
                <a:ea typeface="Comic Sans MS"/>
                <a:cs typeface="Comic Sans MS"/>
                <a:sym typeface="Comic Sans MS"/>
              </a:rPr>
              <a:t>Where is Uganda located?</a:t>
            </a:r>
            <a:endParaRPr sz="2400">
              <a:latin typeface="Comic Sans MS"/>
              <a:ea typeface="Comic Sans MS"/>
              <a:cs typeface="Comic Sans MS"/>
              <a:sym typeface="Comic Sans MS"/>
            </a:endParaRPr>
          </a:p>
          <a:p>
            <a:pPr indent="-381000" lvl="0" marL="457200" rtl="0" algn="l">
              <a:spcBef>
                <a:spcPts val="0"/>
              </a:spcBef>
              <a:spcAft>
                <a:spcPts val="0"/>
              </a:spcAft>
              <a:buSzPts val="2400"/>
              <a:buFont typeface="Comic Sans MS"/>
              <a:buAutoNum type="arabicPeriod"/>
            </a:pPr>
            <a:r>
              <a:rPr lang="en" sz="2400">
                <a:latin typeface="Comic Sans MS"/>
                <a:ea typeface="Comic Sans MS"/>
                <a:cs typeface="Comic Sans MS"/>
                <a:sym typeface="Comic Sans MS"/>
              </a:rPr>
              <a:t>How long will it take to get to Uganda? </a:t>
            </a:r>
            <a:endParaRPr sz="2400">
              <a:highlight>
                <a:srgbClr val="FFFF00"/>
              </a:highlight>
              <a:latin typeface="Comic Sans MS"/>
              <a:ea typeface="Comic Sans MS"/>
              <a:cs typeface="Comic Sans MS"/>
              <a:sym typeface="Comic Sans MS"/>
            </a:endParaRPr>
          </a:p>
          <a:p>
            <a:pPr indent="-381000" lvl="0" marL="457200" rtl="0" algn="l">
              <a:spcBef>
                <a:spcPts val="0"/>
              </a:spcBef>
              <a:spcAft>
                <a:spcPts val="0"/>
              </a:spcAft>
              <a:buSzPts val="2400"/>
              <a:buFont typeface="Comic Sans MS"/>
              <a:buAutoNum type="arabicPeriod"/>
            </a:pPr>
            <a:r>
              <a:rPr lang="en" sz="2400">
                <a:latin typeface="Comic Sans MS"/>
                <a:ea typeface="Comic Sans MS"/>
                <a:cs typeface="Comic Sans MS"/>
                <a:sym typeface="Comic Sans MS"/>
              </a:rPr>
              <a:t>How many people live in Uganda?</a:t>
            </a:r>
            <a:endParaRPr sz="2400">
              <a:latin typeface="Comic Sans MS"/>
              <a:ea typeface="Comic Sans MS"/>
              <a:cs typeface="Comic Sans MS"/>
              <a:sym typeface="Comic Sans MS"/>
            </a:endParaRPr>
          </a:p>
          <a:p>
            <a:pPr indent="-381000" lvl="0" marL="457200" rtl="0" algn="l">
              <a:spcBef>
                <a:spcPts val="0"/>
              </a:spcBef>
              <a:spcAft>
                <a:spcPts val="0"/>
              </a:spcAft>
              <a:buSzPts val="2400"/>
              <a:buFont typeface="Comic Sans MS"/>
              <a:buAutoNum type="arabicPeriod"/>
            </a:pPr>
            <a:r>
              <a:rPr lang="en" sz="2400">
                <a:latin typeface="Comic Sans MS"/>
                <a:ea typeface="Comic Sans MS"/>
                <a:cs typeface="Comic Sans MS"/>
                <a:sym typeface="Comic Sans MS"/>
              </a:rPr>
              <a:t>What time is it in Uganda right now? </a:t>
            </a:r>
            <a:endParaRPr sz="2400">
              <a:latin typeface="Comic Sans MS"/>
              <a:ea typeface="Comic Sans MS"/>
              <a:cs typeface="Comic Sans MS"/>
              <a:sym typeface="Comic Sans MS"/>
            </a:endParaRPr>
          </a:p>
          <a:p>
            <a:pPr indent="0" lvl="0" marL="457200" rtl="0" algn="l">
              <a:spcBef>
                <a:spcPts val="1600"/>
              </a:spcBef>
              <a:spcAft>
                <a:spcPts val="160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52" name="Shape 252"/>
        <p:cNvGrpSpPr/>
        <p:nvPr/>
      </p:nvGrpSpPr>
      <p:grpSpPr>
        <a:xfrm>
          <a:off x="0" y="0"/>
          <a:ext cx="0" cy="0"/>
          <a:chOff x="0" y="0"/>
          <a:chExt cx="0" cy="0"/>
        </a:xfrm>
      </p:grpSpPr>
      <p:sp>
        <p:nvSpPr>
          <p:cNvPr id="253" name="Google Shape;253;p47"/>
          <p:cNvSpPr txBox="1"/>
          <p:nvPr>
            <p:ph type="title"/>
          </p:nvPr>
        </p:nvSpPr>
        <p:spPr>
          <a:xfrm>
            <a:off x="311700" y="1312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000">
                <a:latin typeface="Amatic SC"/>
                <a:ea typeface="Amatic SC"/>
                <a:cs typeface="Amatic SC"/>
                <a:sym typeface="Amatic SC"/>
              </a:rPr>
              <a:t>Where is Uganda located?</a:t>
            </a:r>
            <a:endParaRPr b="1" sz="3000">
              <a:latin typeface="Amatic SC"/>
              <a:ea typeface="Amatic SC"/>
              <a:cs typeface="Amatic SC"/>
              <a:sym typeface="Amatic SC"/>
            </a:endParaRPr>
          </a:p>
        </p:txBody>
      </p:sp>
      <p:pic>
        <p:nvPicPr>
          <p:cNvPr id="254" name="Google Shape;254;p47"/>
          <p:cNvPicPr preferRelativeResize="0"/>
          <p:nvPr/>
        </p:nvPicPr>
        <p:blipFill>
          <a:blip r:embed="rId3">
            <a:alphaModFix/>
          </a:blip>
          <a:stretch>
            <a:fillRect/>
          </a:stretch>
        </p:blipFill>
        <p:spPr>
          <a:xfrm>
            <a:off x="526775" y="770625"/>
            <a:ext cx="8090451" cy="41800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58" name="Shape 258"/>
        <p:cNvGrpSpPr/>
        <p:nvPr/>
      </p:nvGrpSpPr>
      <p:grpSpPr>
        <a:xfrm>
          <a:off x="0" y="0"/>
          <a:ext cx="0" cy="0"/>
          <a:chOff x="0" y="0"/>
          <a:chExt cx="0" cy="0"/>
        </a:xfrm>
      </p:grpSpPr>
      <p:sp>
        <p:nvSpPr>
          <p:cNvPr id="259" name="Google Shape;259;p48"/>
          <p:cNvSpPr txBox="1"/>
          <p:nvPr>
            <p:ph type="title"/>
          </p:nvPr>
        </p:nvSpPr>
        <p:spPr>
          <a:xfrm>
            <a:off x="311700" y="1892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Bus Safety (CHAMPS)</a:t>
            </a:r>
            <a:endParaRPr b="1" sz="4800">
              <a:latin typeface="Amatic SC"/>
              <a:ea typeface="Amatic SC"/>
              <a:cs typeface="Amatic SC"/>
              <a:sym typeface="Amatic SC"/>
            </a:endParaRPr>
          </a:p>
        </p:txBody>
      </p:sp>
      <p:sp>
        <p:nvSpPr>
          <p:cNvPr id="260" name="Google Shape;260;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Please remain </a:t>
            </a:r>
            <a:r>
              <a:rPr lang="en">
                <a:highlight>
                  <a:srgbClr val="CFE2F3"/>
                </a:highlight>
                <a:latin typeface="Comic Sans MS"/>
                <a:ea typeface="Comic Sans MS"/>
                <a:cs typeface="Comic Sans MS"/>
                <a:sym typeface="Comic Sans MS"/>
              </a:rPr>
              <a:t>seated</a:t>
            </a:r>
            <a:r>
              <a:rPr lang="en">
                <a:latin typeface="Comic Sans MS"/>
                <a:ea typeface="Comic Sans MS"/>
                <a:cs typeface="Comic Sans MS"/>
                <a:sym typeface="Comic Sans MS"/>
              </a:rPr>
              <a:t>. </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highlight>
                  <a:srgbClr val="CFE2F3"/>
                </a:highlight>
                <a:latin typeface="Comic Sans MS"/>
                <a:ea typeface="Comic Sans MS"/>
                <a:cs typeface="Comic Sans MS"/>
                <a:sym typeface="Comic Sans MS"/>
              </a:rPr>
              <a:t>RESPECT</a:t>
            </a:r>
            <a:r>
              <a:rPr lang="en">
                <a:latin typeface="Comic Sans MS"/>
                <a:ea typeface="Comic Sans MS"/>
                <a:cs typeface="Comic Sans MS"/>
                <a:sym typeface="Comic Sans MS"/>
              </a:rPr>
              <a:t> others.</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Keep hands, feet and belongings </a:t>
            </a:r>
            <a:r>
              <a:rPr lang="en">
                <a:highlight>
                  <a:srgbClr val="CFE2F3"/>
                </a:highlight>
                <a:latin typeface="Comic Sans MS"/>
                <a:ea typeface="Comic Sans MS"/>
                <a:cs typeface="Comic Sans MS"/>
                <a:sym typeface="Comic Sans MS"/>
              </a:rPr>
              <a:t>to yourself</a:t>
            </a:r>
            <a:r>
              <a:rPr lang="en">
                <a:latin typeface="Comic Sans MS"/>
                <a:ea typeface="Comic Sans MS"/>
                <a:cs typeface="Comic Sans MS"/>
                <a:sym typeface="Comic Sans MS"/>
              </a:rPr>
              <a:t>. </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Use </a:t>
            </a:r>
            <a:r>
              <a:rPr lang="en">
                <a:highlight>
                  <a:srgbClr val="CFE2F3"/>
                </a:highlight>
                <a:latin typeface="Comic Sans MS"/>
                <a:ea typeface="Comic Sans MS"/>
                <a:cs typeface="Comic Sans MS"/>
                <a:sym typeface="Comic Sans MS"/>
              </a:rPr>
              <a:t>quiet</a:t>
            </a:r>
            <a:r>
              <a:rPr lang="en">
                <a:latin typeface="Comic Sans MS"/>
                <a:ea typeface="Comic Sans MS"/>
                <a:cs typeface="Comic Sans MS"/>
                <a:sym typeface="Comic Sans MS"/>
              </a:rPr>
              <a:t> voices and be courteous.</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highlight>
                  <a:srgbClr val="CFE2F3"/>
                </a:highlight>
                <a:latin typeface="Comic Sans MS"/>
                <a:ea typeface="Comic Sans MS"/>
                <a:cs typeface="Comic Sans MS"/>
                <a:sym typeface="Comic Sans MS"/>
              </a:rPr>
              <a:t>Follow directions</a:t>
            </a:r>
            <a:r>
              <a:rPr lang="en">
                <a:latin typeface="Comic Sans MS"/>
                <a:ea typeface="Comic Sans MS"/>
                <a:cs typeface="Comic Sans MS"/>
                <a:sym typeface="Comic Sans MS"/>
              </a:rPr>
              <a:t> from the guides (the teachers).</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Bring only </a:t>
            </a:r>
            <a:r>
              <a:rPr lang="en">
                <a:highlight>
                  <a:srgbClr val="CFE2F3"/>
                </a:highlight>
                <a:latin typeface="Comic Sans MS"/>
                <a:ea typeface="Comic Sans MS"/>
                <a:cs typeface="Comic Sans MS"/>
                <a:sym typeface="Comic Sans MS"/>
              </a:rPr>
              <a:t>approved items</a:t>
            </a:r>
            <a:r>
              <a:rPr lang="en">
                <a:latin typeface="Comic Sans MS"/>
                <a:ea typeface="Comic Sans MS"/>
                <a:cs typeface="Comic Sans MS"/>
                <a:sym typeface="Comic Sans MS"/>
              </a:rPr>
              <a:t> on the bus (pen or pencil and travel itinerary)</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Be </a:t>
            </a:r>
            <a:r>
              <a:rPr lang="en">
                <a:highlight>
                  <a:srgbClr val="CFE2F3"/>
                </a:highlight>
                <a:latin typeface="Comic Sans MS"/>
                <a:ea typeface="Comic Sans MS"/>
                <a:cs typeface="Comic Sans MS"/>
                <a:sym typeface="Comic Sans MS"/>
              </a:rPr>
              <a:t>respectful</a:t>
            </a:r>
            <a:r>
              <a:rPr lang="en">
                <a:latin typeface="Comic Sans MS"/>
                <a:ea typeface="Comic Sans MS"/>
                <a:cs typeface="Comic Sans MS"/>
                <a:sym typeface="Comic Sans MS"/>
              </a:rPr>
              <a:t> of the school property and other people’s property. </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Please </a:t>
            </a:r>
            <a:r>
              <a:rPr lang="en">
                <a:highlight>
                  <a:srgbClr val="CFE2F3"/>
                </a:highlight>
                <a:latin typeface="Comic Sans MS"/>
                <a:ea typeface="Comic Sans MS"/>
                <a:cs typeface="Comic Sans MS"/>
                <a:sym typeface="Comic Sans MS"/>
              </a:rPr>
              <a:t>raise your hand</a:t>
            </a:r>
            <a:r>
              <a:rPr lang="en">
                <a:latin typeface="Comic Sans MS"/>
                <a:ea typeface="Comic Sans MS"/>
                <a:cs typeface="Comic Sans MS"/>
                <a:sym typeface="Comic Sans MS"/>
              </a:rPr>
              <a:t> before speaking. </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If you have any questions or concerns, please </a:t>
            </a:r>
            <a:r>
              <a:rPr lang="en">
                <a:highlight>
                  <a:srgbClr val="CFE2F3"/>
                </a:highlight>
                <a:latin typeface="Comic Sans MS"/>
                <a:ea typeface="Comic Sans MS"/>
                <a:cs typeface="Comic Sans MS"/>
                <a:sym typeface="Comic Sans MS"/>
              </a:rPr>
              <a:t>communicate</a:t>
            </a:r>
            <a:r>
              <a:rPr lang="en">
                <a:latin typeface="Comic Sans MS"/>
                <a:ea typeface="Comic Sans MS"/>
                <a:cs typeface="Comic Sans MS"/>
                <a:sym typeface="Comic Sans MS"/>
              </a:rPr>
              <a:t> with the teachers. </a:t>
            </a:r>
            <a:endParaRPr>
              <a:latin typeface="Comic Sans MS"/>
              <a:ea typeface="Comic Sans MS"/>
              <a:cs typeface="Comic Sans MS"/>
              <a:sym typeface="Comic Sans MS"/>
            </a:endParaRPr>
          </a:p>
        </p:txBody>
      </p:sp>
      <p:pic>
        <p:nvPicPr>
          <p:cNvPr id="261" name="Google Shape;261;p48"/>
          <p:cNvPicPr preferRelativeResize="0"/>
          <p:nvPr/>
        </p:nvPicPr>
        <p:blipFill>
          <a:blip r:embed="rId3">
            <a:alphaModFix/>
          </a:blip>
          <a:stretch>
            <a:fillRect/>
          </a:stretch>
        </p:blipFill>
        <p:spPr>
          <a:xfrm>
            <a:off x="6733575" y="656750"/>
            <a:ext cx="1751375" cy="17513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Google Shape;266;p49"/>
          <p:cNvSpPr txBox="1"/>
          <p:nvPr>
            <p:ph idx="1" type="body"/>
          </p:nvPr>
        </p:nvSpPr>
        <p:spPr>
          <a:xfrm>
            <a:off x="311700" y="1152475"/>
            <a:ext cx="2191800" cy="193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267" name="Google Shape;267;p49"/>
          <p:cNvPicPr preferRelativeResize="0"/>
          <p:nvPr/>
        </p:nvPicPr>
        <p:blipFill>
          <a:blip r:embed="rId3">
            <a:alphaModFix/>
          </a:blip>
          <a:stretch>
            <a:fillRect/>
          </a:stretch>
        </p:blipFill>
        <p:spPr>
          <a:xfrm>
            <a:off x="0" y="0"/>
            <a:ext cx="9143999"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71" name="Shape 271"/>
        <p:cNvGrpSpPr/>
        <p:nvPr/>
      </p:nvGrpSpPr>
      <p:grpSpPr>
        <a:xfrm>
          <a:off x="0" y="0"/>
          <a:ext cx="0" cy="0"/>
          <a:chOff x="0" y="0"/>
          <a:chExt cx="0" cy="0"/>
        </a:xfrm>
      </p:grpSpPr>
      <p:sp>
        <p:nvSpPr>
          <p:cNvPr id="272" name="Google Shape;272;p50"/>
          <p:cNvSpPr txBox="1"/>
          <p:nvPr>
            <p:ph type="title"/>
          </p:nvPr>
        </p:nvSpPr>
        <p:spPr>
          <a:xfrm>
            <a:off x="311700" y="203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Districts of Uganda </a:t>
            </a:r>
            <a:endParaRPr b="1" sz="4800">
              <a:latin typeface="Amatic SC"/>
              <a:ea typeface="Amatic SC"/>
              <a:cs typeface="Amatic SC"/>
              <a:sym typeface="Amatic SC"/>
            </a:endParaRPr>
          </a:p>
        </p:txBody>
      </p:sp>
      <p:sp>
        <p:nvSpPr>
          <p:cNvPr id="273" name="Google Shape;273;p50"/>
          <p:cNvSpPr txBox="1"/>
          <p:nvPr>
            <p:ph idx="1" type="body"/>
          </p:nvPr>
        </p:nvSpPr>
        <p:spPr>
          <a:xfrm>
            <a:off x="311700" y="1152475"/>
            <a:ext cx="8520600" cy="364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ic Sans MS"/>
                <a:ea typeface="Comic Sans MS"/>
                <a:cs typeface="Comic Sans MS"/>
                <a:sym typeface="Comic Sans MS"/>
              </a:rPr>
              <a:t>Today we will be covering the Central District of Uganda </a:t>
            </a:r>
            <a:endParaRPr>
              <a:latin typeface="Comic Sans MS"/>
              <a:ea typeface="Comic Sans MS"/>
              <a:cs typeface="Comic Sans MS"/>
              <a:sym typeface="Comic Sans MS"/>
            </a:endParaRPr>
          </a:p>
          <a:p>
            <a:pPr indent="0" lvl="0" marL="0" rtl="0" algn="l">
              <a:spcBef>
                <a:spcPts val="1600"/>
              </a:spcBef>
              <a:spcAft>
                <a:spcPts val="0"/>
              </a:spcAft>
              <a:buNone/>
            </a:pPr>
            <a:r>
              <a:rPr lang="en">
                <a:latin typeface="Comic Sans MS"/>
                <a:ea typeface="Comic Sans MS"/>
                <a:cs typeface="Comic Sans MS"/>
                <a:sym typeface="Comic Sans MS"/>
              </a:rPr>
              <a:t>Within the Central district we will be visiting...</a:t>
            </a:r>
            <a:endParaRPr>
              <a:latin typeface="Comic Sans MS"/>
              <a:ea typeface="Comic Sans MS"/>
              <a:cs typeface="Comic Sans MS"/>
              <a:sym typeface="Comic Sans MS"/>
            </a:endParaRPr>
          </a:p>
          <a:p>
            <a:pPr indent="-342900" lvl="0" marL="457200" rtl="0" algn="l">
              <a:spcBef>
                <a:spcPts val="1600"/>
              </a:spcBef>
              <a:spcAft>
                <a:spcPts val="0"/>
              </a:spcAft>
              <a:buSzPts val="1800"/>
              <a:buFont typeface="Comic Sans MS"/>
              <a:buChar char="●"/>
            </a:pPr>
            <a:r>
              <a:rPr lang="en">
                <a:latin typeface="Comic Sans MS"/>
                <a:ea typeface="Comic Sans MS"/>
                <a:cs typeface="Comic Sans MS"/>
                <a:sym typeface="Comic Sans MS"/>
              </a:rPr>
              <a:t>Entebbe   </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Kampala - Site visit to the Kasubi Tombs</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Queen Elizabeth National Park</a:t>
            </a:r>
            <a:r>
              <a:rPr lang="en" sz="2400">
                <a:latin typeface="Comic Sans MS"/>
                <a:ea typeface="Comic Sans MS"/>
                <a:cs typeface="Comic Sans MS"/>
                <a:sym typeface="Comic Sans MS"/>
              </a:rPr>
              <a:t>  </a:t>
            </a:r>
            <a:endParaRPr sz="2400">
              <a:latin typeface="Comic Sans MS"/>
              <a:ea typeface="Comic Sans MS"/>
              <a:cs typeface="Comic Sans MS"/>
              <a:sym typeface="Comic Sans MS"/>
            </a:endParaRPr>
          </a:p>
          <a:p>
            <a:pPr indent="0" lvl="0" marL="0" rtl="0" algn="l">
              <a:spcBef>
                <a:spcPts val="1600"/>
              </a:spcBef>
              <a:spcAft>
                <a:spcPts val="0"/>
              </a:spcAft>
              <a:buNone/>
            </a:pPr>
            <a:r>
              <a:t/>
            </a:r>
            <a:endParaRPr>
              <a:latin typeface="Comic Sans MS"/>
              <a:ea typeface="Comic Sans MS"/>
              <a:cs typeface="Comic Sans MS"/>
              <a:sym typeface="Comic Sans MS"/>
            </a:endParaRPr>
          </a:p>
          <a:p>
            <a:pPr indent="0" lvl="0" marL="0" rtl="0" algn="l">
              <a:spcBef>
                <a:spcPts val="1600"/>
              </a:spcBef>
              <a:spcAft>
                <a:spcPts val="1600"/>
              </a:spcAft>
              <a:buNone/>
            </a:pPr>
            <a:r>
              <a:rPr lang="en">
                <a:latin typeface="Comic Sans MS"/>
                <a:ea typeface="Comic Sans MS"/>
                <a:cs typeface="Comic Sans MS"/>
                <a:sym typeface="Comic Sans MS"/>
              </a:rPr>
              <a:t>*Please complete the skeleton notes provided in your Uganda Trip Itinerary during the visit to each location.*</a:t>
            </a:r>
            <a:endParaRPr>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77" name="Shape 277"/>
        <p:cNvGrpSpPr/>
        <p:nvPr/>
      </p:nvGrpSpPr>
      <p:grpSpPr>
        <a:xfrm>
          <a:off x="0" y="0"/>
          <a:ext cx="0" cy="0"/>
          <a:chOff x="0" y="0"/>
          <a:chExt cx="0" cy="0"/>
        </a:xfrm>
      </p:grpSpPr>
      <p:sp>
        <p:nvSpPr>
          <p:cNvPr id="278" name="Google Shape;278;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Arrival to Entebbe ~ Uganda International Airport </a:t>
            </a:r>
            <a:endParaRPr b="1" sz="3600">
              <a:latin typeface="Amatic SC"/>
              <a:ea typeface="Amatic SC"/>
              <a:cs typeface="Amatic SC"/>
              <a:sym typeface="Amatic SC"/>
            </a:endParaRPr>
          </a:p>
        </p:txBody>
      </p:sp>
      <p:sp>
        <p:nvSpPr>
          <p:cNvPr id="279" name="Google Shape;279;p51"/>
          <p:cNvSpPr txBox="1"/>
          <p:nvPr>
            <p:ph idx="1" type="body"/>
          </p:nvPr>
        </p:nvSpPr>
        <p:spPr>
          <a:xfrm>
            <a:off x="311700" y="1490875"/>
            <a:ext cx="8520600" cy="69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ic Sans MS"/>
                <a:ea typeface="Comic Sans MS"/>
                <a:cs typeface="Comic Sans MS"/>
                <a:sym typeface="Comic Sans MS"/>
              </a:rPr>
              <a:t>Flight from JFK International Airport in NY to Cairo International Airport in Egypt to Entebbe International Airport in Uganda </a:t>
            </a:r>
            <a:endParaRPr sz="2400">
              <a:latin typeface="Comic Sans MS"/>
              <a:ea typeface="Comic Sans MS"/>
              <a:cs typeface="Comic Sans MS"/>
              <a:sym typeface="Comic Sans MS"/>
            </a:endParaRPr>
          </a:p>
          <a:p>
            <a:pPr indent="0" lvl="0" marL="0" rtl="0" algn="l">
              <a:spcBef>
                <a:spcPts val="1600"/>
              </a:spcBef>
              <a:spcAft>
                <a:spcPts val="1600"/>
              </a:spcAft>
              <a:buNone/>
            </a:pPr>
            <a:r>
              <a:rPr lang="en">
                <a:latin typeface="Comic Sans MS"/>
                <a:ea typeface="Comic Sans MS"/>
                <a:cs typeface="Comic Sans MS"/>
                <a:sym typeface="Comic Sans MS"/>
              </a:rPr>
              <a:t>	</a:t>
            </a:r>
            <a:endParaRPr>
              <a:latin typeface="Comic Sans MS"/>
              <a:ea typeface="Comic Sans MS"/>
              <a:cs typeface="Comic Sans MS"/>
              <a:sym typeface="Comic Sans MS"/>
            </a:endParaRPr>
          </a:p>
        </p:txBody>
      </p:sp>
      <p:sp>
        <p:nvSpPr>
          <p:cNvPr id="280" name="Google Shape;280;p51"/>
          <p:cNvSpPr txBox="1"/>
          <p:nvPr/>
        </p:nvSpPr>
        <p:spPr>
          <a:xfrm>
            <a:off x="1465700" y="3009800"/>
            <a:ext cx="6763800" cy="470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2400">
                <a:solidFill>
                  <a:schemeClr val="dk2"/>
                </a:solidFill>
                <a:latin typeface="Comic Sans MS"/>
                <a:ea typeface="Comic Sans MS"/>
                <a:cs typeface="Comic Sans MS"/>
                <a:sym typeface="Comic Sans MS"/>
              </a:rPr>
              <a:t>Total Hours of Flight : 24 hours 45 mins</a:t>
            </a:r>
            <a:endParaRPr sz="2400">
              <a:solidFill>
                <a:schemeClr val="dk2"/>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80"/>
                                        </p:tgtEl>
                                        <p:attrNameLst>
                                          <p:attrName>style.visibility</p:attrName>
                                        </p:attrNameLst>
                                      </p:cBhvr>
                                      <p:to>
                                        <p:strVal val="visible"/>
                                      </p:to>
                                    </p:set>
                                    <p:anim calcmode="lin" valueType="num">
                                      <p:cBhvr additive="base">
                                        <p:cTn dur="1000"/>
                                        <p:tgtEl>
                                          <p:spTgt spid="28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84" name="Shape 284"/>
        <p:cNvGrpSpPr/>
        <p:nvPr/>
      </p:nvGrpSpPr>
      <p:grpSpPr>
        <a:xfrm>
          <a:off x="0" y="0"/>
          <a:ext cx="0" cy="0"/>
          <a:chOff x="0" y="0"/>
          <a:chExt cx="0" cy="0"/>
        </a:xfrm>
      </p:grpSpPr>
      <p:sp>
        <p:nvSpPr>
          <p:cNvPr id="285" name="Google Shape;285;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See the source image" id="286" name="Google Shape;286;p5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90" name="Shape 290"/>
        <p:cNvGrpSpPr/>
        <p:nvPr/>
      </p:nvGrpSpPr>
      <p:grpSpPr>
        <a:xfrm>
          <a:off x="0" y="0"/>
          <a:ext cx="0" cy="0"/>
          <a:chOff x="0" y="0"/>
          <a:chExt cx="0" cy="0"/>
        </a:xfrm>
      </p:grpSpPr>
      <p:sp>
        <p:nvSpPr>
          <p:cNvPr id="291" name="Google Shape;29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000">
                <a:latin typeface="Amatic SC"/>
                <a:ea typeface="Amatic SC"/>
                <a:cs typeface="Amatic SC"/>
                <a:sym typeface="Amatic SC"/>
              </a:rPr>
              <a:t>Get Onto the Bus In Entebbe </a:t>
            </a:r>
            <a:endParaRPr b="1" sz="3000">
              <a:latin typeface="Amatic SC"/>
              <a:ea typeface="Amatic SC"/>
              <a:cs typeface="Amatic SC"/>
              <a:sym typeface="Amatic SC"/>
            </a:endParaRPr>
          </a:p>
        </p:txBody>
      </p:sp>
      <p:pic>
        <p:nvPicPr>
          <p:cNvPr id="292" name="Google Shape;292;p53"/>
          <p:cNvPicPr preferRelativeResize="0"/>
          <p:nvPr/>
        </p:nvPicPr>
        <p:blipFill>
          <a:blip r:embed="rId3">
            <a:alphaModFix/>
          </a:blip>
          <a:stretch>
            <a:fillRect/>
          </a:stretch>
        </p:blipFill>
        <p:spPr>
          <a:xfrm>
            <a:off x="1179400" y="1017725"/>
            <a:ext cx="6896986" cy="3879550"/>
          </a:xfrm>
          <a:prstGeom prst="rect">
            <a:avLst/>
          </a:prstGeom>
          <a:noFill/>
          <a:ln>
            <a:noFill/>
          </a:ln>
        </p:spPr>
      </p:pic>
      <p:sp>
        <p:nvSpPr>
          <p:cNvPr id="293" name="Google Shape;293;p53"/>
          <p:cNvSpPr/>
          <p:nvPr/>
        </p:nvSpPr>
        <p:spPr>
          <a:xfrm>
            <a:off x="3953375" y="3378850"/>
            <a:ext cx="465000" cy="4650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highlight>
                <a:srgbClr val="FF0000"/>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10" name="Shape 110"/>
        <p:cNvGrpSpPr/>
        <p:nvPr/>
      </p:nvGrpSpPr>
      <p:grpSpPr>
        <a:xfrm>
          <a:off x="0" y="0"/>
          <a:ext cx="0" cy="0"/>
          <a:chOff x="0" y="0"/>
          <a:chExt cx="0" cy="0"/>
        </a:xfrm>
      </p:grpSpPr>
      <p:sp>
        <p:nvSpPr>
          <p:cNvPr id="111" name="Google Shape;11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660000"/>
                </a:solidFill>
                <a:latin typeface="Cabin Sketch"/>
                <a:ea typeface="Cabin Sketch"/>
                <a:cs typeface="Cabin Sketch"/>
                <a:sym typeface="Cabin Sketch"/>
              </a:rPr>
              <a:t>Expectations...</a:t>
            </a:r>
            <a:endParaRPr b="1" sz="3600">
              <a:solidFill>
                <a:srgbClr val="660000"/>
              </a:solidFill>
              <a:latin typeface="Cabin Sketch"/>
              <a:ea typeface="Cabin Sketch"/>
              <a:cs typeface="Cabin Sketch"/>
              <a:sym typeface="Cabin Sketch"/>
            </a:endParaRPr>
          </a:p>
        </p:txBody>
      </p:sp>
      <p:sp>
        <p:nvSpPr>
          <p:cNvPr id="112" name="Google Shape;112;p27"/>
          <p:cNvSpPr txBox="1"/>
          <p:nvPr>
            <p:ph idx="1" type="body"/>
          </p:nvPr>
        </p:nvSpPr>
        <p:spPr>
          <a:xfrm>
            <a:off x="311700" y="1152475"/>
            <a:ext cx="52350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660000"/>
              </a:buClr>
              <a:buSzPts val="2400"/>
              <a:buFont typeface="Cabin Sketch"/>
              <a:buChar char="★"/>
            </a:pPr>
            <a:r>
              <a:rPr lang="en" sz="2400">
                <a:solidFill>
                  <a:srgbClr val="660000"/>
                </a:solidFill>
                <a:latin typeface="Cabin Sketch"/>
                <a:ea typeface="Cabin Sketch"/>
                <a:cs typeface="Cabin Sketch"/>
                <a:sym typeface="Cabin Sketch"/>
              </a:rPr>
              <a:t>During class </a:t>
            </a:r>
            <a:r>
              <a:rPr lang="en" sz="2400">
                <a:solidFill>
                  <a:srgbClr val="660000"/>
                </a:solidFill>
                <a:latin typeface="Cabin Sketch"/>
                <a:ea typeface="Cabin Sketch"/>
                <a:cs typeface="Cabin Sketch"/>
                <a:sym typeface="Cabin Sketch"/>
              </a:rPr>
              <a:t>discussions</a:t>
            </a:r>
            <a:r>
              <a:rPr lang="en" sz="2400">
                <a:solidFill>
                  <a:srgbClr val="660000"/>
                </a:solidFill>
                <a:latin typeface="Cabin Sketch"/>
                <a:ea typeface="Cabin Sketch"/>
                <a:cs typeface="Cabin Sketch"/>
                <a:sym typeface="Cabin Sketch"/>
              </a:rPr>
              <a:t>, be sure to raise your hand before speaking and d</a:t>
            </a:r>
            <a:r>
              <a:rPr lang="en" sz="2400">
                <a:solidFill>
                  <a:srgbClr val="660000"/>
                </a:solidFill>
                <a:latin typeface="Cabin Sketch"/>
                <a:ea typeface="Cabin Sketch"/>
                <a:cs typeface="Cabin Sketch"/>
                <a:sym typeface="Cabin Sketch"/>
              </a:rPr>
              <a:t>o not interrupt others who are speaking.</a:t>
            </a:r>
            <a:endParaRPr sz="2400">
              <a:solidFill>
                <a:srgbClr val="660000"/>
              </a:solidFill>
              <a:latin typeface="Cabin Sketch"/>
              <a:ea typeface="Cabin Sketch"/>
              <a:cs typeface="Cabin Sketch"/>
              <a:sym typeface="Cabin Sketch"/>
            </a:endParaRPr>
          </a:p>
          <a:p>
            <a:pPr indent="-381000" lvl="0" marL="457200" rtl="0" algn="l">
              <a:spcBef>
                <a:spcPts val="0"/>
              </a:spcBef>
              <a:spcAft>
                <a:spcPts val="0"/>
              </a:spcAft>
              <a:buClr>
                <a:srgbClr val="660000"/>
              </a:buClr>
              <a:buSzPts val="2400"/>
              <a:buFont typeface="Cabin Sketch"/>
              <a:buChar char="★"/>
            </a:pPr>
            <a:r>
              <a:rPr lang="en" sz="2400">
                <a:solidFill>
                  <a:srgbClr val="660000"/>
                </a:solidFill>
                <a:latin typeface="Cabin Sketch"/>
                <a:ea typeface="Cabin Sketch"/>
                <a:cs typeface="Cabin Sketch"/>
                <a:sym typeface="Cabin Sketch"/>
              </a:rPr>
              <a:t>Remain seated unless told otherwise. </a:t>
            </a:r>
            <a:endParaRPr sz="2400">
              <a:solidFill>
                <a:srgbClr val="660000"/>
              </a:solidFill>
              <a:latin typeface="Cabin Sketch"/>
              <a:ea typeface="Cabin Sketch"/>
              <a:cs typeface="Cabin Sketch"/>
              <a:sym typeface="Cabin Sketch"/>
            </a:endParaRPr>
          </a:p>
          <a:p>
            <a:pPr indent="-381000" lvl="0" marL="457200" rtl="0" algn="l">
              <a:spcBef>
                <a:spcPts val="0"/>
              </a:spcBef>
              <a:spcAft>
                <a:spcPts val="0"/>
              </a:spcAft>
              <a:buClr>
                <a:srgbClr val="660000"/>
              </a:buClr>
              <a:buSzPts val="2400"/>
              <a:buFont typeface="Cabin Sketch"/>
              <a:buChar char="★"/>
            </a:pPr>
            <a:r>
              <a:rPr lang="en" sz="2400">
                <a:solidFill>
                  <a:srgbClr val="660000"/>
                </a:solidFill>
                <a:latin typeface="Cabin Sketch"/>
                <a:ea typeface="Cabin Sketch"/>
                <a:cs typeface="Cabin Sketch"/>
                <a:sym typeface="Cabin Sketch"/>
              </a:rPr>
              <a:t>Be kind and respectful of others opinions. </a:t>
            </a:r>
            <a:endParaRPr sz="2400">
              <a:solidFill>
                <a:srgbClr val="660000"/>
              </a:solidFill>
              <a:latin typeface="Cabin Sketch"/>
              <a:ea typeface="Cabin Sketch"/>
              <a:cs typeface="Cabin Sketch"/>
              <a:sym typeface="Cabin Sketch"/>
            </a:endParaRPr>
          </a:p>
        </p:txBody>
      </p:sp>
      <p:pic>
        <p:nvPicPr>
          <p:cNvPr id="113" name="Google Shape;113;p27"/>
          <p:cNvPicPr preferRelativeResize="0"/>
          <p:nvPr/>
        </p:nvPicPr>
        <p:blipFill>
          <a:blip r:embed="rId3">
            <a:alphaModFix/>
          </a:blip>
          <a:stretch>
            <a:fillRect/>
          </a:stretch>
        </p:blipFill>
        <p:spPr>
          <a:xfrm>
            <a:off x="5413900" y="1192800"/>
            <a:ext cx="3511200" cy="35573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297" name="Shape 297"/>
        <p:cNvGrpSpPr/>
        <p:nvPr/>
      </p:nvGrpSpPr>
      <p:grpSpPr>
        <a:xfrm>
          <a:off x="0" y="0"/>
          <a:ext cx="0" cy="0"/>
          <a:chOff x="0" y="0"/>
          <a:chExt cx="0" cy="0"/>
        </a:xfrm>
      </p:grpSpPr>
      <p:sp>
        <p:nvSpPr>
          <p:cNvPr id="298" name="Google Shape;298;p54"/>
          <p:cNvSpPr txBox="1"/>
          <p:nvPr>
            <p:ph type="title"/>
          </p:nvPr>
        </p:nvSpPr>
        <p:spPr>
          <a:xfrm>
            <a:off x="311700" y="1685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Entebbe</a:t>
            </a:r>
            <a:endParaRPr b="1" sz="3600">
              <a:latin typeface="Amatic SC"/>
              <a:ea typeface="Amatic SC"/>
              <a:cs typeface="Amatic SC"/>
              <a:sym typeface="Amatic SC"/>
            </a:endParaRPr>
          </a:p>
        </p:txBody>
      </p:sp>
      <p:sp>
        <p:nvSpPr>
          <p:cNvPr id="299" name="Google Shape;299;p54"/>
          <p:cNvSpPr txBox="1"/>
          <p:nvPr>
            <p:ph idx="1" type="body"/>
          </p:nvPr>
        </p:nvSpPr>
        <p:spPr>
          <a:xfrm>
            <a:off x="311700" y="1152475"/>
            <a:ext cx="8520600" cy="714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21 miles South of Kampala</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Surrounded by Lake Victoria</a:t>
            </a:r>
            <a:endParaRPr>
              <a:latin typeface="Comic Sans MS"/>
              <a:ea typeface="Comic Sans MS"/>
              <a:cs typeface="Comic Sans MS"/>
              <a:sym typeface="Comic Sans MS"/>
            </a:endParaRPr>
          </a:p>
          <a:p>
            <a:pPr indent="0" lvl="0" marL="457200" rtl="0" algn="l">
              <a:spcBef>
                <a:spcPts val="1600"/>
              </a:spcBef>
              <a:spcAft>
                <a:spcPts val="0"/>
              </a:spcAft>
              <a:buNone/>
            </a:pPr>
            <a:r>
              <a:t/>
            </a:r>
            <a:endParaRPr>
              <a:latin typeface="Comic Sans MS"/>
              <a:ea typeface="Comic Sans MS"/>
              <a:cs typeface="Comic Sans MS"/>
              <a:sym typeface="Comic Sans MS"/>
            </a:endParaRPr>
          </a:p>
          <a:p>
            <a:pPr indent="0" lvl="0" marL="457200" rtl="0" algn="l">
              <a:spcBef>
                <a:spcPts val="1600"/>
              </a:spcBef>
              <a:spcAft>
                <a:spcPts val="0"/>
              </a:spcAft>
              <a:buNone/>
            </a:pPr>
            <a:r>
              <a:t/>
            </a:r>
            <a:endParaRPr>
              <a:latin typeface="Comic Sans MS"/>
              <a:ea typeface="Comic Sans MS"/>
              <a:cs typeface="Comic Sans MS"/>
              <a:sym typeface="Comic Sans MS"/>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300" name="Google Shape;300;p54"/>
          <p:cNvPicPr preferRelativeResize="0"/>
          <p:nvPr/>
        </p:nvPicPr>
        <p:blipFill>
          <a:blip r:embed="rId3">
            <a:alphaModFix/>
          </a:blip>
          <a:stretch>
            <a:fillRect/>
          </a:stretch>
        </p:blipFill>
        <p:spPr>
          <a:xfrm>
            <a:off x="4191950" y="1001700"/>
            <a:ext cx="599000" cy="761450"/>
          </a:xfrm>
          <a:prstGeom prst="rect">
            <a:avLst/>
          </a:prstGeom>
          <a:noFill/>
          <a:ln>
            <a:noFill/>
          </a:ln>
        </p:spPr>
      </p:pic>
      <p:sp>
        <p:nvSpPr>
          <p:cNvPr id="301" name="Google Shape;301;p54"/>
          <p:cNvSpPr txBox="1"/>
          <p:nvPr/>
        </p:nvSpPr>
        <p:spPr>
          <a:xfrm>
            <a:off x="311700" y="2023650"/>
            <a:ext cx="5373900" cy="761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Home to many beaches including Aero Beach which is extremely populated during weekends during the summertime. </a:t>
            </a:r>
            <a:endParaRPr/>
          </a:p>
        </p:txBody>
      </p:sp>
      <p:sp>
        <p:nvSpPr>
          <p:cNvPr id="302" name="Google Shape;302;p54"/>
          <p:cNvSpPr txBox="1"/>
          <p:nvPr/>
        </p:nvSpPr>
        <p:spPr>
          <a:xfrm>
            <a:off x="311700" y="3287925"/>
            <a:ext cx="5373900" cy="1026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Entebbe botanical gardens protects endangered plant species</a:t>
            </a:r>
            <a:endParaRPr sz="1800">
              <a:solidFill>
                <a:schemeClr val="dk2"/>
              </a:solidFill>
              <a:latin typeface="Comic Sans MS"/>
              <a:ea typeface="Comic Sans MS"/>
              <a:cs typeface="Comic Sans MS"/>
              <a:sym typeface="Comic Sans MS"/>
            </a:endParaRPr>
          </a:p>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The lakeside Uganda Wildlife Education Centre protects native animals</a:t>
            </a:r>
            <a:endParaRPr/>
          </a:p>
        </p:txBody>
      </p:sp>
      <p:pic>
        <p:nvPicPr>
          <p:cNvPr id="303" name="Google Shape;303;p54"/>
          <p:cNvPicPr preferRelativeResize="0"/>
          <p:nvPr/>
        </p:nvPicPr>
        <p:blipFill>
          <a:blip r:embed="rId4">
            <a:alphaModFix/>
          </a:blip>
          <a:stretch>
            <a:fillRect/>
          </a:stretch>
        </p:blipFill>
        <p:spPr>
          <a:xfrm>
            <a:off x="5760625" y="1458701"/>
            <a:ext cx="3001050" cy="1699325"/>
          </a:xfrm>
          <a:prstGeom prst="rect">
            <a:avLst/>
          </a:prstGeom>
          <a:noFill/>
          <a:ln>
            <a:noFill/>
          </a:ln>
        </p:spPr>
      </p:pic>
      <p:pic>
        <p:nvPicPr>
          <p:cNvPr id="304" name="Google Shape;304;p54"/>
          <p:cNvPicPr preferRelativeResize="0"/>
          <p:nvPr/>
        </p:nvPicPr>
        <p:blipFill>
          <a:blip r:embed="rId5">
            <a:alphaModFix/>
          </a:blip>
          <a:stretch>
            <a:fillRect/>
          </a:stretch>
        </p:blipFill>
        <p:spPr>
          <a:xfrm>
            <a:off x="5858725" y="3287927"/>
            <a:ext cx="2521010" cy="168067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08" name="Shape 308"/>
        <p:cNvGrpSpPr/>
        <p:nvPr/>
      </p:nvGrpSpPr>
      <p:grpSpPr>
        <a:xfrm>
          <a:off x="0" y="0"/>
          <a:ext cx="0" cy="0"/>
          <a:chOff x="0" y="0"/>
          <a:chExt cx="0" cy="0"/>
        </a:xfrm>
      </p:grpSpPr>
      <p:sp>
        <p:nvSpPr>
          <p:cNvPr id="309" name="Google Shape;309;p55"/>
          <p:cNvSpPr txBox="1"/>
          <p:nvPr>
            <p:ph type="title"/>
          </p:nvPr>
        </p:nvSpPr>
        <p:spPr>
          <a:xfrm>
            <a:off x="311700" y="304175"/>
            <a:ext cx="8520600" cy="71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What do we see out the window?</a:t>
            </a:r>
            <a:endParaRPr b="1" sz="3600">
              <a:latin typeface="Amatic SC"/>
              <a:ea typeface="Amatic SC"/>
              <a:cs typeface="Amatic SC"/>
              <a:sym typeface="Amatic SC"/>
            </a:endParaRPr>
          </a:p>
        </p:txBody>
      </p:sp>
      <p:sp>
        <p:nvSpPr>
          <p:cNvPr id="310" name="Google Shape;310;p55"/>
          <p:cNvSpPr txBox="1"/>
          <p:nvPr>
            <p:ph idx="1" type="body"/>
          </p:nvPr>
        </p:nvSpPr>
        <p:spPr>
          <a:xfrm>
            <a:off x="311700" y="3095500"/>
            <a:ext cx="8520600" cy="1229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Comic Sans MS"/>
                <a:ea typeface="Comic Sans MS"/>
                <a:cs typeface="Comic Sans MS"/>
                <a:sym typeface="Comic Sans MS"/>
                <a:hlinkClick r:id="rId3"/>
              </a:rPr>
              <a:t>https://www.google.com/maps/place/Entebbe,+Uganda/@0.0801725,32.4496825,3a,75y,243.88h,85.34t/data=!3m8!1e1!3m6!1sAF1QipM9ejqqveFLO_kaAPhIzzqA7Jq4FNPWbDjHDICY!2e10!3e11!6shttps:%2F%2Flh5.googleusercontent.com%2Fp%2FAF1QipM9ejqqveFLO_kaAPhIzzqA7Jq4FNPWbDjHDICY%3Dw203-h100-k-no-pi-0-ya165.81573-ro0-fo100!7i8704!8i4352!4m5!3m4!1s0x177d86b753c20ab3:0xa4a550c375cc2c14!8m2!3d0.0511839!4d32.463708</a:t>
            </a:r>
            <a:endParaRPr>
              <a:latin typeface="Comic Sans MS"/>
              <a:ea typeface="Comic Sans MS"/>
              <a:cs typeface="Comic Sans MS"/>
              <a:sym typeface="Comic Sans MS"/>
            </a:endParaRPr>
          </a:p>
          <a:p>
            <a:pPr indent="0" lvl="0" marL="0" rtl="0" algn="l">
              <a:spcBef>
                <a:spcPts val="1600"/>
              </a:spcBef>
              <a:spcAft>
                <a:spcPts val="1600"/>
              </a:spcAft>
              <a:buNone/>
            </a:pPr>
            <a:r>
              <a:t/>
            </a:r>
            <a:endParaRPr>
              <a:latin typeface="Comic Sans MS"/>
              <a:ea typeface="Comic Sans MS"/>
              <a:cs typeface="Comic Sans MS"/>
              <a:sym typeface="Comic Sans MS"/>
            </a:endParaRPr>
          </a:p>
        </p:txBody>
      </p:sp>
      <p:pic>
        <p:nvPicPr>
          <p:cNvPr id="311" name="Google Shape;311;p55"/>
          <p:cNvPicPr preferRelativeResize="0"/>
          <p:nvPr/>
        </p:nvPicPr>
        <p:blipFill>
          <a:blip r:embed="rId4">
            <a:alphaModFix/>
          </a:blip>
          <a:stretch>
            <a:fillRect/>
          </a:stretch>
        </p:blipFill>
        <p:spPr>
          <a:xfrm>
            <a:off x="3387500" y="855450"/>
            <a:ext cx="2368976" cy="23689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15" name="Shape 315"/>
        <p:cNvGrpSpPr/>
        <p:nvPr/>
      </p:nvGrpSpPr>
      <p:grpSpPr>
        <a:xfrm>
          <a:off x="0" y="0"/>
          <a:ext cx="0" cy="0"/>
          <a:chOff x="0" y="0"/>
          <a:chExt cx="0" cy="0"/>
        </a:xfrm>
      </p:grpSpPr>
      <p:sp>
        <p:nvSpPr>
          <p:cNvPr id="316" name="Google Shape;316;p56"/>
          <p:cNvSpPr txBox="1"/>
          <p:nvPr>
            <p:ph type="title"/>
          </p:nvPr>
        </p:nvSpPr>
        <p:spPr>
          <a:xfrm>
            <a:off x="311700" y="3136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3600">
                <a:latin typeface="Amatic SC"/>
                <a:ea typeface="Amatic SC"/>
                <a:cs typeface="Amatic SC"/>
                <a:sym typeface="Amatic SC"/>
              </a:rPr>
              <a:t>Bus Takes us to Kampala</a:t>
            </a:r>
            <a:r>
              <a:rPr lang="en"/>
              <a:t> </a:t>
            </a:r>
            <a:endParaRPr/>
          </a:p>
        </p:txBody>
      </p:sp>
      <p:pic>
        <p:nvPicPr>
          <p:cNvPr id="317" name="Google Shape;317;p56"/>
          <p:cNvPicPr preferRelativeResize="0"/>
          <p:nvPr/>
        </p:nvPicPr>
        <p:blipFill>
          <a:blip r:embed="rId3">
            <a:alphaModFix/>
          </a:blip>
          <a:stretch>
            <a:fillRect/>
          </a:stretch>
        </p:blipFill>
        <p:spPr>
          <a:xfrm>
            <a:off x="782650" y="1017725"/>
            <a:ext cx="7899175" cy="4035450"/>
          </a:xfrm>
          <a:prstGeom prst="rect">
            <a:avLst/>
          </a:prstGeom>
          <a:noFill/>
          <a:ln>
            <a:noFill/>
          </a:ln>
        </p:spPr>
      </p:pic>
      <p:sp>
        <p:nvSpPr>
          <p:cNvPr id="318" name="Google Shape;318;p56"/>
          <p:cNvSpPr/>
          <p:nvPr/>
        </p:nvSpPr>
        <p:spPr>
          <a:xfrm>
            <a:off x="4377450" y="3228375"/>
            <a:ext cx="916500" cy="656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22" name="Shape 322"/>
        <p:cNvGrpSpPr/>
        <p:nvPr/>
      </p:nvGrpSpPr>
      <p:grpSpPr>
        <a:xfrm>
          <a:off x="0" y="0"/>
          <a:ext cx="0" cy="0"/>
          <a:chOff x="0" y="0"/>
          <a:chExt cx="0" cy="0"/>
        </a:xfrm>
      </p:grpSpPr>
      <p:sp>
        <p:nvSpPr>
          <p:cNvPr id="323" name="Google Shape;323;p57"/>
          <p:cNvSpPr txBox="1"/>
          <p:nvPr>
            <p:ph type="title"/>
          </p:nvPr>
        </p:nvSpPr>
        <p:spPr>
          <a:xfrm>
            <a:off x="277150" y="76050"/>
            <a:ext cx="8520600" cy="62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Kampala</a:t>
            </a:r>
            <a:endParaRPr b="1" sz="4800">
              <a:latin typeface="Amatic SC"/>
              <a:ea typeface="Amatic SC"/>
              <a:cs typeface="Amatic SC"/>
              <a:sym typeface="Amatic SC"/>
            </a:endParaRPr>
          </a:p>
        </p:txBody>
      </p:sp>
      <p:sp>
        <p:nvSpPr>
          <p:cNvPr id="324" name="Google Shape;324;p57"/>
          <p:cNvSpPr txBox="1"/>
          <p:nvPr>
            <p:ph idx="1" type="body"/>
          </p:nvPr>
        </p:nvSpPr>
        <p:spPr>
          <a:xfrm>
            <a:off x="311700" y="1152475"/>
            <a:ext cx="8520600" cy="444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Population: 2.5 million. . . The largest city in Uganda!</a:t>
            </a:r>
            <a:endParaRPr>
              <a:latin typeface="Comic Sans MS"/>
              <a:ea typeface="Comic Sans MS"/>
              <a:cs typeface="Comic Sans MS"/>
              <a:sym typeface="Comic Sans MS"/>
            </a:endParaRPr>
          </a:p>
          <a:p>
            <a:pPr indent="0" lvl="0" marL="457200" rtl="0" algn="l">
              <a:spcBef>
                <a:spcPts val="1600"/>
              </a:spcBef>
              <a:spcAft>
                <a:spcPts val="0"/>
              </a:spcAft>
              <a:buNone/>
            </a:pPr>
            <a:r>
              <a:t/>
            </a:r>
            <a:endParaRPr>
              <a:latin typeface="Comic Sans MS"/>
              <a:ea typeface="Comic Sans MS"/>
              <a:cs typeface="Comic Sans MS"/>
              <a:sym typeface="Comic Sans MS"/>
            </a:endParaRPr>
          </a:p>
          <a:p>
            <a:pPr indent="0" lvl="0" marL="0" rtl="0" algn="l">
              <a:spcBef>
                <a:spcPts val="1600"/>
              </a:spcBef>
              <a:spcAft>
                <a:spcPts val="1600"/>
              </a:spcAft>
              <a:buNone/>
            </a:pPr>
            <a:r>
              <a:t/>
            </a:r>
            <a:endParaRPr/>
          </a:p>
        </p:txBody>
      </p:sp>
      <p:pic>
        <p:nvPicPr>
          <p:cNvPr id="325" name="Google Shape;325;p57"/>
          <p:cNvPicPr preferRelativeResize="0"/>
          <p:nvPr/>
        </p:nvPicPr>
        <p:blipFill>
          <a:blip r:embed="rId3">
            <a:alphaModFix/>
          </a:blip>
          <a:stretch>
            <a:fillRect/>
          </a:stretch>
        </p:blipFill>
        <p:spPr>
          <a:xfrm>
            <a:off x="4807300" y="3021025"/>
            <a:ext cx="3550875" cy="2034175"/>
          </a:xfrm>
          <a:prstGeom prst="rect">
            <a:avLst/>
          </a:prstGeom>
          <a:noFill/>
          <a:ln>
            <a:noFill/>
          </a:ln>
        </p:spPr>
      </p:pic>
      <p:sp>
        <p:nvSpPr>
          <p:cNvPr id="326" name="Google Shape;326;p57"/>
          <p:cNvSpPr txBox="1"/>
          <p:nvPr/>
        </p:nvSpPr>
        <p:spPr>
          <a:xfrm>
            <a:off x="311700" y="1548675"/>
            <a:ext cx="5869500" cy="444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Fastest method to get around city: Boda bodas </a:t>
            </a:r>
            <a:endParaRPr/>
          </a:p>
        </p:txBody>
      </p:sp>
      <p:sp>
        <p:nvSpPr>
          <p:cNvPr id="327" name="Google Shape;327;p57"/>
          <p:cNvSpPr txBox="1"/>
          <p:nvPr/>
        </p:nvSpPr>
        <p:spPr>
          <a:xfrm>
            <a:off x="311700" y="1958725"/>
            <a:ext cx="7895100" cy="1062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Landmarks: National Theatre, The Uganda Museum, Nommo Art Gallery,</a:t>
            </a:r>
            <a:endParaRPr sz="1800">
              <a:solidFill>
                <a:schemeClr val="dk2"/>
              </a:solidFill>
              <a:latin typeface="Comic Sans MS"/>
              <a:ea typeface="Comic Sans MS"/>
              <a:cs typeface="Comic Sans MS"/>
              <a:sym typeface="Comic Sans MS"/>
            </a:endParaRPr>
          </a:p>
          <a:p>
            <a:pPr indent="-342900" lvl="0" marL="457200" rtl="0" algn="l">
              <a:lnSpc>
                <a:spcPct val="115000"/>
              </a:lnSpc>
              <a:spcBef>
                <a:spcPts val="0"/>
              </a:spcBef>
              <a:spcAft>
                <a:spcPts val="0"/>
              </a:spcAft>
              <a:buClr>
                <a:schemeClr val="dk2"/>
              </a:buClr>
              <a:buSzPts val="1800"/>
              <a:buFont typeface="Comic Sans MS"/>
              <a:buChar char="●"/>
            </a:pPr>
            <a:r>
              <a:rPr lang="en" sz="1800">
                <a:solidFill>
                  <a:schemeClr val="dk2"/>
                </a:solidFill>
                <a:latin typeface="Comic Sans MS"/>
                <a:ea typeface="Comic Sans MS"/>
                <a:cs typeface="Comic Sans MS"/>
                <a:sym typeface="Comic Sans MS"/>
              </a:rPr>
              <a:t>Kasubi Market: one of Kampala’s largest food markets  </a:t>
            </a:r>
            <a:endParaRPr/>
          </a:p>
        </p:txBody>
      </p:sp>
      <p:sp>
        <p:nvSpPr>
          <p:cNvPr id="328" name="Google Shape;328;p57"/>
          <p:cNvSpPr/>
          <p:nvPr/>
        </p:nvSpPr>
        <p:spPr>
          <a:xfrm>
            <a:off x="1182175" y="3111000"/>
            <a:ext cx="3083400" cy="1527900"/>
          </a:xfrm>
          <a:prstGeom prst="wedgeEllipse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57"/>
          <p:cNvSpPr txBox="1"/>
          <p:nvPr/>
        </p:nvSpPr>
        <p:spPr>
          <a:xfrm>
            <a:off x="1638500" y="3252750"/>
            <a:ext cx="2336700" cy="124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omic Sans MS"/>
                <a:ea typeface="Comic Sans MS"/>
                <a:cs typeface="Comic Sans MS"/>
                <a:sym typeface="Comic Sans MS"/>
              </a:rPr>
              <a:t>Would you be excited to drive around on a boda boda?</a:t>
            </a:r>
            <a:endParaRPr>
              <a:latin typeface="Comic Sans MS"/>
              <a:ea typeface="Comic Sans MS"/>
              <a:cs typeface="Comic Sans MS"/>
              <a:sym typeface="Comic Sans MS"/>
            </a:endParaRPr>
          </a:p>
          <a:p>
            <a:pPr indent="0" lvl="0" marL="0" rtl="0" algn="l">
              <a:spcBef>
                <a:spcPts val="0"/>
              </a:spcBef>
              <a:spcAft>
                <a:spcPts val="0"/>
              </a:spcAft>
              <a:buNone/>
            </a:pPr>
            <a:r>
              <a:rPr lang="en">
                <a:latin typeface="Comic Sans MS"/>
                <a:ea typeface="Comic Sans MS"/>
                <a:cs typeface="Comic Sans MS"/>
                <a:sym typeface="Comic Sans MS"/>
              </a:rPr>
              <a:t>Which landmark would you most want to visit?</a:t>
            </a:r>
            <a:endParaRPr>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5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38" name="Shape 338"/>
        <p:cNvGrpSpPr/>
        <p:nvPr/>
      </p:nvGrpSpPr>
      <p:grpSpPr>
        <a:xfrm>
          <a:off x="0" y="0"/>
          <a:ext cx="0" cy="0"/>
          <a:chOff x="0" y="0"/>
          <a:chExt cx="0" cy="0"/>
        </a:xfrm>
      </p:grpSpPr>
      <p:sp>
        <p:nvSpPr>
          <p:cNvPr id="339" name="Google Shape;339;p59"/>
          <p:cNvSpPr txBox="1"/>
          <p:nvPr>
            <p:ph type="title"/>
          </p:nvPr>
        </p:nvSpPr>
        <p:spPr>
          <a:xfrm>
            <a:off x="311700" y="244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Kasubi Tombs</a:t>
            </a:r>
            <a:endParaRPr b="1" sz="3600">
              <a:latin typeface="Amatic SC"/>
              <a:ea typeface="Amatic SC"/>
              <a:cs typeface="Amatic SC"/>
              <a:sym typeface="Amatic SC"/>
            </a:endParaRPr>
          </a:p>
        </p:txBody>
      </p:sp>
      <p:sp>
        <p:nvSpPr>
          <p:cNvPr id="340" name="Google Shape;340;p59"/>
          <p:cNvSpPr txBox="1"/>
          <p:nvPr>
            <p:ph idx="1" type="body"/>
          </p:nvPr>
        </p:nvSpPr>
        <p:spPr>
          <a:xfrm>
            <a:off x="311700" y="954025"/>
            <a:ext cx="8520600" cy="3919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Active religious site today</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Burial ground for the previous four Kabakas (title for the King of the Kingdom of Buganda- subnation of Uganda)</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Three main areas- main tomb areas, buildings and graveyards, site used for agricultural purposes</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Main tomb areas</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Buildings/graveyards</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Site used for agricultural purposes</a:t>
            </a:r>
            <a:endParaRPr>
              <a:latin typeface="Comic Sans MS"/>
              <a:ea typeface="Comic Sans MS"/>
              <a:cs typeface="Comic Sans MS"/>
              <a:sym typeface="Comic Sans MS"/>
            </a:endParaRPr>
          </a:p>
          <a:p>
            <a:pPr indent="-342900" lvl="0" marL="457200" rtl="0" algn="l">
              <a:spcBef>
                <a:spcPts val="0"/>
              </a:spcBef>
              <a:spcAft>
                <a:spcPts val="0"/>
              </a:spcAft>
              <a:buSzPts val="1800"/>
              <a:buFont typeface="Comic Sans MS"/>
              <a:buChar char="●"/>
            </a:pPr>
            <a:r>
              <a:rPr lang="en">
                <a:latin typeface="Comic Sans MS"/>
                <a:ea typeface="Comic Sans MS"/>
                <a:cs typeface="Comic Sans MS"/>
                <a:sym typeface="Comic Sans MS"/>
              </a:rPr>
              <a:t>The four Kabakas</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Muteesa (1835-1884)</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Basamula Mwanga II (1867-1903)</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Daudi Chwa II (1896- 1939)</a:t>
            </a:r>
            <a:endParaRPr>
              <a:latin typeface="Comic Sans MS"/>
              <a:ea typeface="Comic Sans MS"/>
              <a:cs typeface="Comic Sans MS"/>
              <a:sym typeface="Comic Sans MS"/>
            </a:endParaRPr>
          </a:p>
          <a:p>
            <a:pPr indent="-317500" lvl="1" marL="914400" rtl="0" algn="l">
              <a:spcBef>
                <a:spcPts val="0"/>
              </a:spcBef>
              <a:spcAft>
                <a:spcPts val="0"/>
              </a:spcAft>
              <a:buSzPts val="1400"/>
              <a:buFont typeface="Comic Sans MS"/>
              <a:buChar char="○"/>
            </a:pPr>
            <a:r>
              <a:rPr lang="en">
                <a:latin typeface="Comic Sans MS"/>
                <a:ea typeface="Comic Sans MS"/>
                <a:cs typeface="Comic Sans MS"/>
                <a:sym typeface="Comic Sans MS"/>
              </a:rPr>
              <a:t>Fredrick Walugembe </a:t>
            </a:r>
            <a:r>
              <a:rPr lang="en">
                <a:latin typeface="Comic Sans MS"/>
                <a:ea typeface="Comic Sans MS"/>
                <a:cs typeface="Comic Sans MS"/>
                <a:sym typeface="Comic Sans MS"/>
              </a:rPr>
              <a:t>Mutesa</a:t>
            </a:r>
            <a:r>
              <a:rPr lang="en">
                <a:latin typeface="Comic Sans MS"/>
                <a:ea typeface="Comic Sans MS"/>
                <a:cs typeface="Comic Sans MS"/>
                <a:sym typeface="Comic Sans MS"/>
              </a:rPr>
              <a:t> II (1924-1969)</a:t>
            </a:r>
            <a:endParaRPr>
              <a:latin typeface="Comic Sans MS"/>
              <a:ea typeface="Comic Sans MS"/>
              <a:cs typeface="Comic Sans MS"/>
              <a:sym typeface="Comic Sans M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44" name="Shape 344"/>
        <p:cNvGrpSpPr/>
        <p:nvPr/>
      </p:nvGrpSpPr>
      <p:grpSpPr>
        <a:xfrm>
          <a:off x="0" y="0"/>
          <a:ext cx="0" cy="0"/>
          <a:chOff x="0" y="0"/>
          <a:chExt cx="0" cy="0"/>
        </a:xfrm>
      </p:grpSpPr>
      <p:sp>
        <p:nvSpPr>
          <p:cNvPr id="345" name="Google Shape;345;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latin typeface="Amatic SC"/>
                <a:ea typeface="Amatic SC"/>
                <a:cs typeface="Amatic SC"/>
                <a:sym typeface="Amatic SC"/>
              </a:rPr>
              <a:t>Kasubi Tombs</a:t>
            </a:r>
            <a:endParaRPr b="1" sz="4800">
              <a:latin typeface="Amatic SC"/>
              <a:ea typeface="Amatic SC"/>
              <a:cs typeface="Amatic SC"/>
              <a:sym typeface="Amatic SC"/>
            </a:endParaRPr>
          </a:p>
        </p:txBody>
      </p:sp>
      <p:pic>
        <p:nvPicPr>
          <p:cNvPr id="346" name="Google Shape;346;p60"/>
          <p:cNvPicPr preferRelativeResize="0"/>
          <p:nvPr/>
        </p:nvPicPr>
        <p:blipFill>
          <a:blip r:embed="rId3">
            <a:alphaModFix/>
          </a:blip>
          <a:stretch>
            <a:fillRect/>
          </a:stretch>
        </p:blipFill>
        <p:spPr>
          <a:xfrm>
            <a:off x="472700" y="1877575"/>
            <a:ext cx="3973147" cy="2979875"/>
          </a:xfrm>
          <a:prstGeom prst="rect">
            <a:avLst/>
          </a:prstGeom>
          <a:noFill/>
          <a:ln>
            <a:noFill/>
          </a:ln>
        </p:spPr>
      </p:pic>
      <p:pic>
        <p:nvPicPr>
          <p:cNvPr id="347" name="Google Shape;347;p60"/>
          <p:cNvPicPr preferRelativeResize="0"/>
          <p:nvPr/>
        </p:nvPicPr>
        <p:blipFill>
          <a:blip r:embed="rId4">
            <a:alphaModFix/>
          </a:blip>
          <a:stretch>
            <a:fillRect/>
          </a:stretch>
        </p:blipFill>
        <p:spPr>
          <a:xfrm>
            <a:off x="4654075" y="1877575"/>
            <a:ext cx="4260300" cy="29438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51" name="Shape 351"/>
        <p:cNvGrpSpPr/>
        <p:nvPr/>
      </p:nvGrpSpPr>
      <p:grpSpPr>
        <a:xfrm>
          <a:off x="0" y="0"/>
          <a:ext cx="0" cy="0"/>
          <a:chOff x="0" y="0"/>
          <a:chExt cx="0" cy="0"/>
        </a:xfrm>
      </p:grpSpPr>
      <p:sp>
        <p:nvSpPr>
          <p:cNvPr id="352" name="Google Shape;35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300">
                <a:latin typeface="Amatic SC"/>
                <a:ea typeface="Amatic SC"/>
                <a:cs typeface="Amatic SC"/>
                <a:sym typeface="Amatic SC"/>
              </a:rPr>
              <a:t>Queen Elizabeth National Park</a:t>
            </a:r>
            <a:endParaRPr b="1" sz="3300">
              <a:latin typeface="Amatic SC"/>
              <a:ea typeface="Amatic SC"/>
              <a:cs typeface="Amatic SC"/>
              <a:sym typeface="Amatic SC"/>
            </a:endParaRPr>
          </a:p>
          <a:p>
            <a:pPr indent="0" lvl="0" marL="0" rtl="0" algn="ctr">
              <a:spcBef>
                <a:spcPts val="0"/>
              </a:spcBef>
              <a:spcAft>
                <a:spcPts val="0"/>
              </a:spcAft>
              <a:buNone/>
            </a:pPr>
            <a:r>
              <a:t/>
            </a:r>
            <a:endParaRPr/>
          </a:p>
        </p:txBody>
      </p:sp>
      <p:sp>
        <p:nvSpPr>
          <p:cNvPr id="353" name="Google Shape;353;p61"/>
          <p:cNvSpPr txBox="1"/>
          <p:nvPr>
            <p:ph idx="1" type="body"/>
          </p:nvPr>
        </p:nvSpPr>
        <p:spPr>
          <a:xfrm>
            <a:off x="311700" y="1152475"/>
            <a:ext cx="63978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Font typeface="Comic Sans MS"/>
              <a:buChar char="●"/>
            </a:pPr>
            <a:r>
              <a:rPr lang="en" sz="1900">
                <a:latin typeface="Comic Sans MS"/>
                <a:ea typeface="Comic Sans MS"/>
                <a:cs typeface="Comic Sans MS"/>
                <a:sym typeface="Comic Sans MS"/>
              </a:rPr>
              <a:t>One of Uganda’s most popular tourist destinations</a:t>
            </a:r>
            <a:endParaRPr sz="1900">
              <a:latin typeface="Comic Sans MS"/>
              <a:ea typeface="Comic Sans MS"/>
              <a:cs typeface="Comic Sans MS"/>
              <a:sym typeface="Comic Sans MS"/>
            </a:endParaRPr>
          </a:p>
          <a:p>
            <a:pPr indent="-349250" lvl="0" marL="457200" rtl="0" algn="l">
              <a:spcBef>
                <a:spcPts val="0"/>
              </a:spcBef>
              <a:spcAft>
                <a:spcPts val="0"/>
              </a:spcAft>
              <a:buSzPts val="1900"/>
              <a:buFont typeface="Comic Sans MS"/>
              <a:buChar char="●"/>
            </a:pPr>
            <a:r>
              <a:rPr lang="en" sz="1900">
                <a:latin typeface="Comic Sans MS"/>
                <a:ea typeface="Comic Sans MS"/>
                <a:cs typeface="Comic Sans MS"/>
                <a:sym typeface="Comic Sans MS"/>
              </a:rPr>
              <a:t>Founded in 1952 as Kazinga National Park but was renamed two years later to commemorate a visit by Queen Elizabeth II </a:t>
            </a:r>
            <a:endParaRPr sz="1900">
              <a:latin typeface="Comic Sans MS"/>
              <a:ea typeface="Comic Sans MS"/>
              <a:cs typeface="Comic Sans MS"/>
              <a:sym typeface="Comic Sans MS"/>
            </a:endParaRPr>
          </a:p>
          <a:p>
            <a:pPr indent="-349250" lvl="0" marL="457200" rtl="0" algn="l">
              <a:spcBef>
                <a:spcPts val="0"/>
              </a:spcBef>
              <a:spcAft>
                <a:spcPts val="0"/>
              </a:spcAft>
              <a:buSzPts val="1900"/>
              <a:buFont typeface="Comic Sans MS"/>
              <a:buChar char="●"/>
            </a:pPr>
            <a:r>
              <a:rPr lang="en" sz="1900">
                <a:latin typeface="Comic Sans MS"/>
                <a:ea typeface="Comic Sans MS"/>
                <a:cs typeface="Comic Sans MS"/>
                <a:sym typeface="Comic Sans MS"/>
              </a:rPr>
              <a:t>Contains many different ecosystems- lakes, wetlands, forests,and savannas</a:t>
            </a:r>
            <a:endParaRPr sz="1900">
              <a:latin typeface="Comic Sans MS"/>
              <a:ea typeface="Comic Sans MS"/>
              <a:cs typeface="Comic Sans MS"/>
              <a:sym typeface="Comic Sans MS"/>
            </a:endParaRPr>
          </a:p>
          <a:p>
            <a:pPr indent="-349250" lvl="0" marL="457200" rtl="0" algn="l">
              <a:spcBef>
                <a:spcPts val="0"/>
              </a:spcBef>
              <a:spcAft>
                <a:spcPts val="0"/>
              </a:spcAft>
              <a:buSzPts val="1900"/>
              <a:buFont typeface="Comic Sans MS"/>
              <a:buChar char="●"/>
            </a:pPr>
            <a:r>
              <a:rPr lang="en" sz="1900">
                <a:latin typeface="Comic Sans MS"/>
                <a:ea typeface="Comic Sans MS"/>
                <a:cs typeface="Comic Sans MS"/>
                <a:sym typeface="Comic Sans MS"/>
              </a:rPr>
              <a:t>Home to over 95 animal species and 600 bird species</a:t>
            </a:r>
            <a:endParaRPr sz="1900">
              <a:latin typeface="Comic Sans MS"/>
              <a:ea typeface="Comic Sans MS"/>
              <a:cs typeface="Comic Sans MS"/>
              <a:sym typeface="Comic Sans MS"/>
            </a:endParaRPr>
          </a:p>
          <a:p>
            <a:pPr indent="-349250" lvl="0" marL="457200" rtl="0" algn="l">
              <a:spcBef>
                <a:spcPts val="0"/>
              </a:spcBef>
              <a:spcAft>
                <a:spcPts val="0"/>
              </a:spcAft>
              <a:buSzPts val="1900"/>
              <a:buFont typeface="Comic Sans MS"/>
              <a:buChar char="●"/>
            </a:pPr>
            <a:r>
              <a:rPr lang="en" sz="1900">
                <a:latin typeface="Comic Sans MS"/>
                <a:ea typeface="Comic Sans MS"/>
                <a:cs typeface="Comic Sans MS"/>
                <a:sym typeface="Comic Sans MS"/>
              </a:rPr>
              <a:t>Located on the equator- different monuments mark the exact spot where the equator is located.  </a:t>
            </a:r>
            <a:endParaRPr sz="1900">
              <a:latin typeface="Comic Sans MS"/>
              <a:ea typeface="Comic Sans MS"/>
              <a:cs typeface="Comic Sans MS"/>
              <a:sym typeface="Comic Sans MS"/>
            </a:endParaRPr>
          </a:p>
          <a:p>
            <a:pPr indent="0" lvl="0" marL="0" rtl="0" algn="l">
              <a:spcBef>
                <a:spcPts val="1600"/>
              </a:spcBef>
              <a:spcAft>
                <a:spcPts val="1600"/>
              </a:spcAft>
              <a:buNone/>
            </a:pPr>
            <a:r>
              <a:t/>
            </a:r>
            <a:endParaRPr/>
          </a:p>
        </p:txBody>
      </p:sp>
      <p:pic>
        <p:nvPicPr>
          <p:cNvPr id="354" name="Google Shape;354;p61"/>
          <p:cNvPicPr preferRelativeResize="0"/>
          <p:nvPr/>
        </p:nvPicPr>
        <p:blipFill>
          <a:blip r:embed="rId3">
            <a:alphaModFix/>
          </a:blip>
          <a:stretch>
            <a:fillRect/>
          </a:stretch>
        </p:blipFill>
        <p:spPr>
          <a:xfrm>
            <a:off x="6709500" y="1772224"/>
            <a:ext cx="2122749" cy="2653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58" name="Shape 358"/>
        <p:cNvGrpSpPr/>
        <p:nvPr/>
      </p:nvGrpSpPr>
      <p:grpSpPr>
        <a:xfrm>
          <a:off x="0" y="0"/>
          <a:ext cx="0" cy="0"/>
          <a:chOff x="0" y="0"/>
          <a:chExt cx="0" cy="0"/>
        </a:xfrm>
      </p:grpSpPr>
      <p:sp>
        <p:nvSpPr>
          <p:cNvPr id="359" name="Google Shape;359;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Amatic SC"/>
                <a:ea typeface="Amatic SC"/>
                <a:cs typeface="Amatic SC"/>
                <a:sym typeface="Amatic SC"/>
              </a:rPr>
              <a:t>Queen Elizabeth National Park</a:t>
            </a:r>
            <a:r>
              <a:rPr lang="en"/>
              <a:t> </a:t>
            </a:r>
            <a:endParaRPr/>
          </a:p>
        </p:txBody>
      </p:sp>
      <p:pic>
        <p:nvPicPr>
          <p:cNvPr descr="Image result for queen elizabeth national park in uganda" id="360" name="Google Shape;360;p62"/>
          <p:cNvPicPr preferRelativeResize="0"/>
          <p:nvPr/>
        </p:nvPicPr>
        <p:blipFill>
          <a:blip r:embed="rId3">
            <a:alphaModFix/>
          </a:blip>
          <a:stretch>
            <a:fillRect/>
          </a:stretch>
        </p:blipFill>
        <p:spPr>
          <a:xfrm>
            <a:off x="311700" y="1806000"/>
            <a:ext cx="3947675" cy="2504122"/>
          </a:xfrm>
          <a:prstGeom prst="rect">
            <a:avLst/>
          </a:prstGeom>
          <a:noFill/>
          <a:ln>
            <a:noFill/>
          </a:ln>
        </p:spPr>
      </p:pic>
      <p:pic>
        <p:nvPicPr>
          <p:cNvPr descr="Image result for Queen Elizabeth National Park Uganda Safari" id="361" name="Google Shape;361;p62"/>
          <p:cNvPicPr preferRelativeResize="0"/>
          <p:nvPr/>
        </p:nvPicPr>
        <p:blipFill>
          <a:blip r:embed="rId4">
            <a:alphaModFix/>
          </a:blip>
          <a:stretch>
            <a:fillRect/>
          </a:stretch>
        </p:blipFill>
        <p:spPr>
          <a:xfrm>
            <a:off x="4473500" y="1994937"/>
            <a:ext cx="4252473" cy="21262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65" name="Shape 365"/>
        <p:cNvGrpSpPr/>
        <p:nvPr/>
      </p:nvGrpSpPr>
      <p:grpSpPr>
        <a:xfrm>
          <a:off x="0" y="0"/>
          <a:ext cx="0" cy="0"/>
          <a:chOff x="0" y="0"/>
          <a:chExt cx="0" cy="0"/>
        </a:xfrm>
      </p:grpSpPr>
      <p:sp>
        <p:nvSpPr>
          <p:cNvPr id="366" name="Google Shape;366;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Amatic SC"/>
                <a:ea typeface="Amatic SC"/>
                <a:cs typeface="Amatic SC"/>
                <a:sym typeface="Amatic SC"/>
              </a:rPr>
              <a:t>Queen Elizabeth National Park</a:t>
            </a:r>
            <a:endParaRPr sz="4800">
              <a:latin typeface="Amatic SC"/>
              <a:ea typeface="Amatic SC"/>
              <a:cs typeface="Amatic SC"/>
              <a:sym typeface="Amatic SC"/>
            </a:endParaRPr>
          </a:p>
        </p:txBody>
      </p:sp>
      <p:sp>
        <p:nvSpPr>
          <p:cNvPr id="367" name="Google Shape;367;p63"/>
          <p:cNvSpPr txBox="1"/>
          <p:nvPr>
            <p:ph idx="1" type="body"/>
          </p:nvPr>
        </p:nvSpPr>
        <p:spPr>
          <a:xfrm>
            <a:off x="311700" y="1881425"/>
            <a:ext cx="8520600" cy="21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google.com/maps/place/Queen+Elizabeth+National+Park/@-0.1354684,29.9281359,2a,75y,72.02h,92.95t,356.12r/data=!3m6!1e1!3m4!1s1c_XluQO4oqE1QTrD6mAMA!2e0!7i13312!8i6656!4m12!1m6!3m5!1s0x19df489b3ec38175:0x3cfe5a989d13d498!2sQueen+Elizabeth+National+Park!8m2!3d-0.1640716!4d30.0202535!3m4!1s0x19df489b3ec38175:0x3cfe5a989d13d498!8m2!3d-0.1640716!4d30.0202535</a:t>
            </a:r>
            <a:endParaRPr/>
          </a:p>
          <a:p>
            <a:pPr indent="0" lvl="0" marL="0" rtl="0" algn="l">
              <a:spcBef>
                <a:spcPts val="1600"/>
              </a:spcBef>
              <a:spcAft>
                <a:spcPts val="16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17" name="Shape 117"/>
        <p:cNvGrpSpPr/>
        <p:nvPr/>
      </p:nvGrpSpPr>
      <p:grpSpPr>
        <a:xfrm>
          <a:off x="0" y="0"/>
          <a:ext cx="0" cy="0"/>
          <a:chOff x="0" y="0"/>
          <a:chExt cx="0" cy="0"/>
        </a:xfrm>
      </p:grpSpPr>
      <p:sp>
        <p:nvSpPr>
          <p:cNvPr id="118" name="Google Shape;118;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rgbClr val="1C4587"/>
                </a:solidFill>
                <a:latin typeface="Cabin Sketch"/>
                <a:ea typeface="Cabin Sketch"/>
                <a:cs typeface="Cabin Sketch"/>
                <a:sym typeface="Cabin Sketch"/>
              </a:rPr>
              <a:t>Who is happier….</a:t>
            </a:r>
            <a:endParaRPr b="1" sz="4800">
              <a:solidFill>
                <a:srgbClr val="1C4587"/>
              </a:solidFill>
              <a:latin typeface="Cabin Sketch"/>
              <a:ea typeface="Cabin Sketch"/>
              <a:cs typeface="Cabin Sketch"/>
              <a:sym typeface="Cabin Sketch"/>
            </a:endParaRPr>
          </a:p>
        </p:txBody>
      </p:sp>
      <p:pic>
        <p:nvPicPr>
          <p:cNvPr id="119" name="Google Shape;119;p28"/>
          <p:cNvPicPr preferRelativeResize="0"/>
          <p:nvPr/>
        </p:nvPicPr>
        <p:blipFill>
          <a:blip r:embed="rId3">
            <a:alphaModFix/>
          </a:blip>
          <a:stretch>
            <a:fillRect/>
          </a:stretch>
        </p:blipFill>
        <p:spPr>
          <a:xfrm>
            <a:off x="113050" y="1548625"/>
            <a:ext cx="4079200" cy="2719475"/>
          </a:xfrm>
          <a:prstGeom prst="rect">
            <a:avLst/>
          </a:prstGeom>
          <a:noFill/>
          <a:ln>
            <a:noFill/>
          </a:ln>
        </p:spPr>
      </p:pic>
      <p:pic>
        <p:nvPicPr>
          <p:cNvPr id="120" name="Google Shape;120;p28"/>
          <p:cNvPicPr preferRelativeResize="0"/>
          <p:nvPr/>
        </p:nvPicPr>
        <p:blipFill>
          <a:blip r:embed="rId4">
            <a:alphaModFix/>
          </a:blip>
          <a:stretch>
            <a:fillRect/>
          </a:stretch>
        </p:blipFill>
        <p:spPr>
          <a:xfrm>
            <a:off x="4838650" y="1548625"/>
            <a:ext cx="4162801" cy="2719475"/>
          </a:xfrm>
          <a:prstGeom prst="rect">
            <a:avLst/>
          </a:prstGeom>
          <a:noFill/>
          <a:ln>
            <a:noFill/>
          </a:ln>
        </p:spPr>
      </p:pic>
      <p:sp>
        <p:nvSpPr>
          <p:cNvPr id="121" name="Google Shape;121;p28"/>
          <p:cNvSpPr txBox="1"/>
          <p:nvPr/>
        </p:nvSpPr>
        <p:spPr>
          <a:xfrm>
            <a:off x="186850" y="4346900"/>
            <a:ext cx="3953400" cy="63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C4587"/>
                </a:solidFill>
                <a:latin typeface="Cabin Sketch"/>
                <a:ea typeface="Cabin Sketch"/>
                <a:cs typeface="Cabin Sketch"/>
                <a:sym typeface="Cabin Sketch"/>
              </a:rPr>
              <a:t>t</a:t>
            </a:r>
            <a:r>
              <a:rPr lang="en">
                <a:solidFill>
                  <a:srgbClr val="1C4587"/>
                </a:solidFill>
                <a:latin typeface="Cabin Sketch"/>
                <a:ea typeface="Cabin Sketch"/>
                <a:cs typeface="Cabin Sketch"/>
                <a:sym typeface="Cabin Sketch"/>
              </a:rPr>
              <a:t>he boy helping the blind man </a:t>
            </a:r>
            <a:endParaRPr>
              <a:solidFill>
                <a:srgbClr val="1C4587"/>
              </a:solidFill>
              <a:latin typeface="Cabin Sketch"/>
              <a:ea typeface="Cabin Sketch"/>
              <a:cs typeface="Cabin Sketch"/>
              <a:sym typeface="Cabin Sketch"/>
            </a:endParaRPr>
          </a:p>
          <a:p>
            <a:pPr indent="0" lvl="0" marL="0" rtl="0" algn="ctr">
              <a:spcBef>
                <a:spcPts val="0"/>
              </a:spcBef>
              <a:spcAft>
                <a:spcPts val="0"/>
              </a:spcAft>
              <a:buNone/>
            </a:pPr>
            <a:r>
              <a:rPr lang="en">
                <a:solidFill>
                  <a:srgbClr val="1C4587"/>
                </a:solidFill>
                <a:latin typeface="Cabin Sketch"/>
                <a:ea typeface="Cabin Sketch"/>
                <a:cs typeface="Cabin Sketch"/>
                <a:sym typeface="Cabin Sketch"/>
              </a:rPr>
              <a:t>cross the street</a:t>
            </a:r>
            <a:endParaRPr>
              <a:solidFill>
                <a:srgbClr val="1C4587"/>
              </a:solidFill>
              <a:latin typeface="Cabin Sketch"/>
              <a:ea typeface="Cabin Sketch"/>
              <a:cs typeface="Cabin Sketch"/>
              <a:sym typeface="Cabin Sketch"/>
            </a:endParaRPr>
          </a:p>
        </p:txBody>
      </p:sp>
      <p:sp>
        <p:nvSpPr>
          <p:cNvPr id="122" name="Google Shape;122;p28"/>
          <p:cNvSpPr txBox="1"/>
          <p:nvPr/>
        </p:nvSpPr>
        <p:spPr>
          <a:xfrm>
            <a:off x="4248875" y="4179800"/>
            <a:ext cx="744600" cy="6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1C4587"/>
                </a:solidFill>
                <a:latin typeface="Cabin Sketch"/>
                <a:ea typeface="Cabin Sketch"/>
                <a:cs typeface="Cabin Sketch"/>
                <a:sym typeface="Cabin Sketch"/>
              </a:rPr>
              <a:t>or</a:t>
            </a:r>
            <a:endParaRPr sz="3600">
              <a:solidFill>
                <a:srgbClr val="1C4587"/>
              </a:solidFill>
              <a:latin typeface="Cabin Sketch"/>
              <a:ea typeface="Cabin Sketch"/>
              <a:cs typeface="Cabin Sketch"/>
              <a:sym typeface="Cabin Sketch"/>
            </a:endParaRPr>
          </a:p>
        </p:txBody>
      </p:sp>
      <p:sp>
        <p:nvSpPr>
          <p:cNvPr id="123" name="Google Shape;123;p28"/>
          <p:cNvSpPr txBox="1"/>
          <p:nvPr/>
        </p:nvSpPr>
        <p:spPr>
          <a:xfrm>
            <a:off x="4838650" y="4346900"/>
            <a:ext cx="4162800" cy="47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1C4587"/>
                </a:solidFill>
                <a:latin typeface="Cabin Sketch"/>
                <a:ea typeface="Cabin Sketch"/>
                <a:cs typeface="Cabin Sketch"/>
                <a:sym typeface="Cabin Sketch"/>
              </a:rPr>
              <a:t>t</a:t>
            </a:r>
            <a:r>
              <a:rPr lang="en">
                <a:solidFill>
                  <a:srgbClr val="1C4587"/>
                </a:solidFill>
                <a:latin typeface="Cabin Sketch"/>
                <a:ea typeface="Cabin Sketch"/>
                <a:cs typeface="Cabin Sketch"/>
                <a:sym typeface="Cabin Sketch"/>
              </a:rPr>
              <a:t>he women shopping</a:t>
            </a:r>
            <a:endParaRPr>
              <a:solidFill>
                <a:srgbClr val="1C4587"/>
              </a:solidFill>
              <a:latin typeface="Cabin Sketch"/>
              <a:ea typeface="Cabin Sketch"/>
              <a:cs typeface="Cabin Sketch"/>
              <a:sym typeface="Cabin Sketch"/>
            </a:endParaRPr>
          </a:p>
        </p:txBody>
      </p:sp>
      <p:pic>
        <p:nvPicPr>
          <p:cNvPr descr="See the source image" id="124" name="Google Shape;124;p28"/>
          <p:cNvPicPr preferRelativeResize="0"/>
          <p:nvPr/>
        </p:nvPicPr>
        <p:blipFill>
          <a:blip r:embed="rId5">
            <a:alphaModFix/>
          </a:blip>
          <a:stretch>
            <a:fillRect/>
          </a:stretch>
        </p:blipFill>
        <p:spPr>
          <a:xfrm rot="795037">
            <a:off x="6968125" y="155269"/>
            <a:ext cx="2071399" cy="1152214"/>
          </a:xfrm>
          <a:prstGeom prst="rect">
            <a:avLst/>
          </a:prstGeom>
          <a:noFill/>
          <a:ln>
            <a:noFill/>
          </a:ln>
        </p:spPr>
      </p:pic>
      <p:pic>
        <p:nvPicPr>
          <p:cNvPr descr="See the source image" id="125" name="Google Shape;125;p28"/>
          <p:cNvPicPr preferRelativeResize="0"/>
          <p:nvPr/>
        </p:nvPicPr>
        <p:blipFill>
          <a:blip r:embed="rId5">
            <a:alphaModFix/>
          </a:blip>
          <a:stretch>
            <a:fillRect/>
          </a:stretch>
        </p:blipFill>
        <p:spPr>
          <a:xfrm rot="-1043805">
            <a:off x="76573" y="168996"/>
            <a:ext cx="2022053" cy="112475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371" name="Shape 371"/>
        <p:cNvGrpSpPr/>
        <p:nvPr/>
      </p:nvGrpSpPr>
      <p:grpSpPr>
        <a:xfrm>
          <a:off x="0" y="0"/>
          <a:ext cx="0" cy="0"/>
          <a:chOff x="0" y="0"/>
          <a:chExt cx="0" cy="0"/>
        </a:xfrm>
      </p:grpSpPr>
      <p:sp>
        <p:nvSpPr>
          <p:cNvPr id="372" name="Google Shape;372;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000">
                <a:latin typeface="Amatic SC"/>
                <a:ea typeface="Amatic SC"/>
                <a:cs typeface="Amatic SC"/>
                <a:sym typeface="Amatic SC"/>
              </a:rPr>
              <a:t>Conclusion</a:t>
            </a:r>
            <a:endParaRPr b="1" sz="4000">
              <a:latin typeface="Amatic SC"/>
              <a:ea typeface="Amatic SC"/>
              <a:cs typeface="Amatic SC"/>
              <a:sym typeface="Amatic SC"/>
            </a:endParaRPr>
          </a:p>
        </p:txBody>
      </p:sp>
      <p:sp>
        <p:nvSpPr>
          <p:cNvPr id="373" name="Google Shape;373;p64"/>
          <p:cNvSpPr txBox="1"/>
          <p:nvPr>
            <p:ph idx="1" type="body"/>
          </p:nvPr>
        </p:nvSpPr>
        <p:spPr>
          <a:xfrm>
            <a:off x="311700" y="1651325"/>
            <a:ext cx="8520600" cy="291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Comic Sans MS"/>
                <a:ea typeface="Comic Sans MS"/>
                <a:cs typeface="Comic Sans MS"/>
                <a:sym typeface="Comic Sans MS"/>
              </a:rPr>
              <a:t>Now that we have travelled through Uganda…</a:t>
            </a:r>
            <a:endParaRPr sz="2400">
              <a:latin typeface="Comic Sans MS"/>
              <a:ea typeface="Comic Sans MS"/>
              <a:cs typeface="Comic Sans MS"/>
              <a:sym typeface="Comic Sans MS"/>
            </a:endParaRPr>
          </a:p>
          <a:p>
            <a:pPr indent="-381000" lvl="0" marL="457200" rtl="0" algn="l">
              <a:spcBef>
                <a:spcPts val="1600"/>
              </a:spcBef>
              <a:spcAft>
                <a:spcPts val="0"/>
              </a:spcAft>
              <a:buSzPts val="2400"/>
              <a:buFont typeface="Comic Sans MS"/>
              <a:buAutoNum type="arabicPeriod"/>
            </a:pPr>
            <a:r>
              <a:rPr lang="en" sz="2400">
                <a:latin typeface="Comic Sans MS"/>
                <a:ea typeface="Comic Sans MS"/>
                <a:cs typeface="Comic Sans MS"/>
                <a:sym typeface="Comic Sans MS"/>
              </a:rPr>
              <a:t>Complete the writing section of your Uganda Trip Itinerary</a:t>
            </a:r>
            <a:endParaRPr sz="2400">
              <a:latin typeface="Comic Sans MS"/>
              <a:ea typeface="Comic Sans MS"/>
              <a:cs typeface="Comic Sans MS"/>
              <a:sym typeface="Comic Sans MS"/>
            </a:endParaRPr>
          </a:p>
          <a:p>
            <a:pPr indent="-381000" lvl="0" marL="457200" rtl="0" algn="l">
              <a:spcBef>
                <a:spcPts val="0"/>
              </a:spcBef>
              <a:spcAft>
                <a:spcPts val="0"/>
              </a:spcAft>
              <a:buSzPts val="2400"/>
              <a:buFont typeface="Comic Sans MS"/>
              <a:buAutoNum type="arabicPeriod"/>
            </a:pPr>
            <a:r>
              <a:rPr lang="en" sz="2400">
                <a:latin typeface="Comic Sans MS"/>
                <a:ea typeface="Comic Sans MS"/>
                <a:cs typeface="Comic Sans MS"/>
                <a:sym typeface="Comic Sans MS"/>
              </a:rPr>
              <a:t>Retrieve your polaroid photo and paste it to the back of your itinerary. Make sure you write where it was taken. </a:t>
            </a:r>
            <a:endParaRPr sz="2400">
              <a:latin typeface="Comic Sans MS"/>
              <a:ea typeface="Comic Sans MS"/>
              <a:cs typeface="Comic Sans MS"/>
              <a:sym typeface="Comic Sans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012" scaled="0"/>
        </a:gradFill>
      </p:bgPr>
    </p:bg>
    <p:spTree>
      <p:nvGrpSpPr>
        <p:cNvPr id="377" name="Shape 377"/>
        <p:cNvGrpSpPr/>
        <p:nvPr/>
      </p:nvGrpSpPr>
      <p:grpSpPr>
        <a:xfrm>
          <a:off x="0" y="0"/>
          <a:ext cx="0" cy="0"/>
          <a:chOff x="0" y="0"/>
          <a:chExt cx="0" cy="0"/>
        </a:xfrm>
      </p:grpSpPr>
      <p:sp>
        <p:nvSpPr>
          <p:cNvPr id="378" name="Google Shape;378;p65"/>
          <p:cNvSpPr txBox="1"/>
          <p:nvPr>
            <p:ph idx="1" type="body"/>
          </p:nvPr>
        </p:nvSpPr>
        <p:spPr>
          <a:xfrm>
            <a:off x="311700" y="383350"/>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7200">
                <a:solidFill>
                  <a:schemeClr val="dk1"/>
                </a:solidFill>
                <a:latin typeface="Caveat"/>
                <a:ea typeface="Caveat"/>
                <a:cs typeface="Caveat"/>
                <a:sym typeface="Caveat"/>
              </a:rPr>
              <a:t>Today we will learn the three main events that shaped Uganda...</a:t>
            </a:r>
            <a:endParaRPr sz="7200">
              <a:latin typeface="Caveat"/>
              <a:ea typeface="Caveat"/>
              <a:cs typeface="Caveat"/>
              <a:sym typeface="Cave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382" name="Shape 382"/>
        <p:cNvGrpSpPr/>
        <p:nvPr/>
      </p:nvGrpSpPr>
      <p:grpSpPr>
        <a:xfrm>
          <a:off x="0" y="0"/>
          <a:ext cx="0" cy="0"/>
          <a:chOff x="0" y="0"/>
          <a:chExt cx="0" cy="0"/>
        </a:xfrm>
      </p:grpSpPr>
      <p:sp>
        <p:nvSpPr>
          <p:cNvPr id="383" name="Google Shape;383;p66"/>
          <p:cNvSpPr txBox="1"/>
          <p:nvPr>
            <p:ph idx="1" type="body"/>
          </p:nvPr>
        </p:nvSpPr>
        <p:spPr>
          <a:xfrm>
            <a:off x="311700" y="985425"/>
            <a:ext cx="8520600" cy="4292400"/>
          </a:xfrm>
          <a:prstGeom prst="rect">
            <a:avLst/>
          </a:prstGeom>
        </p:spPr>
        <p:txBody>
          <a:bodyPr anchorCtr="0" anchor="t" bIns="91425" lIns="91425" spcFirstLastPara="1" rIns="91425" wrap="square" tIns="91425">
            <a:noAutofit/>
          </a:bodyPr>
          <a:lstStyle/>
          <a:p>
            <a:pPr indent="-685800" lvl="0" marL="457200" rtl="0" algn="ctr">
              <a:spcBef>
                <a:spcPts val="0"/>
              </a:spcBef>
              <a:spcAft>
                <a:spcPts val="0"/>
              </a:spcAft>
              <a:buClr>
                <a:srgbClr val="000000"/>
              </a:buClr>
              <a:buSzPts val="7200"/>
              <a:buFont typeface="Pacifico"/>
              <a:buChar char="●"/>
            </a:pPr>
            <a:r>
              <a:rPr lang="en" sz="7200">
                <a:solidFill>
                  <a:schemeClr val="dk1"/>
                </a:solidFill>
                <a:latin typeface="Pacifico"/>
                <a:ea typeface="Pacifico"/>
                <a:cs typeface="Pacifico"/>
                <a:sym typeface="Pacifico"/>
              </a:rPr>
              <a:t>Imperialism</a:t>
            </a:r>
            <a:endParaRPr sz="7200">
              <a:solidFill>
                <a:srgbClr val="000000"/>
              </a:solidFill>
              <a:latin typeface="Pacifico"/>
              <a:ea typeface="Pacifico"/>
              <a:cs typeface="Pacifico"/>
              <a:sym typeface="Pacifico"/>
            </a:endParaRPr>
          </a:p>
          <a:p>
            <a:pPr indent="-685800" lvl="0" marL="457200" rtl="0" algn="ctr">
              <a:spcBef>
                <a:spcPts val="0"/>
              </a:spcBef>
              <a:spcAft>
                <a:spcPts val="0"/>
              </a:spcAft>
              <a:buClr>
                <a:srgbClr val="000000"/>
              </a:buClr>
              <a:buSzPts val="7200"/>
              <a:buFont typeface="Pacifico"/>
              <a:buChar char="●"/>
            </a:pPr>
            <a:r>
              <a:rPr lang="en" sz="7200">
                <a:solidFill>
                  <a:srgbClr val="000000"/>
                </a:solidFill>
                <a:latin typeface="Pacifico"/>
                <a:ea typeface="Pacifico"/>
                <a:cs typeface="Pacifico"/>
                <a:sym typeface="Pacifico"/>
              </a:rPr>
              <a:t>Independence</a:t>
            </a:r>
            <a:endParaRPr sz="7200">
              <a:solidFill>
                <a:srgbClr val="000000"/>
              </a:solidFill>
              <a:latin typeface="Pacifico"/>
              <a:ea typeface="Pacifico"/>
              <a:cs typeface="Pacifico"/>
              <a:sym typeface="Pacifico"/>
            </a:endParaRPr>
          </a:p>
          <a:p>
            <a:pPr indent="-685800" lvl="0" marL="457200" rtl="0" algn="ctr">
              <a:spcBef>
                <a:spcPts val="0"/>
              </a:spcBef>
              <a:spcAft>
                <a:spcPts val="0"/>
              </a:spcAft>
              <a:buClr>
                <a:srgbClr val="000000"/>
              </a:buClr>
              <a:buSzPts val="7200"/>
              <a:buFont typeface="Pacifico"/>
              <a:buChar char="●"/>
            </a:pPr>
            <a:r>
              <a:rPr lang="en" sz="7200">
                <a:solidFill>
                  <a:srgbClr val="000000"/>
                </a:solidFill>
                <a:latin typeface="Pacifico"/>
                <a:ea typeface="Pacifico"/>
                <a:cs typeface="Pacifico"/>
                <a:sym typeface="Pacifico"/>
              </a:rPr>
              <a:t>Dictatorship</a:t>
            </a:r>
            <a:endParaRPr sz="7200">
              <a:solidFill>
                <a:srgbClr val="000000"/>
              </a:solidFill>
              <a:latin typeface="Pacifico"/>
              <a:ea typeface="Pacifico"/>
              <a:cs typeface="Pacifico"/>
              <a:sym typeface="Pacifico"/>
            </a:endParaRPr>
          </a:p>
          <a:p>
            <a:pPr indent="0" lvl="0" marL="457200" rtl="0" algn="l">
              <a:spcBef>
                <a:spcPts val="1600"/>
              </a:spcBef>
              <a:spcAft>
                <a:spcPts val="1600"/>
              </a:spcAft>
              <a:buNone/>
            </a:pPr>
            <a:r>
              <a:t/>
            </a:r>
            <a:endParaRPr sz="7200">
              <a:latin typeface="Caveat"/>
              <a:ea typeface="Caveat"/>
              <a:cs typeface="Caveat"/>
              <a:sym typeface="Caveat"/>
            </a:endParaRPr>
          </a:p>
        </p:txBody>
      </p:sp>
      <p:sp>
        <p:nvSpPr>
          <p:cNvPr id="384" name="Google Shape;384;p66"/>
          <p:cNvSpPr txBox="1"/>
          <p:nvPr/>
        </p:nvSpPr>
        <p:spPr>
          <a:xfrm>
            <a:off x="1795950" y="144200"/>
            <a:ext cx="5552100" cy="6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acifico"/>
                <a:ea typeface="Pacifico"/>
                <a:cs typeface="Pacifico"/>
                <a:sym typeface="Pacifico"/>
              </a:rPr>
              <a:t>The three main events are:</a:t>
            </a:r>
            <a:endParaRPr sz="3000">
              <a:latin typeface="Pacifico"/>
              <a:ea typeface="Pacifico"/>
              <a:cs typeface="Pacifico"/>
              <a:sym typeface="Pacific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388" name="Shape 388"/>
        <p:cNvGrpSpPr/>
        <p:nvPr/>
      </p:nvGrpSpPr>
      <p:grpSpPr>
        <a:xfrm>
          <a:off x="0" y="0"/>
          <a:ext cx="0" cy="0"/>
          <a:chOff x="0" y="0"/>
          <a:chExt cx="0" cy="0"/>
        </a:xfrm>
      </p:grpSpPr>
      <p:sp>
        <p:nvSpPr>
          <p:cNvPr id="389" name="Google Shape;389;p67"/>
          <p:cNvSpPr txBox="1"/>
          <p:nvPr>
            <p:ph type="title"/>
          </p:nvPr>
        </p:nvSpPr>
        <p:spPr>
          <a:xfrm>
            <a:off x="1092100" y="965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latin typeface="Pacifico"/>
                <a:ea typeface="Pacifico"/>
                <a:cs typeface="Pacifico"/>
                <a:sym typeface="Pacifico"/>
              </a:rPr>
              <a:t>Uganda before independence in 1890</a:t>
            </a:r>
            <a:endParaRPr sz="3600">
              <a:latin typeface="Pacifico"/>
              <a:ea typeface="Pacifico"/>
              <a:cs typeface="Pacifico"/>
              <a:sym typeface="Pacifico"/>
            </a:endParaRPr>
          </a:p>
        </p:txBody>
      </p:sp>
      <p:pic>
        <p:nvPicPr>
          <p:cNvPr id="390" name="Google Shape;390;p67"/>
          <p:cNvPicPr preferRelativeResize="0"/>
          <p:nvPr/>
        </p:nvPicPr>
        <p:blipFill>
          <a:blip r:embed="rId3">
            <a:alphaModFix/>
          </a:blip>
          <a:stretch>
            <a:fillRect/>
          </a:stretch>
        </p:blipFill>
        <p:spPr>
          <a:xfrm>
            <a:off x="1501075" y="982950"/>
            <a:ext cx="5997650" cy="41605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394" name="Shape 394"/>
        <p:cNvGrpSpPr/>
        <p:nvPr/>
      </p:nvGrpSpPr>
      <p:grpSpPr>
        <a:xfrm>
          <a:off x="0" y="0"/>
          <a:ext cx="0" cy="0"/>
          <a:chOff x="0" y="0"/>
          <a:chExt cx="0" cy="0"/>
        </a:xfrm>
      </p:grpSpPr>
      <p:sp>
        <p:nvSpPr>
          <p:cNvPr id="395" name="Google Shape;395;p68"/>
          <p:cNvSpPr txBox="1"/>
          <p:nvPr/>
        </p:nvSpPr>
        <p:spPr>
          <a:xfrm>
            <a:off x="1773375" y="886700"/>
            <a:ext cx="3048000" cy="198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96" name="Google Shape;396;p68"/>
          <p:cNvPicPr preferRelativeResize="0"/>
          <p:nvPr/>
        </p:nvPicPr>
        <p:blipFill>
          <a:blip r:embed="rId3">
            <a:alphaModFix/>
          </a:blip>
          <a:stretch>
            <a:fillRect/>
          </a:stretch>
        </p:blipFill>
        <p:spPr>
          <a:xfrm>
            <a:off x="1141650" y="1149175"/>
            <a:ext cx="7101024" cy="3994325"/>
          </a:xfrm>
          <a:prstGeom prst="rect">
            <a:avLst/>
          </a:prstGeom>
          <a:noFill/>
          <a:ln>
            <a:noFill/>
          </a:ln>
        </p:spPr>
      </p:pic>
      <p:sp>
        <p:nvSpPr>
          <p:cNvPr id="397" name="Google Shape;397;p68"/>
          <p:cNvSpPr txBox="1"/>
          <p:nvPr/>
        </p:nvSpPr>
        <p:spPr>
          <a:xfrm>
            <a:off x="1202975" y="120175"/>
            <a:ext cx="71010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Pacifico"/>
                <a:ea typeface="Pacifico"/>
                <a:cs typeface="Pacifico"/>
                <a:sym typeface="Pacifico"/>
              </a:rPr>
              <a:t>Uganda Today: Kampala</a:t>
            </a:r>
            <a:endParaRPr sz="4800">
              <a:latin typeface="Pacifico"/>
              <a:ea typeface="Pacifico"/>
              <a:cs typeface="Pacifico"/>
              <a:sym typeface="Pacifico"/>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401" name="Shape 401"/>
        <p:cNvGrpSpPr/>
        <p:nvPr/>
      </p:nvGrpSpPr>
      <p:grpSpPr>
        <a:xfrm>
          <a:off x="0" y="0"/>
          <a:ext cx="0" cy="0"/>
          <a:chOff x="0" y="0"/>
          <a:chExt cx="0" cy="0"/>
        </a:xfrm>
      </p:grpSpPr>
      <p:sp>
        <p:nvSpPr>
          <p:cNvPr id="402" name="Google Shape;402;p69"/>
          <p:cNvSpPr txBox="1"/>
          <p:nvPr>
            <p:ph type="title"/>
          </p:nvPr>
        </p:nvSpPr>
        <p:spPr>
          <a:xfrm>
            <a:off x="708275" y="2767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latin typeface="Pacifico"/>
                <a:ea typeface="Pacifico"/>
                <a:cs typeface="Pacifico"/>
                <a:sym typeface="Pacifico"/>
              </a:rPr>
              <a:t>What is a read and retell?</a:t>
            </a:r>
            <a:endParaRPr sz="4800">
              <a:latin typeface="Pacifico"/>
              <a:ea typeface="Pacifico"/>
              <a:cs typeface="Pacifico"/>
              <a:sym typeface="Pacifico"/>
            </a:endParaRPr>
          </a:p>
        </p:txBody>
      </p:sp>
      <p:sp>
        <p:nvSpPr>
          <p:cNvPr id="403" name="Google Shape;403;p69"/>
          <p:cNvSpPr txBox="1"/>
          <p:nvPr>
            <p:ph idx="1" type="body"/>
          </p:nvPr>
        </p:nvSpPr>
        <p:spPr>
          <a:xfrm>
            <a:off x="376350" y="1286950"/>
            <a:ext cx="8455800" cy="3664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Caveat"/>
                <a:ea typeface="Caveat"/>
                <a:cs typeface="Caveat"/>
                <a:sym typeface="Caveat"/>
              </a:rPr>
              <a:t>During this activity, we will divide into groups of three and each group will be given a document about specific events that shaped Ugandan history!</a:t>
            </a:r>
            <a:endParaRPr sz="2400">
              <a:solidFill>
                <a:srgbClr val="000000"/>
              </a:solidFill>
              <a:latin typeface="Caveat"/>
              <a:ea typeface="Caveat"/>
              <a:cs typeface="Caveat"/>
              <a:sym typeface="Caveat"/>
            </a:endParaRPr>
          </a:p>
          <a:p>
            <a:pPr indent="0" lvl="0" marL="0" rtl="0" algn="l">
              <a:spcBef>
                <a:spcPts val="1600"/>
              </a:spcBef>
              <a:spcAft>
                <a:spcPts val="0"/>
              </a:spcAft>
              <a:buNone/>
            </a:pPr>
            <a:r>
              <a:rPr lang="en" sz="2400">
                <a:solidFill>
                  <a:srgbClr val="000000"/>
                </a:solidFill>
                <a:latin typeface="Caveat"/>
                <a:ea typeface="Caveat"/>
                <a:cs typeface="Caveat"/>
                <a:sym typeface="Caveat"/>
              </a:rPr>
              <a:t>You will read the document that has been given to you and write down 5 words you would use too retell the story. Then you will retell the story and your partner will then guess the 5 words you chose to retell the story. </a:t>
            </a:r>
            <a:endParaRPr sz="2400">
              <a:solidFill>
                <a:srgbClr val="000000"/>
              </a:solidFill>
              <a:latin typeface="Caveat"/>
              <a:ea typeface="Caveat"/>
              <a:cs typeface="Caveat"/>
              <a:sym typeface="Caveat"/>
            </a:endParaRPr>
          </a:p>
          <a:p>
            <a:pPr indent="0" lvl="0" marL="0" rtl="0" algn="l">
              <a:spcBef>
                <a:spcPts val="1600"/>
              </a:spcBef>
              <a:spcAft>
                <a:spcPts val="1600"/>
              </a:spcAft>
              <a:buNone/>
            </a:pPr>
            <a:r>
              <a:rPr lang="en" sz="2400">
                <a:solidFill>
                  <a:srgbClr val="000000"/>
                </a:solidFill>
                <a:latin typeface="Caveat"/>
                <a:ea typeface="Caveat"/>
                <a:cs typeface="Caveat"/>
                <a:sym typeface="Caveat"/>
              </a:rPr>
              <a:t>Then you will switch groups so at least one person from each group is all together and you will discuss to the rest of the group what happened in your documents.</a:t>
            </a:r>
            <a:endParaRPr>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012" scaled="0"/>
        </a:gradFill>
      </p:bgPr>
    </p:bg>
    <p:spTree>
      <p:nvGrpSpPr>
        <p:cNvPr id="407" name="Shape 407"/>
        <p:cNvGrpSpPr/>
        <p:nvPr/>
      </p:nvGrpSpPr>
      <p:grpSpPr>
        <a:xfrm>
          <a:off x="0" y="0"/>
          <a:ext cx="0" cy="0"/>
          <a:chOff x="0" y="0"/>
          <a:chExt cx="0" cy="0"/>
        </a:xfrm>
      </p:grpSpPr>
      <p:sp>
        <p:nvSpPr>
          <p:cNvPr id="408" name="Google Shape;408;p70"/>
          <p:cNvSpPr txBox="1"/>
          <p:nvPr>
            <p:ph type="title"/>
          </p:nvPr>
        </p:nvSpPr>
        <p:spPr>
          <a:xfrm>
            <a:off x="311700" y="216775"/>
            <a:ext cx="8520600" cy="743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latin typeface="Pacifico"/>
                <a:ea typeface="Pacifico"/>
                <a:cs typeface="Pacifico"/>
                <a:sym typeface="Pacifico"/>
              </a:rPr>
              <a:t>Imperialism</a:t>
            </a:r>
            <a:r>
              <a:rPr lang="en">
                <a:latin typeface="Pacifico"/>
                <a:ea typeface="Pacifico"/>
                <a:cs typeface="Pacifico"/>
                <a:sym typeface="Pacifico"/>
              </a:rPr>
              <a:t>!</a:t>
            </a:r>
            <a:endParaRPr>
              <a:latin typeface="Pacifico"/>
              <a:ea typeface="Pacifico"/>
              <a:cs typeface="Pacifico"/>
              <a:sym typeface="Pacifico"/>
            </a:endParaRPr>
          </a:p>
        </p:txBody>
      </p:sp>
      <p:sp>
        <p:nvSpPr>
          <p:cNvPr id="409" name="Google Shape;409;p70"/>
          <p:cNvSpPr txBox="1"/>
          <p:nvPr>
            <p:ph idx="1" type="body"/>
          </p:nvPr>
        </p:nvSpPr>
        <p:spPr>
          <a:xfrm>
            <a:off x="311700" y="9601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latin typeface="Times New Roman"/>
                <a:ea typeface="Times New Roman"/>
                <a:cs typeface="Times New Roman"/>
                <a:sym typeface="Times New Roman"/>
              </a:rPr>
              <a:t> </a:t>
            </a:r>
            <a:r>
              <a:rPr lang="en" sz="2400">
                <a:solidFill>
                  <a:schemeClr val="dk1"/>
                </a:solidFill>
                <a:latin typeface="Caveat"/>
                <a:ea typeface="Caveat"/>
                <a:cs typeface="Caveat"/>
                <a:sym typeface="Caveat"/>
              </a:rPr>
              <a:t>In 1894, Uganda signed several treaties which gave the British rights to begin harvesting cotton in exchange for protection and safety.  This resulted in Uganda, together with Buganda, joining the British Sphere of Influence in 1894.  </a:t>
            </a:r>
            <a:endParaRPr sz="2400">
              <a:solidFill>
                <a:schemeClr val="dk1"/>
              </a:solidFill>
              <a:latin typeface="Caveat"/>
              <a:ea typeface="Caveat"/>
              <a:cs typeface="Caveat"/>
              <a:sym typeface="Caveat"/>
            </a:endParaRPr>
          </a:p>
          <a:p>
            <a:pPr indent="0" lvl="0" marL="0" rtl="0" algn="l">
              <a:spcBef>
                <a:spcPts val="0"/>
              </a:spcBef>
              <a:spcAft>
                <a:spcPts val="0"/>
              </a:spcAft>
              <a:buNone/>
            </a:pPr>
            <a:r>
              <a:rPr lang="en" sz="2400">
                <a:solidFill>
                  <a:schemeClr val="dk1"/>
                </a:solidFill>
                <a:latin typeface="Caveat"/>
                <a:ea typeface="Caveat"/>
                <a:cs typeface="Caveat"/>
                <a:sym typeface="Caveat"/>
              </a:rPr>
              <a:t>	However, the several treaties signed by Ugandan rulers turned out to be a trick by the British in order to allow them to take over Uganda’s natural resources.</a:t>
            </a:r>
            <a:endParaRPr sz="2400">
              <a:solidFill>
                <a:schemeClr val="dk1"/>
              </a:solidFill>
              <a:latin typeface="Caveat"/>
              <a:ea typeface="Caveat"/>
              <a:cs typeface="Caveat"/>
              <a:sym typeface="Caveat"/>
            </a:endParaRPr>
          </a:p>
          <a:p>
            <a:pPr indent="0" lvl="0" marL="0" rtl="0" algn="l">
              <a:lnSpc>
                <a:spcPct val="100000"/>
              </a:lnSpc>
              <a:spcBef>
                <a:spcPts val="0"/>
              </a:spcBef>
              <a:spcAft>
                <a:spcPts val="0"/>
              </a:spcAft>
              <a:buNone/>
            </a:pPr>
            <a:r>
              <a:t/>
            </a:r>
            <a:endParaRPr sz="2800">
              <a:solidFill>
                <a:schemeClr val="dk1"/>
              </a:solidFill>
            </a:endParaRPr>
          </a:p>
          <a:p>
            <a:pPr indent="0" lvl="0" marL="457200" rtl="0" algn="l">
              <a:lnSpc>
                <a:spcPct val="100000"/>
              </a:lnSpc>
              <a:spcBef>
                <a:spcPts val="0"/>
              </a:spcBef>
              <a:spcAft>
                <a:spcPts val="0"/>
              </a:spcAft>
              <a:buNone/>
            </a:pPr>
            <a:r>
              <a:t/>
            </a:r>
            <a:endParaRPr sz="2800">
              <a:solidFill>
                <a:schemeClr val="dk1"/>
              </a:solidFill>
            </a:endParaRPr>
          </a:p>
        </p:txBody>
      </p:sp>
      <p:pic>
        <p:nvPicPr>
          <p:cNvPr id="410" name="Google Shape;410;p70"/>
          <p:cNvPicPr preferRelativeResize="0"/>
          <p:nvPr/>
        </p:nvPicPr>
        <p:blipFill>
          <a:blip r:embed="rId3">
            <a:alphaModFix/>
          </a:blip>
          <a:stretch>
            <a:fillRect/>
          </a:stretch>
        </p:blipFill>
        <p:spPr>
          <a:xfrm rot="-2">
            <a:off x="5408621" y="3299900"/>
            <a:ext cx="2235908" cy="178872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012" scaled="0"/>
        </a:gradFill>
      </p:bgPr>
    </p:bg>
    <p:spTree>
      <p:nvGrpSpPr>
        <p:cNvPr id="414" name="Shape 414"/>
        <p:cNvGrpSpPr/>
        <p:nvPr/>
      </p:nvGrpSpPr>
      <p:grpSpPr>
        <a:xfrm>
          <a:off x="0" y="0"/>
          <a:ext cx="0" cy="0"/>
          <a:chOff x="0" y="0"/>
          <a:chExt cx="0" cy="0"/>
        </a:xfrm>
      </p:grpSpPr>
      <p:sp>
        <p:nvSpPr>
          <p:cNvPr id="415" name="Google Shape;415;p71"/>
          <p:cNvSpPr txBox="1"/>
          <p:nvPr>
            <p:ph type="title"/>
          </p:nvPr>
        </p:nvSpPr>
        <p:spPr>
          <a:xfrm>
            <a:off x="311700" y="604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Pacifico"/>
                <a:ea typeface="Pacifico"/>
                <a:cs typeface="Pacifico"/>
                <a:sym typeface="Pacifico"/>
              </a:rPr>
              <a:t>Independence</a:t>
            </a:r>
            <a:endParaRPr sz="6000">
              <a:latin typeface="Pacifico"/>
              <a:ea typeface="Pacifico"/>
              <a:cs typeface="Pacifico"/>
              <a:sym typeface="Pacifico"/>
            </a:endParaRPr>
          </a:p>
        </p:txBody>
      </p:sp>
      <p:sp>
        <p:nvSpPr>
          <p:cNvPr id="416" name="Google Shape;416;p71"/>
          <p:cNvSpPr txBox="1"/>
          <p:nvPr>
            <p:ph idx="1" type="body"/>
          </p:nvPr>
        </p:nvSpPr>
        <p:spPr>
          <a:xfrm>
            <a:off x="2317375" y="1128425"/>
            <a:ext cx="6767400" cy="383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latin typeface="Caveat"/>
                <a:ea typeface="Caveat"/>
                <a:cs typeface="Caveat"/>
                <a:sym typeface="Caveat"/>
              </a:rPr>
              <a:t>On March 1, 1962, Uganda begins self-government  with Benedicto Kiwanuka as prime minister.  Then, in October 1962, Uganda is admitted as member State to the United Nations.  Uganda gained independence without much struggle because the British were slowly withdrawing their power over Uganda over time. They also encouraged independence and slowly gave back rights to Uganda. </a:t>
            </a:r>
            <a:r>
              <a:rPr lang="en" sz="2400">
                <a:solidFill>
                  <a:schemeClr val="dk1"/>
                </a:solidFill>
                <a:latin typeface="Caveat"/>
                <a:ea typeface="Caveat"/>
                <a:cs typeface="Caveat"/>
                <a:sym typeface="Caveat"/>
              </a:rPr>
              <a:t>Uganda won its independence from Britain on October 9th in 1962 after a long 72 years. </a:t>
            </a:r>
            <a:endParaRPr sz="2400">
              <a:solidFill>
                <a:schemeClr val="dk1"/>
              </a:solidFill>
              <a:latin typeface="Caveat"/>
              <a:ea typeface="Caveat"/>
              <a:cs typeface="Caveat"/>
              <a:sym typeface="Caveat"/>
            </a:endParaRPr>
          </a:p>
          <a:p>
            <a:pPr indent="0" lvl="0" marL="0" rtl="0" algn="l">
              <a:spcBef>
                <a:spcPts val="0"/>
              </a:spcBef>
              <a:spcAft>
                <a:spcPts val="0"/>
              </a:spcAft>
              <a:buClr>
                <a:schemeClr val="dk1"/>
              </a:buClr>
              <a:buSzPts val="1100"/>
              <a:buFont typeface="Arial"/>
              <a:buNone/>
            </a:pPr>
            <a:r>
              <a:t/>
            </a:r>
            <a:endParaRPr sz="1100">
              <a:solidFill>
                <a:schemeClr val="dk1"/>
              </a:solidFill>
              <a:latin typeface="Times New Roman"/>
              <a:ea typeface="Times New Roman"/>
              <a:cs typeface="Times New Roman"/>
              <a:sym typeface="Times New Roman"/>
            </a:endParaRPr>
          </a:p>
        </p:txBody>
      </p:sp>
      <p:pic>
        <p:nvPicPr>
          <p:cNvPr id="417" name="Google Shape;417;p71"/>
          <p:cNvPicPr preferRelativeResize="0"/>
          <p:nvPr/>
        </p:nvPicPr>
        <p:blipFill>
          <a:blip r:embed="rId3">
            <a:alphaModFix/>
          </a:blip>
          <a:stretch>
            <a:fillRect/>
          </a:stretch>
        </p:blipFill>
        <p:spPr>
          <a:xfrm>
            <a:off x="86925" y="1424275"/>
            <a:ext cx="2146349" cy="22949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012" scaled="0"/>
        </a:gradFill>
      </p:bgPr>
    </p:bg>
    <p:spTree>
      <p:nvGrpSpPr>
        <p:cNvPr id="421" name="Shape 421"/>
        <p:cNvGrpSpPr/>
        <p:nvPr/>
      </p:nvGrpSpPr>
      <p:grpSpPr>
        <a:xfrm>
          <a:off x="0" y="0"/>
          <a:ext cx="0" cy="0"/>
          <a:chOff x="0" y="0"/>
          <a:chExt cx="0" cy="0"/>
        </a:xfrm>
      </p:grpSpPr>
      <p:sp>
        <p:nvSpPr>
          <p:cNvPr id="422" name="Google Shape;422;p72"/>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6000">
                <a:latin typeface="Pacifico"/>
                <a:ea typeface="Pacifico"/>
                <a:cs typeface="Pacifico"/>
                <a:sym typeface="Pacifico"/>
              </a:rPr>
              <a:t>Dictatorship</a:t>
            </a:r>
            <a:endParaRPr sz="6000">
              <a:latin typeface="Pacifico"/>
              <a:ea typeface="Pacifico"/>
              <a:cs typeface="Pacifico"/>
              <a:sym typeface="Pacifico"/>
            </a:endParaRPr>
          </a:p>
        </p:txBody>
      </p:sp>
      <p:sp>
        <p:nvSpPr>
          <p:cNvPr id="423" name="Google Shape;423;p72"/>
          <p:cNvSpPr txBox="1"/>
          <p:nvPr>
            <p:ph idx="1" type="body"/>
          </p:nvPr>
        </p:nvSpPr>
        <p:spPr>
          <a:xfrm>
            <a:off x="2985750" y="897125"/>
            <a:ext cx="6158400" cy="394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Caveat"/>
                <a:ea typeface="Caveat"/>
                <a:cs typeface="Caveat"/>
                <a:sym typeface="Caveat"/>
              </a:rPr>
              <a:t>Ugandan Dictator Yoweri Museveni, once hailed as a freedom fighter and liberator, has been in power since 1986.  Museveni’s reign has over time continued to transform into an autocratic leadership, bent on silencing the opposition and suppressing the media in order to maintain a firm grip on his power.</a:t>
            </a:r>
            <a:endParaRPr sz="3000">
              <a:latin typeface="Caveat"/>
              <a:ea typeface="Caveat"/>
              <a:cs typeface="Caveat"/>
              <a:sym typeface="Caveat"/>
            </a:endParaRPr>
          </a:p>
        </p:txBody>
      </p:sp>
      <p:pic>
        <p:nvPicPr>
          <p:cNvPr id="424" name="Google Shape;424;p72"/>
          <p:cNvPicPr preferRelativeResize="0"/>
          <p:nvPr/>
        </p:nvPicPr>
        <p:blipFill>
          <a:blip r:embed="rId3">
            <a:alphaModFix/>
          </a:blip>
          <a:stretch>
            <a:fillRect/>
          </a:stretch>
        </p:blipFill>
        <p:spPr>
          <a:xfrm>
            <a:off x="107250" y="1437150"/>
            <a:ext cx="2941224" cy="2096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428" name="Shape 428"/>
        <p:cNvGrpSpPr/>
        <p:nvPr/>
      </p:nvGrpSpPr>
      <p:grpSpPr>
        <a:xfrm>
          <a:off x="0" y="0"/>
          <a:ext cx="0" cy="0"/>
          <a:chOff x="0" y="0"/>
          <a:chExt cx="0" cy="0"/>
        </a:xfrm>
      </p:grpSpPr>
      <p:sp>
        <p:nvSpPr>
          <p:cNvPr id="429" name="Google Shape;429;p73"/>
          <p:cNvSpPr txBox="1"/>
          <p:nvPr>
            <p:ph idx="1" type="body"/>
          </p:nvPr>
        </p:nvSpPr>
        <p:spPr>
          <a:xfrm>
            <a:off x="311700" y="34730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solidFill>
                  <a:srgbClr val="000000"/>
                </a:solidFill>
                <a:latin typeface="Pacifico"/>
                <a:ea typeface="Pacifico"/>
                <a:cs typeface="Pacifico"/>
                <a:sym typeface="Pacifico"/>
              </a:rPr>
              <a:t>Based on the documents that you have read, </a:t>
            </a:r>
            <a:endParaRPr sz="6000">
              <a:solidFill>
                <a:srgbClr val="000000"/>
              </a:solidFill>
              <a:latin typeface="Pacifico"/>
              <a:ea typeface="Pacifico"/>
              <a:cs typeface="Pacifico"/>
              <a:sym typeface="Pacifico"/>
            </a:endParaRPr>
          </a:p>
          <a:p>
            <a:pPr indent="0" lvl="0" marL="0" rtl="0" algn="l">
              <a:spcBef>
                <a:spcPts val="1600"/>
              </a:spcBef>
              <a:spcAft>
                <a:spcPts val="1600"/>
              </a:spcAft>
              <a:buNone/>
            </a:pPr>
            <a:r>
              <a:rPr lang="en" sz="6000">
                <a:solidFill>
                  <a:srgbClr val="000000"/>
                </a:solidFill>
                <a:latin typeface="Pacifico"/>
                <a:ea typeface="Pacifico"/>
                <a:cs typeface="Pacifico"/>
                <a:sym typeface="Pacifico"/>
              </a:rPr>
              <a:t>Which event most shaped Ugandan History?</a:t>
            </a:r>
            <a:endParaRPr sz="6000">
              <a:solidFill>
                <a:srgbClr val="000000"/>
              </a:solidFill>
              <a:latin typeface="Pacifico"/>
              <a:ea typeface="Pacifico"/>
              <a:cs typeface="Pacifico"/>
              <a:sym typeface="Pacific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29" name="Shape 129"/>
        <p:cNvGrpSpPr/>
        <p:nvPr/>
      </p:nvGrpSpPr>
      <p:grpSpPr>
        <a:xfrm>
          <a:off x="0" y="0"/>
          <a:ext cx="0" cy="0"/>
          <a:chOff x="0" y="0"/>
          <a:chExt cx="0" cy="0"/>
        </a:xfrm>
      </p:grpSpPr>
      <p:sp>
        <p:nvSpPr>
          <p:cNvPr id="130" name="Google Shape;130;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A61C00"/>
                </a:solidFill>
                <a:latin typeface="Comic Sans MS"/>
                <a:ea typeface="Comic Sans MS"/>
                <a:cs typeface="Comic Sans MS"/>
                <a:sym typeface="Comic Sans MS"/>
              </a:rPr>
              <a:t> </a:t>
            </a:r>
            <a:r>
              <a:rPr b="1" lang="en" sz="3600">
                <a:solidFill>
                  <a:srgbClr val="A61C00"/>
                </a:solidFill>
                <a:latin typeface="Cabin Sketch"/>
                <a:ea typeface="Cabin Sketch"/>
                <a:cs typeface="Cabin Sketch"/>
                <a:sym typeface="Cabin Sketch"/>
              </a:rPr>
              <a:t>Read “How Full Is Your Bucket?”</a:t>
            </a:r>
            <a:endParaRPr b="1" sz="3600">
              <a:solidFill>
                <a:srgbClr val="A61C00"/>
              </a:solidFill>
              <a:latin typeface="Cabin Sketch"/>
              <a:ea typeface="Cabin Sketch"/>
              <a:cs typeface="Cabin Sketch"/>
              <a:sym typeface="Cabin Sketch"/>
            </a:endParaRPr>
          </a:p>
        </p:txBody>
      </p:sp>
      <p:sp>
        <p:nvSpPr>
          <p:cNvPr id="131" name="Google Shape;131;p2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A61C00"/>
                </a:solidFill>
                <a:latin typeface="Cabin Sketch"/>
                <a:ea typeface="Cabin Sketch"/>
                <a:cs typeface="Cabin Sketch"/>
                <a:sym typeface="Cabin Sketch"/>
              </a:rPr>
              <a:t>Discussion Questions:</a:t>
            </a:r>
            <a:endParaRPr sz="2400">
              <a:solidFill>
                <a:srgbClr val="A61C00"/>
              </a:solidFill>
              <a:latin typeface="Cabin Sketch"/>
              <a:ea typeface="Cabin Sketch"/>
              <a:cs typeface="Cabin Sketch"/>
              <a:sym typeface="Cabin Sketch"/>
            </a:endParaRPr>
          </a:p>
          <a:p>
            <a:pPr indent="-342900" lvl="0" marL="457200" rtl="0" algn="l">
              <a:spcBef>
                <a:spcPts val="1600"/>
              </a:spcBef>
              <a:spcAft>
                <a:spcPts val="0"/>
              </a:spcAft>
              <a:buClr>
                <a:srgbClr val="A61C00"/>
              </a:buClr>
              <a:buSzPts val="1800"/>
              <a:buFont typeface="Cabin Sketch"/>
              <a:buChar char="★"/>
            </a:pPr>
            <a:r>
              <a:rPr lang="en" sz="1800">
                <a:solidFill>
                  <a:srgbClr val="A61C00"/>
                </a:solidFill>
                <a:latin typeface="Cabin Sketch"/>
                <a:ea typeface="Cabin Sketch"/>
                <a:cs typeface="Cabin Sketch"/>
                <a:sym typeface="Cabin Sketch"/>
              </a:rPr>
              <a:t>What happens when someone is mean to Felix?</a:t>
            </a:r>
            <a:endParaRPr sz="1800">
              <a:solidFill>
                <a:srgbClr val="A61C00"/>
              </a:solidFill>
              <a:latin typeface="Cabin Sketch"/>
              <a:ea typeface="Cabin Sketch"/>
              <a:cs typeface="Cabin Sketch"/>
              <a:sym typeface="Cabin Sketch"/>
            </a:endParaRPr>
          </a:p>
          <a:p>
            <a:pPr indent="-342900" lvl="0" marL="457200" rtl="0" algn="l">
              <a:spcBef>
                <a:spcPts val="0"/>
              </a:spcBef>
              <a:spcAft>
                <a:spcPts val="0"/>
              </a:spcAft>
              <a:buClr>
                <a:srgbClr val="A61C00"/>
              </a:buClr>
              <a:buSzPts val="1800"/>
              <a:buFont typeface="Cabin Sketch"/>
              <a:buChar char="★"/>
            </a:pPr>
            <a:r>
              <a:rPr lang="en" sz="1800">
                <a:solidFill>
                  <a:srgbClr val="A61C00"/>
                </a:solidFill>
                <a:latin typeface="Cabin Sketch"/>
                <a:ea typeface="Cabin Sketch"/>
                <a:cs typeface="Cabin Sketch"/>
                <a:sym typeface="Cabin Sketch"/>
              </a:rPr>
              <a:t>What happens when someone is nice to Felix?</a:t>
            </a:r>
            <a:endParaRPr sz="1800">
              <a:solidFill>
                <a:srgbClr val="A61C00"/>
              </a:solidFill>
              <a:latin typeface="Cabin Sketch"/>
              <a:ea typeface="Cabin Sketch"/>
              <a:cs typeface="Cabin Sketch"/>
              <a:sym typeface="Cabin Sketch"/>
            </a:endParaRPr>
          </a:p>
          <a:p>
            <a:pPr indent="-342900" lvl="0" marL="457200" rtl="0" algn="l">
              <a:spcBef>
                <a:spcPts val="0"/>
              </a:spcBef>
              <a:spcAft>
                <a:spcPts val="0"/>
              </a:spcAft>
              <a:buClr>
                <a:srgbClr val="A61C00"/>
              </a:buClr>
              <a:buSzPts val="1800"/>
              <a:buFont typeface="Cabin Sketch"/>
              <a:buChar char="★"/>
            </a:pPr>
            <a:r>
              <a:rPr lang="en" sz="1800">
                <a:solidFill>
                  <a:srgbClr val="A61C00"/>
                </a:solidFill>
                <a:latin typeface="Cabin Sketch"/>
                <a:ea typeface="Cabin Sketch"/>
                <a:cs typeface="Cabin Sketch"/>
                <a:sym typeface="Cabin Sketch"/>
              </a:rPr>
              <a:t>What happens when Felix is nice to someone else?</a:t>
            </a:r>
            <a:endParaRPr sz="1800">
              <a:solidFill>
                <a:srgbClr val="A61C00"/>
              </a:solidFill>
              <a:latin typeface="Cabin Sketch"/>
              <a:ea typeface="Cabin Sketch"/>
              <a:cs typeface="Cabin Sketch"/>
              <a:sym typeface="Cabin Sketch"/>
            </a:endParaRPr>
          </a:p>
          <a:p>
            <a:pPr indent="-342900" lvl="0" marL="457200" rtl="0" algn="l">
              <a:spcBef>
                <a:spcPts val="0"/>
              </a:spcBef>
              <a:spcAft>
                <a:spcPts val="0"/>
              </a:spcAft>
              <a:buClr>
                <a:srgbClr val="A61C00"/>
              </a:buClr>
              <a:buSzPts val="1800"/>
              <a:buFont typeface="Cabin Sketch"/>
              <a:buChar char="★"/>
            </a:pPr>
            <a:r>
              <a:rPr lang="en" sz="1800">
                <a:solidFill>
                  <a:srgbClr val="A61C00"/>
                </a:solidFill>
                <a:latin typeface="Cabin Sketch"/>
                <a:ea typeface="Cabin Sketch"/>
                <a:cs typeface="Cabin Sketch"/>
                <a:sym typeface="Cabin Sketch"/>
              </a:rPr>
              <a:t>What is </a:t>
            </a:r>
            <a:r>
              <a:rPr lang="en" sz="1800">
                <a:solidFill>
                  <a:srgbClr val="A61C00"/>
                </a:solidFill>
                <a:latin typeface="Cabin Sketch"/>
                <a:ea typeface="Cabin Sketch"/>
                <a:cs typeface="Cabin Sketch"/>
                <a:sym typeface="Cabin Sketch"/>
              </a:rPr>
              <a:t>Eudemonic</a:t>
            </a:r>
            <a:r>
              <a:rPr lang="en" sz="1800">
                <a:solidFill>
                  <a:srgbClr val="A61C00"/>
                </a:solidFill>
                <a:latin typeface="Cabin Sketch"/>
                <a:ea typeface="Cabin Sketch"/>
                <a:cs typeface="Cabin Sketch"/>
                <a:sym typeface="Cabin Sketch"/>
              </a:rPr>
              <a:t> Happiness?</a:t>
            </a:r>
            <a:endParaRPr sz="1800">
              <a:solidFill>
                <a:srgbClr val="A61C00"/>
              </a:solidFill>
              <a:latin typeface="Cabin Sketch"/>
              <a:ea typeface="Cabin Sketch"/>
              <a:cs typeface="Cabin Sketch"/>
              <a:sym typeface="Cabin Sketch"/>
            </a:endParaRPr>
          </a:p>
          <a:p>
            <a:pPr indent="0" lvl="0" marL="457200" rtl="0" algn="l">
              <a:spcBef>
                <a:spcPts val="1600"/>
              </a:spcBef>
              <a:spcAft>
                <a:spcPts val="1600"/>
              </a:spcAft>
              <a:buNone/>
            </a:pPr>
            <a:r>
              <a:t/>
            </a:r>
            <a:endParaRPr/>
          </a:p>
        </p:txBody>
      </p:sp>
      <p:pic>
        <p:nvPicPr>
          <p:cNvPr descr="Image result for how full is your bucket book" id="132" name="Google Shape;132;p29"/>
          <p:cNvPicPr preferRelativeResize="0"/>
          <p:nvPr/>
        </p:nvPicPr>
        <p:blipFill>
          <a:blip r:embed="rId3">
            <a:alphaModFix/>
          </a:blip>
          <a:stretch>
            <a:fillRect/>
          </a:stretch>
        </p:blipFill>
        <p:spPr>
          <a:xfrm>
            <a:off x="5282750" y="1152475"/>
            <a:ext cx="3125049" cy="32813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00FF00"/>
            </a:gs>
            <a:gs pos="50000">
              <a:srgbClr val="6D9EEB"/>
            </a:gs>
            <a:gs pos="100000">
              <a:srgbClr val="737373"/>
            </a:gs>
          </a:gsLst>
          <a:lin ang="5400700" scaled="0"/>
        </a:gradFill>
      </p:bgPr>
    </p:bg>
    <p:spTree>
      <p:nvGrpSpPr>
        <p:cNvPr id="433" name="Shape 433"/>
        <p:cNvGrpSpPr/>
        <p:nvPr/>
      </p:nvGrpSpPr>
      <p:grpSpPr>
        <a:xfrm>
          <a:off x="0" y="0"/>
          <a:ext cx="0" cy="0"/>
          <a:chOff x="0" y="0"/>
          <a:chExt cx="0" cy="0"/>
        </a:xfrm>
      </p:grpSpPr>
      <p:sp>
        <p:nvSpPr>
          <p:cNvPr id="434" name="Google Shape;434;p74"/>
          <p:cNvSpPr txBox="1"/>
          <p:nvPr>
            <p:ph type="title"/>
          </p:nvPr>
        </p:nvSpPr>
        <p:spPr>
          <a:xfrm>
            <a:off x="2468550" y="0"/>
            <a:ext cx="4206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6000">
                <a:latin typeface="Pacifico"/>
                <a:ea typeface="Pacifico"/>
                <a:cs typeface="Pacifico"/>
                <a:sym typeface="Pacifico"/>
              </a:rPr>
              <a:t>Homework</a:t>
            </a:r>
            <a:endParaRPr sz="6000">
              <a:latin typeface="Pacifico"/>
              <a:ea typeface="Pacifico"/>
              <a:cs typeface="Pacifico"/>
              <a:sym typeface="Pacifico"/>
            </a:endParaRPr>
          </a:p>
        </p:txBody>
      </p:sp>
      <p:sp>
        <p:nvSpPr>
          <p:cNvPr id="435" name="Google Shape;435;p74"/>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000">
                <a:solidFill>
                  <a:srgbClr val="000000"/>
                </a:solidFill>
                <a:latin typeface="Caveat"/>
                <a:ea typeface="Caveat"/>
                <a:cs typeface="Caveat"/>
                <a:sym typeface="Caveat"/>
              </a:rPr>
              <a:t>Students will create a journal entry from the perspective of a person from the time period and historical events, that they were assigned during class, </a:t>
            </a:r>
            <a:r>
              <a:rPr lang="en" sz="3000">
                <a:solidFill>
                  <a:srgbClr val="000000"/>
                </a:solidFill>
                <a:latin typeface="Caveat"/>
                <a:ea typeface="Caveat"/>
                <a:cs typeface="Caveat"/>
                <a:sym typeface="Caveat"/>
              </a:rPr>
              <a:t>regarding</a:t>
            </a:r>
            <a:r>
              <a:rPr lang="en" sz="3000">
                <a:solidFill>
                  <a:srgbClr val="000000"/>
                </a:solidFill>
                <a:latin typeface="Caveat"/>
                <a:ea typeface="Caveat"/>
                <a:cs typeface="Caveat"/>
                <a:sym typeface="Caveat"/>
              </a:rPr>
              <a:t> the way the individual must have felt and why based on the documents.</a:t>
            </a:r>
            <a:endParaRPr sz="3000">
              <a:solidFill>
                <a:srgbClr val="000000"/>
              </a:solidFill>
              <a:latin typeface="Caveat"/>
              <a:ea typeface="Caveat"/>
              <a:cs typeface="Caveat"/>
              <a:sym typeface="Caveat"/>
            </a:endParaRPr>
          </a:p>
        </p:txBody>
      </p:sp>
      <p:pic>
        <p:nvPicPr>
          <p:cNvPr id="436" name="Google Shape;436;p74"/>
          <p:cNvPicPr preferRelativeResize="0"/>
          <p:nvPr/>
        </p:nvPicPr>
        <p:blipFill>
          <a:blip r:embed="rId3">
            <a:alphaModFix/>
          </a:blip>
          <a:stretch>
            <a:fillRect/>
          </a:stretch>
        </p:blipFill>
        <p:spPr>
          <a:xfrm rot="-19">
            <a:off x="5306234" y="3050095"/>
            <a:ext cx="3054727" cy="20332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00FF"/>
            </a:gs>
            <a:gs pos="100000">
              <a:srgbClr val="00FFFF"/>
            </a:gs>
          </a:gsLst>
          <a:lin ang="5400012" scaled="0"/>
        </a:gradFill>
      </p:bgPr>
    </p:bg>
    <p:spTree>
      <p:nvGrpSpPr>
        <p:cNvPr id="440" name="Shape 440"/>
        <p:cNvGrpSpPr/>
        <p:nvPr/>
      </p:nvGrpSpPr>
      <p:grpSpPr>
        <a:xfrm>
          <a:off x="0" y="0"/>
          <a:ext cx="0" cy="0"/>
          <a:chOff x="0" y="0"/>
          <a:chExt cx="0" cy="0"/>
        </a:xfrm>
      </p:grpSpPr>
      <p:sp>
        <p:nvSpPr>
          <p:cNvPr id="441" name="Google Shape;441;p75"/>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b="1">
              <a:latin typeface="Indie Flower"/>
              <a:ea typeface="Indie Flower"/>
              <a:cs typeface="Indie Flower"/>
              <a:sym typeface="Indie Flower"/>
            </a:endParaRPr>
          </a:p>
          <a:p>
            <a:pPr indent="0" lvl="0" marL="0" rtl="0" algn="ctr">
              <a:spcBef>
                <a:spcPts val="0"/>
              </a:spcBef>
              <a:spcAft>
                <a:spcPts val="0"/>
              </a:spcAft>
              <a:buNone/>
            </a:pPr>
            <a:r>
              <a:rPr b="1" lang="en" sz="3600">
                <a:latin typeface="Indie Flower"/>
                <a:ea typeface="Indie Flower"/>
                <a:cs typeface="Indie Flower"/>
                <a:sym typeface="Indie Flower"/>
              </a:rPr>
              <a:t>Compelling question:</a:t>
            </a:r>
            <a:endParaRPr b="1" sz="3600">
              <a:latin typeface="Indie Flower"/>
              <a:ea typeface="Indie Flower"/>
              <a:cs typeface="Indie Flower"/>
              <a:sym typeface="Indie Flower"/>
            </a:endParaRPr>
          </a:p>
          <a:p>
            <a:pPr indent="0" lvl="0" marL="0" rtl="0" algn="ctr">
              <a:spcBef>
                <a:spcPts val="0"/>
              </a:spcBef>
              <a:spcAft>
                <a:spcPts val="0"/>
              </a:spcAft>
              <a:buNone/>
            </a:pPr>
            <a:r>
              <a:rPr b="1" lang="en">
                <a:latin typeface="Indie Flower"/>
                <a:ea typeface="Indie Flower"/>
                <a:cs typeface="Indie Flower"/>
                <a:sym typeface="Indie Flower"/>
              </a:rPr>
              <a:t>Which event has most shaped Uganda today?</a:t>
            </a:r>
            <a:endParaRPr b="1">
              <a:latin typeface="Indie Flower"/>
              <a:ea typeface="Indie Flower"/>
              <a:cs typeface="Indie Flower"/>
              <a:sym typeface="Indie Flower"/>
            </a:endParaRPr>
          </a:p>
        </p:txBody>
      </p:sp>
      <p:sp>
        <p:nvSpPr>
          <p:cNvPr id="442" name="Google Shape;442;p75"/>
          <p:cNvSpPr txBox="1"/>
          <p:nvPr>
            <p:ph idx="1" type="subTitle"/>
          </p:nvPr>
        </p:nvSpPr>
        <p:spPr>
          <a:xfrm>
            <a:off x="311700" y="344970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Indie Flower"/>
                <a:ea typeface="Indie Flower"/>
                <a:cs typeface="Indie Flower"/>
                <a:sym typeface="Indie Flower"/>
              </a:rPr>
              <a:t>Ms. Flynn and Ms. Oliver</a:t>
            </a:r>
            <a:endParaRPr sz="3600">
              <a:solidFill>
                <a:srgbClr val="000000"/>
              </a:solidFill>
              <a:latin typeface="Indie Flower"/>
              <a:ea typeface="Indie Flower"/>
              <a:cs typeface="Indie Flower"/>
              <a:sym typeface="Indie Flower"/>
            </a:endParaRPr>
          </a:p>
          <a:p>
            <a:pPr indent="0" lvl="0" marL="0" rtl="0" algn="ctr">
              <a:spcBef>
                <a:spcPts val="0"/>
              </a:spcBef>
              <a:spcAft>
                <a:spcPts val="0"/>
              </a:spcAft>
              <a:buNone/>
            </a:pPr>
            <a:r>
              <a:rPr lang="en" sz="3600">
                <a:solidFill>
                  <a:srgbClr val="000000"/>
                </a:solidFill>
                <a:latin typeface="Indie Flower"/>
                <a:ea typeface="Indie Flower"/>
                <a:cs typeface="Indie Flower"/>
                <a:sym typeface="Indie Flower"/>
              </a:rPr>
              <a:t>Lesson 5</a:t>
            </a:r>
            <a:endParaRPr sz="3600">
              <a:solidFill>
                <a:srgbClr val="000000"/>
              </a:solidFill>
              <a:latin typeface="Indie Flower"/>
              <a:ea typeface="Indie Flower"/>
              <a:cs typeface="Indie Flower"/>
              <a:sym typeface="Indie Flower"/>
            </a:endParaRPr>
          </a:p>
          <a:p>
            <a:pPr indent="0" lvl="0" marL="0" rtl="0" algn="ctr">
              <a:spcBef>
                <a:spcPts val="0"/>
              </a:spcBef>
              <a:spcAft>
                <a:spcPts val="0"/>
              </a:spcAft>
              <a:buNone/>
            </a:pPr>
            <a:r>
              <a:t/>
            </a:r>
            <a:endParaRPr sz="3600">
              <a:solidFill>
                <a:srgbClr val="000000"/>
              </a:solidFill>
              <a:latin typeface="Indie Flower"/>
              <a:ea typeface="Indie Flower"/>
              <a:cs typeface="Indie Flower"/>
              <a:sym typeface="Indie Flowe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00FF"/>
            </a:gs>
            <a:gs pos="100000">
              <a:srgbClr val="00FFFF"/>
            </a:gs>
          </a:gsLst>
          <a:lin ang="5400012" scaled="0"/>
        </a:gradFill>
      </p:bgPr>
    </p:bg>
    <p:spTree>
      <p:nvGrpSpPr>
        <p:cNvPr id="446" name="Shape 446"/>
        <p:cNvGrpSpPr/>
        <p:nvPr/>
      </p:nvGrpSpPr>
      <p:grpSpPr>
        <a:xfrm>
          <a:off x="0" y="0"/>
          <a:ext cx="0" cy="0"/>
          <a:chOff x="0" y="0"/>
          <a:chExt cx="0" cy="0"/>
        </a:xfrm>
      </p:grpSpPr>
      <p:sp>
        <p:nvSpPr>
          <p:cNvPr id="447" name="Google Shape;447;p76"/>
          <p:cNvSpPr txBox="1"/>
          <p:nvPr>
            <p:ph type="ctrTitle"/>
          </p:nvPr>
        </p:nvSpPr>
        <p:spPr>
          <a:xfrm>
            <a:off x="311700" y="0"/>
            <a:ext cx="8520600" cy="923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Indie Flower"/>
                <a:ea typeface="Indie Flower"/>
                <a:cs typeface="Indie Flower"/>
                <a:sym typeface="Indie Flower"/>
              </a:rPr>
              <a:t>Topics:</a:t>
            </a:r>
            <a:endParaRPr b="1">
              <a:latin typeface="Indie Flower"/>
              <a:ea typeface="Indie Flower"/>
              <a:cs typeface="Indie Flower"/>
              <a:sym typeface="Indie Flower"/>
            </a:endParaRPr>
          </a:p>
        </p:txBody>
      </p:sp>
      <p:sp>
        <p:nvSpPr>
          <p:cNvPr id="448" name="Google Shape;448;p76"/>
          <p:cNvSpPr txBox="1"/>
          <p:nvPr>
            <p:ph idx="1" type="subTitle"/>
          </p:nvPr>
        </p:nvSpPr>
        <p:spPr>
          <a:xfrm>
            <a:off x="0" y="930225"/>
            <a:ext cx="2478900" cy="124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00"/>
                </a:solidFill>
                <a:latin typeface="Indie Flower"/>
                <a:ea typeface="Indie Flower"/>
                <a:cs typeface="Indie Flower"/>
                <a:sym typeface="Indie Flower"/>
              </a:rPr>
              <a:t>European Colonization</a:t>
            </a:r>
            <a:endParaRPr b="1">
              <a:solidFill>
                <a:srgbClr val="000000"/>
              </a:solidFill>
              <a:latin typeface="Indie Flower"/>
              <a:ea typeface="Indie Flower"/>
              <a:cs typeface="Indie Flower"/>
              <a:sym typeface="Indie Flowe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449" name="Google Shape;449;p76"/>
          <p:cNvSpPr txBox="1"/>
          <p:nvPr/>
        </p:nvSpPr>
        <p:spPr>
          <a:xfrm>
            <a:off x="3246100" y="575475"/>
            <a:ext cx="2919900" cy="1954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Indie Flower"/>
                <a:ea typeface="Indie Flower"/>
                <a:cs typeface="Indie Flower"/>
                <a:sym typeface="Indie Flower"/>
              </a:rPr>
              <a:t>Uganda Becoming Independent</a:t>
            </a:r>
            <a:endParaRPr b="1">
              <a:latin typeface="Indie Flower"/>
              <a:ea typeface="Indie Flower"/>
              <a:cs typeface="Indie Flower"/>
              <a:sym typeface="Indie Flower"/>
            </a:endParaRPr>
          </a:p>
        </p:txBody>
      </p:sp>
      <p:sp>
        <p:nvSpPr>
          <p:cNvPr id="450" name="Google Shape;450;p76"/>
          <p:cNvSpPr txBox="1"/>
          <p:nvPr/>
        </p:nvSpPr>
        <p:spPr>
          <a:xfrm>
            <a:off x="6476625" y="889125"/>
            <a:ext cx="3000000" cy="13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latin typeface="Indie Flower"/>
                <a:ea typeface="Indie Flower"/>
                <a:cs typeface="Indie Flower"/>
                <a:sym typeface="Indie Flower"/>
              </a:rPr>
              <a:t>Uganda Today (Dictatorship) </a:t>
            </a:r>
            <a:endParaRPr b="1">
              <a:latin typeface="Indie Flower"/>
              <a:ea typeface="Indie Flower"/>
              <a:cs typeface="Indie Flower"/>
              <a:sym typeface="Indie Flower"/>
            </a:endParaRPr>
          </a:p>
        </p:txBody>
      </p:sp>
      <p:pic>
        <p:nvPicPr>
          <p:cNvPr id="451" name="Google Shape;451;p76"/>
          <p:cNvPicPr preferRelativeResize="0"/>
          <p:nvPr/>
        </p:nvPicPr>
        <p:blipFill>
          <a:blip r:embed="rId3">
            <a:alphaModFix/>
          </a:blip>
          <a:stretch>
            <a:fillRect/>
          </a:stretch>
        </p:blipFill>
        <p:spPr>
          <a:xfrm>
            <a:off x="0" y="2319675"/>
            <a:ext cx="3099650" cy="1729476"/>
          </a:xfrm>
          <a:prstGeom prst="rect">
            <a:avLst/>
          </a:prstGeom>
          <a:noFill/>
          <a:ln>
            <a:noFill/>
          </a:ln>
        </p:spPr>
      </p:pic>
      <p:pic>
        <p:nvPicPr>
          <p:cNvPr descr="Image result for ugandans happy gif" id="452" name="Google Shape;452;p76"/>
          <p:cNvPicPr preferRelativeResize="0"/>
          <p:nvPr/>
        </p:nvPicPr>
        <p:blipFill>
          <a:blip r:embed="rId4">
            <a:alphaModFix/>
          </a:blip>
          <a:stretch>
            <a:fillRect/>
          </a:stretch>
        </p:blipFill>
        <p:spPr>
          <a:xfrm>
            <a:off x="3270250" y="2244613"/>
            <a:ext cx="2603500" cy="1879600"/>
          </a:xfrm>
          <a:prstGeom prst="rect">
            <a:avLst/>
          </a:prstGeom>
          <a:noFill/>
          <a:ln>
            <a:noFill/>
          </a:ln>
        </p:spPr>
      </p:pic>
      <p:pic>
        <p:nvPicPr>
          <p:cNvPr descr="Image result for uganda dictatorship" id="453" name="Google Shape;453;p76"/>
          <p:cNvPicPr preferRelativeResize="0"/>
          <p:nvPr/>
        </p:nvPicPr>
        <p:blipFill>
          <a:blip r:embed="rId5">
            <a:alphaModFix/>
          </a:blip>
          <a:stretch>
            <a:fillRect/>
          </a:stretch>
        </p:blipFill>
        <p:spPr>
          <a:xfrm>
            <a:off x="6476626" y="2319675"/>
            <a:ext cx="2603499" cy="1792240"/>
          </a:xfrm>
          <a:prstGeom prst="rect">
            <a:avLst/>
          </a:prstGeom>
          <a:noFill/>
          <a:ln>
            <a:noFill/>
          </a:ln>
        </p:spPr>
      </p:pic>
      <p:sp>
        <p:nvSpPr>
          <p:cNvPr id="454" name="Google Shape;454;p76"/>
          <p:cNvSpPr txBox="1"/>
          <p:nvPr/>
        </p:nvSpPr>
        <p:spPr>
          <a:xfrm>
            <a:off x="3165850" y="3679800"/>
            <a:ext cx="3000000" cy="1729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Indie Flower"/>
                <a:ea typeface="Indie Flower"/>
                <a:cs typeface="Indie Flower"/>
                <a:sym typeface="Indie Flower"/>
              </a:rPr>
              <a:t>“We want independence and we will get our independence!”</a:t>
            </a:r>
            <a:endParaRPr b="1" sz="1800">
              <a:solidFill>
                <a:schemeClr val="dk1"/>
              </a:solidFill>
              <a:latin typeface="Indie Flower"/>
              <a:ea typeface="Indie Flower"/>
              <a:cs typeface="Indie Flower"/>
              <a:sym typeface="Indie Flower"/>
            </a:endParaRPr>
          </a:p>
          <a:p>
            <a:pPr indent="0" lvl="0" marL="457200" rtl="0" algn="l">
              <a:lnSpc>
                <a:spcPct val="115000"/>
              </a:lnSpc>
              <a:spcBef>
                <a:spcPts val="0"/>
              </a:spcBef>
              <a:spcAft>
                <a:spcPts val="0"/>
              </a:spcAft>
              <a:buNone/>
            </a:pPr>
            <a:r>
              <a:rPr b="1" lang="en" sz="1800">
                <a:solidFill>
                  <a:schemeClr val="dk1"/>
                </a:solidFill>
                <a:latin typeface="Indie Flower"/>
                <a:ea typeface="Indie Flower"/>
                <a:cs typeface="Indie Flower"/>
                <a:sym typeface="Indie Flower"/>
              </a:rPr>
              <a:t>-</a:t>
            </a:r>
            <a:r>
              <a:rPr b="1" lang="en" sz="1800">
                <a:solidFill>
                  <a:schemeClr val="dk1"/>
                </a:solidFill>
                <a:latin typeface="Indie Flower"/>
                <a:ea typeface="Indie Flower"/>
                <a:cs typeface="Indie Flower"/>
                <a:sym typeface="Indie Flower"/>
              </a:rPr>
              <a:t>Benedicto Kiwanuka </a:t>
            </a:r>
            <a:endParaRPr b="1" sz="1800">
              <a:solidFill>
                <a:schemeClr val="dk1"/>
              </a:solidFill>
              <a:latin typeface="Indie Flower"/>
              <a:ea typeface="Indie Flower"/>
              <a:cs typeface="Indie Flower"/>
              <a:sym typeface="Indie Flower"/>
            </a:endParaRPr>
          </a:p>
        </p:txBody>
      </p:sp>
      <p:sp>
        <p:nvSpPr>
          <p:cNvPr id="455" name="Google Shape;455;p76"/>
          <p:cNvSpPr txBox="1"/>
          <p:nvPr/>
        </p:nvSpPr>
        <p:spPr>
          <a:xfrm>
            <a:off x="6166000" y="3119975"/>
            <a:ext cx="3000000" cy="300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Indie Flower"/>
                <a:ea typeface="Indie Flower"/>
                <a:cs typeface="Indie Flower"/>
                <a:sym typeface="Indie Flower"/>
              </a:rPr>
              <a:t>“Uganda is under my control and I have the power!”</a:t>
            </a:r>
            <a:endParaRPr b="1" sz="1800">
              <a:solidFill>
                <a:schemeClr val="dk1"/>
              </a:solidFill>
              <a:latin typeface="Indie Flower"/>
              <a:ea typeface="Indie Flower"/>
              <a:cs typeface="Indie Flower"/>
              <a:sym typeface="Indie Flower"/>
            </a:endParaRPr>
          </a:p>
          <a:p>
            <a:pPr indent="0" lvl="0" marL="0" rtl="0" algn="ctr">
              <a:spcBef>
                <a:spcPts val="0"/>
              </a:spcBef>
              <a:spcAft>
                <a:spcPts val="0"/>
              </a:spcAft>
              <a:buNone/>
            </a:pPr>
            <a:r>
              <a:rPr b="1" lang="en" sz="1800">
                <a:solidFill>
                  <a:schemeClr val="dk1"/>
                </a:solidFill>
                <a:latin typeface="Indie Flower"/>
                <a:ea typeface="Indie Flower"/>
                <a:cs typeface="Indie Flower"/>
                <a:sym typeface="Indie Flower"/>
              </a:rPr>
              <a:t>-</a:t>
            </a:r>
            <a:r>
              <a:rPr b="1" lang="en" sz="1800">
                <a:solidFill>
                  <a:schemeClr val="dk1"/>
                </a:solidFill>
                <a:latin typeface="Indie Flower"/>
                <a:ea typeface="Indie Flower"/>
                <a:cs typeface="Indie Flower"/>
                <a:sym typeface="Indie Flower"/>
              </a:rPr>
              <a:t>Yoweri Museveni</a:t>
            </a:r>
            <a:endParaRPr b="1" sz="1800">
              <a:solidFill>
                <a:schemeClr val="dk1"/>
              </a:solidFill>
              <a:latin typeface="Indie Flower"/>
              <a:ea typeface="Indie Flower"/>
              <a:cs typeface="Indie Flower"/>
              <a:sym typeface="Indie Flower"/>
            </a:endParaRPr>
          </a:p>
        </p:txBody>
      </p:sp>
      <p:sp>
        <p:nvSpPr>
          <p:cNvPr id="456" name="Google Shape;456;p76"/>
          <p:cNvSpPr txBox="1"/>
          <p:nvPr/>
        </p:nvSpPr>
        <p:spPr>
          <a:xfrm>
            <a:off x="49825" y="3497675"/>
            <a:ext cx="3000000" cy="224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Indie Flower"/>
                <a:ea typeface="Indie Flower"/>
                <a:cs typeface="Indie Flower"/>
                <a:sym typeface="Indie Flower"/>
              </a:rPr>
              <a:t>“We tricked the Ugandans and have taken over their natural resources!”</a:t>
            </a:r>
            <a:endParaRPr b="1" sz="1800">
              <a:solidFill>
                <a:schemeClr val="dk1"/>
              </a:solidFill>
              <a:latin typeface="Indie Flower"/>
              <a:ea typeface="Indie Flower"/>
              <a:cs typeface="Indie Flower"/>
              <a:sym typeface="Indie Flower"/>
            </a:endParaRPr>
          </a:p>
          <a:p>
            <a:pPr indent="0" lvl="0" marL="0" rtl="0" algn="ctr">
              <a:spcBef>
                <a:spcPts val="0"/>
              </a:spcBef>
              <a:spcAft>
                <a:spcPts val="0"/>
              </a:spcAft>
              <a:buNone/>
            </a:pPr>
            <a:r>
              <a:rPr b="1" lang="en" sz="1800">
                <a:solidFill>
                  <a:schemeClr val="dk1"/>
                </a:solidFill>
                <a:latin typeface="Indie Flower"/>
                <a:ea typeface="Indie Flower"/>
                <a:cs typeface="Indie Flower"/>
                <a:sym typeface="Indie Flower"/>
              </a:rPr>
              <a:t>-The British</a:t>
            </a:r>
            <a:endParaRPr b="1" sz="1800">
              <a:solidFill>
                <a:schemeClr val="dk1"/>
              </a:solidFill>
              <a:latin typeface="Indie Flower"/>
              <a:ea typeface="Indie Flower"/>
              <a:cs typeface="Indie Flower"/>
              <a:sym typeface="Indie Flowe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00FF"/>
            </a:gs>
            <a:gs pos="100000">
              <a:srgbClr val="00FFFF"/>
            </a:gs>
          </a:gsLst>
          <a:lin ang="5400012" scaled="0"/>
        </a:gradFill>
      </p:bgPr>
    </p:bg>
    <p:spTree>
      <p:nvGrpSpPr>
        <p:cNvPr id="460" name="Shape 460"/>
        <p:cNvGrpSpPr/>
        <p:nvPr/>
      </p:nvGrpSpPr>
      <p:grpSpPr>
        <a:xfrm>
          <a:off x="0" y="0"/>
          <a:ext cx="0" cy="0"/>
          <a:chOff x="0" y="0"/>
          <a:chExt cx="0" cy="0"/>
        </a:xfrm>
      </p:grpSpPr>
      <p:sp>
        <p:nvSpPr>
          <p:cNvPr id="461" name="Google Shape;461;p77"/>
          <p:cNvSpPr txBox="1"/>
          <p:nvPr>
            <p:ph idx="1" type="subTitle"/>
          </p:nvPr>
        </p:nvSpPr>
        <p:spPr>
          <a:xfrm>
            <a:off x="0" y="0"/>
            <a:ext cx="9144000" cy="165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4800" u="sng">
                <a:solidFill>
                  <a:srgbClr val="000000"/>
                </a:solidFill>
                <a:latin typeface="Indie Flower"/>
                <a:ea typeface="Indie Flower"/>
                <a:cs typeface="Indie Flower"/>
                <a:sym typeface="Indie Flower"/>
              </a:rPr>
              <a:t>Today we will be doing an Act-It-Out!</a:t>
            </a:r>
            <a:endParaRPr b="1" u="sng">
              <a:solidFill>
                <a:srgbClr val="000000"/>
              </a:solidFill>
              <a:latin typeface="Indie Flower"/>
              <a:ea typeface="Indie Flower"/>
              <a:cs typeface="Indie Flower"/>
              <a:sym typeface="Indie Flower"/>
            </a:endParaRPr>
          </a:p>
          <a:p>
            <a:pPr indent="0" lvl="0" marL="0" rtl="0" algn="ctr">
              <a:spcBef>
                <a:spcPts val="0"/>
              </a:spcBef>
              <a:spcAft>
                <a:spcPts val="0"/>
              </a:spcAft>
              <a:buNone/>
            </a:pPr>
            <a:r>
              <a:rPr b="1" lang="en" sz="3600">
                <a:solidFill>
                  <a:srgbClr val="000000"/>
                </a:solidFill>
                <a:latin typeface="Indie Flower"/>
                <a:ea typeface="Indie Flower"/>
                <a:cs typeface="Indie Flower"/>
                <a:sym typeface="Indie Flower"/>
              </a:rPr>
              <a:t>What is an Act-it-Out?</a:t>
            </a:r>
            <a:endParaRPr b="1" sz="3600" u="sng">
              <a:solidFill>
                <a:srgbClr val="000000"/>
              </a:solidFill>
              <a:latin typeface="Indie Flower"/>
              <a:ea typeface="Indie Flower"/>
              <a:cs typeface="Indie Flower"/>
              <a:sym typeface="Indie Flowe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462" name="Google Shape;462;p77"/>
          <p:cNvSpPr txBox="1"/>
          <p:nvPr/>
        </p:nvSpPr>
        <p:spPr>
          <a:xfrm>
            <a:off x="235650" y="2120300"/>
            <a:ext cx="8672700" cy="124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latin typeface="Indie Flower"/>
                <a:ea typeface="Indie Flower"/>
                <a:cs typeface="Indie Flower"/>
                <a:sym typeface="Indie Flower"/>
              </a:rPr>
              <a:t>We are going to make history come alive! </a:t>
            </a:r>
            <a:endParaRPr b="1" sz="3600">
              <a:latin typeface="Indie Flower"/>
              <a:ea typeface="Indie Flower"/>
              <a:cs typeface="Indie Flower"/>
              <a:sym typeface="Indie Flower"/>
            </a:endParaRPr>
          </a:p>
          <a:p>
            <a:pPr indent="0" lvl="0" marL="0" rtl="0" algn="ctr">
              <a:spcBef>
                <a:spcPts val="0"/>
              </a:spcBef>
              <a:spcAft>
                <a:spcPts val="0"/>
              </a:spcAft>
              <a:buNone/>
            </a:pPr>
            <a:r>
              <a:rPr b="1" lang="en" sz="3600">
                <a:latin typeface="Indie Flower"/>
                <a:ea typeface="Indie Flower"/>
                <a:cs typeface="Indie Flower"/>
                <a:sym typeface="Indie Flower"/>
              </a:rPr>
              <a:t>We will all be bringing an event to life.</a:t>
            </a:r>
            <a:r>
              <a:rPr lang="en" sz="3600">
                <a:latin typeface="Indie Flower"/>
                <a:ea typeface="Indie Flower"/>
                <a:cs typeface="Indie Flower"/>
                <a:sym typeface="Indie Flower"/>
              </a:rPr>
              <a:t> </a:t>
            </a:r>
            <a:endParaRPr sz="3600">
              <a:latin typeface="Indie Flower"/>
              <a:ea typeface="Indie Flower"/>
              <a:cs typeface="Indie Flower"/>
              <a:sym typeface="Indie Flower"/>
            </a:endParaRPr>
          </a:p>
          <a:p>
            <a:pPr indent="0" lvl="0" marL="0" rtl="0" algn="l">
              <a:spcBef>
                <a:spcPts val="0"/>
              </a:spcBef>
              <a:spcAft>
                <a:spcPts val="0"/>
              </a:spcAft>
              <a:buNone/>
            </a:pPr>
            <a:r>
              <a:t/>
            </a:r>
            <a:endParaRPr/>
          </a:p>
        </p:txBody>
      </p:sp>
      <p:pic>
        <p:nvPicPr>
          <p:cNvPr descr="Image result for students acting clipart" id="463" name="Google Shape;463;p77"/>
          <p:cNvPicPr preferRelativeResize="0"/>
          <p:nvPr/>
        </p:nvPicPr>
        <p:blipFill>
          <a:blip r:embed="rId3">
            <a:alphaModFix/>
          </a:blip>
          <a:stretch>
            <a:fillRect/>
          </a:stretch>
        </p:blipFill>
        <p:spPr>
          <a:xfrm>
            <a:off x="235650" y="848125"/>
            <a:ext cx="1928250" cy="1450025"/>
          </a:xfrm>
          <a:prstGeom prst="rect">
            <a:avLst/>
          </a:prstGeom>
          <a:noFill/>
          <a:ln>
            <a:noFill/>
          </a:ln>
        </p:spPr>
      </p:pic>
      <p:pic>
        <p:nvPicPr>
          <p:cNvPr descr="Related image" id="464" name="Google Shape;464;p77"/>
          <p:cNvPicPr preferRelativeResize="0"/>
          <p:nvPr/>
        </p:nvPicPr>
        <p:blipFill>
          <a:blip r:embed="rId4">
            <a:alphaModFix/>
          </a:blip>
          <a:stretch>
            <a:fillRect/>
          </a:stretch>
        </p:blipFill>
        <p:spPr>
          <a:xfrm>
            <a:off x="6788575" y="848124"/>
            <a:ext cx="2056419" cy="1450025"/>
          </a:xfrm>
          <a:prstGeom prst="rect">
            <a:avLst/>
          </a:prstGeom>
          <a:noFill/>
          <a:ln>
            <a:noFill/>
          </a:ln>
        </p:spPr>
      </p:pic>
      <p:pic>
        <p:nvPicPr>
          <p:cNvPr descr="Image result for students acting clipart" id="465" name="Google Shape;465;p77"/>
          <p:cNvPicPr preferRelativeResize="0"/>
          <p:nvPr/>
        </p:nvPicPr>
        <p:blipFill>
          <a:blip r:embed="rId5">
            <a:alphaModFix/>
          </a:blip>
          <a:stretch>
            <a:fillRect/>
          </a:stretch>
        </p:blipFill>
        <p:spPr>
          <a:xfrm>
            <a:off x="3570348" y="3542800"/>
            <a:ext cx="1782850" cy="1600700"/>
          </a:xfrm>
          <a:prstGeom prst="rect">
            <a:avLst/>
          </a:prstGeom>
          <a:noFill/>
          <a:ln>
            <a:noFill/>
          </a:ln>
        </p:spPr>
      </p:pic>
      <p:pic>
        <p:nvPicPr>
          <p:cNvPr descr="Related image" id="466" name="Google Shape;466;p77"/>
          <p:cNvPicPr preferRelativeResize="0"/>
          <p:nvPr/>
        </p:nvPicPr>
        <p:blipFill>
          <a:blip r:embed="rId6">
            <a:alphaModFix/>
          </a:blip>
          <a:stretch>
            <a:fillRect/>
          </a:stretch>
        </p:blipFill>
        <p:spPr>
          <a:xfrm rot="2462314">
            <a:off x="7261610" y="3848136"/>
            <a:ext cx="1730906" cy="692554"/>
          </a:xfrm>
          <a:prstGeom prst="rect">
            <a:avLst/>
          </a:prstGeom>
          <a:noFill/>
          <a:ln>
            <a:noFill/>
          </a:ln>
        </p:spPr>
      </p:pic>
      <p:pic>
        <p:nvPicPr>
          <p:cNvPr descr="Related image" id="467" name="Google Shape;467;p77"/>
          <p:cNvPicPr preferRelativeResize="0"/>
          <p:nvPr/>
        </p:nvPicPr>
        <p:blipFill>
          <a:blip r:embed="rId7">
            <a:alphaModFix/>
          </a:blip>
          <a:stretch>
            <a:fillRect/>
          </a:stretch>
        </p:blipFill>
        <p:spPr>
          <a:xfrm rot="-1512440">
            <a:off x="149900" y="3602199"/>
            <a:ext cx="1567249" cy="1054376"/>
          </a:xfrm>
          <a:prstGeom prst="rect">
            <a:avLst/>
          </a:prstGeom>
          <a:noFill/>
          <a:ln>
            <a:noFill/>
          </a:ln>
        </p:spPr>
      </p:pic>
      <p:pic>
        <p:nvPicPr>
          <p:cNvPr descr="Related image" id="468" name="Google Shape;468;p77"/>
          <p:cNvPicPr preferRelativeResize="0"/>
          <p:nvPr/>
        </p:nvPicPr>
        <p:blipFill>
          <a:blip r:embed="rId8">
            <a:alphaModFix/>
          </a:blip>
          <a:stretch>
            <a:fillRect/>
          </a:stretch>
        </p:blipFill>
        <p:spPr>
          <a:xfrm>
            <a:off x="2033747" y="3484675"/>
            <a:ext cx="1203027" cy="1658825"/>
          </a:xfrm>
          <a:prstGeom prst="rect">
            <a:avLst/>
          </a:prstGeom>
          <a:noFill/>
          <a:ln>
            <a:noFill/>
          </a:ln>
        </p:spPr>
      </p:pic>
      <p:pic>
        <p:nvPicPr>
          <p:cNvPr descr="Image result for tie cartoon no background" id="469" name="Google Shape;469;p77"/>
          <p:cNvPicPr preferRelativeResize="0"/>
          <p:nvPr/>
        </p:nvPicPr>
        <p:blipFill>
          <a:blip r:embed="rId9">
            <a:alphaModFix/>
          </a:blip>
          <a:stretch>
            <a:fillRect/>
          </a:stretch>
        </p:blipFill>
        <p:spPr>
          <a:xfrm>
            <a:off x="6067026" y="3513737"/>
            <a:ext cx="602861" cy="1600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00FF"/>
            </a:gs>
            <a:gs pos="100000">
              <a:srgbClr val="00FFFF"/>
            </a:gs>
          </a:gsLst>
          <a:lin ang="5400012" scaled="0"/>
        </a:gradFill>
      </p:bgPr>
    </p:bg>
    <p:spTree>
      <p:nvGrpSpPr>
        <p:cNvPr id="473" name="Shape 473"/>
        <p:cNvGrpSpPr/>
        <p:nvPr/>
      </p:nvGrpSpPr>
      <p:grpSpPr>
        <a:xfrm>
          <a:off x="0" y="0"/>
          <a:ext cx="0" cy="0"/>
          <a:chOff x="0" y="0"/>
          <a:chExt cx="0" cy="0"/>
        </a:xfrm>
      </p:grpSpPr>
      <p:pic>
        <p:nvPicPr>
          <p:cNvPr id="474" name="Google Shape;474;p78"/>
          <p:cNvPicPr preferRelativeResize="0"/>
          <p:nvPr/>
        </p:nvPicPr>
        <p:blipFill>
          <a:blip r:embed="rId3">
            <a:alphaModFix/>
          </a:blip>
          <a:stretch>
            <a:fillRect/>
          </a:stretch>
        </p:blipFill>
        <p:spPr>
          <a:xfrm>
            <a:off x="2567000" y="0"/>
            <a:ext cx="4010000" cy="52666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FF00FF"/>
            </a:gs>
            <a:gs pos="100000">
              <a:srgbClr val="00FFFF"/>
            </a:gs>
          </a:gsLst>
          <a:lin ang="5400012" scaled="0"/>
        </a:gradFill>
      </p:bgPr>
    </p:bg>
    <p:spTree>
      <p:nvGrpSpPr>
        <p:cNvPr id="478" name="Shape 478"/>
        <p:cNvGrpSpPr/>
        <p:nvPr/>
      </p:nvGrpSpPr>
      <p:grpSpPr>
        <a:xfrm>
          <a:off x="0" y="0"/>
          <a:ext cx="0" cy="0"/>
          <a:chOff x="0" y="0"/>
          <a:chExt cx="0" cy="0"/>
        </a:xfrm>
      </p:grpSpPr>
      <p:sp>
        <p:nvSpPr>
          <p:cNvPr id="479" name="Google Shape;479;p79"/>
          <p:cNvSpPr txBox="1"/>
          <p:nvPr>
            <p:ph type="title"/>
          </p:nvPr>
        </p:nvSpPr>
        <p:spPr>
          <a:xfrm>
            <a:off x="311700" y="62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Indie Flower"/>
                <a:ea typeface="Indie Flower"/>
                <a:cs typeface="Indie Flower"/>
                <a:sym typeface="Indie Flower"/>
              </a:rPr>
              <a:t>Ms.Flynn’s and Ms.Oliver’s Expectations of you!</a:t>
            </a:r>
            <a:endParaRPr b="1">
              <a:latin typeface="Indie Flower"/>
              <a:ea typeface="Indie Flower"/>
              <a:cs typeface="Indie Flower"/>
              <a:sym typeface="Indie Flower"/>
            </a:endParaRPr>
          </a:p>
        </p:txBody>
      </p:sp>
      <p:sp>
        <p:nvSpPr>
          <p:cNvPr id="480" name="Google Shape;480;p79"/>
          <p:cNvSpPr txBox="1"/>
          <p:nvPr>
            <p:ph idx="1" type="body"/>
          </p:nvPr>
        </p:nvSpPr>
        <p:spPr>
          <a:xfrm>
            <a:off x="0" y="839175"/>
            <a:ext cx="3059400" cy="267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00000"/>
                </a:solidFill>
                <a:latin typeface="Indie Flower"/>
                <a:ea typeface="Indie Flower"/>
                <a:cs typeface="Indie Flower"/>
                <a:sym typeface="Indie Flower"/>
              </a:rPr>
              <a:t>1.You will be working together so we expect that all conversations will be about the topic and remain on task.</a:t>
            </a:r>
            <a:endParaRPr b="1" sz="2400">
              <a:solidFill>
                <a:srgbClr val="000000"/>
              </a:solidFill>
              <a:latin typeface="Indie Flower"/>
              <a:ea typeface="Indie Flower"/>
              <a:cs typeface="Indie Flower"/>
              <a:sym typeface="Indie Flower"/>
            </a:endParaRPr>
          </a:p>
          <a:p>
            <a:pPr indent="0" lvl="0" marL="0" rtl="0" algn="l">
              <a:spcBef>
                <a:spcPts val="1600"/>
              </a:spcBef>
              <a:spcAft>
                <a:spcPts val="1600"/>
              </a:spcAft>
              <a:buNone/>
            </a:pPr>
            <a:r>
              <a:t/>
            </a:r>
            <a:endParaRPr>
              <a:latin typeface="Indie Flower"/>
              <a:ea typeface="Indie Flower"/>
              <a:cs typeface="Indie Flower"/>
              <a:sym typeface="Indie Flower"/>
            </a:endParaRPr>
          </a:p>
        </p:txBody>
      </p:sp>
      <p:sp>
        <p:nvSpPr>
          <p:cNvPr id="481" name="Google Shape;481;p79"/>
          <p:cNvSpPr txBox="1"/>
          <p:nvPr/>
        </p:nvSpPr>
        <p:spPr>
          <a:xfrm>
            <a:off x="3269400" y="629775"/>
            <a:ext cx="28473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b="1" lang="en" sz="2400">
                <a:latin typeface="Indie Flower"/>
                <a:ea typeface="Indie Flower"/>
                <a:cs typeface="Indie Flower"/>
                <a:sym typeface="Indie Flower"/>
              </a:rPr>
              <a:t>2. All ideas are valuable and you should be respectful towards </a:t>
            </a:r>
            <a:r>
              <a:rPr b="1" lang="en" sz="2400" u="sng">
                <a:latin typeface="Indie Flower"/>
                <a:ea typeface="Indie Flower"/>
                <a:cs typeface="Indie Flower"/>
                <a:sym typeface="Indie Flower"/>
              </a:rPr>
              <a:t>ALL</a:t>
            </a:r>
            <a:r>
              <a:rPr b="1" lang="en" sz="2400">
                <a:latin typeface="Indie Flower"/>
                <a:ea typeface="Indie Flower"/>
                <a:cs typeface="Indie Flower"/>
                <a:sym typeface="Indie Flower"/>
              </a:rPr>
              <a:t> your classmates.</a:t>
            </a:r>
            <a:endParaRPr b="1" sz="2400"/>
          </a:p>
        </p:txBody>
      </p:sp>
      <p:sp>
        <p:nvSpPr>
          <p:cNvPr id="482" name="Google Shape;482;p79"/>
          <p:cNvSpPr txBox="1"/>
          <p:nvPr/>
        </p:nvSpPr>
        <p:spPr>
          <a:xfrm>
            <a:off x="6470425" y="734475"/>
            <a:ext cx="2553300" cy="2790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b="1" lang="en" sz="2400">
                <a:latin typeface="Indie Flower"/>
                <a:ea typeface="Indie Flower"/>
                <a:cs typeface="Indie Flower"/>
                <a:sym typeface="Indie Flower"/>
              </a:rPr>
              <a:t>3. Feel free to ask us questions at anytime and most importantly HAVE FUN!</a:t>
            </a:r>
            <a:endParaRPr b="1" sz="2400"/>
          </a:p>
        </p:txBody>
      </p:sp>
      <p:pic>
        <p:nvPicPr>
          <p:cNvPr descr="Image result for student working in group clipart" id="483" name="Google Shape;483;p79"/>
          <p:cNvPicPr preferRelativeResize="0"/>
          <p:nvPr/>
        </p:nvPicPr>
        <p:blipFill>
          <a:blip r:embed="rId3">
            <a:alphaModFix/>
          </a:blip>
          <a:stretch>
            <a:fillRect/>
          </a:stretch>
        </p:blipFill>
        <p:spPr>
          <a:xfrm>
            <a:off x="451425" y="3004800"/>
            <a:ext cx="1790250" cy="1984250"/>
          </a:xfrm>
          <a:prstGeom prst="rect">
            <a:avLst/>
          </a:prstGeom>
          <a:noFill/>
          <a:ln>
            <a:noFill/>
          </a:ln>
        </p:spPr>
      </p:pic>
      <p:pic>
        <p:nvPicPr>
          <p:cNvPr descr="Related image" id="484" name="Google Shape;484;p79"/>
          <p:cNvPicPr preferRelativeResize="0"/>
          <p:nvPr/>
        </p:nvPicPr>
        <p:blipFill>
          <a:blip r:embed="rId4">
            <a:alphaModFix/>
          </a:blip>
          <a:stretch>
            <a:fillRect/>
          </a:stretch>
        </p:blipFill>
        <p:spPr>
          <a:xfrm>
            <a:off x="2941187" y="3243300"/>
            <a:ext cx="3503725" cy="1900200"/>
          </a:xfrm>
          <a:prstGeom prst="rect">
            <a:avLst/>
          </a:prstGeom>
          <a:noFill/>
          <a:ln>
            <a:noFill/>
          </a:ln>
        </p:spPr>
      </p:pic>
      <p:pic>
        <p:nvPicPr>
          <p:cNvPr descr="Image result for students thinking no background clipart" id="485" name="Google Shape;485;p79"/>
          <p:cNvPicPr preferRelativeResize="0"/>
          <p:nvPr/>
        </p:nvPicPr>
        <p:blipFill>
          <a:blip r:embed="rId5">
            <a:alphaModFix/>
          </a:blip>
          <a:stretch>
            <a:fillRect/>
          </a:stretch>
        </p:blipFill>
        <p:spPr>
          <a:xfrm>
            <a:off x="7144424" y="2945703"/>
            <a:ext cx="1391600" cy="21978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489" name="Shape 489"/>
        <p:cNvGrpSpPr/>
        <p:nvPr/>
      </p:nvGrpSpPr>
      <p:grpSpPr>
        <a:xfrm>
          <a:off x="0" y="0"/>
          <a:ext cx="0" cy="0"/>
          <a:chOff x="0" y="0"/>
          <a:chExt cx="0" cy="0"/>
        </a:xfrm>
      </p:grpSpPr>
      <p:sp>
        <p:nvSpPr>
          <p:cNvPr id="490" name="Google Shape;490;p80"/>
          <p:cNvSpPr txBox="1"/>
          <p:nvPr>
            <p:ph type="title"/>
          </p:nvPr>
        </p:nvSpPr>
        <p:spPr>
          <a:xfrm>
            <a:off x="2074350" y="667250"/>
            <a:ext cx="4836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00000"/>
                </a:solidFill>
                <a:latin typeface="Lobster"/>
                <a:ea typeface="Lobster"/>
                <a:cs typeface="Lobster"/>
                <a:sym typeface="Lobster"/>
              </a:rPr>
              <a:t>Compelling Question: </a:t>
            </a:r>
            <a:endParaRPr b="1">
              <a:solidFill>
                <a:srgbClr val="000000"/>
              </a:solidFill>
              <a:latin typeface="Lobster"/>
              <a:ea typeface="Lobster"/>
              <a:cs typeface="Lobster"/>
              <a:sym typeface="Lobster"/>
            </a:endParaRPr>
          </a:p>
        </p:txBody>
      </p:sp>
      <p:sp>
        <p:nvSpPr>
          <p:cNvPr id="491" name="Google Shape;491;p80"/>
          <p:cNvSpPr txBox="1"/>
          <p:nvPr>
            <p:ph idx="1" type="body"/>
          </p:nvPr>
        </p:nvSpPr>
        <p:spPr>
          <a:xfrm>
            <a:off x="311700" y="1497000"/>
            <a:ext cx="8520600" cy="964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a:solidFill>
                  <a:srgbClr val="1155CC"/>
                </a:solidFill>
                <a:latin typeface="Ultra"/>
                <a:ea typeface="Ultra"/>
                <a:cs typeface="Ultra"/>
                <a:sym typeface="Ultra"/>
              </a:rPr>
              <a:t>Is the information we learned about Uganda in the “Act It Out” with Ms.Flynn and Ms. Oliver true?!</a:t>
            </a:r>
            <a:endParaRPr b="1">
              <a:solidFill>
                <a:srgbClr val="1155CC"/>
              </a:solidFill>
              <a:latin typeface="Ultra"/>
              <a:ea typeface="Ultra"/>
              <a:cs typeface="Ultra"/>
              <a:sym typeface="Ultra"/>
            </a:endParaRPr>
          </a:p>
        </p:txBody>
      </p:sp>
      <p:pic>
        <p:nvPicPr>
          <p:cNvPr id="492" name="Google Shape;492;p80"/>
          <p:cNvPicPr preferRelativeResize="0"/>
          <p:nvPr/>
        </p:nvPicPr>
        <p:blipFill>
          <a:blip r:embed="rId4">
            <a:alphaModFix/>
          </a:blip>
          <a:stretch>
            <a:fillRect/>
          </a:stretch>
        </p:blipFill>
        <p:spPr>
          <a:xfrm>
            <a:off x="3263900" y="2461200"/>
            <a:ext cx="2354385" cy="2377499"/>
          </a:xfrm>
          <a:prstGeom prst="rect">
            <a:avLst/>
          </a:prstGeom>
          <a:noFill/>
          <a:ln>
            <a:noFill/>
          </a:ln>
        </p:spPr>
      </p:pic>
      <p:pic>
        <p:nvPicPr>
          <p:cNvPr id="493" name="Google Shape;493;p80"/>
          <p:cNvPicPr preferRelativeResize="0"/>
          <p:nvPr/>
        </p:nvPicPr>
        <p:blipFill>
          <a:blip r:embed="rId5">
            <a:alphaModFix/>
          </a:blip>
          <a:stretch>
            <a:fillRect/>
          </a:stretch>
        </p:blipFill>
        <p:spPr>
          <a:xfrm>
            <a:off x="6625555" y="2571750"/>
            <a:ext cx="1099274" cy="1099274"/>
          </a:xfrm>
          <a:prstGeom prst="rect">
            <a:avLst/>
          </a:prstGeom>
          <a:noFill/>
          <a:ln>
            <a:noFill/>
          </a:ln>
        </p:spPr>
      </p:pic>
      <p:pic>
        <p:nvPicPr>
          <p:cNvPr id="494" name="Google Shape;494;p80"/>
          <p:cNvPicPr preferRelativeResize="0"/>
          <p:nvPr/>
        </p:nvPicPr>
        <p:blipFill>
          <a:blip r:embed="rId5">
            <a:alphaModFix/>
          </a:blip>
          <a:stretch>
            <a:fillRect/>
          </a:stretch>
        </p:blipFill>
        <p:spPr>
          <a:xfrm rot="9489647">
            <a:off x="1190073" y="2498246"/>
            <a:ext cx="1211681" cy="1211688"/>
          </a:xfrm>
          <a:prstGeom prst="rect">
            <a:avLst/>
          </a:prstGeom>
          <a:noFill/>
          <a:ln>
            <a:noFill/>
          </a:ln>
        </p:spPr>
      </p:pic>
      <p:pic>
        <p:nvPicPr>
          <p:cNvPr id="495" name="Google Shape;495;p80"/>
          <p:cNvPicPr preferRelativeResize="0"/>
          <p:nvPr/>
        </p:nvPicPr>
        <p:blipFill>
          <a:blip r:embed="rId5">
            <a:alphaModFix/>
          </a:blip>
          <a:stretch>
            <a:fillRect/>
          </a:stretch>
        </p:blipFill>
        <p:spPr>
          <a:xfrm rot="9489653">
            <a:off x="1420469" y="815021"/>
            <a:ext cx="764879" cy="764883"/>
          </a:xfrm>
          <a:prstGeom prst="rect">
            <a:avLst/>
          </a:prstGeom>
          <a:noFill/>
          <a:ln>
            <a:noFill/>
          </a:ln>
        </p:spPr>
      </p:pic>
      <p:pic>
        <p:nvPicPr>
          <p:cNvPr id="496" name="Google Shape;496;p80"/>
          <p:cNvPicPr preferRelativeResize="0"/>
          <p:nvPr/>
        </p:nvPicPr>
        <p:blipFill>
          <a:blip r:embed="rId5">
            <a:alphaModFix/>
          </a:blip>
          <a:stretch>
            <a:fillRect/>
          </a:stretch>
        </p:blipFill>
        <p:spPr>
          <a:xfrm rot="1176717">
            <a:off x="6625552" y="846700"/>
            <a:ext cx="796576" cy="796576"/>
          </a:xfrm>
          <a:prstGeom prst="rect">
            <a:avLst/>
          </a:prstGeom>
          <a:noFill/>
          <a:ln>
            <a:noFill/>
          </a:ln>
        </p:spPr>
      </p:pic>
      <p:pic>
        <p:nvPicPr>
          <p:cNvPr id="497" name="Google Shape;497;p80"/>
          <p:cNvPicPr preferRelativeResize="0"/>
          <p:nvPr/>
        </p:nvPicPr>
        <p:blipFill>
          <a:blip r:embed="rId5">
            <a:alphaModFix/>
          </a:blip>
          <a:stretch>
            <a:fillRect/>
          </a:stretch>
        </p:blipFill>
        <p:spPr>
          <a:xfrm rot="1176758">
            <a:off x="5643878" y="268482"/>
            <a:ext cx="508775" cy="508789"/>
          </a:xfrm>
          <a:prstGeom prst="rect">
            <a:avLst/>
          </a:prstGeom>
          <a:noFill/>
          <a:ln>
            <a:noFill/>
          </a:ln>
        </p:spPr>
      </p:pic>
      <p:pic>
        <p:nvPicPr>
          <p:cNvPr id="498" name="Google Shape;498;p80"/>
          <p:cNvPicPr preferRelativeResize="0"/>
          <p:nvPr/>
        </p:nvPicPr>
        <p:blipFill>
          <a:blip r:embed="rId5">
            <a:alphaModFix/>
          </a:blip>
          <a:stretch>
            <a:fillRect/>
          </a:stretch>
        </p:blipFill>
        <p:spPr>
          <a:xfrm rot="10052324">
            <a:off x="2790603" y="156706"/>
            <a:ext cx="508774" cy="508790"/>
          </a:xfrm>
          <a:prstGeom prst="rect">
            <a:avLst/>
          </a:prstGeom>
          <a:noFill/>
          <a:ln>
            <a:noFill/>
          </a:ln>
        </p:spPr>
      </p:pic>
      <p:sp>
        <p:nvSpPr>
          <p:cNvPr id="499" name="Google Shape;499;p80"/>
          <p:cNvSpPr txBox="1"/>
          <p:nvPr/>
        </p:nvSpPr>
        <p:spPr>
          <a:xfrm>
            <a:off x="5418675" y="4042825"/>
            <a:ext cx="17568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Shadows Into Light"/>
                <a:ea typeface="Shadows Into Light"/>
                <a:cs typeface="Shadows Into Light"/>
                <a:sym typeface="Shadows Into Light"/>
              </a:rPr>
              <a:t>Lesson 7:</a:t>
            </a:r>
            <a:endParaRPr b="1">
              <a:latin typeface="Shadows Into Light"/>
              <a:ea typeface="Shadows Into Light"/>
              <a:cs typeface="Shadows Into Light"/>
              <a:sym typeface="Shadows Into Light"/>
            </a:endParaRPr>
          </a:p>
          <a:p>
            <a:pPr indent="0" lvl="0" marL="0" rtl="0" algn="l">
              <a:spcBef>
                <a:spcPts val="0"/>
              </a:spcBef>
              <a:spcAft>
                <a:spcPts val="0"/>
              </a:spcAft>
              <a:buNone/>
            </a:pPr>
            <a:r>
              <a:rPr b="1" lang="en">
                <a:latin typeface="Shadows Into Light"/>
                <a:ea typeface="Shadows Into Light"/>
                <a:cs typeface="Shadows Into Light"/>
                <a:sym typeface="Shadows Into Light"/>
              </a:rPr>
              <a:t>Ms. Levitt &amp; Ms. Madrid</a:t>
            </a:r>
            <a:endParaRPr b="1">
              <a:latin typeface="Shadows Into Light"/>
              <a:ea typeface="Shadows Into Light"/>
              <a:cs typeface="Shadows Into Light"/>
              <a:sym typeface="Shadows Into Light"/>
            </a:endParaRPr>
          </a:p>
        </p:txBody>
      </p:sp>
      <p:pic>
        <p:nvPicPr>
          <p:cNvPr id="500" name="Google Shape;500;p80"/>
          <p:cNvPicPr preferRelativeResize="0"/>
          <p:nvPr/>
        </p:nvPicPr>
        <p:blipFill>
          <a:blip r:embed="rId5">
            <a:alphaModFix/>
          </a:blip>
          <a:stretch>
            <a:fillRect/>
          </a:stretch>
        </p:blipFill>
        <p:spPr>
          <a:xfrm flipH="1" rot="1647034">
            <a:off x="4317616" y="178430"/>
            <a:ext cx="508775" cy="50879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04" name="Shape 504"/>
        <p:cNvGrpSpPr/>
        <p:nvPr/>
      </p:nvGrpSpPr>
      <p:grpSpPr>
        <a:xfrm>
          <a:off x="0" y="0"/>
          <a:ext cx="0" cy="0"/>
          <a:chOff x="0" y="0"/>
          <a:chExt cx="0" cy="0"/>
        </a:xfrm>
      </p:grpSpPr>
      <p:sp>
        <p:nvSpPr>
          <p:cNvPr id="505" name="Google Shape;505;p81"/>
          <p:cNvSpPr txBox="1"/>
          <p:nvPr>
            <p:ph type="title"/>
          </p:nvPr>
        </p:nvSpPr>
        <p:spPr>
          <a:xfrm rot="-1072">
            <a:off x="495898" y="1733871"/>
            <a:ext cx="38475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Lobster"/>
                <a:ea typeface="Lobster"/>
                <a:cs typeface="Lobster"/>
                <a:sym typeface="Lobster"/>
              </a:rPr>
              <a:t>Classroom Expectations</a:t>
            </a:r>
            <a:endParaRPr sz="2400">
              <a:latin typeface="Lobster"/>
              <a:ea typeface="Lobster"/>
              <a:cs typeface="Lobster"/>
              <a:sym typeface="Lobster"/>
            </a:endParaRPr>
          </a:p>
          <a:p>
            <a:pPr indent="0" lvl="0" marL="0" rtl="0" algn="ctr">
              <a:spcBef>
                <a:spcPts val="0"/>
              </a:spcBef>
              <a:spcAft>
                <a:spcPts val="0"/>
              </a:spcAft>
              <a:buNone/>
            </a:pPr>
            <a:r>
              <a:rPr lang="en" sz="2400">
                <a:latin typeface="Lobster"/>
                <a:ea typeface="Lobster"/>
                <a:cs typeface="Lobster"/>
                <a:sym typeface="Lobster"/>
              </a:rPr>
              <a:t>Champs </a:t>
            </a:r>
            <a:endParaRPr sz="2400">
              <a:latin typeface="Lobster"/>
              <a:ea typeface="Lobster"/>
              <a:cs typeface="Lobster"/>
              <a:sym typeface="Lobster"/>
            </a:endParaRPr>
          </a:p>
        </p:txBody>
      </p:sp>
      <p:sp>
        <p:nvSpPr>
          <p:cNvPr id="506" name="Google Shape;506;p81"/>
          <p:cNvSpPr txBox="1"/>
          <p:nvPr>
            <p:ph idx="1" type="body"/>
          </p:nvPr>
        </p:nvSpPr>
        <p:spPr>
          <a:xfrm rot="981270">
            <a:off x="3486688" y="1385229"/>
            <a:ext cx="4651614" cy="530281"/>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Chewy"/>
              <a:buChar char="★"/>
            </a:pPr>
            <a:r>
              <a:rPr lang="en">
                <a:latin typeface="Chewy"/>
                <a:ea typeface="Chewy"/>
                <a:cs typeface="Chewy"/>
                <a:sym typeface="Chewy"/>
              </a:rPr>
              <a:t>Raise your hand to share any thoughts.</a:t>
            </a:r>
            <a:endParaRPr>
              <a:latin typeface="Chewy"/>
              <a:ea typeface="Chewy"/>
              <a:cs typeface="Chewy"/>
              <a:sym typeface="Chewy"/>
            </a:endParaRPr>
          </a:p>
          <a:p>
            <a:pPr indent="0" lvl="0" marL="0" rtl="0" algn="l">
              <a:spcBef>
                <a:spcPts val="1600"/>
              </a:spcBef>
              <a:spcAft>
                <a:spcPts val="1600"/>
              </a:spcAft>
              <a:buNone/>
            </a:pPr>
            <a:r>
              <a:t/>
            </a:r>
            <a:endParaRPr/>
          </a:p>
        </p:txBody>
      </p:sp>
      <p:sp>
        <p:nvSpPr>
          <p:cNvPr id="507" name="Google Shape;507;p81"/>
          <p:cNvSpPr txBox="1"/>
          <p:nvPr/>
        </p:nvSpPr>
        <p:spPr>
          <a:xfrm rot="-303309">
            <a:off x="503980" y="4000933"/>
            <a:ext cx="5910490" cy="472842"/>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Pacifico"/>
              <a:buChar char="★"/>
            </a:pPr>
            <a:r>
              <a:rPr lang="en" sz="1800">
                <a:solidFill>
                  <a:schemeClr val="dk2"/>
                </a:solidFill>
                <a:latin typeface="Pacifico"/>
                <a:ea typeface="Pacifico"/>
                <a:cs typeface="Pacifico"/>
                <a:sym typeface="Pacifico"/>
              </a:rPr>
              <a:t>Be respectful of each others opinions and ideas</a:t>
            </a:r>
            <a:endParaRPr sz="1800">
              <a:solidFill>
                <a:schemeClr val="dk2"/>
              </a:solidFill>
              <a:latin typeface="Pacifico"/>
              <a:ea typeface="Pacifico"/>
              <a:cs typeface="Pacifico"/>
              <a:sym typeface="Pacifico"/>
            </a:endParaRPr>
          </a:p>
          <a:p>
            <a:pPr indent="0" lvl="0" marL="0" rtl="0" algn="l">
              <a:lnSpc>
                <a:spcPct val="115000"/>
              </a:lnSpc>
              <a:spcBef>
                <a:spcPts val="1600"/>
              </a:spcBef>
              <a:spcAft>
                <a:spcPts val="1600"/>
              </a:spcAft>
              <a:buNone/>
            </a:pPr>
            <a:r>
              <a:t/>
            </a:r>
            <a:endParaRPr/>
          </a:p>
        </p:txBody>
      </p:sp>
      <p:sp>
        <p:nvSpPr>
          <p:cNvPr id="508" name="Google Shape;508;p81"/>
          <p:cNvSpPr txBox="1"/>
          <p:nvPr/>
        </p:nvSpPr>
        <p:spPr>
          <a:xfrm rot="-273128">
            <a:off x="3517721" y="2519836"/>
            <a:ext cx="5378867" cy="507993"/>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Font typeface="Permanent Marker"/>
              <a:buChar char="★"/>
            </a:pPr>
            <a:r>
              <a:rPr lang="en" sz="1800">
                <a:solidFill>
                  <a:schemeClr val="dk2"/>
                </a:solidFill>
                <a:latin typeface="Permanent Marker"/>
                <a:ea typeface="Permanent Marker"/>
                <a:cs typeface="Permanent Marker"/>
                <a:sym typeface="Permanent Marker"/>
              </a:rPr>
              <a:t>Be sure to work diligently at your seats! </a:t>
            </a:r>
            <a:endParaRPr>
              <a:latin typeface="Permanent Marker"/>
              <a:ea typeface="Permanent Marker"/>
              <a:cs typeface="Permanent Marker"/>
              <a:sym typeface="Permanent Mark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12" name="Shape 512"/>
        <p:cNvGrpSpPr/>
        <p:nvPr/>
      </p:nvGrpSpPr>
      <p:grpSpPr>
        <a:xfrm>
          <a:off x="0" y="0"/>
          <a:ext cx="0" cy="0"/>
          <a:chOff x="0" y="0"/>
          <a:chExt cx="0" cy="0"/>
        </a:xfrm>
      </p:grpSpPr>
      <p:sp>
        <p:nvSpPr>
          <p:cNvPr id="513" name="Google Shape;513;p82"/>
          <p:cNvSpPr txBox="1"/>
          <p:nvPr>
            <p:ph type="title"/>
          </p:nvPr>
        </p:nvSpPr>
        <p:spPr>
          <a:xfrm rot="-347765">
            <a:off x="3909929" y="915126"/>
            <a:ext cx="2640901" cy="572635"/>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Lobster"/>
                <a:ea typeface="Lobster"/>
                <a:cs typeface="Lobster"/>
                <a:sym typeface="Lobster"/>
              </a:rPr>
              <a:t>Review SCIM-C</a:t>
            </a:r>
            <a:endParaRPr sz="3000">
              <a:latin typeface="Lobster"/>
              <a:ea typeface="Lobster"/>
              <a:cs typeface="Lobster"/>
              <a:sym typeface="Lobster"/>
            </a:endParaRPr>
          </a:p>
        </p:txBody>
      </p:sp>
      <p:sp>
        <p:nvSpPr>
          <p:cNvPr id="514" name="Google Shape;514;p82"/>
          <p:cNvSpPr txBox="1"/>
          <p:nvPr>
            <p:ph idx="1" type="body"/>
          </p:nvPr>
        </p:nvSpPr>
        <p:spPr>
          <a:xfrm rot="-243074">
            <a:off x="4016665" y="1593588"/>
            <a:ext cx="2849320" cy="2086007"/>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Shadows Into Light"/>
              <a:buChar char="●"/>
            </a:pPr>
            <a:r>
              <a:rPr lang="en" sz="2400">
                <a:latin typeface="Shadows Into Light"/>
                <a:ea typeface="Shadows Into Light"/>
                <a:cs typeface="Shadows Into Light"/>
                <a:sym typeface="Shadows Into Light"/>
              </a:rPr>
              <a:t>Summarize</a:t>
            </a:r>
            <a:endParaRPr sz="2400">
              <a:latin typeface="Shadows Into Light"/>
              <a:ea typeface="Shadows Into Light"/>
              <a:cs typeface="Shadows Into Light"/>
              <a:sym typeface="Shadows Into Light"/>
            </a:endParaRPr>
          </a:p>
          <a:p>
            <a:pPr indent="-381000" lvl="0" marL="457200" rtl="0" algn="l">
              <a:spcBef>
                <a:spcPts val="0"/>
              </a:spcBef>
              <a:spcAft>
                <a:spcPts val="0"/>
              </a:spcAft>
              <a:buSzPts val="2400"/>
              <a:buFont typeface="Shadows Into Light"/>
              <a:buChar char="●"/>
            </a:pPr>
            <a:r>
              <a:rPr lang="en" sz="2400">
                <a:latin typeface="Shadows Into Light"/>
                <a:ea typeface="Shadows Into Light"/>
                <a:cs typeface="Shadows Into Light"/>
                <a:sym typeface="Shadows Into Light"/>
              </a:rPr>
              <a:t>Contextualizing</a:t>
            </a:r>
            <a:endParaRPr sz="2400">
              <a:latin typeface="Shadows Into Light"/>
              <a:ea typeface="Shadows Into Light"/>
              <a:cs typeface="Shadows Into Light"/>
              <a:sym typeface="Shadows Into Light"/>
            </a:endParaRPr>
          </a:p>
          <a:p>
            <a:pPr indent="-381000" lvl="0" marL="457200" rtl="0" algn="l">
              <a:spcBef>
                <a:spcPts val="0"/>
              </a:spcBef>
              <a:spcAft>
                <a:spcPts val="0"/>
              </a:spcAft>
              <a:buSzPts val="2400"/>
              <a:buFont typeface="Shadows Into Light"/>
              <a:buChar char="●"/>
            </a:pPr>
            <a:r>
              <a:rPr lang="en" sz="2400">
                <a:latin typeface="Shadows Into Light"/>
                <a:ea typeface="Shadows Into Light"/>
                <a:cs typeface="Shadows Into Light"/>
                <a:sym typeface="Shadows Into Light"/>
              </a:rPr>
              <a:t>Inferring</a:t>
            </a:r>
            <a:endParaRPr sz="2400">
              <a:latin typeface="Shadows Into Light"/>
              <a:ea typeface="Shadows Into Light"/>
              <a:cs typeface="Shadows Into Light"/>
              <a:sym typeface="Shadows Into Light"/>
            </a:endParaRPr>
          </a:p>
          <a:p>
            <a:pPr indent="-381000" lvl="0" marL="457200" rtl="0" algn="l">
              <a:spcBef>
                <a:spcPts val="0"/>
              </a:spcBef>
              <a:spcAft>
                <a:spcPts val="0"/>
              </a:spcAft>
              <a:buSzPts val="2400"/>
              <a:buFont typeface="Shadows Into Light"/>
              <a:buChar char="●"/>
            </a:pPr>
            <a:r>
              <a:rPr lang="en" sz="2400">
                <a:latin typeface="Shadows Into Light"/>
                <a:ea typeface="Shadows Into Light"/>
                <a:cs typeface="Shadows Into Light"/>
                <a:sym typeface="Shadows Into Light"/>
              </a:rPr>
              <a:t>Monitoring</a:t>
            </a:r>
            <a:endParaRPr sz="2400">
              <a:latin typeface="Shadows Into Light"/>
              <a:ea typeface="Shadows Into Light"/>
              <a:cs typeface="Shadows Into Light"/>
              <a:sym typeface="Shadows Into Light"/>
            </a:endParaRPr>
          </a:p>
          <a:p>
            <a:pPr indent="-381000" lvl="0" marL="457200" rtl="0" algn="l">
              <a:spcBef>
                <a:spcPts val="0"/>
              </a:spcBef>
              <a:spcAft>
                <a:spcPts val="0"/>
              </a:spcAft>
              <a:buSzPts val="2400"/>
              <a:buFont typeface="Shadows Into Light"/>
              <a:buChar char="●"/>
            </a:pPr>
            <a:r>
              <a:rPr lang="en" sz="2400">
                <a:latin typeface="Shadows Into Light"/>
                <a:ea typeface="Shadows Into Light"/>
                <a:cs typeface="Shadows Into Light"/>
                <a:sym typeface="Shadows Into Light"/>
              </a:rPr>
              <a:t>Corroborating </a:t>
            </a:r>
            <a:endParaRPr sz="2400">
              <a:latin typeface="Shadows Into Light"/>
              <a:ea typeface="Shadows Into Light"/>
              <a:cs typeface="Shadows Into Light"/>
              <a:sym typeface="Shadows Into Light"/>
            </a:endParaRPr>
          </a:p>
        </p:txBody>
      </p:sp>
      <p:pic>
        <p:nvPicPr>
          <p:cNvPr id="515" name="Google Shape;515;p82"/>
          <p:cNvPicPr preferRelativeResize="0"/>
          <p:nvPr/>
        </p:nvPicPr>
        <p:blipFill>
          <a:blip r:embed="rId4">
            <a:alphaModFix/>
          </a:blip>
          <a:stretch>
            <a:fillRect/>
          </a:stretch>
        </p:blipFill>
        <p:spPr>
          <a:xfrm rot="3">
            <a:off x="6098824" y="2777726"/>
            <a:ext cx="3230676" cy="2365773"/>
          </a:xfrm>
          <a:prstGeom prst="rect">
            <a:avLst/>
          </a:prstGeom>
          <a:noFill/>
          <a:ln>
            <a:noFill/>
          </a:ln>
        </p:spPr>
      </p:pic>
      <p:pic>
        <p:nvPicPr>
          <p:cNvPr id="516" name="Google Shape;516;p82"/>
          <p:cNvPicPr preferRelativeResize="0"/>
          <p:nvPr/>
        </p:nvPicPr>
        <p:blipFill>
          <a:blip r:embed="rId4">
            <a:alphaModFix/>
          </a:blip>
          <a:stretch>
            <a:fillRect/>
          </a:stretch>
        </p:blipFill>
        <p:spPr>
          <a:xfrm rot="-1085013">
            <a:off x="-140152" y="72015"/>
            <a:ext cx="2871679" cy="2229046"/>
          </a:xfrm>
          <a:prstGeom prst="rect">
            <a:avLst/>
          </a:prstGeom>
          <a:noFill/>
          <a:ln>
            <a:noFill/>
          </a:ln>
        </p:spPr>
      </p:pic>
      <p:pic>
        <p:nvPicPr>
          <p:cNvPr id="517" name="Google Shape;517;p82"/>
          <p:cNvPicPr preferRelativeResize="0"/>
          <p:nvPr/>
        </p:nvPicPr>
        <p:blipFill>
          <a:blip r:embed="rId4">
            <a:alphaModFix/>
          </a:blip>
          <a:stretch>
            <a:fillRect/>
          </a:stretch>
        </p:blipFill>
        <p:spPr>
          <a:xfrm rot="-5">
            <a:off x="1064774" y="1565428"/>
            <a:ext cx="3114101" cy="1993620"/>
          </a:xfrm>
          <a:prstGeom prst="rect">
            <a:avLst/>
          </a:prstGeom>
          <a:noFill/>
          <a:ln>
            <a:noFill/>
          </a:ln>
        </p:spPr>
      </p:pic>
      <p:pic>
        <p:nvPicPr>
          <p:cNvPr id="518" name="Google Shape;518;p82"/>
          <p:cNvPicPr preferRelativeResize="0"/>
          <p:nvPr/>
        </p:nvPicPr>
        <p:blipFill>
          <a:blip r:embed="rId4">
            <a:alphaModFix/>
          </a:blip>
          <a:stretch>
            <a:fillRect/>
          </a:stretch>
        </p:blipFill>
        <p:spPr>
          <a:xfrm rot="-1337490">
            <a:off x="6379013" y="539265"/>
            <a:ext cx="2752499" cy="2302120"/>
          </a:xfrm>
          <a:prstGeom prst="rect">
            <a:avLst/>
          </a:prstGeom>
          <a:noFill/>
          <a:ln>
            <a:noFill/>
          </a:ln>
        </p:spPr>
      </p:pic>
      <p:pic>
        <p:nvPicPr>
          <p:cNvPr id="519" name="Google Shape;519;p82"/>
          <p:cNvPicPr preferRelativeResize="0"/>
          <p:nvPr/>
        </p:nvPicPr>
        <p:blipFill>
          <a:blip r:embed="rId4">
            <a:alphaModFix/>
          </a:blip>
          <a:stretch>
            <a:fillRect/>
          </a:stretch>
        </p:blipFill>
        <p:spPr>
          <a:xfrm>
            <a:off x="16400" y="3298600"/>
            <a:ext cx="3043800" cy="1844900"/>
          </a:xfrm>
          <a:prstGeom prst="rect">
            <a:avLst/>
          </a:prstGeom>
          <a:noFill/>
          <a:ln>
            <a:noFill/>
          </a:ln>
        </p:spPr>
      </p:pic>
      <p:sp>
        <p:nvSpPr>
          <p:cNvPr id="520" name="Google Shape;520;p82"/>
          <p:cNvSpPr txBox="1"/>
          <p:nvPr/>
        </p:nvSpPr>
        <p:spPr>
          <a:xfrm rot="-1161047">
            <a:off x="129481" y="396830"/>
            <a:ext cx="2083290" cy="145945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hadows Into Light"/>
                <a:ea typeface="Shadows Into Light"/>
                <a:cs typeface="Shadows Into Light"/>
                <a:sym typeface="Shadows Into Light"/>
              </a:rPr>
              <a:t>What type of historical document is the source?</a:t>
            </a:r>
            <a:endParaRPr sz="2400">
              <a:latin typeface="Shadows Into Light"/>
              <a:ea typeface="Shadows Into Light"/>
              <a:cs typeface="Shadows Into Light"/>
              <a:sym typeface="Shadows Into Light"/>
            </a:endParaRPr>
          </a:p>
        </p:txBody>
      </p:sp>
      <p:sp>
        <p:nvSpPr>
          <p:cNvPr id="521" name="Google Shape;521;p82"/>
          <p:cNvSpPr txBox="1"/>
          <p:nvPr/>
        </p:nvSpPr>
        <p:spPr>
          <a:xfrm>
            <a:off x="1433525" y="1884725"/>
            <a:ext cx="2376600" cy="11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hadows Into Light"/>
                <a:ea typeface="Shadows Into Light"/>
                <a:cs typeface="Shadows Into Light"/>
                <a:sym typeface="Shadows Into Light"/>
              </a:rPr>
              <a:t>When and where was the source produced?</a:t>
            </a:r>
            <a:endParaRPr sz="2400">
              <a:latin typeface="Shadows Into Light"/>
              <a:ea typeface="Shadows Into Light"/>
              <a:cs typeface="Shadows Into Light"/>
              <a:sym typeface="Shadows Into Light"/>
            </a:endParaRPr>
          </a:p>
        </p:txBody>
      </p:sp>
      <p:sp>
        <p:nvSpPr>
          <p:cNvPr id="522" name="Google Shape;522;p82"/>
          <p:cNvSpPr txBox="1"/>
          <p:nvPr/>
        </p:nvSpPr>
        <p:spPr>
          <a:xfrm>
            <a:off x="411950" y="3559050"/>
            <a:ext cx="2201100" cy="102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Shadows Into Light"/>
                <a:ea typeface="Shadows Into Light"/>
                <a:cs typeface="Shadows Into Light"/>
                <a:sym typeface="Shadows Into Light"/>
              </a:rPr>
              <a:t>What is suggested by the source?</a:t>
            </a:r>
            <a:endParaRPr sz="2400">
              <a:latin typeface="Shadows Into Light"/>
              <a:ea typeface="Shadows Into Light"/>
              <a:cs typeface="Shadows Into Light"/>
              <a:sym typeface="Shadows Into Light"/>
            </a:endParaRPr>
          </a:p>
        </p:txBody>
      </p:sp>
      <p:sp>
        <p:nvSpPr>
          <p:cNvPr id="523" name="Google Shape;523;p82"/>
          <p:cNvSpPr txBox="1"/>
          <p:nvPr/>
        </p:nvSpPr>
        <p:spPr>
          <a:xfrm rot="-1475899">
            <a:off x="6672390" y="853521"/>
            <a:ext cx="2165745" cy="167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hadows Into Light"/>
                <a:ea typeface="Shadows Into Light"/>
                <a:cs typeface="Shadows Into Light"/>
                <a:sym typeface="Shadows Into Light"/>
              </a:rPr>
              <a:t>What additional evidence beyond the source is necessary?</a:t>
            </a:r>
            <a:endParaRPr sz="2400">
              <a:latin typeface="Shadows Into Light"/>
              <a:ea typeface="Shadows Into Light"/>
              <a:cs typeface="Shadows Into Light"/>
              <a:sym typeface="Shadows Into Light"/>
            </a:endParaRPr>
          </a:p>
        </p:txBody>
      </p:sp>
      <p:sp>
        <p:nvSpPr>
          <p:cNvPr id="524" name="Google Shape;524;p82"/>
          <p:cNvSpPr txBox="1"/>
          <p:nvPr/>
        </p:nvSpPr>
        <p:spPr>
          <a:xfrm>
            <a:off x="6438200" y="3130825"/>
            <a:ext cx="2449200" cy="14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Shadows Into Light"/>
                <a:ea typeface="Shadows Into Light"/>
                <a:cs typeface="Shadows Into Light"/>
                <a:sym typeface="Shadows Into Light"/>
              </a:rPr>
              <a:t>What </a:t>
            </a:r>
            <a:r>
              <a:rPr lang="en" sz="2400">
                <a:latin typeface="Shadows Into Light"/>
                <a:ea typeface="Shadows Into Light"/>
                <a:cs typeface="Shadows Into Light"/>
                <a:sym typeface="Shadows Into Light"/>
              </a:rPr>
              <a:t>similarities</a:t>
            </a:r>
            <a:r>
              <a:rPr lang="en" sz="2400">
                <a:latin typeface="Shadows Into Light"/>
                <a:ea typeface="Shadows Into Light"/>
                <a:cs typeface="Shadows Into Light"/>
                <a:sym typeface="Shadows Into Light"/>
              </a:rPr>
              <a:t> and differences between the sources exist?</a:t>
            </a:r>
            <a:endParaRPr sz="2400">
              <a:latin typeface="Shadows Into Light"/>
              <a:ea typeface="Shadows Into Light"/>
              <a:cs typeface="Shadows Into Light"/>
              <a:sym typeface="Shadows Into Light"/>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BD4EB"/>
            </a:gs>
            <a:gs pos="100000">
              <a:srgbClr val="9180BB"/>
            </a:gs>
          </a:gsLst>
          <a:lin ang="5400012" scaled="0"/>
        </a:gradFill>
      </p:bgPr>
    </p:bg>
    <p:spTree>
      <p:nvGrpSpPr>
        <p:cNvPr id="528" name="Shape 528"/>
        <p:cNvGrpSpPr/>
        <p:nvPr/>
      </p:nvGrpSpPr>
      <p:grpSpPr>
        <a:xfrm>
          <a:off x="0" y="0"/>
          <a:ext cx="0" cy="0"/>
          <a:chOff x="0" y="0"/>
          <a:chExt cx="0" cy="0"/>
        </a:xfrm>
      </p:grpSpPr>
      <p:graphicFrame>
        <p:nvGraphicFramePr>
          <p:cNvPr id="529" name="Google Shape;529;p83"/>
          <p:cNvGraphicFramePr/>
          <p:nvPr/>
        </p:nvGraphicFramePr>
        <p:xfrm>
          <a:off x="952500" y="460375"/>
          <a:ext cx="3000000" cy="3000000"/>
        </p:xfrm>
        <a:graphic>
          <a:graphicData uri="http://schemas.openxmlformats.org/drawingml/2006/table">
            <a:tbl>
              <a:tblPr>
                <a:noFill/>
                <a:tableStyleId>{27463EFC-C944-4225-9C24-0409B5A194C4}</a:tableStyleId>
              </a:tblPr>
              <a:tblGrid>
                <a:gridCol w="2413000"/>
                <a:gridCol w="2413000"/>
                <a:gridCol w="2413000"/>
              </a:tblGrid>
              <a:tr h="4033075">
                <a:tc>
                  <a:txBody>
                    <a:bodyPr>
                      <a:noAutofit/>
                    </a:bodyPr>
                    <a:lstStyle/>
                    <a:p>
                      <a:pPr indent="0" lvl="0" marL="0" rtl="0" algn="ctr">
                        <a:spcBef>
                          <a:spcPts val="0"/>
                        </a:spcBef>
                        <a:spcAft>
                          <a:spcPts val="0"/>
                        </a:spcAft>
                        <a:buNone/>
                      </a:pPr>
                      <a:r>
                        <a:rPr lang="en" sz="2400">
                          <a:latin typeface="Lobster"/>
                          <a:ea typeface="Lobster"/>
                          <a:cs typeface="Lobster"/>
                          <a:sym typeface="Lobster"/>
                        </a:rPr>
                        <a:t>To-Do</a:t>
                      </a:r>
                      <a:endParaRPr sz="2400">
                        <a:latin typeface="Lobster"/>
                        <a:ea typeface="Lobster"/>
                        <a:cs typeface="Lobster"/>
                        <a:sym typeface="Lobste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2400">
                          <a:latin typeface="Lobster"/>
                          <a:ea typeface="Lobster"/>
                          <a:cs typeface="Lobster"/>
                          <a:sym typeface="Lobster"/>
                        </a:rPr>
                        <a:t>Doing</a:t>
                      </a:r>
                      <a:endParaRPr sz="2400">
                        <a:latin typeface="Lobster"/>
                        <a:ea typeface="Lobster"/>
                        <a:cs typeface="Lobster"/>
                        <a:sym typeface="Lobste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noAutofit/>
                    </a:bodyPr>
                    <a:lstStyle/>
                    <a:p>
                      <a:pPr indent="0" lvl="0" marL="0" rtl="0" algn="ctr">
                        <a:spcBef>
                          <a:spcPts val="0"/>
                        </a:spcBef>
                        <a:spcAft>
                          <a:spcPts val="0"/>
                        </a:spcAft>
                        <a:buNone/>
                      </a:pPr>
                      <a:r>
                        <a:rPr lang="en" sz="2400">
                          <a:latin typeface="Lobster"/>
                          <a:ea typeface="Lobster"/>
                          <a:cs typeface="Lobster"/>
                          <a:sym typeface="Lobster"/>
                        </a:rPr>
                        <a:t>Done</a:t>
                      </a:r>
                      <a:endParaRPr sz="2400">
                        <a:latin typeface="Lobster"/>
                        <a:ea typeface="Lobster"/>
                        <a:cs typeface="Lobster"/>
                        <a:sym typeface="Lobster"/>
                      </a:endParaRPr>
                    </a:p>
                  </a:txBody>
                  <a:tcPr marT="91425" marB="91425" marR="91425" marL="91425">
                    <a:lnL cap="flat" cmpd="sng" w="28575">
                      <a:solidFill>
                        <a:srgbClr val="000000"/>
                      </a:solidFill>
                      <a:prstDash val="solid"/>
                      <a:round/>
                      <a:headEnd len="sm" w="sm" type="none"/>
                      <a:tailEnd len="sm" w="sm" type="none"/>
                    </a:lnL>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bl>
          </a:graphicData>
        </a:graphic>
      </p:graphicFrame>
      <p:cxnSp>
        <p:nvCxnSpPr>
          <p:cNvPr id="530" name="Google Shape;530;p83"/>
          <p:cNvCxnSpPr/>
          <p:nvPr/>
        </p:nvCxnSpPr>
        <p:spPr>
          <a:xfrm>
            <a:off x="963075" y="1047750"/>
            <a:ext cx="7207200" cy="10500"/>
          </a:xfrm>
          <a:prstGeom prst="straightConnector1">
            <a:avLst/>
          </a:prstGeom>
          <a:noFill/>
          <a:ln cap="flat" cmpd="sng" w="28575">
            <a:solidFill>
              <a:srgbClr val="000000"/>
            </a:solidFill>
            <a:prstDash val="solid"/>
            <a:round/>
            <a:headEnd len="med" w="med" type="none"/>
            <a:tailEnd len="med" w="med" type="none"/>
          </a:ln>
        </p:spPr>
      </p:cxnSp>
      <p:sp>
        <p:nvSpPr>
          <p:cNvPr id="531" name="Google Shape;531;p83"/>
          <p:cNvSpPr txBox="1"/>
          <p:nvPr/>
        </p:nvSpPr>
        <p:spPr>
          <a:xfrm>
            <a:off x="1106150" y="1397000"/>
            <a:ext cx="2121900" cy="698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Shadows Into Light"/>
              <a:buChar char="●"/>
            </a:pPr>
            <a:r>
              <a:rPr lang="en" sz="1800">
                <a:latin typeface="Shadows Into Light"/>
                <a:ea typeface="Shadows Into Light"/>
                <a:cs typeface="Shadows Into Light"/>
                <a:sym typeface="Shadows Into Light"/>
              </a:rPr>
              <a:t>Review 4 documents </a:t>
            </a:r>
            <a:endParaRPr sz="1800">
              <a:latin typeface="Shadows Into Light"/>
              <a:ea typeface="Shadows Into Light"/>
              <a:cs typeface="Shadows Into Light"/>
              <a:sym typeface="Shadows Into Light"/>
            </a:endParaRPr>
          </a:p>
        </p:txBody>
      </p:sp>
      <p:sp>
        <p:nvSpPr>
          <p:cNvPr id="532" name="Google Shape;532;p83"/>
          <p:cNvSpPr txBox="1"/>
          <p:nvPr/>
        </p:nvSpPr>
        <p:spPr>
          <a:xfrm>
            <a:off x="3447525" y="1397000"/>
            <a:ext cx="2238300" cy="476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Shadows Into Light"/>
              <a:buChar char="●"/>
            </a:pPr>
            <a:r>
              <a:rPr lang="en" sz="1800">
                <a:latin typeface="Shadows Into Light"/>
                <a:ea typeface="Shadows Into Light"/>
                <a:cs typeface="Shadows Into Light"/>
                <a:sym typeface="Shadows Into Light"/>
              </a:rPr>
              <a:t>Review instructions </a:t>
            </a:r>
            <a:endParaRPr sz="1800">
              <a:latin typeface="Shadows Into Light"/>
              <a:ea typeface="Shadows Into Light"/>
              <a:cs typeface="Shadows Into Light"/>
              <a:sym typeface="Shadows Into Light"/>
            </a:endParaRPr>
          </a:p>
        </p:txBody>
      </p:sp>
      <p:sp>
        <p:nvSpPr>
          <p:cNvPr id="533" name="Google Shape;533;p83"/>
          <p:cNvSpPr txBox="1"/>
          <p:nvPr/>
        </p:nvSpPr>
        <p:spPr>
          <a:xfrm>
            <a:off x="6011300" y="1397000"/>
            <a:ext cx="2074200" cy="6984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Font typeface="Shadows Into Light"/>
              <a:buChar char="●"/>
            </a:pPr>
            <a:r>
              <a:rPr lang="en" sz="1800">
                <a:latin typeface="Shadows Into Light"/>
                <a:ea typeface="Shadows Into Light"/>
                <a:cs typeface="Shadows Into Light"/>
                <a:sym typeface="Shadows Into Light"/>
              </a:rPr>
              <a:t>Review SCIM-C Method </a:t>
            </a:r>
            <a:endParaRPr sz="1800">
              <a:latin typeface="Shadows Into Light"/>
              <a:ea typeface="Shadows Into Light"/>
              <a:cs typeface="Shadows Into Light"/>
              <a:sym typeface="Shadows Into Light"/>
            </a:endParaRPr>
          </a:p>
        </p:txBody>
      </p:sp>
      <p:pic>
        <p:nvPicPr>
          <p:cNvPr id="534" name="Google Shape;534;p83"/>
          <p:cNvPicPr preferRelativeResize="0"/>
          <p:nvPr/>
        </p:nvPicPr>
        <p:blipFill>
          <a:blip r:embed="rId3">
            <a:alphaModFix/>
          </a:blip>
          <a:stretch>
            <a:fillRect/>
          </a:stretch>
        </p:blipFill>
        <p:spPr>
          <a:xfrm>
            <a:off x="6057689" y="1244600"/>
            <a:ext cx="548986" cy="476401"/>
          </a:xfrm>
          <a:prstGeom prst="rect">
            <a:avLst/>
          </a:prstGeom>
          <a:noFill/>
          <a:ln>
            <a:noFill/>
          </a:ln>
        </p:spPr>
      </p:pic>
      <p:pic>
        <p:nvPicPr>
          <p:cNvPr id="535" name="Google Shape;535;p83"/>
          <p:cNvPicPr preferRelativeResize="0"/>
          <p:nvPr/>
        </p:nvPicPr>
        <p:blipFill>
          <a:blip r:embed="rId3">
            <a:alphaModFix/>
          </a:blip>
          <a:stretch>
            <a:fillRect/>
          </a:stretch>
        </p:blipFill>
        <p:spPr>
          <a:xfrm>
            <a:off x="3517889" y="1244600"/>
            <a:ext cx="548986" cy="4764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FE2F3"/>
        </a:solidFill>
      </p:bgPr>
    </p:bg>
    <p:spTree>
      <p:nvGrpSpPr>
        <p:cNvPr id="136" name="Shape 136"/>
        <p:cNvGrpSpPr/>
        <p:nvPr/>
      </p:nvGrpSpPr>
      <p:grpSpPr>
        <a:xfrm>
          <a:off x="0" y="0"/>
          <a:ext cx="0" cy="0"/>
          <a:chOff x="0" y="0"/>
          <a:chExt cx="0" cy="0"/>
        </a:xfrm>
      </p:grpSpPr>
      <p:sp>
        <p:nvSpPr>
          <p:cNvPr id="137" name="Google Shape;137;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1C4587"/>
                </a:solidFill>
                <a:latin typeface="Cabin Sketch"/>
                <a:ea typeface="Cabin Sketch"/>
                <a:cs typeface="Cabin Sketch"/>
                <a:sym typeface="Cabin Sketch"/>
              </a:rPr>
              <a:t>What fills and empties your bucket?</a:t>
            </a:r>
            <a:endParaRPr b="1" sz="3600">
              <a:solidFill>
                <a:srgbClr val="1C4587"/>
              </a:solidFill>
              <a:latin typeface="Cabin Sketch"/>
              <a:ea typeface="Cabin Sketch"/>
              <a:cs typeface="Cabin Sketch"/>
              <a:sym typeface="Cabin Sketch"/>
            </a:endParaRPr>
          </a:p>
        </p:txBody>
      </p:sp>
      <p:sp>
        <p:nvSpPr>
          <p:cNvPr id="138" name="Google Shape;138;p30"/>
          <p:cNvSpPr txBox="1"/>
          <p:nvPr>
            <p:ph idx="1" type="body"/>
          </p:nvPr>
        </p:nvSpPr>
        <p:spPr>
          <a:xfrm>
            <a:off x="2212775" y="1437675"/>
            <a:ext cx="45042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solidFill>
                  <a:srgbClr val="073763"/>
                </a:solidFill>
              </a:rPr>
              <a:t>On one raindrop write one-two sentence about something that fills your bucket. On the second raindrop write one-two sentence on </a:t>
            </a:r>
            <a:r>
              <a:rPr lang="en" sz="2400">
                <a:solidFill>
                  <a:srgbClr val="073763"/>
                </a:solidFill>
              </a:rPr>
              <a:t>something</a:t>
            </a:r>
            <a:r>
              <a:rPr lang="en" sz="2400">
                <a:solidFill>
                  <a:srgbClr val="073763"/>
                </a:solidFill>
              </a:rPr>
              <a:t> that empties your bucket. Drop the raindrops in the </a:t>
            </a:r>
            <a:r>
              <a:rPr lang="en" sz="2400">
                <a:solidFill>
                  <a:srgbClr val="073763"/>
                </a:solidFill>
              </a:rPr>
              <a:t>corresponding</a:t>
            </a:r>
            <a:r>
              <a:rPr lang="en" sz="2400">
                <a:solidFill>
                  <a:srgbClr val="073763"/>
                </a:solidFill>
              </a:rPr>
              <a:t> buckets.</a:t>
            </a:r>
            <a:endParaRPr sz="2400">
              <a:solidFill>
                <a:srgbClr val="073763"/>
              </a:solidFill>
            </a:endParaRPr>
          </a:p>
        </p:txBody>
      </p:sp>
      <p:pic>
        <p:nvPicPr>
          <p:cNvPr id="139" name="Google Shape;139;p30"/>
          <p:cNvPicPr preferRelativeResize="0"/>
          <p:nvPr/>
        </p:nvPicPr>
        <p:blipFill>
          <a:blip r:embed="rId3">
            <a:alphaModFix/>
          </a:blip>
          <a:stretch>
            <a:fillRect/>
          </a:stretch>
        </p:blipFill>
        <p:spPr>
          <a:xfrm>
            <a:off x="6751575" y="1316653"/>
            <a:ext cx="2080737" cy="3416400"/>
          </a:xfrm>
          <a:prstGeom prst="rect">
            <a:avLst/>
          </a:prstGeom>
          <a:noFill/>
          <a:ln>
            <a:noFill/>
          </a:ln>
        </p:spPr>
      </p:pic>
      <p:pic>
        <p:nvPicPr>
          <p:cNvPr id="140" name="Google Shape;140;p30"/>
          <p:cNvPicPr preferRelativeResize="0"/>
          <p:nvPr/>
        </p:nvPicPr>
        <p:blipFill>
          <a:blip r:embed="rId3">
            <a:alphaModFix/>
          </a:blip>
          <a:stretch>
            <a:fillRect/>
          </a:stretch>
        </p:blipFill>
        <p:spPr>
          <a:xfrm>
            <a:off x="311700" y="1363245"/>
            <a:ext cx="2080725" cy="3416380"/>
          </a:xfrm>
          <a:prstGeom prst="rect">
            <a:avLst/>
          </a:prstGeom>
          <a:noFill/>
          <a:ln>
            <a:noFill/>
          </a:ln>
        </p:spPr>
      </p:pic>
      <p:sp>
        <p:nvSpPr>
          <p:cNvPr id="141" name="Google Shape;141;p30"/>
          <p:cNvSpPr txBox="1"/>
          <p:nvPr/>
        </p:nvSpPr>
        <p:spPr>
          <a:xfrm>
            <a:off x="609875" y="3235575"/>
            <a:ext cx="1504500" cy="71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Cabin Sketch"/>
                <a:ea typeface="Cabin Sketch"/>
                <a:cs typeface="Cabin Sketch"/>
                <a:sym typeface="Cabin Sketch"/>
              </a:rPr>
              <a:t>Fills</a:t>
            </a:r>
            <a:endParaRPr sz="4800">
              <a:solidFill>
                <a:srgbClr val="FFFFFF"/>
              </a:solidFill>
              <a:latin typeface="Cabin Sketch"/>
              <a:ea typeface="Cabin Sketch"/>
              <a:cs typeface="Cabin Sketch"/>
              <a:sym typeface="Cabin Sketch"/>
            </a:endParaRPr>
          </a:p>
        </p:txBody>
      </p:sp>
      <p:sp>
        <p:nvSpPr>
          <p:cNvPr id="142" name="Google Shape;142;p30"/>
          <p:cNvSpPr txBox="1"/>
          <p:nvPr/>
        </p:nvSpPr>
        <p:spPr>
          <a:xfrm>
            <a:off x="6903825" y="3265125"/>
            <a:ext cx="2426700" cy="65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000">
                <a:solidFill>
                  <a:srgbClr val="FFFFFF"/>
                </a:solidFill>
                <a:latin typeface="Cabin Sketch"/>
                <a:ea typeface="Cabin Sketch"/>
                <a:cs typeface="Cabin Sketch"/>
                <a:sym typeface="Cabin Sketch"/>
              </a:rPr>
              <a:t>Empties</a:t>
            </a:r>
            <a:endParaRPr sz="4000">
              <a:solidFill>
                <a:srgbClr val="FFFFFF"/>
              </a:solidFill>
              <a:latin typeface="Cabin Sketch"/>
              <a:ea typeface="Cabin Sketch"/>
              <a:cs typeface="Cabin Sketch"/>
              <a:sym typeface="Cabin Sketch"/>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39" name="Shape 539"/>
        <p:cNvGrpSpPr/>
        <p:nvPr/>
      </p:nvGrpSpPr>
      <p:grpSpPr>
        <a:xfrm>
          <a:off x="0" y="0"/>
          <a:ext cx="0" cy="0"/>
          <a:chOff x="0" y="0"/>
          <a:chExt cx="0" cy="0"/>
        </a:xfrm>
      </p:grpSpPr>
      <p:sp>
        <p:nvSpPr>
          <p:cNvPr id="540" name="Google Shape;540;p84"/>
          <p:cNvSpPr txBox="1"/>
          <p:nvPr>
            <p:ph type="ctrTitle"/>
          </p:nvPr>
        </p:nvSpPr>
        <p:spPr>
          <a:xfrm>
            <a:off x="311700" y="221400"/>
            <a:ext cx="8520600" cy="964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Compelling Question </a:t>
            </a:r>
            <a:endParaRPr>
              <a:latin typeface="Permanent Marker"/>
              <a:ea typeface="Permanent Marker"/>
              <a:cs typeface="Permanent Marker"/>
              <a:sym typeface="Permanent Marker"/>
            </a:endParaRPr>
          </a:p>
        </p:txBody>
      </p:sp>
      <p:sp>
        <p:nvSpPr>
          <p:cNvPr id="541" name="Google Shape;541;p84"/>
          <p:cNvSpPr txBox="1"/>
          <p:nvPr>
            <p:ph idx="1" type="subTitle"/>
          </p:nvPr>
        </p:nvSpPr>
        <p:spPr>
          <a:xfrm>
            <a:off x="311700" y="33662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000000"/>
                </a:solidFill>
                <a:latin typeface="Permanent Marker"/>
                <a:ea typeface="Permanent Marker"/>
                <a:cs typeface="Permanent Marker"/>
                <a:sym typeface="Permanent Marker"/>
              </a:rPr>
              <a:t>Are </a:t>
            </a:r>
            <a:r>
              <a:rPr lang="en" sz="3600">
                <a:solidFill>
                  <a:srgbClr val="000000"/>
                </a:solidFill>
                <a:latin typeface="Permanent Marker"/>
                <a:ea typeface="Permanent Marker"/>
                <a:cs typeface="Permanent Marker"/>
                <a:sym typeface="Permanent Marker"/>
              </a:rPr>
              <a:t>Ugandans</a:t>
            </a:r>
            <a:r>
              <a:rPr lang="en" sz="3600">
                <a:solidFill>
                  <a:srgbClr val="000000"/>
                </a:solidFill>
                <a:latin typeface="Permanent Marker"/>
                <a:ea typeface="Permanent Marker"/>
                <a:cs typeface="Permanent Marker"/>
                <a:sym typeface="Permanent Marker"/>
              </a:rPr>
              <a:t> </a:t>
            </a:r>
            <a:r>
              <a:rPr lang="en" sz="3600">
                <a:solidFill>
                  <a:srgbClr val="000000"/>
                </a:solidFill>
                <a:latin typeface="Permanent Marker"/>
                <a:ea typeface="Permanent Marker"/>
                <a:cs typeface="Permanent Marker"/>
                <a:sym typeface="Permanent Marker"/>
              </a:rPr>
              <a:t>happier than Americans?</a:t>
            </a:r>
            <a:r>
              <a:rPr lang="en" sz="3600">
                <a:solidFill>
                  <a:srgbClr val="000000"/>
                </a:solidFill>
                <a:latin typeface="Permanent Marker"/>
                <a:ea typeface="Permanent Marker"/>
                <a:cs typeface="Permanent Marker"/>
                <a:sym typeface="Permanent Marker"/>
              </a:rPr>
              <a:t>  </a:t>
            </a:r>
            <a:endParaRPr sz="3600">
              <a:solidFill>
                <a:srgbClr val="000000"/>
              </a:solidFill>
              <a:latin typeface="Permanent Marker"/>
              <a:ea typeface="Permanent Marker"/>
              <a:cs typeface="Permanent Marker"/>
              <a:sym typeface="Permanent Marker"/>
            </a:endParaRPr>
          </a:p>
          <a:p>
            <a:pPr indent="0" lvl="0" marL="0" rtl="0" algn="ctr">
              <a:spcBef>
                <a:spcPts val="0"/>
              </a:spcBef>
              <a:spcAft>
                <a:spcPts val="0"/>
              </a:spcAft>
              <a:buNone/>
            </a:pPr>
            <a:r>
              <a:rPr lang="en" sz="2400">
                <a:solidFill>
                  <a:srgbClr val="EFEFEF"/>
                </a:solidFill>
                <a:latin typeface="Permanent Marker"/>
                <a:ea typeface="Permanent Marker"/>
                <a:cs typeface="Permanent Marker"/>
                <a:sym typeface="Permanent Marker"/>
              </a:rPr>
              <a:t>mS. miritello and ms. dimarco</a:t>
            </a:r>
            <a:endParaRPr sz="2400">
              <a:solidFill>
                <a:srgbClr val="EFEFEF"/>
              </a:solidFill>
              <a:latin typeface="Permanent Marker"/>
              <a:ea typeface="Permanent Marker"/>
              <a:cs typeface="Permanent Marker"/>
              <a:sym typeface="Permanent Marker"/>
            </a:endParaRPr>
          </a:p>
        </p:txBody>
      </p:sp>
      <p:pic>
        <p:nvPicPr>
          <p:cNvPr id="542" name="Google Shape;542;p84"/>
          <p:cNvPicPr preferRelativeResize="0"/>
          <p:nvPr/>
        </p:nvPicPr>
        <p:blipFill>
          <a:blip r:embed="rId3">
            <a:alphaModFix/>
          </a:blip>
          <a:stretch>
            <a:fillRect/>
          </a:stretch>
        </p:blipFill>
        <p:spPr>
          <a:xfrm>
            <a:off x="2931698" y="1238788"/>
            <a:ext cx="2897950" cy="19284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46" name="Shape 546"/>
        <p:cNvGrpSpPr/>
        <p:nvPr/>
      </p:nvGrpSpPr>
      <p:grpSpPr>
        <a:xfrm>
          <a:off x="0" y="0"/>
          <a:ext cx="0" cy="0"/>
          <a:chOff x="0" y="0"/>
          <a:chExt cx="0" cy="0"/>
        </a:xfrm>
      </p:grpSpPr>
      <p:sp>
        <p:nvSpPr>
          <p:cNvPr id="547" name="Google Shape;547;p85"/>
          <p:cNvSpPr txBox="1"/>
          <p:nvPr>
            <p:ph type="ctrTitle"/>
          </p:nvPr>
        </p:nvSpPr>
        <p:spPr>
          <a:xfrm>
            <a:off x="152600" y="119925"/>
            <a:ext cx="8520600" cy="100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History Mystery </a:t>
            </a:r>
            <a:endParaRPr>
              <a:latin typeface="Permanent Marker"/>
              <a:ea typeface="Permanent Marker"/>
              <a:cs typeface="Permanent Marker"/>
              <a:sym typeface="Permanent Marker"/>
            </a:endParaRPr>
          </a:p>
        </p:txBody>
      </p:sp>
      <p:sp>
        <p:nvSpPr>
          <p:cNvPr id="548" name="Google Shape;548;p85"/>
          <p:cNvSpPr txBox="1"/>
          <p:nvPr/>
        </p:nvSpPr>
        <p:spPr>
          <a:xfrm>
            <a:off x="1149900" y="1122525"/>
            <a:ext cx="6844200" cy="233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latin typeface="Permanent Marker"/>
                <a:ea typeface="Permanent Marker"/>
                <a:cs typeface="Permanent Marker"/>
                <a:sym typeface="Permanent Marker"/>
              </a:rPr>
              <a:t>Today we are going to be detectives! </a:t>
            </a:r>
            <a:endParaRPr sz="3000">
              <a:latin typeface="Permanent Marker"/>
              <a:ea typeface="Permanent Marker"/>
              <a:cs typeface="Permanent Marker"/>
              <a:sym typeface="Permanent Marker"/>
            </a:endParaRPr>
          </a:p>
          <a:p>
            <a:pPr indent="0" lvl="0" marL="0" rtl="0" algn="ctr">
              <a:spcBef>
                <a:spcPts val="0"/>
              </a:spcBef>
              <a:spcAft>
                <a:spcPts val="0"/>
              </a:spcAft>
              <a:buNone/>
            </a:pPr>
            <a:r>
              <a:t/>
            </a:r>
            <a:endParaRPr sz="3000">
              <a:latin typeface="Permanent Marker"/>
              <a:ea typeface="Permanent Marker"/>
              <a:cs typeface="Permanent Marker"/>
              <a:sym typeface="Permanent Marker"/>
            </a:endParaRPr>
          </a:p>
          <a:p>
            <a:pPr indent="0" lvl="0" marL="0" rtl="0" algn="ctr">
              <a:spcBef>
                <a:spcPts val="0"/>
              </a:spcBef>
              <a:spcAft>
                <a:spcPts val="0"/>
              </a:spcAft>
              <a:buNone/>
            </a:pPr>
            <a:r>
              <a:t/>
            </a:r>
            <a:endParaRPr sz="3000">
              <a:latin typeface="Permanent Marker"/>
              <a:ea typeface="Permanent Marker"/>
              <a:cs typeface="Permanent Marker"/>
              <a:sym typeface="Permanent Marker"/>
            </a:endParaRPr>
          </a:p>
          <a:p>
            <a:pPr indent="0" lvl="0" marL="0" rtl="0" algn="ctr">
              <a:spcBef>
                <a:spcPts val="0"/>
              </a:spcBef>
              <a:spcAft>
                <a:spcPts val="0"/>
              </a:spcAft>
              <a:buNone/>
            </a:pPr>
            <a:r>
              <a:t/>
            </a:r>
            <a:endParaRPr sz="3000">
              <a:latin typeface="Permanent Marker"/>
              <a:ea typeface="Permanent Marker"/>
              <a:cs typeface="Permanent Marker"/>
              <a:sym typeface="Permanent Marker"/>
            </a:endParaRPr>
          </a:p>
          <a:p>
            <a:pPr indent="0" lvl="0" marL="0" rtl="0" algn="ctr">
              <a:spcBef>
                <a:spcPts val="0"/>
              </a:spcBef>
              <a:spcAft>
                <a:spcPts val="0"/>
              </a:spcAft>
              <a:buNone/>
            </a:pPr>
            <a:r>
              <a:rPr lang="en" sz="2400">
                <a:latin typeface="Permanent Marker"/>
                <a:ea typeface="Permanent Marker"/>
                <a:cs typeface="Permanent Marker"/>
                <a:sym typeface="Permanent Marker"/>
              </a:rPr>
              <a:t>You are going to get into groups from yesterday where you will get an envelope filled with 9 documents, where you have to decide which are credible and non-credible</a:t>
            </a:r>
            <a:endParaRPr sz="2400">
              <a:latin typeface="Permanent Marker"/>
              <a:ea typeface="Permanent Marker"/>
              <a:cs typeface="Permanent Marker"/>
              <a:sym typeface="Permanent Marker"/>
            </a:endParaRPr>
          </a:p>
        </p:txBody>
      </p:sp>
      <p:pic>
        <p:nvPicPr>
          <p:cNvPr id="549" name="Google Shape;549;p85"/>
          <p:cNvPicPr preferRelativeResize="0"/>
          <p:nvPr/>
        </p:nvPicPr>
        <p:blipFill/>
        <p:spPr>
          <a:xfrm>
            <a:off x="3522400" y="2312075"/>
            <a:ext cx="2099204" cy="11432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53" name="Shape 553"/>
        <p:cNvGrpSpPr/>
        <p:nvPr/>
      </p:nvGrpSpPr>
      <p:grpSpPr>
        <a:xfrm>
          <a:off x="0" y="0"/>
          <a:ext cx="0" cy="0"/>
          <a:chOff x="0" y="0"/>
          <a:chExt cx="0" cy="0"/>
        </a:xfrm>
      </p:grpSpPr>
      <p:sp>
        <p:nvSpPr>
          <p:cNvPr id="554" name="Google Shape;554;p86"/>
          <p:cNvSpPr txBox="1"/>
          <p:nvPr>
            <p:ph type="ctrTitle"/>
          </p:nvPr>
        </p:nvSpPr>
        <p:spPr>
          <a:xfrm>
            <a:off x="217800" y="552950"/>
            <a:ext cx="8520600" cy="7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Expectations</a:t>
            </a:r>
            <a:endParaRPr>
              <a:latin typeface="Permanent Marker"/>
              <a:ea typeface="Permanent Marker"/>
              <a:cs typeface="Permanent Marker"/>
              <a:sym typeface="Permanent Marker"/>
            </a:endParaRPr>
          </a:p>
        </p:txBody>
      </p:sp>
      <p:sp>
        <p:nvSpPr>
          <p:cNvPr id="555" name="Google Shape;555;p86"/>
          <p:cNvSpPr txBox="1"/>
          <p:nvPr>
            <p:ph idx="1" type="subTitle"/>
          </p:nvPr>
        </p:nvSpPr>
        <p:spPr>
          <a:xfrm>
            <a:off x="311700" y="1606700"/>
            <a:ext cx="3933000" cy="309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Permanent Marker"/>
                <a:ea typeface="Permanent Marker"/>
                <a:cs typeface="Permanent Marker"/>
                <a:sym typeface="Permanent Marker"/>
              </a:rPr>
              <a:t>Students should be raising their hands and be respectful when classmates are talking/ sharing their opinions.</a:t>
            </a:r>
            <a:endParaRPr>
              <a:solidFill>
                <a:srgbClr val="000000"/>
              </a:solidFill>
              <a:latin typeface="Permanent Marker"/>
              <a:ea typeface="Permanent Marker"/>
              <a:cs typeface="Permanent Marker"/>
              <a:sym typeface="Permanent Marker"/>
            </a:endParaRPr>
          </a:p>
        </p:txBody>
      </p:sp>
      <p:pic>
        <p:nvPicPr>
          <p:cNvPr id="556" name="Google Shape;556;p86"/>
          <p:cNvPicPr preferRelativeResize="0"/>
          <p:nvPr/>
        </p:nvPicPr>
        <p:blipFill>
          <a:blip r:embed="rId3">
            <a:alphaModFix/>
          </a:blip>
          <a:stretch>
            <a:fillRect/>
          </a:stretch>
        </p:blipFill>
        <p:spPr>
          <a:xfrm>
            <a:off x="4397100" y="1435550"/>
            <a:ext cx="4594499" cy="319793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60" name="Shape 560"/>
        <p:cNvGrpSpPr/>
        <p:nvPr/>
      </p:nvGrpSpPr>
      <p:grpSpPr>
        <a:xfrm>
          <a:off x="0" y="0"/>
          <a:ext cx="0" cy="0"/>
          <a:chOff x="0" y="0"/>
          <a:chExt cx="0" cy="0"/>
        </a:xfrm>
      </p:grpSpPr>
      <p:sp>
        <p:nvSpPr>
          <p:cNvPr id="561" name="Google Shape;561;p87"/>
          <p:cNvSpPr txBox="1"/>
          <p:nvPr>
            <p:ph type="ctrTitle"/>
          </p:nvPr>
        </p:nvSpPr>
        <p:spPr>
          <a:xfrm>
            <a:off x="217800" y="179625"/>
            <a:ext cx="8520600" cy="730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Job responsibilities</a:t>
            </a:r>
            <a:endParaRPr>
              <a:latin typeface="Permanent Marker"/>
              <a:ea typeface="Permanent Marker"/>
              <a:cs typeface="Permanent Marker"/>
              <a:sym typeface="Permanent Marker"/>
            </a:endParaRPr>
          </a:p>
        </p:txBody>
      </p:sp>
      <p:pic>
        <p:nvPicPr>
          <p:cNvPr id="562" name="Google Shape;562;p87"/>
          <p:cNvPicPr preferRelativeResize="0"/>
          <p:nvPr/>
        </p:nvPicPr>
        <p:blipFill>
          <a:blip r:embed="rId3">
            <a:alphaModFix/>
          </a:blip>
          <a:stretch>
            <a:fillRect/>
          </a:stretch>
        </p:blipFill>
        <p:spPr>
          <a:xfrm>
            <a:off x="1217050" y="967875"/>
            <a:ext cx="6456724" cy="40785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66" name="Shape 566"/>
        <p:cNvGrpSpPr/>
        <p:nvPr/>
      </p:nvGrpSpPr>
      <p:grpSpPr>
        <a:xfrm>
          <a:off x="0" y="0"/>
          <a:ext cx="0" cy="0"/>
          <a:chOff x="0" y="0"/>
          <a:chExt cx="0" cy="0"/>
        </a:xfrm>
      </p:grpSpPr>
      <p:sp>
        <p:nvSpPr>
          <p:cNvPr id="567" name="Google Shape;567;p88"/>
          <p:cNvSpPr txBox="1"/>
          <p:nvPr>
            <p:ph type="ctrTitle"/>
          </p:nvPr>
        </p:nvSpPr>
        <p:spPr>
          <a:xfrm>
            <a:off x="311700" y="625975"/>
            <a:ext cx="8520600" cy="41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Let’s get to work!</a:t>
            </a:r>
            <a:endParaRPr>
              <a:latin typeface="Permanent Marker"/>
              <a:ea typeface="Permanent Marker"/>
              <a:cs typeface="Permanent Marker"/>
              <a:sym typeface="Permanent Marker"/>
            </a:endParaRPr>
          </a:p>
        </p:txBody>
      </p:sp>
      <p:sp>
        <p:nvSpPr>
          <p:cNvPr id="568" name="Google Shape;568;p88"/>
          <p:cNvSpPr txBox="1"/>
          <p:nvPr/>
        </p:nvSpPr>
        <p:spPr>
          <a:xfrm>
            <a:off x="1105900" y="1450200"/>
            <a:ext cx="6687600" cy="28065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Permanent Marker"/>
              <a:buChar char="●"/>
            </a:pPr>
            <a:r>
              <a:rPr lang="en" sz="1800">
                <a:solidFill>
                  <a:schemeClr val="dk1"/>
                </a:solidFill>
                <a:latin typeface="Permanent Marker"/>
                <a:ea typeface="Permanent Marker"/>
                <a:cs typeface="Permanent Marker"/>
                <a:sym typeface="Permanent Marker"/>
              </a:rPr>
              <a:t>Sort through the documents with your document classification sheet </a:t>
            </a:r>
            <a:endParaRPr sz="1800">
              <a:solidFill>
                <a:schemeClr val="dk1"/>
              </a:solidFill>
              <a:latin typeface="Permanent Marker"/>
              <a:ea typeface="Permanent Marker"/>
              <a:cs typeface="Permanent Marker"/>
              <a:sym typeface="Permanent Marker"/>
            </a:endParaRPr>
          </a:p>
          <a:p>
            <a:pPr indent="-342900" lvl="0" marL="457200" rtl="0" algn="l">
              <a:lnSpc>
                <a:spcPct val="115000"/>
              </a:lnSpc>
              <a:spcBef>
                <a:spcPts val="0"/>
              </a:spcBef>
              <a:spcAft>
                <a:spcPts val="0"/>
              </a:spcAft>
              <a:buClr>
                <a:schemeClr val="dk1"/>
              </a:buClr>
              <a:buSzPts val="1800"/>
              <a:buFont typeface="Permanent Marker"/>
              <a:buChar char="●"/>
            </a:pPr>
            <a:r>
              <a:rPr lang="en" sz="1800">
                <a:solidFill>
                  <a:schemeClr val="dk1"/>
                </a:solidFill>
                <a:latin typeface="Permanent Marker"/>
                <a:ea typeface="Permanent Marker"/>
                <a:cs typeface="Permanent Marker"/>
                <a:sym typeface="Permanent Marker"/>
              </a:rPr>
              <a:t>Choose which are most credible and least credible </a:t>
            </a:r>
            <a:endParaRPr sz="1800">
              <a:solidFill>
                <a:schemeClr val="dk1"/>
              </a:solidFill>
              <a:latin typeface="Permanent Marker"/>
              <a:ea typeface="Permanent Marker"/>
              <a:cs typeface="Permanent Marker"/>
              <a:sym typeface="Permanent Marker"/>
            </a:endParaRPr>
          </a:p>
          <a:p>
            <a:pPr indent="-342900" lvl="0" marL="457200" rtl="0" algn="l">
              <a:lnSpc>
                <a:spcPct val="115000"/>
              </a:lnSpc>
              <a:spcBef>
                <a:spcPts val="0"/>
              </a:spcBef>
              <a:spcAft>
                <a:spcPts val="0"/>
              </a:spcAft>
              <a:buClr>
                <a:schemeClr val="dk1"/>
              </a:buClr>
              <a:buSzPts val="1800"/>
              <a:buFont typeface="Permanent Marker"/>
              <a:buChar char="●"/>
            </a:pPr>
            <a:r>
              <a:rPr lang="en" sz="1800">
                <a:solidFill>
                  <a:schemeClr val="dk1"/>
                </a:solidFill>
                <a:latin typeface="Permanent Marker"/>
                <a:ea typeface="Permanent Marker"/>
                <a:cs typeface="Permanent Marker"/>
                <a:sym typeface="Permanent Marker"/>
              </a:rPr>
              <a:t>Discuss with your group who you think is happier</a:t>
            </a:r>
            <a:endParaRPr sz="1800">
              <a:solidFill>
                <a:schemeClr val="dk1"/>
              </a:solidFill>
              <a:latin typeface="Permanent Marker"/>
              <a:ea typeface="Permanent Marker"/>
              <a:cs typeface="Permanent Marker"/>
              <a:sym typeface="Permanent Marker"/>
            </a:endParaRPr>
          </a:p>
          <a:p>
            <a:pPr indent="-342900" lvl="0" marL="457200" rtl="0" algn="l">
              <a:lnSpc>
                <a:spcPct val="115000"/>
              </a:lnSpc>
              <a:spcBef>
                <a:spcPts val="0"/>
              </a:spcBef>
              <a:spcAft>
                <a:spcPts val="0"/>
              </a:spcAft>
              <a:buClr>
                <a:schemeClr val="dk1"/>
              </a:buClr>
              <a:buSzPts val="1800"/>
              <a:buFont typeface="Permanent Marker"/>
              <a:buChar char="●"/>
            </a:pPr>
            <a:r>
              <a:rPr lang="en" sz="1800">
                <a:solidFill>
                  <a:schemeClr val="dk1"/>
                </a:solidFill>
                <a:latin typeface="Permanent Marker"/>
                <a:ea typeface="Permanent Marker"/>
                <a:cs typeface="Permanent Marker"/>
                <a:sym typeface="Permanent Marker"/>
              </a:rPr>
              <a:t>Complete the supporting claims worksheet </a:t>
            </a:r>
            <a:endParaRPr sz="1800">
              <a:solidFill>
                <a:schemeClr val="dk1"/>
              </a:solidFill>
              <a:latin typeface="Permanent Marker"/>
              <a:ea typeface="Permanent Marker"/>
              <a:cs typeface="Permanent Marker"/>
              <a:sym typeface="Permanent Marker"/>
            </a:endParaRPr>
          </a:p>
          <a:p>
            <a:pPr indent="-342900" lvl="0" marL="457200" rtl="0" algn="l">
              <a:lnSpc>
                <a:spcPct val="115000"/>
              </a:lnSpc>
              <a:spcBef>
                <a:spcPts val="0"/>
              </a:spcBef>
              <a:spcAft>
                <a:spcPts val="0"/>
              </a:spcAft>
              <a:buClr>
                <a:schemeClr val="dk1"/>
              </a:buClr>
              <a:buSzPts val="1800"/>
              <a:buFont typeface="Permanent Marker"/>
              <a:buChar char="●"/>
            </a:pPr>
            <a:r>
              <a:rPr lang="en" sz="1800">
                <a:solidFill>
                  <a:schemeClr val="dk1"/>
                </a:solidFill>
                <a:latin typeface="Permanent Marker"/>
                <a:ea typeface="Permanent Marker"/>
                <a:cs typeface="Permanent Marker"/>
                <a:sym typeface="Permanent Marker"/>
              </a:rPr>
              <a:t>Paste the documents on the poster board</a:t>
            </a:r>
            <a:endParaRPr sz="1800">
              <a:solidFill>
                <a:schemeClr val="dk1"/>
              </a:solidFill>
              <a:latin typeface="Permanent Marker"/>
              <a:ea typeface="Permanent Marker"/>
              <a:cs typeface="Permanent Marker"/>
              <a:sym typeface="Permanent Marker"/>
            </a:endParaRPr>
          </a:p>
          <a:p>
            <a:pPr indent="-342900" lvl="0" marL="457200" rtl="0" algn="l">
              <a:lnSpc>
                <a:spcPct val="115000"/>
              </a:lnSpc>
              <a:spcBef>
                <a:spcPts val="0"/>
              </a:spcBef>
              <a:spcAft>
                <a:spcPts val="0"/>
              </a:spcAft>
              <a:buClr>
                <a:schemeClr val="dk1"/>
              </a:buClr>
              <a:buSzPts val="1800"/>
              <a:buFont typeface="Permanent Marker"/>
              <a:buChar char="●"/>
            </a:pPr>
            <a:r>
              <a:rPr lang="en" sz="1800">
                <a:solidFill>
                  <a:schemeClr val="dk1"/>
                </a:solidFill>
                <a:latin typeface="Permanent Marker"/>
                <a:ea typeface="Permanent Marker"/>
                <a:cs typeface="Permanent Marker"/>
                <a:sym typeface="Permanent Marker"/>
              </a:rPr>
              <a:t>Be ready to discuss with the class!</a:t>
            </a:r>
            <a:endParaRPr sz="1800">
              <a:solidFill>
                <a:schemeClr val="dk1"/>
              </a:solidFill>
              <a:latin typeface="Permanent Marker"/>
              <a:ea typeface="Permanent Marker"/>
              <a:cs typeface="Permanent Marker"/>
              <a:sym typeface="Permanent Marke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72" name="Shape 572"/>
        <p:cNvGrpSpPr/>
        <p:nvPr/>
      </p:nvGrpSpPr>
      <p:grpSpPr>
        <a:xfrm>
          <a:off x="0" y="0"/>
          <a:ext cx="0" cy="0"/>
          <a:chOff x="0" y="0"/>
          <a:chExt cx="0" cy="0"/>
        </a:xfrm>
      </p:grpSpPr>
      <p:pic>
        <p:nvPicPr>
          <p:cNvPr id="573" name="Google Shape;573;p89"/>
          <p:cNvPicPr preferRelativeResize="0"/>
          <p:nvPr/>
        </p:nvPicPr>
        <p:blipFill>
          <a:blip r:embed="rId3">
            <a:alphaModFix/>
          </a:blip>
          <a:stretch>
            <a:fillRect/>
          </a:stretch>
        </p:blipFill>
        <p:spPr>
          <a:xfrm>
            <a:off x="83275" y="83275"/>
            <a:ext cx="2678030" cy="1661950"/>
          </a:xfrm>
          <a:prstGeom prst="rect">
            <a:avLst/>
          </a:prstGeom>
          <a:noFill/>
          <a:ln>
            <a:noFill/>
          </a:ln>
        </p:spPr>
      </p:pic>
      <p:pic>
        <p:nvPicPr>
          <p:cNvPr id="574" name="Google Shape;574;p89"/>
          <p:cNvPicPr preferRelativeResize="0"/>
          <p:nvPr/>
        </p:nvPicPr>
        <p:blipFill>
          <a:blip r:embed="rId4">
            <a:alphaModFix/>
          </a:blip>
          <a:stretch>
            <a:fillRect/>
          </a:stretch>
        </p:blipFill>
        <p:spPr>
          <a:xfrm>
            <a:off x="83275" y="2660875"/>
            <a:ext cx="3318075" cy="2274925"/>
          </a:xfrm>
          <a:prstGeom prst="rect">
            <a:avLst/>
          </a:prstGeom>
          <a:noFill/>
          <a:ln>
            <a:noFill/>
          </a:ln>
        </p:spPr>
      </p:pic>
      <p:sp>
        <p:nvSpPr>
          <p:cNvPr id="575" name="Google Shape;575;p89"/>
          <p:cNvSpPr txBox="1"/>
          <p:nvPr>
            <p:ph type="ctrTitle"/>
          </p:nvPr>
        </p:nvSpPr>
        <p:spPr>
          <a:xfrm>
            <a:off x="6205250" y="939600"/>
            <a:ext cx="3318000" cy="418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latin typeface="Permanent Marker"/>
                <a:ea typeface="Permanent Marker"/>
                <a:cs typeface="Permanent Marker"/>
                <a:sym typeface="Permanent Marker"/>
              </a:rPr>
              <a:t>Document examples</a:t>
            </a:r>
            <a:endParaRPr sz="3600">
              <a:latin typeface="Permanent Marker"/>
              <a:ea typeface="Permanent Marker"/>
              <a:cs typeface="Permanent Marker"/>
              <a:sym typeface="Permanent Marker"/>
            </a:endParaRPr>
          </a:p>
        </p:txBody>
      </p:sp>
      <p:pic>
        <p:nvPicPr>
          <p:cNvPr id="576" name="Google Shape;576;p89"/>
          <p:cNvPicPr preferRelativeResize="0"/>
          <p:nvPr/>
        </p:nvPicPr>
        <p:blipFill>
          <a:blip r:embed="rId5">
            <a:alphaModFix/>
          </a:blip>
          <a:stretch>
            <a:fillRect/>
          </a:stretch>
        </p:blipFill>
        <p:spPr>
          <a:xfrm>
            <a:off x="2903899" y="0"/>
            <a:ext cx="3457575" cy="3048000"/>
          </a:xfrm>
          <a:prstGeom prst="rect">
            <a:avLst/>
          </a:prstGeom>
          <a:noFill/>
          <a:ln>
            <a:noFill/>
          </a:ln>
        </p:spPr>
      </p:pic>
      <p:pic>
        <p:nvPicPr>
          <p:cNvPr id="577" name="Google Shape;577;p89"/>
          <p:cNvPicPr preferRelativeResize="0"/>
          <p:nvPr/>
        </p:nvPicPr>
        <p:blipFill>
          <a:blip r:embed="rId6">
            <a:alphaModFix/>
          </a:blip>
          <a:stretch>
            <a:fillRect/>
          </a:stretch>
        </p:blipFill>
        <p:spPr>
          <a:xfrm>
            <a:off x="5743575" y="1980275"/>
            <a:ext cx="3179200" cy="32688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A86E8"/>
        </a:solidFill>
      </p:bgPr>
    </p:bg>
    <p:spTree>
      <p:nvGrpSpPr>
        <p:cNvPr id="581" name="Shape 581"/>
        <p:cNvGrpSpPr/>
        <p:nvPr/>
      </p:nvGrpSpPr>
      <p:grpSpPr>
        <a:xfrm>
          <a:off x="0" y="0"/>
          <a:ext cx="0" cy="0"/>
          <a:chOff x="0" y="0"/>
          <a:chExt cx="0" cy="0"/>
        </a:xfrm>
      </p:grpSpPr>
      <p:sp>
        <p:nvSpPr>
          <p:cNvPr id="582" name="Google Shape;582;p90"/>
          <p:cNvSpPr txBox="1"/>
          <p:nvPr>
            <p:ph type="ctrTitle"/>
          </p:nvPr>
        </p:nvSpPr>
        <p:spPr>
          <a:xfrm>
            <a:off x="311700" y="313000"/>
            <a:ext cx="8520600" cy="73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Permanent Marker"/>
                <a:ea typeface="Permanent Marker"/>
                <a:cs typeface="Permanent Marker"/>
                <a:sym typeface="Permanent Marker"/>
              </a:rPr>
              <a:t>Homework</a:t>
            </a:r>
            <a:endParaRPr>
              <a:latin typeface="Permanent Marker"/>
              <a:ea typeface="Permanent Marker"/>
              <a:cs typeface="Permanent Marker"/>
              <a:sym typeface="Permanent Marker"/>
            </a:endParaRPr>
          </a:p>
        </p:txBody>
      </p:sp>
      <p:sp>
        <p:nvSpPr>
          <p:cNvPr id="583" name="Google Shape;583;p90"/>
          <p:cNvSpPr txBox="1"/>
          <p:nvPr>
            <p:ph idx="1" type="subTitle"/>
          </p:nvPr>
        </p:nvSpPr>
        <p:spPr>
          <a:xfrm>
            <a:off x="311700" y="1186075"/>
            <a:ext cx="8520600" cy="2291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2400">
                <a:solidFill>
                  <a:schemeClr val="dk1"/>
                </a:solidFill>
                <a:latin typeface="Permanent Marker"/>
                <a:ea typeface="Permanent Marker"/>
                <a:cs typeface="Permanent Marker"/>
                <a:sym typeface="Permanent Marker"/>
              </a:rPr>
              <a:t>You will be given two questions regarding what happiness means, as well as justifying your claim as to which country is happiest, Uganda or the United States. </a:t>
            </a:r>
            <a:endParaRPr sz="2400">
              <a:solidFill>
                <a:schemeClr val="dk1"/>
              </a:solidFill>
              <a:latin typeface="Permanent Marker"/>
              <a:ea typeface="Permanent Marker"/>
              <a:cs typeface="Permanent Marker"/>
              <a:sym typeface="Permanent Marker"/>
            </a:endParaRPr>
          </a:p>
          <a:p>
            <a:pPr indent="0" lvl="0" marL="0" rtl="0" algn="ctr">
              <a:spcBef>
                <a:spcPts val="0"/>
              </a:spcBef>
              <a:spcAft>
                <a:spcPts val="0"/>
              </a:spcAft>
              <a:buNone/>
            </a:pPr>
            <a:r>
              <a:t/>
            </a:r>
            <a:endParaRPr/>
          </a:p>
        </p:txBody>
      </p:sp>
      <p:pic>
        <p:nvPicPr>
          <p:cNvPr id="584" name="Google Shape;584;p90"/>
          <p:cNvPicPr preferRelativeResize="0"/>
          <p:nvPr/>
        </p:nvPicPr>
        <p:blipFill>
          <a:blip r:embed="rId3">
            <a:alphaModFix/>
          </a:blip>
          <a:stretch>
            <a:fillRect/>
          </a:stretch>
        </p:blipFill>
        <p:spPr>
          <a:xfrm>
            <a:off x="3004725" y="3080700"/>
            <a:ext cx="2827350" cy="1812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588" name="Shape 588"/>
        <p:cNvGrpSpPr/>
        <p:nvPr/>
      </p:nvGrpSpPr>
      <p:grpSpPr>
        <a:xfrm>
          <a:off x="0" y="0"/>
          <a:ext cx="0" cy="0"/>
          <a:chOff x="0" y="0"/>
          <a:chExt cx="0" cy="0"/>
        </a:xfrm>
      </p:grpSpPr>
      <p:sp>
        <p:nvSpPr>
          <p:cNvPr id="589" name="Google Shape;589;p91"/>
          <p:cNvSpPr txBox="1"/>
          <p:nvPr>
            <p:ph type="ctrTitle"/>
          </p:nvPr>
        </p:nvSpPr>
        <p:spPr>
          <a:xfrm>
            <a:off x="430400" y="168175"/>
            <a:ext cx="8520600" cy="848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800">
                <a:latin typeface="Cabin Sketch"/>
                <a:ea typeface="Cabin Sketch"/>
                <a:cs typeface="Cabin Sketch"/>
                <a:sym typeface="Cabin Sketch"/>
              </a:rPr>
              <a:t>Essay in the Air</a:t>
            </a:r>
            <a:endParaRPr b="1" sz="4800">
              <a:latin typeface="Cabin Sketch"/>
              <a:ea typeface="Cabin Sketch"/>
              <a:cs typeface="Cabin Sketch"/>
              <a:sym typeface="Cabin Sketch"/>
            </a:endParaRPr>
          </a:p>
        </p:txBody>
      </p:sp>
      <p:sp>
        <p:nvSpPr>
          <p:cNvPr id="590" name="Google Shape;590;p91"/>
          <p:cNvSpPr txBox="1"/>
          <p:nvPr>
            <p:ph idx="1" type="subTitle"/>
          </p:nvPr>
        </p:nvSpPr>
        <p:spPr>
          <a:xfrm>
            <a:off x="3241538" y="4674650"/>
            <a:ext cx="2898300" cy="390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latin typeface="Cabin Sketch"/>
                <a:ea typeface="Cabin Sketch"/>
                <a:cs typeface="Cabin Sketch"/>
                <a:sym typeface="Cabin Sketch"/>
              </a:rPr>
              <a:t>Ms. Manetta &amp; Ms. Visceglia</a:t>
            </a:r>
            <a:endParaRPr sz="1400">
              <a:latin typeface="Cabin Sketch"/>
              <a:ea typeface="Cabin Sketch"/>
              <a:cs typeface="Cabin Sketch"/>
              <a:sym typeface="Cabin Sketch"/>
            </a:endParaRPr>
          </a:p>
        </p:txBody>
      </p:sp>
      <p:pic>
        <p:nvPicPr>
          <p:cNvPr id="591" name="Google Shape;591;p91"/>
          <p:cNvPicPr preferRelativeResize="0"/>
          <p:nvPr/>
        </p:nvPicPr>
        <p:blipFill>
          <a:blip r:embed="rId3">
            <a:alphaModFix/>
          </a:blip>
          <a:stretch>
            <a:fillRect/>
          </a:stretch>
        </p:blipFill>
        <p:spPr>
          <a:xfrm>
            <a:off x="2676050" y="1604475"/>
            <a:ext cx="3791925" cy="3070175"/>
          </a:xfrm>
          <a:prstGeom prst="rect">
            <a:avLst/>
          </a:prstGeom>
          <a:noFill/>
          <a:ln>
            <a:noFill/>
          </a:ln>
        </p:spPr>
      </p:pic>
      <p:sp>
        <p:nvSpPr>
          <p:cNvPr id="592" name="Google Shape;592;p91"/>
          <p:cNvSpPr txBox="1"/>
          <p:nvPr/>
        </p:nvSpPr>
        <p:spPr>
          <a:xfrm>
            <a:off x="1723338" y="939675"/>
            <a:ext cx="5697300" cy="664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50">
                <a:latin typeface="Cabin Sketch"/>
                <a:ea typeface="Cabin Sketch"/>
                <a:cs typeface="Cabin Sketch"/>
                <a:sym typeface="Cabin Sketch"/>
              </a:rPr>
              <a:t>In what ways is life in Uganda different that life in America? Do these differences indicate that Ugandans are happier?</a:t>
            </a:r>
            <a:endParaRPr sz="1650">
              <a:latin typeface="Cabin Sketch"/>
              <a:ea typeface="Cabin Sketch"/>
              <a:cs typeface="Cabin Sketch"/>
              <a:sym typeface="Cabin Sketch"/>
            </a:endParaRPr>
          </a:p>
          <a:p>
            <a:pPr indent="0" lvl="0" marL="0" rtl="0" algn="ctr">
              <a:spcBef>
                <a:spcPts val="0"/>
              </a:spcBef>
              <a:spcAft>
                <a:spcPts val="0"/>
              </a:spcAft>
              <a:buNone/>
            </a:pPr>
            <a:r>
              <a:t/>
            </a:r>
            <a:endParaRPr>
              <a:latin typeface="Bree Serif"/>
              <a:ea typeface="Bree Serif"/>
              <a:cs typeface="Bree Serif"/>
              <a:sym typeface="Bree Serif"/>
            </a:endParaRPr>
          </a:p>
        </p:txBody>
      </p:sp>
      <p:sp>
        <p:nvSpPr>
          <p:cNvPr id="593" name="Google Shape;593;p91"/>
          <p:cNvSpPr txBox="1"/>
          <p:nvPr/>
        </p:nvSpPr>
        <p:spPr>
          <a:xfrm>
            <a:off x="261950" y="2047875"/>
            <a:ext cx="2166900" cy="9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94" name="Google Shape;594;p91"/>
          <p:cNvPicPr preferRelativeResize="0"/>
          <p:nvPr/>
        </p:nvPicPr>
        <p:blipFill>
          <a:blip r:embed="rId4">
            <a:alphaModFix/>
          </a:blip>
          <a:stretch>
            <a:fillRect/>
          </a:stretch>
        </p:blipFill>
        <p:spPr>
          <a:xfrm>
            <a:off x="0" y="1"/>
            <a:ext cx="1704950" cy="955475"/>
          </a:xfrm>
          <a:prstGeom prst="rect">
            <a:avLst/>
          </a:prstGeom>
          <a:noFill/>
          <a:ln>
            <a:noFill/>
          </a:ln>
        </p:spPr>
      </p:pic>
      <p:pic>
        <p:nvPicPr>
          <p:cNvPr id="595" name="Google Shape;595;p91"/>
          <p:cNvPicPr preferRelativeResize="0"/>
          <p:nvPr/>
        </p:nvPicPr>
        <p:blipFill>
          <a:blip r:embed="rId4">
            <a:alphaModFix/>
          </a:blip>
          <a:stretch>
            <a:fillRect/>
          </a:stretch>
        </p:blipFill>
        <p:spPr>
          <a:xfrm>
            <a:off x="7439045" y="-13"/>
            <a:ext cx="1704955" cy="955500"/>
          </a:xfrm>
          <a:prstGeom prst="rect">
            <a:avLst/>
          </a:prstGeom>
          <a:noFill/>
          <a:ln>
            <a:noFill/>
          </a:ln>
        </p:spPr>
      </p:pic>
      <p:pic>
        <p:nvPicPr>
          <p:cNvPr id="596" name="Google Shape;596;p91"/>
          <p:cNvPicPr preferRelativeResize="0"/>
          <p:nvPr/>
        </p:nvPicPr>
        <p:blipFill>
          <a:blip r:embed="rId5">
            <a:alphaModFix/>
          </a:blip>
          <a:stretch>
            <a:fillRect/>
          </a:stretch>
        </p:blipFill>
        <p:spPr>
          <a:xfrm rot="-561532">
            <a:off x="375094" y="2381768"/>
            <a:ext cx="1515588" cy="1515588"/>
          </a:xfrm>
          <a:prstGeom prst="rect">
            <a:avLst/>
          </a:prstGeom>
          <a:noFill/>
          <a:ln>
            <a:noFill/>
          </a:ln>
        </p:spPr>
      </p:pic>
      <p:pic>
        <p:nvPicPr>
          <p:cNvPr id="597" name="Google Shape;597;p91"/>
          <p:cNvPicPr preferRelativeResize="0"/>
          <p:nvPr/>
        </p:nvPicPr>
        <p:blipFill>
          <a:blip r:embed="rId6">
            <a:alphaModFix/>
          </a:blip>
          <a:stretch>
            <a:fillRect/>
          </a:stretch>
        </p:blipFill>
        <p:spPr>
          <a:xfrm rot="787229">
            <a:off x="7268281" y="2299630"/>
            <a:ext cx="1636487" cy="163649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01" name="Shape 601"/>
        <p:cNvGrpSpPr/>
        <p:nvPr/>
      </p:nvGrpSpPr>
      <p:grpSpPr>
        <a:xfrm>
          <a:off x="0" y="0"/>
          <a:ext cx="0" cy="0"/>
          <a:chOff x="0" y="0"/>
          <a:chExt cx="0" cy="0"/>
        </a:xfrm>
      </p:grpSpPr>
      <p:sp>
        <p:nvSpPr>
          <p:cNvPr id="602" name="Google Shape;602;p92"/>
          <p:cNvSpPr txBox="1"/>
          <p:nvPr>
            <p:ph type="ctrTitle"/>
          </p:nvPr>
        </p:nvSpPr>
        <p:spPr>
          <a:xfrm>
            <a:off x="206683" y="-10413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abin Sketch"/>
                <a:ea typeface="Cabin Sketch"/>
                <a:cs typeface="Cabin Sketch"/>
                <a:sym typeface="Cabin Sketch"/>
              </a:rPr>
              <a:t>FISHBOWL ACTIVITY</a:t>
            </a:r>
            <a:r>
              <a:rPr lang="en">
                <a:latin typeface="Bree Serif"/>
                <a:ea typeface="Bree Serif"/>
                <a:cs typeface="Bree Serif"/>
                <a:sym typeface="Bree Serif"/>
              </a:rPr>
              <a:t> </a:t>
            </a:r>
            <a:endParaRPr>
              <a:latin typeface="Bree Serif"/>
              <a:ea typeface="Bree Serif"/>
              <a:cs typeface="Bree Serif"/>
              <a:sym typeface="Bree Serif"/>
            </a:endParaRPr>
          </a:p>
        </p:txBody>
      </p:sp>
      <p:sp>
        <p:nvSpPr>
          <p:cNvPr id="603" name="Google Shape;603;p92"/>
          <p:cNvSpPr txBox="1"/>
          <p:nvPr>
            <p:ph idx="1" type="subTitle"/>
          </p:nvPr>
        </p:nvSpPr>
        <p:spPr>
          <a:xfrm>
            <a:off x="206675" y="952500"/>
            <a:ext cx="3865200" cy="1964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latin typeface="Cabin Sketch"/>
                <a:ea typeface="Cabin Sketch"/>
                <a:cs typeface="Cabin Sketch"/>
                <a:sym typeface="Cabin Sketch"/>
              </a:rPr>
              <a:t>Group 1</a:t>
            </a:r>
            <a:endParaRPr u="sng">
              <a:latin typeface="Cabin Sketch"/>
              <a:ea typeface="Cabin Sketch"/>
              <a:cs typeface="Cabin Sketch"/>
              <a:sym typeface="Cabin Sketch"/>
            </a:endParaRPr>
          </a:p>
          <a:p>
            <a:pPr indent="0" lvl="0" marL="0" rtl="0" algn="ctr">
              <a:spcBef>
                <a:spcPts val="0"/>
              </a:spcBef>
              <a:spcAft>
                <a:spcPts val="0"/>
              </a:spcAft>
              <a:buNone/>
            </a:pPr>
            <a:r>
              <a:rPr lang="en">
                <a:latin typeface="Cabin Sketch"/>
                <a:ea typeface="Cabin Sketch"/>
                <a:cs typeface="Cabin Sketch"/>
                <a:sym typeface="Cabin Sketch"/>
              </a:rPr>
              <a:t>	Students </a:t>
            </a:r>
            <a:r>
              <a:rPr b="1" i="1" lang="en">
                <a:latin typeface="Cabin Sketch"/>
                <a:ea typeface="Cabin Sketch"/>
                <a:cs typeface="Cabin Sketch"/>
                <a:sym typeface="Cabin Sketch"/>
              </a:rPr>
              <a:t>inside</a:t>
            </a:r>
            <a:r>
              <a:rPr i="1" lang="en">
                <a:latin typeface="Cabin Sketch"/>
                <a:ea typeface="Cabin Sketch"/>
                <a:cs typeface="Cabin Sketch"/>
                <a:sym typeface="Cabin Sketch"/>
              </a:rPr>
              <a:t> </a:t>
            </a:r>
            <a:r>
              <a:rPr lang="en">
                <a:latin typeface="Cabin Sketch"/>
                <a:ea typeface="Cabin Sketch"/>
                <a:cs typeface="Cabin Sketch"/>
                <a:sym typeface="Cabin Sketch"/>
              </a:rPr>
              <a:t>of the fishbowl, discuss the documents  </a:t>
            </a:r>
            <a:endParaRPr>
              <a:latin typeface="Cabin Sketch"/>
              <a:ea typeface="Cabin Sketch"/>
              <a:cs typeface="Cabin Sketch"/>
              <a:sym typeface="Cabin Sketch"/>
            </a:endParaRPr>
          </a:p>
        </p:txBody>
      </p:sp>
      <p:pic>
        <p:nvPicPr>
          <p:cNvPr id="604" name="Google Shape;604;p92"/>
          <p:cNvPicPr preferRelativeResize="0"/>
          <p:nvPr/>
        </p:nvPicPr>
        <p:blipFill>
          <a:blip r:embed="rId3">
            <a:alphaModFix/>
          </a:blip>
          <a:stretch>
            <a:fillRect/>
          </a:stretch>
        </p:blipFill>
        <p:spPr>
          <a:xfrm>
            <a:off x="7048936" y="1011225"/>
            <a:ext cx="1976026" cy="1788324"/>
          </a:xfrm>
          <a:prstGeom prst="rect">
            <a:avLst/>
          </a:prstGeom>
          <a:noFill/>
          <a:ln>
            <a:noFill/>
          </a:ln>
        </p:spPr>
      </p:pic>
      <p:pic>
        <p:nvPicPr>
          <p:cNvPr id="605" name="Google Shape;605;p92"/>
          <p:cNvPicPr preferRelativeResize="0"/>
          <p:nvPr/>
        </p:nvPicPr>
        <p:blipFill>
          <a:blip r:embed="rId4">
            <a:alphaModFix/>
          </a:blip>
          <a:stretch>
            <a:fillRect/>
          </a:stretch>
        </p:blipFill>
        <p:spPr>
          <a:xfrm>
            <a:off x="1229086" y="2916888"/>
            <a:ext cx="1976022" cy="1737274"/>
          </a:xfrm>
          <a:prstGeom prst="rect">
            <a:avLst/>
          </a:prstGeom>
          <a:noFill/>
          <a:ln>
            <a:noFill/>
          </a:ln>
        </p:spPr>
      </p:pic>
      <p:sp>
        <p:nvSpPr>
          <p:cNvPr id="606" name="Google Shape;606;p92"/>
          <p:cNvSpPr txBox="1"/>
          <p:nvPr/>
        </p:nvSpPr>
        <p:spPr>
          <a:xfrm>
            <a:off x="4643450" y="2667000"/>
            <a:ext cx="4381500" cy="2333700"/>
          </a:xfrm>
          <a:prstGeom prst="rect">
            <a:avLst/>
          </a:prstGeom>
          <a:noFill/>
          <a:ln>
            <a:noFill/>
          </a:ln>
        </p:spPr>
        <p:txBody>
          <a:bodyPr anchorCtr="0" anchor="t" bIns="91425" lIns="91425" spcFirstLastPara="1" rIns="91425" wrap="square" tIns="91425">
            <a:noAutofit/>
          </a:bodyPr>
          <a:lstStyle/>
          <a:p>
            <a:pPr indent="457200" lvl="0" marL="914400" rtl="0" algn="l">
              <a:spcBef>
                <a:spcPts val="0"/>
              </a:spcBef>
              <a:spcAft>
                <a:spcPts val="0"/>
              </a:spcAft>
              <a:buNone/>
            </a:pPr>
            <a:r>
              <a:rPr lang="en" sz="2800" u="sng">
                <a:solidFill>
                  <a:schemeClr val="dk2"/>
                </a:solidFill>
                <a:latin typeface="Cabin Sketch"/>
                <a:ea typeface="Cabin Sketch"/>
                <a:cs typeface="Cabin Sketch"/>
                <a:sym typeface="Cabin Sketch"/>
              </a:rPr>
              <a:t>Group 2</a:t>
            </a:r>
            <a:endParaRPr sz="2800" u="sng">
              <a:solidFill>
                <a:schemeClr val="dk2"/>
              </a:solidFill>
              <a:latin typeface="Cabin Sketch"/>
              <a:ea typeface="Cabin Sketch"/>
              <a:cs typeface="Cabin Sketch"/>
              <a:sym typeface="Cabin Sketch"/>
            </a:endParaRPr>
          </a:p>
          <a:p>
            <a:pPr indent="0" lvl="0" marL="914400" rtl="0" algn="l">
              <a:spcBef>
                <a:spcPts val="0"/>
              </a:spcBef>
              <a:spcAft>
                <a:spcPts val="0"/>
              </a:spcAft>
              <a:buNone/>
            </a:pPr>
            <a:r>
              <a:rPr lang="en" sz="2800">
                <a:solidFill>
                  <a:schemeClr val="dk2"/>
                </a:solidFill>
                <a:latin typeface="Cabin Sketch"/>
                <a:ea typeface="Cabin Sketch"/>
                <a:cs typeface="Cabin Sketch"/>
                <a:sym typeface="Cabin Sketch"/>
              </a:rPr>
              <a:t>Students </a:t>
            </a:r>
            <a:r>
              <a:rPr b="1" i="1" lang="en" sz="2800">
                <a:solidFill>
                  <a:schemeClr val="dk2"/>
                </a:solidFill>
                <a:latin typeface="Cabin Sketch"/>
                <a:ea typeface="Cabin Sketch"/>
                <a:cs typeface="Cabin Sketch"/>
                <a:sym typeface="Cabin Sketch"/>
              </a:rPr>
              <a:t>outside</a:t>
            </a:r>
            <a:r>
              <a:rPr i="1" lang="en" sz="2800">
                <a:solidFill>
                  <a:schemeClr val="dk2"/>
                </a:solidFill>
                <a:latin typeface="Cabin Sketch"/>
                <a:ea typeface="Cabin Sketch"/>
                <a:cs typeface="Cabin Sketch"/>
                <a:sym typeface="Cabin Sketch"/>
              </a:rPr>
              <a:t> </a:t>
            </a:r>
            <a:r>
              <a:rPr lang="en" sz="2800">
                <a:solidFill>
                  <a:schemeClr val="dk2"/>
                </a:solidFill>
                <a:latin typeface="Cabin Sketch"/>
                <a:ea typeface="Cabin Sketch"/>
                <a:cs typeface="Cabin Sketch"/>
                <a:sym typeface="Cabin Sketch"/>
              </a:rPr>
              <a:t>of the fishbowl, watch and listen to your fellow peers </a:t>
            </a:r>
            <a:endParaRPr sz="2800" u="sng">
              <a:solidFill>
                <a:schemeClr val="dk2"/>
              </a:solidFill>
              <a:latin typeface="Cabin Sketch"/>
              <a:ea typeface="Cabin Sketch"/>
              <a:cs typeface="Cabin Sketch"/>
              <a:sym typeface="Cabin Sketch"/>
            </a:endParaRPr>
          </a:p>
        </p:txBody>
      </p:sp>
      <p:pic>
        <p:nvPicPr>
          <p:cNvPr id="607" name="Google Shape;607;p92"/>
          <p:cNvPicPr preferRelativeResize="0"/>
          <p:nvPr/>
        </p:nvPicPr>
        <p:blipFill>
          <a:blip r:embed="rId5">
            <a:alphaModFix/>
          </a:blip>
          <a:stretch>
            <a:fillRect/>
          </a:stretch>
        </p:blipFill>
        <p:spPr>
          <a:xfrm>
            <a:off x="133376" y="120850"/>
            <a:ext cx="1285601" cy="1007224"/>
          </a:xfrm>
          <a:prstGeom prst="rect">
            <a:avLst/>
          </a:prstGeom>
          <a:noFill/>
          <a:ln>
            <a:noFill/>
          </a:ln>
        </p:spPr>
      </p:pic>
      <p:pic>
        <p:nvPicPr>
          <p:cNvPr id="608" name="Google Shape;608;p92"/>
          <p:cNvPicPr preferRelativeResize="0"/>
          <p:nvPr/>
        </p:nvPicPr>
        <p:blipFill>
          <a:blip r:embed="rId6">
            <a:alphaModFix/>
          </a:blip>
          <a:stretch>
            <a:fillRect/>
          </a:stretch>
        </p:blipFill>
        <p:spPr>
          <a:xfrm>
            <a:off x="7858400" y="0"/>
            <a:ext cx="1285601" cy="1007226"/>
          </a:xfrm>
          <a:prstGeom prst="rect">
            <a:avLst/>
          </a:prstGeom>
          <a:noFill/>
          <a:ln>
            <a:noFill/>
          </a:ln>
        </p:spPr>
      </p:pic>
      <p:pic>
        <p:nvPicPr>
          <p:cNvPr id="609" name="Google Shape;609;p92"/>
          <p:cNvPicPr preferRelativeResize="0"/>
          <p:nvPr/>
        </p:nvPicPr>
        <p:blipFill>
          <a:blip r:embed="rId7">
            <a:alphaModFix/>
          </a:blip>
          <a:stretch>
            <a:fillRect/>
          </a:stretch>
        </p:blipFill>
        <p:spPr>
          <a:xfrm>
            <a:off x="0" y="3605125"/>
            <a:ext cx="4667424" cy="2333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13" name="Shape 613"/>
        <p:cNvGrpSpPr/>
        <p:nvPr/>
      </p:nvGrpSpPr>
      <p:grpSpPr>
        <a:xfrm>
          <a:off x="0" y="0"/>
          <a:ext cx="0" cy="0"/>
          <a:chOff x="0" y="0"/>
          <a:chExt cx="0" cy="0"/>
        </a:xfrm>
      </p:grpSpPr>
      <p:sp>
        <p:nvSpPr>
          <p:cNvPr id="614" name="Google Shape;614;p93"/>
          <p:cNvSpPr txBox="1"/>
          <p:nvPr>
            <p:ph type="ctrTitle"/>
          </p:nvPr>
        </p:nvSpPr>
        <p:spPr>
          <a:xfrm>
            <a:off x="1238252" y="0"/>
            <a:ext cx="6272400" cy="915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abin Sketch"/>
                <a:ea typeface="Cabin Sketch"/>
                <a:cs typeface="Cabin Sketch"/>
                <a:sym typeface="Cabin Sketch"/>
              </a:rPr>
              <a:t>ROLES</a:t>
            </a:r>
            <a:endParaRPr b="1">
              <a:latin typeface="Cabin Sketch"/>
              <a:ea typeface="Cabin Sketch"/>
              <a:cs typeface="Cabin Sketch"/>
              <a:sym typeface="Cabin Sketch"/>
            </a:endParaRPr>
          </a:p>
        </p:txBody>
      </p:sp>
      <p:sp>
        <p:nvSpPr>
          <p:cNvPr id="615" name="Google Shape;615;p93"/>
          <p:cNvSpPr txBox="1"/>
          <p:nvPr/>
        </p:nvSpPr>
        <p:spPr>
          <a:xfrm>
            <a:off x="440525" y="833450"/>
            <a:ext cx="8322600" cy="4012500"/>
          </a:xfrm>
          <a:prstGeom prst="rect">
            <a:avLst/>
          </a:prstGeom>
          <a:noFill/>
          <a:ln>
            <a:noFill/>
          </a:ln>
        </p:spPr>
        <p:txBody>
          <a:bodyPr anchorCtr="0" anchor="t" bIns="91425" lIns="91425" spcFirstLastPara="1" rIns="91425" wrap="square" tIns="91425">
            <a:noAutofit/>
          </a:bodyPr>
          <a:lstStyle/>
          <a:p>
            <a:pPr indent="457200" lvl="0" marL="0" rtl="0" algn="just">
              <a:spcBef>
                <a:spcPts val="0"/>
              </a:spcBef>
              <a:spcAft>
                <a:spcPts val="0"/>
              </a:spcAft>
              <a:buNone/>
            </a:pPr>
            <a:r>
              <a:rPr b="1" lang="en" sz="2400">
                <a:latin typeface="Courier New"/>
                <a:ea typeface="Courier New"/>
                <a:cs typeface="Courier New"/>
                <a:sym typeface="Courier New"/>
              </a:rPr>
              <a:t>LEADER			</a:t>
            </a:r>
            <a:r>
              <a:rPr b="1" lang="en" sz="2400">
                <a:latin typeface="Courier New"/>
                <a:ea typeface="Courier New"/>
                <a:cs typeface="Courier New"/>
                <a:sym typeface="Courier New"/>
              </a:rPr>
              <a:t>TIMEKEEPER</a:t>
            </a:r>
            <a:r>
              <a:rPr b="1" lang="en" sz="2400">
                <a:latin typeface="Courier New"/>
                <a:ea typeface="Courier New"/>
                <a:cs typeface="Courier New"/>
                <a:sym typeface="Courier New"/>
              </a:rPr>
              <a:t>		NOTE TAKER</a:t>
            </a:r>
            <a:br>
              <a:rPr b="1" lang="en" sz="2400">
                <a:latin typeface="Courier New"/>
                <a:ea typeface="Courier New"/>
                <a:cs typeface="Courier New"/>
                <a:sym typeface="Courier New"/>
              </a:rPr>
            </a:br>
            <a:br>
              <a:rPr b="1" lang="en" sz="2400">
                <a:latin typeface="Courier New"/>
                <a:ea typeface="Courier New"/>
                <a:cs typeface="Courier New"/>
                <a:sym typeface="Courier New"/>
              </a:rPr>
            </a:br>
            <a:endParaRPr b="1" sz="2400">
              <a:latin typeface="Courier New"/>
              <a:ea typeface="Courier New"/>
              <a:cs typeface="Courier New"/>
              <a:sym typeface="Courier New"/>
            </a:endParaRPr>
          </a:p>
          <a:p>
            <a:pPr indent="0" lvl="0" marL="0" rtl="0" algn="just">
              <a:spcBef>
                <a:spcPts val="0"/>
              </a:spcBef>
              <a:spcAft>
                <a:spcPts val="0"/>
              </a:spcAft>
              <a:buNone/>
            </a:pPr>
            <a:r>
              <a:t/>
            </a:r>
            <a:endParaRPr b="1" sz="2400">
              <a:latin typeface="Courier New"/>
              <a:ea typeface="Courier New"/>
              <a:cs typeface="Courier New"/>
              <a:sym typeface="Courier New"/>
            </a:endParaRPr>
          </a:p>
          <a:p>
            <a:pPr indent="0" lvl="0" marL="0" rtl="0" algn="just">
              <a:spcBef>
                <a:spcPts val="0"/>
              </a:spcBef>
              <a:spcAft>
                <a:spcPts val="0"/>
              </a:spcAft>
              <a:buNone/>
            </a:pPr>
            <a:r>
              <a:t/>
            </a:r>
            <a:endParaRPr b="1" sz="2400">
              <a:latin typeface="Courier New"/>
              <a:ea typeface="Courier New"/>
              <a:cs typeface="Courier New"/>
              <a:sym typeface="Courier New"/>
            </a:endParaRPr>
          </a:p>
          <a:p>
            <a:pPr indent="0" lvl="0" marL="0" rtl="0" algn="just">
              <a:spcBef>
                <a:spcPts val="0"/>
              </a:spcBef>
              <a:spcAft>
                <a:spcPts val="0"/>
              </a:spcAft>
              <a:buNone/>
            </a:pPr>
            <a:r>
              <a:t/>
            </a:r>
            <a:endParaRPr b="1" sz="2400">
              <a:latin typeface="Courier New"/>
              <a:ea typeface="Courier New"/>
              <a:cs typeface="Courier New"/>
              <a:sym typeface="Courier New"/>
            </a:endParaRPr>
          </a:p>
          <a:p>
            <a:pPr indent="457200" lvl="0" marL="2286000" rtl="0" algn="just">
              <a:spcBef>
                <a:spcPts val="0"/>
              </a:spcBef>
              <a:spcAft>
                <a:spcPts val="0"/>
              </a:spcAft>
              <a:buNone/>
            </a:pPr>
            <a:r>
              <a:rPr b="1" lang="en" sz="2400">
                <a:latin typeface="Courier New"/>
                <a:ea typeface="Courier New"/>
                <a:cs typeface="Courier New"/>
                <a:sym typeface="Courier New"/>
              </a:rPr>
              <a:t>FACT CHECKER       </a:t>
            </a:r>
            <a:endParaRPr b="1" sz="2400">
              <a:latin typeface="Courier New"/>
              <a:ea typeface="Courier New"/>
              <a:cs typeface="Courier New"/>
              <a:sym typeface="Courier New"/>
            </a:endParaRPr>
          </a:p>
        </p:txBody>
      </p:sp>
      <p:pic>
        <p:nvPicPr>
          <p:cNvPr id="616" name="Google Shape;616;p93"/>
          <p:cNvPicPr preferRelativeResize="0"/>
          <p:nvPr/>
        </p:nvPicPr>
        <p:blipFill>
          <a:blip r:embed="rId3">
            <a:alphaModFix/>
          </a:blip>
          <a:stretch>
            <a:fillRect/>
          </a:stretch>
        </p:blipFill>
        <p:spPr>
          <a:xfrm rot="-872971">
            <a:off x="6436178" y="1425420"/>
            <a:ext cx="1061172" cy="1130213"/>
          </a:xfrm>
          <a:prstGeom prst="rect">
            <a:avLst/>
          </a:prstGeom>
          <a:noFill/>
          <a:ln>
            <a:noFill/>
          </a:ln>
        </p:spPr>
      </p:pic>
      <p:pic>
        <p:nvPicPr>
          <p:cNvPr id="617" name="Google Shape;617;p93"/>
          <p:cNvPicPr preferRelativeResize="0"/>
          <p:nvPr/>
        </p:nvPicPr>
        <p:blipFill>
          <a:blip r:embed="rId4">
            <a:alphaModFix/>
          </a:blip>
          <a:stretch>
            <a:fillRect/>
          </a:stretch>
        </p:blipFill>
        <p:spPr>
          <a:xfrm>
            <a:off x="732186" y="1239950"/>
            <a:ext cx="1851876" cy="1114975"/>
          </a:xfrm>
          <a:prstGeom prst="rect">
            <a:avLst/>
          </a:prstGeom>
          <a:noFill/>
          <a:ln>
            <a:noFill/>
          </a:ln>
        </p:spPr>
      </p:pic>
      <p:pic>
        <p:nvPicPr>
          <p:cNvPr id="618" name="Google Shape;618;p93"/>
          <p:cNvPicPr preferRelativeResize="0"/>
          <p:nvPr/>
        </p:nvPicPr>
        <p:blipFill>
          <a:blip r:embed="rId5">
            <a:alphaModFix/>
          </a:blip>
          <a:stretch>
            <a:fillRect/>
          </a:stretch>
        </p:blipFill>
        <p:spPr>
          <a:xfrm>
            <a:off x="3520975" y="1152875"/>
            <a:ext cx="1289149" cy="1289149"/>
          </a:xfrm>
          <a:prstGeom prst="rect">
            <a:avLst/>
          </a:prstGeom>
          <a:noFill/>
          <a:ln>
            <a:noFill/>
          </a:ln>
        </p:spPr>
      </p:pic>
      <p:pic>
        <p:nvPicPr>
          <p:cNvPr id="619" name="Google Shape;619;p93"/>
          <p:cNvPicPr preferRelativeResize="0"/>
          <p:nvPr/>
        </p:nvPicPr>
        <p:blipFill>
          <a:blip r:embed="rId6">
            <a:alphaModFix/>
          </a:blip>
          <a:stretch>
            <a:fillRect/>
          </a:stretch>
        </p:blipFill>
        <p:spPr>
          <a:xfrm>
            <a:off x="3635450" y="3436400"/>
            <a:ext cx="1174676" cy="1409549"/>
          </a:xfrm>
          <a:prstGeom prst="rect">
            <a:avLst/>
          </a:prstGeom>
          <a:noFill/>
          <a:ln>
            <a:noFill/>
          </a:ln>
        </p:spPr>
      </p:pic>
      <p:pic>
        <p:nvPicPr>
          <p:cNvPr id="620" name="Google Shape;620;p93"/>
          <p:cNvPicPr preferRelativeResize="0"/>
          <p:nvPr/>
        </p:nvPicPr>
        <p:blipFill>
          <a:blip r:embed="rId7">
            <a:alphaModFix/>
          </a:blip>
          <a:stretch>
            <a:fillRect/>
          </a:stretch>
        </p:blipFill>
        <p:spPr>
          <a:xfrm>
            <a:off x="5953150" y="3249950"/>
            <a:ext cx="3190850" cy="19189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46" name="Shape 146"/>
        <p:cNvGrpSpPr/>
        <p:nvPr/>
      </p:nvGrpSpPr>
      <p:grpSpPr>
        <a:xfrm>
          <a:off x="0" y="0"/>
          <a:ext cx="0" cy="0"/>
          <a:chOff x="0" y="0"/>
          <a:chExt cx="0" cy="0"/>
        </a:xfrm>
      </p:grpSpPr>
      <p:sp>
        <p:nvSpPr>
          <p:cNvPr id="147" name="Google Shape;147;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5000">
                <a:solidFill>
                  <a:srgbClr val="B45F06"/>
                </a:solidFill>
                <a:latin typeface="Cabin Sketch"/>
                <a:ea typeface="Cabin Sketch"/>
                <a:cs typeface="Cabin Sketch"/>
                <a:sym typeface="Cabin Sketch"/>
              </a:rPr>
              <a:t>Homework</a:t>
            </a:r>
            <a:endParaRPr sz="5000">
              <a:solidFill>
                <a:srgbClr val="B45F06"/>
              </a:solidFill>
            </a:endParaRPr>
          </a:p>
        </p:txBody>
      </p:sp>
      <p:sp>
        <p:nvSpPr>
          <p:cNvPr id="148" name="Google Shape;148;p31"/>
          <p:cNvSpPr txBox="1"/>
          <p:nvPr>
            <p:ph idx="1" type="body"/>
          </p:nvPr>
        </p:nvSpPr>
        <p:spPr>
          <a:xfrm>
            <a:off x="311700" y="1017725"/>
            <a:ext cx="4202400" cy="295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B45F06"/>
              </a:solidFill>
              <a:latin typeface="Cabin Sketch"/>
              <a:ea typeface="Cabin Sketch"/>
              <a:cs typeface="Cabin Sketch"/>
              <a:sym typeface="Cabin Sketch"/>
            </a:endParaRPr>
          </a:p>
          <a:p>
            <a:pPr indent="-381000" lvl="0" marL="457200" rtl="0" algn="ctr">
              <a:spcBef>
                <a:spcPts val="1600"/>
              </a:spcBef>
              <a:spcAft>
                <a:spcPts val="0"/>
              </a:spcAft>
              <a:buClr>
                <a:srgbClr val="B45F06"/>
              </a:buClr>
              <a:buSzPts val="2400"/>
              <a:buFont typeface="Cabin Sketch"/>
              <a:buChar char="★"/>
            </a:pPr>
            <a:r>
              <a:rPr lang="en" sz="2400">
                <a:solidFill>
                  <a:srgbClr val="B45F06"/>
                </a:solidFill>
                <a:latin typeface="Cabin Sketch"/>
                <a:ea typeface="Cabin Sketch"/>
                <a:cs typeface="Cabin Sketch"/>
                <a:sym typeface="Cabin Sketch"/>
              </a:rPr>
              <a:t>I</a:t>
            </a:r>
            <a:r>
              <a:rPr lang="en" sz="2400">
                <a:solidFill>
                  <a:srgbClr val="B45F06"/>
                </a:solidFill>
                <a:latin typeface="Cabin Sketch"/>
                <a:ea typeface="Cabin Sketch"/>
                <a:cs typeface="Cabin Sketch"/>
                <a:sym typeface="Cabin Sketch"/>
              </a:rPr>
              <a:t>nterview someone and have them talk about a time that they helped someone else and how it made them feel. </a:t>
            </a:r>
            <a:endParaRPr sz="2400">
              <a:solidFill>
                <a:srgbClr val="B45F06"/>
              </a:solidFill>
              <a:latin typeface="Cabin Sketch"/>
              <a:ea typeface="Cabin Sketch"/>
              <a:cs typeface="Cabin Sketch"/>
              <a:sym typeface="Cabin Sketch"/>
            </a:endParaRPr>
          </a:p>
          <a:p>
            <a:pPr indent="0" lvl="0" marL="457200" rtl="0" algn="l">
              <a:spcBef>
                <a:spcPts val="1600"/>
              </a:spcBef>
              <a:spcAft>
                <a:spcPts val="1600"/>
              </a:spcAft>
              <a:buNone/>
            </a:pPr>
            <a:r>
              <a:t/>
            </a:r>
            <a:endParaRPr sz="2400">
              <a:solidFill>
                <a:srgbClr val="000000"/>
              </a:solidFill>
              <a:latin typeface="Cabin Sketch"/>
              <a:ea typeface="Cabin Sketch"/>
              <a:cs typeface="Cabin Sketch"/>
              <a:sym typeface="Cabin Sketch"/>
            </a:endParaRPr>
          </a:p>
        </p:txBody>
      </p:sp>
      <p:pic>
        <p:nvPicPr>
          <p:cNvPr descr="Image result for interviewing cartoons" id="149" name="Google Shape;149;p31"/>
          <p:cNvPicPr preferRelativeResize="0"/>
          <p:nvPr/>
        </p:nvPicPr>
        <p:blipFill>
          <a:blip r:embed="rId3">
            <a:alphaModFix/>
          </a:blip>
          <a:stretch>
            <a:fillRect/>
          </a:stretch>
        </p:blipFill>
        <p:spPr>
          <a:xfrm>
            <a:off x="5317700" y="1441475"/>
            <a:ext cx="3071225" cy="30712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24" name="Shape 624"/>
        <p:cNvGrpSpPr/>
        <p:nvPr/>
      </p:nvGrpSpPr>
      <p:grpSpPr>
        <a:xfrm>
          <a:off x="0" y="0"/>
          <a:ext cx="0" cy="0"/>
          <a:chOff x="0" y="0"/>
          <a:chExt cx="0" cy="0"/>
        </a:xfrm>
      </p:grpSpPr>
      <p:sp>
        <p:nvSpPr>
          <p:cNvPr id="625" name="Google Shape;625;p94"/>
          <p:cNvSpPr txBox="1"/>
          <p:nvPr>
            <p:ph type="ctrTitle"/>
          </p:nvPr>
        </p:nvSpPr>
        <p:spPr>
          <a:xfrm>
            <a:off x="311700" y="0"/>
            <a:ext cx="8520600" cy="749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Cabin Sketch"/>
                <a:ea typeface="Cabin Sketch"/>
                <a:cs typeface="Cabin Sketch"/>
                <a:sym typeface="Cabin Sketch"/>
              </a:rPr>
              <a:t>Expectations</a:t>
            </a:r>
            <a:r>
              <a:rPr lang="en">
                <a:latin typeface="Bree Serif"/>
                <a:ea typeface="Bree Serif"/>
                <a:cs typeface="Bree Serif"/>
                <a:sym typeface="Bree Serif"/>
              </a:rPr>
              <a:t> </a:t>
            </a:r>
            <a:endParaRPr>
              <a:latin typeface="Bree Serif"/>
              <a:ea typeface="Bree Serif"/>
              <a:cs typeface="Bree Serif"/>
              <a:sym typeface="Bree Serif"/>
            </a:endParaRPr>
          </a:p>
        </p:txBody>
      </p:sp>
      <p:sp>
        <p:nvSpPr>
          <p:cNvPr id="626" name="Google Shape;626;p94"/>
          <p:cNvSpPr txBox="1"/>
          <p:nvPr>
            <p:ph idx="1" type="subTitle"/>
          </p:nvPr>
        </p:nvSpPr>
        <p:spPr>
          <a:xfrm>
            <a:off x="2359325" y="530175"/>
            <a:ext cx="4213500" cy="42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i="1" lang="en" sz="1800">
                <a:latin typeface="Shadows Into Light"/>
                <a:ea typeface="Shadows Into Light"/>
                <a:cs typeface="Shadows Into Light"/>
                <a:sym typeface="Shadows Into Light"/>
              </a:rPr>
              <a:t>Remember: we are </a:t>
            </a:r>
            <a:r>
              <a:rPr b="1" i="1" lang="en" sz="1800" u="sng">
                <a:latin typeface="Shadows Into Light"/>
                <a:ea typeface="Shadows Into Light"/>
                <a:cs typeface="Shadows Into Light"/>
                <a:sym typeface="Shadows Into Light"/>
              </a:rPr>
              <a:t>CHAMPS</a:t>
            </a:r>
            <a:r>
              <a:rPr b="1" i="1" lang="en" sz="1800">
                <a:latin typeface="Shadows Into Light"/>
                <a:ea typeface="Shadows Into Light"/>
                <a:cs typeface="Shadows Into Light"/>
                <a:sym typeface="Shadows Into Light"/>
              </a:rPr>
              <a:t>!</a:t>
            </a:r>
            <a:endParaRPr b="1" i="1" sz="1800">
              <a:latin typeface="Shadows Into Light"/>
              <a:ea typeface="Shadows Into Light"/>
              <a:cs typeface="Shadows Into Light"/>
              <a:sym typeface="Shadows Into Light"/>
            </a:endParaRPr>
          </a:p>
        </p:txBody>
      </p:sp>
      <p:sp>
        <p:nvSpPr>
          <p:cNvPr id="627" name="Google Shape;627;p94"/>
          <p:cNvSpPr txBox="1"/>
          <p:nvPr/>
        </p:nvSpPr>
        <p:spPr>
          <a:xfrm>
            <a:off x="0" y="749700"/>
            <a:ext cx="7824000" cy="429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u="sng">
                <a:latin typeface="Cabin Sketch"/>
                <a:ea typeface="Cabin Sketch"/>
                <a:cs typeface="Cabin Sketch"/>
                <a:sym typeface="Cabin Sketch"/>
              </a:rPr>
              <a:t>C</a:t>
            </a:r>
            <a:r>
              <a:rPr lang="en" sz="1700">
                <a:latin typeface="Cabin Sketch"/>
                <a:ea typeface="Cabin Sketch"/>
                <a:cs typeface="Cabin Sketch"/>
                <a:sym typeface="Cabin Sketch"/>
              </a:rPr>
              <a:t>onversation: We will be respectful and mindful while our peers are speaking</a:t>
            </a:r>
            <a:endParaRPr sz="1700">
              <a:latin typeface="Cabin Sketch"/>
              <a:ea typeface="Cabin Sketch"/>
              <a:cs typeface="Cabin Sketch"/>
              <a:sym typeface="Cabin Sketch"/>
            </a:endParaRPr>
          </a:p>
          <a:p>
            <a:pPr indent="0" lvl="0" marL="0" rtl="0" algn="l">
              <a:spcBef>
                <a:spcPts val="0"/>
              </a:spcBef>
              <a:spcAft>
                <a:spcPts val="0"/>
              </a:spcAft>
              <a:buNone/>
            </a:pPr>
            <a:r>
              <a:t/>
            </a:r>
            <a:endParaRPr sz="1700">
              <a:latin typeface="Cabin Sketch"/>
              <a:ea typeface="Cabin Sketch"/>
              <a:cs typeface="Cabin Sketch"/>
              <a:sym typeface="Cabin Sketch"/>
            </a:endParaRPr>
          </a:p>
          <a:p>
            <a:pPr indent="0" lvl="0" marL="0" rtl="0" algn="l">
              <a:spcBef>
                <a:spcPts val="0"/>
              </a:spcBef>
              <a:spcAft>
                <a:spcPts val="0"/>
              </a:spcAft>
              <a:buNone/>
            </a:pPr>
            <a:r>
              <a:rPr b="1" lang="en" sz="2400" u="sng">
                <a:latin typeface="Cabin Sketch"/>
                <a:ea typeface="Cabin Sketch"/>
                <a:cs typeface="Cabin Sketch"/>
                <a:sym typeface="Cabin Sketch"/>
              </a:rPr>
              <a:t>H</a:t>
            </a:r>
            <a:r>
              <a:rPr lang="en" sz="1700">
                <a:latin typeface="Cabin Sketch"/>
                <a:ea typeface="Cabin Sketch"/>
                <a:cs typeface="Cabin Sketch"/>
                <a:sym typeface="Cabin Sketch"/>
              </a:rPr>
              <a:t>elp: As we share our arguments, we are helping one another shape our ideas</a:t>
            </a:r>
            <a:endParaRPr sz="1700">
              <a:latin typeface="Cabin Sketch"/>
              <a:ea typeface="Cabin Sketch"/>
              <a:cs typeface="Cabin Sketch"/>
              <a:sym typeface="Cabin Sketch"/>
            </a:endParaRPr>
          </a:p>
          <a:p>
            <a:pPr indent="0" lvl="0" marL="0" rtl="0" algn="l">
              <a:spcBef>
                <a:spcPts val="0"/>
              </a:spcBef>
              <a:spcAft>
                <a:spcPts val="0"/>
              </a:spcAft>
              <a:buNone/>
            </a:pPr>
            <a:r>
              <a:t/>
            </a:r>
            <a:endParaRPr sz="1700">
              <a:latin typeface="Cabin Sketch"/>
              <a:ea typeface="Cabin Sketch"/>
              <a:cs typeface="Cabin Sketch"/>
              <a:sym typeface="Cabin Sketch"/>
            </a:endParaRPr>
          </a:p>
          <a:p>
            <a:pPr indent="0" lvl="0" marL="0" rtl="0" algn="l">
              <a:spcBef>
                <a:spcPts val="0"/>
              </a:spcBef>
              <a:spcAft>
                <a:spcPts val="0"/>
              </a:spcAft>
              <a:buNone/>
            </a:pPr>
            <a:r>
              <a:rPr b="1" lang="en" sz="2400" u="sng">
                <a:latin typeface="Cabin Sketch"/>
                <a:ea typeface="Cabin Sketch"/>
                <a:cs typeface="Cabin Sketch"/>
                <a:sym typeface="Cabin Sketch"/>
              </a:rPr>
              <a:t>A</a:t>
            </a:r>
            <a:r>
              <a:rPr lang="en" sz="1700">
                <a:latin typeface="Cabin Sketch"/>
                <a:ea typeface="Cabin Sketch"/>
                <a:cs typeface="Cabin Sketch"/>
                <a:sym typeface="Cabin Sketch"/>
              </a:rPr>
              <a:t>ctivity: We are stimulating our brains to make evidence-based arguments</a:t>
            </a:r>
            <a:endParaRPr sz="1700">
              <a:latin typeface="Cabin Sketch"/>
              <a:ea typeface="Cabin Sketch"/>
              <a:cs typeface="Cabin Sketch"/>
              <a:sym typeface="Cabin Sketch"/>
            </a:endParaRPr>
          </a:p>
          <a:p>
            <a:pPr indent="0" lvl="0" marL="0" rtl="0" algn="l">
              <a:spcBef>
                <a:spcPts val="0"/>
              </a:spcBef>
              <a:spcAft>
                <a:spcPts val="0"/>
              </a:spcAft>
              <a:buNone/>
            </a:pPr>
            <a:r>
              <a:t/>
            </a:r>
            <a:endParaRPr sz="1700">
              <a:latin typeface="Cabin Sketch"/>
              <a:ea typeface="Cabin Sketch"/>
              <a:cs typeface="Cabin Sketch"/>
              <a:sym typeface="Cabin Sketch"/>
            </a:endParaRPr>
          </a:p>
          <a:p>
            <a:pPr indent="0" lvl="0" marL="0" rtl="0" algn="l">
              <a:spcBef>
                <a:spcPts val="0"/>
              </a:spcBef>
              <a:spcAft>
                <a:spcPts val="0"/>
              </a:spcAft>
              <a:buNone/>
            </a:pPr>
            <a:r>
              <a:rPr b="1" lang="en" sz="2400" u="sng">
                <a:latin typeface="Cabin Sketch"/>
                <a:ea typeface="Cabin Sketch"/>
                <a:cs typeface="Cabin Sketch"/>
                <a:sym typeface="Cabin Sketch"/>
              </a:rPr>
              <a:t>M</a:t>
            </a:r>
            <a:r>
              <a:rPr lang="en" sz="1700">
                <a:latin typeface="Cabin Sketch"/>
                <a:ea typeface="Cabin Sketch"/>
                <a:cs typeface="Cabin Sketch"/>
                <a:sym typeface="Cabin Sketch"/>
              </a:rPr>
              <a:t>ovement: After one essay in the air, we will switch groups and complete another</a:t>
            </a:r>
            <a:endParaRPr sz="1700">
              <a:latin typeface="Cabin Sketch"/>
              <a:ea typeface="Cabin Sketch"/>
              <a:cs typeface="Cabin Sketch"/>
              <a:sym typeface="Cabin Sketch"/>
            </a:endParaRPr>
          </a:p>
          <a:p>
            <a:pPr indent="0" lvl="0" marL="0" rtl="0" algn="l">
              <a:spcBef>
                <a:spcPts val="0"/>
              </a:spcBef>
              <a:spcAft>
                <a:spcPts val="0"/>
              </a:spcAft>
              <a:buNone/>
            </a:pPr>
            <a:r>
              <a:t/>
            </a:r>
            <a:endParaRPr sz="1700">
              <a:latin typeface="Cabin Sketch"/>
              <a:ea typeface="Cabin Sketch"/>
              <a:cs typeface="Cabin Sketch"/>
              <a:sym typeface="Cabin Sketch"/>
            </a:endParaRPr>
          </a:p>
          <a:p>
            <a:pPr indent="0" lvl="0" marL="0" rtl="0" algn="l">
              <a:spcBef>
                <a:spcPts val="0"/>
              </a:spcBef>
              <a:spcAft>
                <a:spcPts val="0"/>
              </a:spcAft>
              <a:buNone/>
            </a:pPr>
            <a:r>
              <a:rPr b="1" lang="en" sz="2400" u="sng">
                <a:latin typeface="Cabin Sketch"/>
                <a:ea typeface="Cabin Sketch"/>
                <a:cs typeface="Cabin Sketch"/>
                <a:sym typeface="Cabin Sketch"/>
              </a:rPr>
              <a:t>P</a:t>
            </a:r>
            <a:r>
              <a:rPr lang="en" sz="1700">
                <a:latin typeface="Cabin Sketch"/>
                <a:ea typeface="Cabin Sketch"/>
                <a:cs typeface="Cabin Sketch"/>
                <a:sym typeface="Cabin Sketch"/>
              </a:rPr>
              <a:t>articipation: We will all play important roles in our essay in the air</a:t>
            </a:r>
            <a:endParaRPr sz="1700">
              <a:latin typeface="Cabin Sketch"/>
              <a:ea typeface="Cabin Sketch"/>
              <a:cs typeface="Cabin Sketch"/>
              <a:sym typeface="Cabin Sketch"/>
            </a:endParaRPr>
          </a:p>
          <a:p>
            <a:pPr indent="0" lvl="0" marL="0" rtl="0" algn="l">
              <a:spcBef>
                <a:spcPts val="0"/>
              </a:spcBef>
              <a:spcAft>
                <a:spcPts val="0"/>
              </a:spcAft>
              <a:buNone/>
            </a:pPr>
            <a:r>
              <a:t/>
            </a:r>
            <a:endParaRPr sz="1700">
              <a:latin typeface="Cabin Sketch"/>
              <a:ea typeface="Cabin Sketch"/>
              <a:cs typeface="Cabin Sketch"/>
              <a:sym typeface="Cabin Sketch"/>
            </a:endParaRPr>
          </a:p>
          <a:p>
            <a:pPr indent="0" lvl="0" marL="0" rtl="0" algn="l">
              <a:spcBef>
                <a:spcPts val="0"/>
              </a:spcBef>
              <a:spcAft>
                <a:spcPts val="0"/>
              </a:spcAft>
              <a:buNone/>
            </a:pPr>
            <a:r>
              <a:rPr b="1" lang="en" sz="2400" u="sng">
                <a:latin typeface="Cabin Sketch"/>
                <a:ea typeface="Cabin Sketch"/>
                <a:cs typeface="Cabin Sketch"/>
                <a:sym typeface="Cabin Sketch"/>
              </a:rPr>
              <a:t>S</a:t>
            </a:r>
            <a:r>
              <a:rPr lang="en" sz="1700">
                <a:latin typeface="Cabin Sketch"/>
                <a:ea typeface="Cabin Sketch"/>
                <a:cs typeface="Cabin Sketch"/>
                <a:sym typeface="Cabin Sketch"/>
              </a:rPr>
              <a:t>uccess: We will successfully stimulate our brains to shape evidence-based arguments </a:t>
            </a:r>
            <a:endParaRPr sz="1700">
              <a:latin typeface="Cabin Sketch"/>
              <a:ea typeface="Cabin Sketch"/>
              <a:cs typeface="Cabin Sketch"/>
              <a:sym typeface="Cabin Sketch"/>
            </a:endParaRPr>
          </a:p>
        </p:txBody>
      </p:sp>
      <p:pic>
        <p:nvPicPr>
          <p:cNvPr id="628" name="Google Shape;628;p94"/>
          <p:cNvPicPr preferRelativeResize="0"/>
          <p:nvPr/>
        </p:nvPicPr>
        <p:blipFill>
          <a:blip r:embed="rId3">
            <a:alphaModFix/>
          </a:blip>
          <a:stretch>
            <a:fillRect/>
          </a:stretch>
        </p:blipFill>
        <p:spPr>
          <a:xfrm>
            <a:off x="6830000" y="2009550"/>
            <a:ext cx="2259475" cy="2259475"/>
          </a:xfrm>
          <a:prstGeom prst="rect">
            <a:avLst/>
          </a:prstGeom>
          <a:noFill/>
          <a:ln>
            <a:noFill/>
          </a:ln>
        </p:spPr>
      </p:pic>
      <p:pic>
        <p:nvPicPr>
          <p:cNvPr id="629" name="Google Shape;629;p94"/>
          <p:cNvPicPr preferRelativeResize="0"/>
          <p:nvPr/>
        </p:nvPicPr>
        <p:blipFill>
          <a:blip r:embed="rId4">
            <a:alphaModFix/>
          </a:blip>
          <a:stretch>
            <a:fillRect/>
          </a:stretch>
        </p:blipFill>
        <p:spPr>
          <a:xfrm flipH="1">
            <a:off x="2251600" y="98950"/>
            <a:ext cx="787084" cy="749699"/>
          </a:xfrm>
          <a:prstGeom prst="rect">
            <a:avLst/>
          </a:prstGeom>
          <a:noFill/>
          <a:ln>
            <a:noFill/>
          </a:ln>
        </p:spPr>
      </p:pic>
      <p:pic>
        <p:nvPicPr>
          <p:cNvPr id="630" name="Google Shape;630;p94"/>
          <p:cNvPicPr preferRelativeResize="0"/>
          <p:nvPr/>
        </p:nvPicPr>
        <p:blipFill>
          <a:blip r:embed="rId4">
            <a:alphaModFix/>
          </a:blip>
          <a:stretch>
            <a:fillRect/>
          </a:stretch>
        </p:blipFill>
        <p:spPr>
          <a:xfrm flipH="1">
            <a:off x="6042925" y="98950"/>
            <a:ext cx="787084" cy="7496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FFFF"/>
        </a:solidFill>
      </p:bgPr>
    </p:bg>
    <p:spTree>
      <p:nvGrpSpPr>
        <p:cNvPr id="634" name="Shape 634"/>
        <p:cNvGrpSpPr/>
        <p:nvPr/>
      </p:nvGrpSpPr>
      <p:grpSpPr>
        <a:xfrm>
          <a:off x="0" y="0"/>
          <a:ext cx="0" cy="0"/>
          <a:chOff x="0" y="0"/>
          <a:chExt cx="0" cy="0"/>
        </a:xfrm>
      </p:grpSpPr>
      <p:sp>
        <p:nvSpPr>
          <p:cNvPr id="635" name="Google Shape;635;p95"/>
          <p:cNvSpPr txBox="1"/>
          <p:nvPr>
            <p:ph type="ctrTitle"/>
          </p:nvPr>
        </p:nvSpPr>
        <p:spPr>
          <a:xfrm>
            <a:off x="798751" y="125450"/>
            <a:ext cx="7546500" cy="720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Cabin Sketch"/>
                <a:ea typeface="Cabin Sketch"/>
                <a:cs typeface="Cabin Sketch"/>
                <a:sym typeface="Cabin Sketch"/>
              </a:rPr>
              <a:t>Evaluate</a:t>
            </a:r>
            <a:r>
              <a:rPr lang="en">
                <a:latin typeface="Bree Serif"/>
                <a:ea typeface="Bree Serif"/>
                <a:cs typeface="Bree Serif"/>
                <a:sym typeface="Bree Serif"/>
              </a:rPr>
              <a:t> </a:t>
            </a:r>
            <a:endParaRPr>
              <a:latin typeface="Bree Serif"/>
              <a:ea typeface="Bree Serif"/>
              <a:cs typeface="Bree Serif"/>
              <a:sym typeface="Bree Serif"/>
            </a:endParaRPr>
          </a:p>
        </p:txBody>
      </p:sp>
      <p:sp>
        <p:nvSpPr>
          <p:cNvPr id="636" name="Google Shape;636;p95"/>
          <p:cNvSpPr txBox="1"/>
          <p:nvPr>
            <p:ph idx="1" type="subTitle"/>
          </p:nvPr>
        </p:nvSpPr>
        <p:spPr>
          <a:xfrm>
            <a:off x="311700" y="929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3"/>
                </a:solidFill>
                <a:latin typeface="Bree Serif"/>
                <a:ea typeface="Bree Serif"/>
                <a:cs typeface="Bree Serif"/>
                <a:sym typeface="Bree Serif"/>
              </a:rPr>
              <a:t>Both during and after the Fishbowl activity ask yourself….</a:t>
            </a:r>
            <a:endParaRPr>
              <a:solidFill>
                <a:schemeClr val="accent3"/>
              </a:solidFill>
              <a:latin typeface="Bree Serif"/>
              <a:ea typeface="Bree Serif"/>
              <a:cs typeface="Bree Serif"/>
              <a:sym typeface="Bree Serif"/>
            </a:endParaRPr>
          </a:p>
        </p:txBody>
      </p:sp>
      <p:sp>
        <p:nvSpPr>
          <p:cNvPr id="637" name="Google Shape;637;p95"/>
          <p:cNvSpPr txBox="1"/>
          <p:nvPr/>
        </p:nvSpPr>
        <p:spPr>
          <a:xfrm>
            <a:off x="363150" y="1912225"/>
            <a:ext cx="8417700" cy="3024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Cabin Sketch"/>
              <a:buChar char="★"/>
            </a:pPr>
            <a:r>
              <a:rPr b="1" lang="en" sz="1800">
                <a:solidFill>
                  <a:schemeClr val="dk1"/>
                </a:solidFill>
                <a:latin typeface="Cabin Sketch"/>
                <a:ea typeface="Cabin Sketch"/>
                <a:cs typeface="Cabin Sketch"/>
                <a:sym typeface="Cabin Sketch"/>
              </a:rPr>
              <a:t>Did I speak enough during the activity ?</a:t>
            </a:r>
            <a:endParaRPr b="1" sz="1800">
              <a:solidFill>
                <a:schemeClr val="dk1"/>
              </a:solidFill>
              <a:latin typeface="Cabin Sketch"/>
              <a:ea typeface="Cabin Sketch"/>
              <a:cs typeface="Cabin Sketch"/>
              <a:sym typeface="Cabin Sketch"/>
            </a:endParaRPr>
          </a:p>
          <a:p>
            <a:pPr indent="0" lvl="0" marL="45720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0" lvl="0" marL="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342900" lvl="0" marL="457200" rtl="0" algn="l">
              <a:spcBef>
                <a:spcPts val="0"/>
              </a:spcBef>
              <a:spcAft>
                <a:spcPts val="0"/>
              </a:spcAft>
              <a:buClr>
                <a:schemeClr val="dk1"/>
              </a:buClr>
              <a:buSzPts val="1800"/>
              <a:buFont typeface="Cabin Sketch"/>
              <a:buChar char="★"/>
            </a:pPr>
            <a:r>
              <a:rPr b="1" lang="en" sz="1800">
                <a:solidFill>
                  <a:schemeClr val="dk1"/>
                </a:solidFill>
                <a:latin typeface="Cabin Sketch"/>
                <a:ea typeface="Cabin Sketch"/>
                <a:cs typeface="Cabin Sketch"/>
                <a:sym typeface="Cabin Sketch"/>
              </a:rPr>
              <a:t>Did I </a:t>
            </a:r>
            <a:r>
              <a:rPr b="1" lang="en" sz="1800">
                <a:solidFill>
                  <a:schemeClr val="dk1"/>
                </a:solidFill>
                <a:latin typeface="Cabin Sketch"/>
                <a:ea typeface="Cabin Sketch"/>
                <a:cs typeface="Cabin Sketch"/>
                <a:sym typeface="Cabin Sketch"/>
              </a:rPr>
              <a:t>successfully</a:t>
            </a:r>
            <a:r>
              <a:rPr b="1" lang="en" sz="1800">
                <a:solidFill>
                  <a:schemeClr val="dk1"/>
                </a:solidFill>
                <a:latin typeface="Cabin Sketch"/>
                <a:ea typeface="Cabin Sketch"/>
                <a:cs typeface="Cabin Sketch"/>
                <a:sym typeface="Cabin Sketch"/>
              </a:rPr>
              <a:t> complete my role ?</a:t>
            </a:r>
            <a:endParaRPr b="1" sz="1800">
              <a:solidFill>
                <a:schemeClr val="dk1"/>
              </a:solidFill>
              <a:latin typeface="Cabin Sketch"/>
              <a:ea typeface="Cabin Sketch"/>
              <a:cs typeface="Cabin Sketch"/>
              <a:sym typeface="Cabin Sketch"/>
            </a:endParaRPr>
          </a:p>
          <a:p>
            <a:pPr indent="0" lvl="0" marL="45720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0" lvl="0" marL="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342900" lvl="0" marL="457200" rtl="0" algn="l">
              <a:spcBef>
                <a:spcPts val="0"/>
              </a:spcBef>
              <a:spcAft>
                <a:spcPts val="0"/>
              </a:spcAft>
              <a:buClr>
                <a:schemeClr val="dk1"/>
              </a:buClr>
              <a:buSzPts val="1800"/>
              <a:buFont typeface="Cabin Sketch"/>
              <a:buChar char="★"/>
            </a:pPr>
            <a:r>
              <a:rPr b="1" lang="en" sz="1800">
                <a:solidFill>
                  <a:schemeClr val="dk1"/>
                </a:solidFill>
                <a:latin typeface="Cabin Sketch"/>
                <a:ea typeface="Cabin Sketch"/>
                <a:cs typeface="Cabin Sketch"/>
                <a:sym typeface="Cabin Sketch"/>
              </a:rPr>
              <a:t>Did my group use all of the documents ?</a:t>
            </a:r>
            <a:endParaRPr b="1" sz="1800">
              <a:solidFill>
                <a:schemeClr val="dk1"/>
              </a:solidFill>
              <a:latin typeface="Cabin Sketch"/>
              <a:ea typeface="Cabin Sketch"/>
              <a:cs typeface="Cabin Sketch"/>
              <a:sym typeface="Cabin Sketch"/>
            </a:endParaRPr>
          </a:p>
          <a:p>
            <a:pPr indent="0" lvl="0" marL="45720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0" lvl="0" marL="0" rtl="0" algn="l">
              <a:spcBef>
                <a:spcPts val="0"/>
              </a:spcBef>
              <a:spcAft>
                <a:spcPts val="0"/>
              </a:spcAft>
              <a:buNone/>
            </a:pPr>
            <a:r>
              <a:t/>
            </a:r>
            <a:endParaRPr b="1" sz="1800">
              <a:solidFill>
                <a:schemeClr val="dk1"/>
              </a:solidFill>
              <a:latin typeface="Cabin Sketch"/>
              <a:ea typeface="Cabin Sketch"/>
              <a:cs typeface="Cabin Sketch"/>
              <a:sym typeface="Cabin Sketch"/>
            </a:endParaRPr>
          </a:p>
          <a:p>
            <a:pPr indent="-342900" lvl="0" marL="457200" rtl="0" algn="l">
              <a:spcBef>
                <a:spcPts val="0"/>
              </a:spcBef>
              <a:spcAft>
                <a:spcPts val="0"/>
              </a:spcAft>
              <a:buClr>
                <a:schemeClr val="dk1"/>
              </a:buClr>
              <a:buSzPts val="1800"/>
              <a:buFont typeface="Cabin Sketch"/>
              <a:buChar char="★"/>
            </a:pPr>
            <a:r>
              <a:rPr b="1" lang="en" sz="1800">
                <a:solidFill>
                  <a:schemeClr val="dk1"/>
                </a:solidFill>
                <a:latin typeface="Cabin Sketch"/>
                <a:ea typeface="Cabin Sketch"/>
                <a:cs typeface="Cabin Sketch"/>
                <a:sym typeface="Cabin Sketch"/>
              </a:rPr>
              <a:t>Did my group </a:t>
            </a:r>
            <a:r>
              <a:rPr b="1" lang="en" sz="1800">
                <a:solidFill>
                  <a:schemeClr val="dk1"/>
                </a:solidFill>
                <a:latin typeface="Cabin Sketch"/>
                <a:ea typeface="Cabin Sketch"/>
                <a:cs typeface="Cabin Sketch"/>
                <a:sym typeface="Cabin Sketch"/>
              </a:rPr>
              <a:t>successfully</a:t>
            </a:r>
            <a:r>
              <a:rPr b="1" lang="en" sz="1800">
                <a:solidFill>
                  <a:schemeClr val="dk1"/>
                </a:solidFill>
                <a:latin typeface="Cabin Sketch"/>
                <a:ea typeface="Cabin Sketch"/>
                <a:cs typeface="Cabin Sketch"/>
                <a:sym typeface="Cabin Sketch"/>
              </a:rPr>
              <a:t> answer the BIG question ?</a:t>
            </a:r>
            <a:endParaRPr b="1" sz="1800">
              <a:solidFill>
                <a:schemeClr val="dk1"/>
              </a:solidFill>
              <a:latin typeface="Cabin Sketch"/>
              <a:ea typeface="Cabin Sketch"/>
              <a:cs typeface="Cabin Sketch"/>
              <a:sym typeface="Cabin Sketch"/>
            </a:endParaRPr>
          </a:p>
        </p:txBody>
      </p:sp>
      <p:pic>
        <p:nvPicPr>
          <p:cNvPr id="638" name="Google Shape;638;p95"/>
          <p:cNvPicPr preferRelativeResize="0"/>
          <p:nvPr/>
        </p:nvPicPr>
        <p:blipFill>
          <a:blip r:embed="rId3">
            <a:alphaModFix/>
          </a:blip>
          <a:stretch>
            <a:fillRect/>
          </a:stretch>
        </p:blipFill>
        <p:spPr>
          <a:xfrm>
            <a:off x="6172900" y="1805400"/>
            <a:ext cx="2659399" cy="2659399"/>
          </a:xfrm>
          <a:prstGeom prst="rect">
            <a:avLst/>
          </a:prstGeom>
          <a:noFill/>
          <a:ln>
            <a:noFill/>
          </a:ln>
        </p:spPr>
      </p:pic>
      <p:pic>
        <p:nvPicPr>
          <p:cNvPr id="639" name="Google Shape;639;p95"/>
          <p:cNvPicPr preferRelativeResize="0"/>
          <p:nvPr/>
        </p:nvPicPr>
        <p:blipFill>
          <a:blip r:embed="rId4">
            <a:alphaModFix/>
          </a:blip>
          <a:stretch>
            <a:fillRect/>
          </a:stretch>
        </p:blipFill>
        <p:spPr>
          <a:xfrm>
            <a:off x="1179984" y="125450"/>
            <a:ext cx="1278691" cy="928374"/>
          </a:xfrm>
          <a:prstGeom prst="rect">
            <a:avLst/>
          </a:prstGeom>
          <a:noFill/>
          <a:ln>
            <a:noFill/>
          </a:ln>
        </p:spPr>
      </p:pic>
      <p:pic>
        <p:nvPicPr>
          <p:cNvPr id="640" name="Google Shape;640;p95"/>
          <p:cNvPicPr preferRelativeResize="0"/>
          <p:nvPr/>
        </p:nvPicPr>
        <p:blipFill>
          <a:blip r:embed="rId4">
            <a:alphaModFix/>
          </a:blip>
          <a:stretch>
            <a:fillRect/>
          </a:stretch>
        </p:blipFill>
        <p:spPr>
          <a:xfrm>
            <a:off x="6523509" y="125450"/>
            <a:ext cx="1278691" cy="9283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4" name="Shape 644"/>
        <p:cNvGrpSpPr/>
        <p:nvPr/>
      </p:nvGrpSpPr>
      <p:grpSpPr>
        <a:xfrm>
          <a:off x="0" y="0"/>
          <a:ext cx="0" cy="0"/>
          <a:chOff x="0" y="0"/>
          <a:chExt cx="0" cy="0"/>
        </a:xfrm>
      </p:grpSpPr>
      <p:sp>
        <p:nvSpPr>
          <p:cNvPr id="645" name="Google Shape;645;p96"/>
          <p:cNvSpPr txBox="1"/>
          <p:nvPr>
            <p:ph type="ctrTitle"/>
          </p:nvPr>
        </p:nvSpPr>
        <p:spPr>
          <a:xfrm>
            <a:off x="141658" y="20942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5000">
                <a:solidFill>
                  <a:srgbClr val="0000FF"/>
                </a:solidFill>
                <a:latin typeface="Comfortaa"/>
                <a:ea typeface="Comfortaa"/>
                <a:cs typeface="Comfortaa"/>
                <a:sym typeface="Comfortaa"/>
              </a:rPr>
              <a:t>Lesson 9</a:t>
            </a:r>
            <a:endParaRPr sz="5000">
              <a:solidFill>
                <a:srgbClr val="0000FF"/>
              </a:solidFill>
              <a:latin typeface="Comfortaa"/>
              <a:ea typeface="Comfortaa"/>
              <a:cs typeface="Comfortaa"/>
              <a:sym typeface="Comfortaa"/>
            </a:endParaRPr>
          </a:p>
          <a:p>
            <a:pPr indent="0" lvl="0" marL="0" rtl="0" algn="ctr">
              <a:spcBef>
                <a:spcPts val="0"/>
              </a:spcBef>
              <a:spcAft>
                <a:spcPts val="0"/>
              </a:spcAft>
              <a:buNone/>
            </a:pPr>
            <a:r>
              <a:rPr lang="en" sz="5000">
                <a:solidFill>
                  <a:srgbClr val="0000FF"/>
                </a:solidFill>
                <a:latin typeface="Comfortaa"/>
                <a:ea typeface="Comfortaa"/>
                <a:cs typeface="Comfortaa"/>
                <a:sym typeface="Comfortaa"/>
              </a:rPr>
              <a:t>Compelling Question:</a:t>
            </a:r>
            <a:endParaRPr sz="5000">
              <a:solidFill>
                <a:srgbClr val="0000FF"/>
              </a:solidFill>
              <a:latin typeface="Comfortaa"/>
              <a:ea typeface="Comfortaa"/>
              <a:cs typeface="Comfortaa"/>
              <a:sym typeface="Comfortaa"/>
            </a:endParaRPr>
          </a:p>
          <a:p>
            <a:pPr indent="0" lvl="0" marL="0" rtl="0" algn="ctr">
              <a:spcBef>
                <a:spcPts val="0"/>
              </a:spcBef>
              <a:spcAft>
                <a:spcPts val="0"/>
              </a:spcAft>
              <a:buNone/>
            </a:pPr>
            <a:r>
              <a:t/>
            </a:r>
            <a:endParaRPr sz="5000">
              <a:solidFill>
                <a:srgbClr val="0000FF"/>
              </a:solidFill>
              <a:latin typeface="Comfortaa"/>
              <a:ea typeface="Comfortaa"/>
              <a:cs typeface="Comfortaa"/>
              <a:sym typeface="Comfortaa"/>
            </a:endParaRPr>
          </a:p>
          <a:p>
            <a:pPr indent="0" lvl="0" marL="0" rtl="0" algn="ctr">
              <a:spcBef>
                <a:spcPts val="0"/>
              </a:spcBef>
              <a:spcAft>
                <a:spcPts val="0"/>
              </a:spcAft>
              <a:buNone/>
            </a:pPr>
            <a:r>
              <a:rPr lang="en" sz="5000">
                <a:solidFill>
                  <a:srgbClr val="0000FF"/>
                </a:solidFill>
                <a:latin typeface="Comfortaa"/>
                <a:ea typeface="Comfortaa"/>
                <a:cs typeface="Comfortaa"/>
                <a:sym typeface="Comfortaa"/>
              </a:rPr>
              <a:t>What is Taking Informed </a:t>
            </a:r>
            <a:endParaRPr sz="5000">
              <a:solidFill>
                <a:srgbClr val="0000FF"/>
              </a:solidFill>
              <a:latin typeface="Comfortaa"/>
              <a:ea typeface="Comfortaa"/>
              <a:cs typeface="Comfortaa"/>
              <a:sym typeface="Comfortaa"/>
            </a:endParaRPr>
          </a:p>
          <a:p>
            <a:pPr indent="0" lvl="0" marL="0" rtl="0" algn="ctr">
              <a:spcBef>
                <a:spcPts val="0"/>
              </a:spcBef>
              <a:spcAft>
                <a:spcPts val="0"/>
              </a:spcAft>
              <a:buNone/>
            </a:pPr>
            <a:r>
              <a:rPr lang="en" sz="5000">
                <a:solidFill>
                  <a:srgbClr val="0000FF"/>
                </a:solidFill>
                <a:latin typeface="Comfortaa"/>
                <a:ea typeface="Comfortaa"/>
                <a:cs typeface="Comfortaa"/>
                <a:sym typeface="Comfortaa"/>
              </a:rPr>
              <a:t>Action?</a:t>
            </a:r>
            <a:endParaRPr sz="5000">
              <a:solidFill>
                <a:srgbClr val="0000FF"/>
              </a:solidFill>
              <a:latin typeface="Comfortaa"/>
              <a:ea typeface="Comfortaa"/>
              <a:cs typeface="Comfortaa"/>
              <a:sym typeface="Comfortaa"/>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pic>
        <p:nvPicPr>
          <p:cNvPr descr="In Uganda, new data is showing a sharp increase in the number of people living in poverty. The latest National Household Survey shows there are eight million poor Ugandans. That's up from 6.7 million in 2012-2013. CGTN's Michael Baleke has more details.&#10;&#10;Subscribe to us on YouTube: http://ow.ly/Zvqj30aIsgY&#10;&#10;Follow us on:&#10;&#10;Facebook: https://www.facebook.com/cgtnafrica/&#10;Twitter: https://twitter.com/cgtnafrica" id="650" name="Google Shape;650;p97" title="Survey: Sharp hike in number of Ugandans living in poverty">
            <a:hlinkClick r:id="rId3"/>
          </p:cNvPr>
          <p:cNvPicPr preferRelativeResize="0"/>
          <p:nvPr/>
        </p:nvPicPr>
        <p:blipFill>
          <a:blip r:embed="rId4">
            <a:alphaModFix/>
          </a:blip>
          <a:stretch>
            <a:fillRect/>
          </a:stretch>
        </p:blipFill>
        <p:spPr>
          <a:xfrm>
            <a:off x="1254000" y="425075"/>
            <a:ext cx="5900350" cy="44252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98"/>
          <p:cNvSpPr/>
          <p:nvPr/>
        </p:nvSpPr>
        <p:spPr>
          <a:xfrm>
            <a:off x="1498425" y="209625"/>
            <a:ext cx="6121174" cy="895599"/>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CC0000"/>
                </a:solidFill>
                <a:latin typeface="Arial"/>
              </a:rPr>
              <a:t>This is Reagan</a:t>
            </a:r>
          </a:p>
        </p:txBody>
      </p:sp>
      <p:pic>
        <p:nvPicPr>
          <p:cNvPr id="656" name="Google Shape;656;p98"/>
          <p:cNvPicPr preferRelativeResize="0"/>
          <p:nvPr/>
        </p:nvPicPr>
        <p:blipFill>
          <a:blip r:embed="rId3">
            <a:alphaModFix/>
          </a:blip>
          <a:stretch>
            <a:fillRect/>
          </a:stretch>
        </p:blipFill>
        <p:spPr>
          <a:xfrm>
            <a:off x="152400" y="1733525"/>
            <a:ext cx="4332225" cy="3257575"/>
          </a:xfrm>
          <a:prstGeom prst="rect">
            <a:avLst/>
          </a:prstGeom>
          <a:noFill/>
          <a:ln>
            <a:noFill/>
          </a:ln>
        </p:spPr>
      </p:pic>
      <p:pic>
        <p:nvPicPr>
          <p:cNvPr id="657" name="Google Shape;657;p98"/>
          <p:cNvPicPr preferRelativeResize="0"/>
          <p:nvPr/>
        </p:nvPicPr>
        <p:blipFill>
          <a:blip r:embed="rId4">
            <a:alphaModFix/>
          </a:blip>
          <a:stretch>
            <a:fillRect/>
          </a:stretch>
        </p:blipFill>
        <p:spPr>
          <a:xfrm>
            <a:off x="4650925" y="1846651"/>
            <a:ext cx="4493076" cy="30313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99"/>
          <p:cNvSpPr/>
          <p:nvPr/>
        </p:nvSpPr>
        <p:spPr>
          <a:xfrm>
            <a:off x="1254000" y="159400"/>
            <a:ext cx="6960725" cy="9380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Brain Storm</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100"/>
          <p:cNvSpPr txBox="1"/>
          <p:nvPr/>
        </p:nvSpPr>
        <p:spPr>
          <a:xfrm>
            <a:off x="1771800" y="95675"/>
            <a:ext cx="5600400" cy="15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Bree Serif"/>
                <a:ea typeface="Bree Serif"/>
                <a:cs typeface="Bree Serif"/>
                <a:sym typeface="Bree Serif"/>
              </a:rPr>
              <a:t>What is Informed Action?</a:t>
            </a:r>
            <a:endParaRPr sz="2400">
              <a:latin typeface="Bree Serif"/>
              <a:ea typeface="Bree Serif"/>
              <a:cs typeface="Bree Serif"/>
              <a:sym typeface="Bree Serif"/>
            </a:endParaRPr>
          </a:p>
        </p:txBody>
      </p:sp>
      <p:sp>
        <p:nvSpPr>
          <p:cNvPr id="668" name="Google Shape;668;p100"/>
          <p:cNvSpPr txBox="1"/>
          <p:nvPr/>
        </p:nvSpPr>
        <p:spPr>
          <a:xfrm>
            <a:off x="570925" y="1009500"/>
            <a:ext cx="4792800" cy="216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latin typeface="Bree Serif"/>
                <a:ea typeface="Bree Serif"/>
                <a:cs typeface="Bree Serif"/>
                <a:sym typeface="Bree Serif"/>
              </a:rPr>
              <a:t>It is creating informed citizens and working together collaboratively to understand the importance of historical events, connecting them to current issues and making a </a:t>
            </a:r>
            <a:r>
              <a:rPr lang="en" sz="1800">
                <a:latin typeface="Bree Serif"/>
                <a:ea typeface="Bree Serif"/>
                <a:cs typeface="Bree Serif"/>
                <a:sym typeface="Bree Serif"/>
              </a:rPr>
              <a:t>difference</a:t>
            </a:r>
            <a:r>
              <a:rPr lang="en" sz="1800">
                <a:latin typeface="Bree Serif"/>
                <a:ea typeface="Bree Serif"/>
                <a:cs typeface="Bree Serif"/>
                <a:sym typeface="Bree Serif"/>
              </a:rPr>
              <a:t> in a real way.</a:t>
            </a:r>
            <a:endParaRPr sz="1800">
              <a:latin typeface="Bree Serif"/>
              <a:ea typeface="Bree Serif"/>
              <a:cs typeface="Bree Serif"/>
              <a:sym typeface="Bree Serif"/>
            </a:endParaRPr>
          </a:p>
        </p:txBody>
      </p:sp>
      <p:pic>
        <p:nvPicPr>
          <p:cNvPr id="669" name="Google Shape;669;p100"/>
          <p:cNvPicPr preferRelativeResize="0"/>
          <p:nvPr/>
        </p:nvPicPr>
        <p:blipFill>
          <a:blip r:embed="rId3">
            <a:alphaModFix/>
          </a:blip>
          <a:stretch>
            <a:fillRect/>
          </a:stretch>
        </p:blipFill>
        <p:spPr>
          <a:xfrm>
            <a:off x="6092900" y="885600"/>
            <a:ext cx="2621275" cy="27063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101"/>
          <p:cNvSpPr/>
          <p:nvPr/>
        </p:nvSpPr>
        <p:spPr>
          <a:xfrm>
            <a:off x="412475" y="346535"/>
            <a:ext cx="8191730" cy="53940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FF0000"/>
                </a:solidFill>
                <a:latin typeface="Arial"/>
              </a:rPr>
              <a:t>Taking Informed Action: Group 1</a:t>
            </a:r>
          </a:p>
        </p:txBody>
      </p:sp>
      <p:sp>
        <p:nvSpPr>
          <p:cNvPr id="675" name="Google Shape;675;p101"/>
          <p:cNvSpPr txBox="1"/>
          <p:nvPr/>
        </p:nvSpPr>
        <p:spPr>
          <a:xfrm>
            <a:off x="1094600" y="630900"/>
            <a:ext cx="65964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Your group will make informative flyers and posters displaying the needs of the people in Uganda. Assign people to informed action jobs.</a:t>
            </a:r>
            <a:endParaRPr sz="18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75"/>
                                        </p:tgtEl>
                                        <p:attrNameLst>
                                          <p:attrName>style.visibility</p:attrName>
                                        </p:attrNameLst>
                                      </p:cBhvr>
                                      <p:to>
                                        <p:strVal val="visible"/>
                                      </p:to>
                                    </p:set>
                                    <p:anim calcmode="lin" valueType="num">
                                      <p:cBhvr additive="base">
                                        <p:cTn dur="1000"/>
                                        <p:tgtEl>
                                          <p:spTgt spid="67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102"/>
          <p:cNvSpPr/>
          <p:nvPr/>
        </p:nvSpPr>
        <p:spPr>
          <a:xfrm>
            <a:off x="412475" y="346535"/>
            <a:ext cx="8266488" cy="53940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FF00"/>
                </a:solidFill>
                <a:latin typeface="Arial"/>
              </a:rPr>
              <a:t>Taking Informed Action: Group 2</a:t>
            </a:r>
          </a:p>
        </p:txBody>
      </p:sp>
      <p:sp>
        <p:nvSpPr>
          <p:cNvPr id="681" name="Google Shape;681;p102"/>
          <p:cNvSpPr txBox="1"/>
          <p:nvPr/>
        </p:nvSpPr>
        <p:spPr>
          <a:xfrm>
            <a:off x="1171350" y="797000"/>
            <a:ext cx="68013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Your group will plan a fundraiser to raise money and supplies to send to the people in Uganda and Reagan. Assign people to informed action jobs.</a:t>
            </a:r>
            <a:endParaRPr sz="1800">
              <a:solidFill>
                <a:schemeClr val="dk1"/>
              </a:solidFill>
            </a:endParaRPr>
          </a:p>
        </p:txBody>
      </p:sp>
      <p:pic>
        <p:nvPicPr>
          <p:cNvPr id="682" name="Google Shape;682;p102"/>
          <p:cNvPicPr preferRelativeResize="0"/>
          <p:nvPr/>
        </p:nvPicPr>
        <p:blipFill>
          <a:blip r:embed="rId3">
            <a:alphaModFix/>
          </a:blip>
          <a:stretch>
            <a:fillRect/>
          </a:stretch>
        </p:blipFill>
        <p:spPr>
          <a:xfrm>
            <a:off x="4165800" y="2763050"/>
            <a:ext cx="3450250" cy="23001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103"/>
          <p:cNvSpPr/>
          <p:nvPr/>
        </p:nvSpPr>
        <p:spPr>
          <a:xfrm>
            <a:off x="412475" y="346535"/>
            <a:ext cx="8271088" cy="53940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8E7CC3"/>
                </a:solidFill>
                <a:latin typeface="Arial"/>
              </a:rPr>
              <a:t>Taking Informed Action: Group 3</a:t>
            </a:r>
          </a:p>
        </p:txBody>
      </p:sp>
      <p:sp>
        <p:nvSpPr>
          <p:cNvPr id="688" name="Google Shape;688;p103"/>
          <p:cNvSpPr txBox="1"/>
          <p:nvPr/>
        </p:nvSpPr>
        <p:spPr>
          <a:xfrm>
            <a:off x="1041450" y="1071750"/>
            <a:ext cx="65034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Your group will create a social media account (Twitter, Instagram, Facebook, etc.) and post pictures and facts about Uganda and poverty there.  Assign people to informed action jobs.</a:t>
            </a:r>
            <a:endParaRPr sz="1800">
              <a:solidFill>
                <a:schemeClr val="dk1"/>
              </a:solidFill>
            </a:endParaRPr>
          </a:p>
        </p:txBody>
      </p:sp>
      <p:pic>
        <p:nvPicPr>
          <p:cNvPr id="689" name="Google Shape;689;p103"/>
          <p:cNvPicPr preferRelativeResize="0"/>
          <p:nvPr/>
        </p:nvPicPr>
        <p:blipFill>
          <a:blip r:embed="rId3">
            <a:alphaModFix/>
          </a:blip>
          <a:stretch>
            <a:fillRect/>
          </a:stretch>
        </p:blipFill>
        <p:spPr>
          <a:xfrm>
            <a:off x="7258300" y="3220025"/>
            <a:ext cx="1790050" cy="1790050"/>
          </a:xfrm>
          <a:prstGeom prst="rect">
            <a:avLst/>
          </a:prstGeom>
          <a:noFill/>
          <a:ln>
            <a:noFill/>
          </a:ln>
        </p:spPr>
      </p:pic>
      <p:pic>
        <p:nvPicPr>
          <p:cNvPr id="690" name="Google Shape;690;p103"/>
          <p:cNvPicPr preferRelativeResize="0"/>
          <p:nvPr/>
        </p:nvPicPr>
        <p:blipFill>
          <a:blip r:embed="rId4">
            <a:alphaModFix/>
          </a:blip>
          <a:stretch>
            <a:fillRect/>
          </a:stretch>
        </p:blipFill>
        <p:spPr>
          <a:xfrm>
            <a:off x="74425" y="3298775"/>
            <a:ext cx="1509400" cy="1509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153" name="Shape 153"/>
        <p:cNvGrpSpPr/>
        <p:nvPr/>
      </p:nvGrpSpPr>
      <p:grpSpPr>
        <a:xfrm>
          <a:off x="0" y="0"/>
          <a:ext cx="0" cy="0"/>
          <a:chOff x="0" y="0"/>
          <a:chExt cx="0" cy="0"/>
        </a:xfrm>
      </p:grpSpPr>
      <p:pic>
        <p:nvPicPr>
          <p:cNvPr id="154" name="Google Shape;154;p32"/>
          <p:cNvPicPr preferRelativeResize="0"/>
          <p:nvPr/>
        </p:nvPicPr>
        <p:blipFill>
          <a:blip r:embed="rId3">
            <a:alphaModFix/>
          </a:blip>
          <a:stretch>
            <a:fillRect/>
          </a:stretch>
        </p:blipFill>
        <p:spPr>
          <a:xfrm>
            <a:off x="1863625" y="0"/>
            <a:ext cx="5168336" cy="51434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104"/>
          <p:cNvSpPr/>
          <p:nvPr/>
        </p:nvSpPr>
        <p:spPr>
          <a:xfrm>
            <a:off x="412475" y="346535"/>
            <a:ext cx="8269363" cy="53940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6AA84F"/>
                </a:solidFill>
                <a:latin typeface="Arial"/>
              </a:rPr>
              <a:t>Taking Informed Action: Group 4</a:t>
            </a:r>
          </a:p>
        </p:txBody>
      </p:sp>
      <p:sp>
        <p:nvSpPr>
          <p:cNvPr id="696" name="Google Shape;696;p104"/>
          <p:cNvSpPr txBox="1"/>
          <p:nvPr/>
        </p:nvSpPr>
        <p:spPr>
          <a:xfrm>
            <a:off x="1604675" y="885950"/>
            <a:ext cx="61956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800">
                <a:solidFill>
                  <a:schemeClr val="dk1"/>
                </a:solidFill>
              </a:rPr>
              <a:t>Your group will create an informational video about the poverty. Assign people to informed action jobs.</a:t>
            </a:r>
            <a:endParaRPr sz="1800">
              <a:solidFill>
                <a:schemeClr val="dk1"/>
              </a:solidFill>
            </a:endParaRPr>
          </a:p>
        </p:txBody>
      </p:sp>
      <p:pic>
        <p:nvPicPr>
          <p:cNvPr id="697" name="Google Shape;697;p104"/>
          <p:cNvPicPr preferRelativeResize="0"/>
          <p:nvPr/>
        </p:nvPicPr>
        <p:blipFill>
          <a:blip r:embed="rId3">
            <a:alphaModFix/>
          </a:blip>
          <a:stretch>
            <a:fillRect/>
          </a:stretch>
        </p:blipFill>
        <p:spPr>
          <a:xfrm>
            <a:off x="5441026" y="2801375"/>
            <a:ext cx="3099875" cy="234212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1" name="Shape 701"/>
        <p:cNvGrpSpPr/>
        <p:nvPr/>
      </p:nvGrpSpPr>
      <p:grpSpPr>
        <a:xfrm>
          <a:off x="0" y="0"/>
          <a:ext cx="0" cy="0"/>
          <a:chOff x="0" y="0"/>
          <a:chExt cx="0" cy="0"/>
        </a:xfrm>
      </p:grpSpPr>
      <p:sp>
        <p:nvSpPr>
          <p:cNvPr id="702" name="Google Shape;702;p105"/>
          <p:cNvSpPr/>
          <p:nvPr/>
        </p:nvSpPr>
        <p:spPr>
          <a:xfrm>
            <a:off x="393200" y="1769325"/>
            <a:ext cx="8533519" cy="1163750"/>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9900FF"/>
                </a:solidFill>
                <a:latin typeface="Arial"/>
              </a:rPr>
              <a:t>Now It's Your Turn!</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58" name="Shape 158"/>
        <p:cNvGrpSpPr/>
        <p:nvPr/>
      </p:nvGrpSpPr>
      <p:grpSpPr>
        <a:xfrm>
          <a:off x="0" y="0"/>
          <a:ext cx="0" cy="0"/>
          <a:chOff x="0" y="0"/>
          <a:chExt cx="0" cy="0"/>
        </a:xfrm>
      </p:grpSpPr>
      <p:sp>
        <p:nvSpPr>
          <p:cNvPr id="159" name="Google Shape;159;p33"/>
          <p:cNvSpPr txBox="1"/>
          <p:nvPr>
            <p:ph type="title"/>
          </p:nvPr>
        </p:nvSpPr>
        <p:spPr>
          <a:xfrm>
            <a:off x="311700" y="163975"/>
            <a:ext cx="8520600" cy="904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6000">
                <a:solidFill>
                  <a:srgbClr val="1C4587"/>
                </a:solidFill>
                <a:latin typeface="Cabin Sketch"/>
                <a:ea typeface="Cabin Sketch"/>
                <a:cs typeface="Cabin Sketch"/>
                <a:sym typeface="Cabin Sketch"/>
              </a:rPr>
              <a:t>Compelling Question:</a:t>
            </a:r>
            <a:endParaRPr sz="6000"/>
          </a:p>
        </p:txBody>
      </p:sp>
      <p:sp>
        <p:nvSpPr>
          <p:cNvPr id="160" name="Google Shape;160;p33"/>
          <p:cNvSpPr txBox="1"/>
          <p:nvPr>
            <p:ph idx="1" type="body"/>
          </p:nvPr>
        </p:nvSpPr>
        <p:spPr>
          <a:xfrm>
            <a:off x="311700" y="1637250"/>
            <a:ext cx="8520600" cy="1419300"/>
          </a:xfrm>
          <a:prstGeom prst="rect">
            <a:avLst/>
          </a:prstGeom>
        </p:spPr>
        <p:txBody>
          <a:bodyPr anchorCtr="0" anchor="t" bIns="91425" lIns="91425" spcFirstLastPara="1" rIns="91425" wrap="square" tIns="91425">
            <a:noAutofit/>
          </a:bodyPr>
          <a:lstStyle/>
          <a:p>
            <a:pPr indent="0" lvl="0" marL="0" rtl="0" algn="ctr">
              <a:lnSpc>
                <a:spcPct val="150000"/>
              </a:lnSpc>
              <a:spcBef>
                <a:spcPts val="1100"/>
              </a:spcBef>
              <a:spcAft>
                <a:spcPts val="1100"/>
              </a:spcAft>
              <a:buClr>
                <a:schemeClr val="dk1"/>
              </a:buClr>
              <a:buSzPts val="1100"/>
              <a:buFont typeface="Arial"/>
              <a:buNone/>
            </a:pPr>
            <a:r>
              <a:rPr lang="en" sz="4800">
                <a:solidFill>
                  <a:srgbClr val="1C4587"/>
                </a:solidFill>
                <a:latin typeface="Cabin Sketch"/>
                <a:ea typeface="Cabin Sketch"/>
                <a:cs typeface="Cabin Sketch"/>
                <a:sym typeface="Cabin Sketch"/>
              </a:rPr>
              <a:t>Is happiness a choice?</a:t>
            </a:r>
            <a:endParaRPr sz="4800"/>
          </a:p>
        </p:txBody>
      </p:sp>
      <p:pic>
        <p:nvPicPr>
          <p:cNvPr id="161" name="Google Shape;161;p33"/>
          <p:cNvPicPr preferRelativeResize="0"/>
          <p:nvPr/>
        </p:nvPicPr>
        <p:blipFill>
          <a:blip r:embed="rId3">
            <a:alphaModFix/>
          </a:blip>
          <a:stretch>
            <a:fillRect/>
          </a:stretch>
        </p:blipFill>
        <p:spPr>
          <a:xfrm>
            <a:off x="3181925" y="3056550"/>
            <a:ext cx="2780154" cy="1782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