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Lst>
  <p:sldSz cy="5143500" cx="9144000"/>
  <p:notesSz cx="6858000" cy="9144000"/>
  <p:embeddedFontLst>
    <p:embeddedFont>
      <p:font typeface="Roboto Slab"/>
      <p:regular r:id="rId81"/>
      <p:bold r:id="rId82"/>
    </p:embeddedFont>
    <p:embeddedFont>
      <p:font typeface="Pangolin"/>
      <p:regular r:id="rId83"/>
    </p:embeddedFont>
    <p:embeddedFont>
      <p:font typeface="Amatic SC"/>
      <p:regular r:id="rId84"/>
      <p:bold r:id="rId85"/>
    </p:embeddedFont>
    <p:embeddedFont>
      <p:font typeface="Coming Soon"/>
      <p:regular r:id="rId86"/>
    </p:embeddedFont>
    <p:embeddedFont>
      <p:font typeface="Average"/>
      <p:regular r:id="rId87"/>
    </p:embeddedFont>
    <p:embeddedFont>
      <p:font typeface="Comfortaa"/>
      <p:regular r:id="rId88"/>
      <p:bold r:id="rId89"/>
    </p:embeddedFont>
    <p:embeddedFont>
      <p:font typeface="Open Sans"/>
      <p:regular r:id="rId90"/>
      <p:bold r:id="rId91"/>
      <p:italic r:id="rId92"/>
      <p:boldItalic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71E87B2-F5D4-4D0B-B6D9-83F564A3B836}">
  <a:tblStyle styleId="{F71E87B2-F5D4-4D0B-B6D9-83F564A3B83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AmaticSC-regular.fntdata"/><Relationship Id="rId83" Type="http://schemas.openxmlformats.org/officeDocument/2006/relationships/font" Target="fonts/Pangolin-regular.fntdata"/><Relationship Id="rId42" Type="http://schemas.openxmlformats.org/officeDocument/2006/relationships/slide" Target="slides/slide36.xml"/><Relationship Id="rId86" Type="http://schemas.openxmlformats.org/officeDocument/2006/relationships/font" Target="fonts/ComingSoon-regular.fntdata"/><Relationship Id="rId41" Type="http://schemas.openxmlformats.org/officeDocument/2006/relationships/slide" Target="slides/slide35.xml"/><Relationship Id="rId85" Type="http://schemas.openxmlformats.org/officeDocument/2006/relationships/font" Target="fonts/AmaticSC-bold.fntdata"/><Relationship Id="rId44" Type="http://schemas.openxmlformats.org/officeDocument/2006/relationships/slide" Target="slides/slide38.xml"/><Relationship Id="rId88" Type="http://schemas.openxmlformats.org/officeDocument/2006/relationships/font" Target="fonts/Comfortaa-regular.fntdata"/><Relationship Id="rId43" Type="http://schemas.openxmlformats.org/officeDocument/2006/relationships/slide" Target="slides/slide37.xml"/><Relationship Id="rId87" Type="http://schemas.openxmlformats.org/officeDocument/2006/relationships/font" Target="fonts/Average-regular.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Comfortaa-bold.fntdata"/><Relationship Id="rId80" Type="http://schemas.openxmlformats.org/officeDocument/2006/relationships/slide" Target="slides/slide74.xml"/><Relationship Id="rId82" Type="http://schemas.openxmlformats.org/officeDocument/2006/relationships/font" Target="fonts/RobotoSlab-bold.fntdata"/><Relationship Id="rId81" Type="http://schemas.openxmlformats.org/officeDocument/2006/relationships/font" Target="fonts/RobotoSlab-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OpenSans-bold.fntdata"/><Relationship Id="rId90" Type="http://schemas.openxmlformats.org/officeDocument/2006/relationships/font" Target="fonts/OpenSans-regular.fntdata"/><Relationship Id="rId93" Type="http://schemas.openxmlformats.org/officeDocument/2006/relationships/font" Target="fonts/OpenSans-boldItalic.fntdata"/><Relationship Id="rId92" Type="http://schemas.openxmlformats.org/officeDocument/2006/relationships/font" Target="fonts/OpenSans-italic.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culturetrip.com/north-america/mexico/articles/the-best-things-to-see-do-in-oaxaca-city/" TargetMode="External"/><Relationship Id="rId3" Type="http://schemas.openxmlformats.org/officeDocument/2006/relationships/hyperlink" Target="https://kids.nationalgeographic.com/explore/countries/mexico/#Mexico-Map-cut.jp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do you think geography involves? Maps/ time zone/ land forms/ etc.</a:t>
            </a:r>
            <a:endParaRPr/>
          </a:p>
          <a:p>
            <a:pPr indent="0" lvl="0" marL="0" rtl="0">
              <a:spcBef>
                <a:spcPts val="0"/>
              </a:spcBef>
              <a:spcAft>
                <a:spcPts val="0"/>
              </a:spcAft>
              <a:buNone/>
            </a:pPr>
            <a:r>
              <a:rPr lang="en"/>
              <a:t>During our bus tour we are going to learn about the geography of Mexico! What is this map showing us about mexico? The hills and mountains- look at the key. </a:t>
            </a:r>
            <a:endParaRPr/>
          </a:p>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Wah hah cah </a:t>
            </a:r>
            <a:endParaRPr/>
          </a:p>
          <a:p>
            <a:pPr indent="0" lvl="0" marL="0">
              <a:spcBef>
                <a:spcPts val="0"/>
              </a:spcBef>
              <a:spcAft>
                <a:spcPts val="0"/>
              </a:spcAft>
              <a:buNone/>
            </a:pPr>
            <a:r>
              <a:rPr lang="en"/>
              <a:t>Guana… huato </a:t>
            </a:r>
            <a:endParaRPr/>
          </a:p>
          <a:p>
            <a:pPr indent="0" lvl="0" marL="0">
              <a:spcBef>
                <a:spcPts val="0"/>
              </a:spcBef>
              <a:spcAft>
                <a:spcPts val="0"/>
              </a:spcAft>
              <a:buNone/>
            </a:pPr>
            <a:r>
              <a:rPr lang="en"/>
              <a:t>Halisco</a:t>
            </a:r>
            <a:endParaRPr/>
          </a:p>
          <a:p>
            <a:pPr indent="0" lvl="0" marL="0" rtl="0">
              <a:spcBef>
                <a:spcPts val="0"/>
              </a:spcBef>
              <a:spcAft>
                <a:spcPts val="0"/>
              </a:spcAft>
              <a:buNone/>
            </a:pPr>
            <a:r>
              <a:rPr lang="en"/>
              <a:t>Kintana row</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Print out on big paper with velcro bus picture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300">
                <a:solidFill>
                  <a:srgbClr val="333333"/>
                </a:solidFill>
                <a:highlight>
                  <a:srgbClr val="F7F7F7"/>
                </a:highlight>
              </a:rPr>
              <a:t>Saw- kah law</a:t>
            </a:r>
            <a:endParaRPr sz="1300">
              <a:solidFill>
                <a:srgbClr val="333333"/>
              </a:solidFill>
              <a:highlight>
                <a:srgbClr val="F7F7F7"/>
              </a:highlight>
            </a:endParaRPr>
          </a:p>
          <a:p>
            <a:pPr indent="0" lvl="0" marL="0" rtl="0">
              <a:spcBef>
                <a:spcPts val="0"/>
              </a:spcBef>
              <a:spcAft>
                <a:spcPts val="0"/>
              </a:spcAft>
              <a:buNone/>
            </a:pPr>
            <a:r>
              <a:rPr lang="en" sz="1300">
                <a:solidFill>
                  <a:srgbClr val="333333"/>
                </a:solidFill>
                <a:highlight>
                  <a:srgbClr val="F7F7F7"/>
                </a:highlight>
              </a:rPr>
              <a:t>The beating heart of Mexico City is Zócalo - the Plaza de la Constitución (Constitution Square) - where the country's first constitution was proclaimed in 1813. Measuring some 240 meters in each direction, it's one of the world's largest squares and was laid out almost immediately after the conquest of the former Aztec city of Tenochtitlán on which it stands. In the early colonial period, the square served a variety of purposes, including as a bullfighting arena and market, while today, it's used for festivals, parades, and demonstrations. Dominated by three of the city's most visited tourist attractions - the </a:t>
            </a:r>
            <a:r>
              <a:rPr b="1" lang="en" sz="1300">
                <a:solidFill>
                  <a:srgbClr val="333333"/>
                </a:solidFill>
                <a:highlight>
                  <a:srgbClr val="F7F7F7"/>
                </a:highlight>
              </a:rPr>
              <a:t>National Palace</a:t>
            </a:r>
            <a:r>
              <a:rPr lang="en" sz="1300">
                <a:solidFill>
                  <a:srgbClr val="333333"/>
                </a:solidFill>
                <a:highlight>
                  <a:srgbClr val="F7F7F7"/>
                </a:highlight>
              </a:rPr>
              <a:t>, the </a:t>
            </a:r>
            <a:r>
              <a:rPr b="1" lang="en" sz="1300">
                <a:solidFill>
                  <a:srgbClr val="333333"/>
                </a:solidFill>
                <a:highlight>
                  <a:srgbClr val="F7F7F7"/>
                </a:highlight>
              </a:rPr>
              <a:t>Metropolitan Cathedral,</a:t>
            </a:r>
            <a:r>
              <a:rPr lang="en" sz="1300">
                <a:solidFill>
                  <a:srgbClr val="333333"/>
                </a:solidFill>
                <a:highlight>
                  <a:srgbClr val="F7F7F7"/>
                </a:highlight>
              </a:rPr>
              <a:t>and the </a:t>
            </a:r>
            <a:r>
              <a:rPr b="1" lang="en" sz="1300">
                <a:solidFill>
                  <a:srgbClr val="333333"/>
                </a:solidFill>
                <a:highlight>
                  <a:srgbClr val="F7F7F7"/>
                </a:highlight>
              </a:rPr>
              <a:t>Templo Mayor</a:t>
            </a:r>
            <a:r>
              <a:rPr lang="en" sz="1300">
                <a:solidFill>
                  <a:srgbClr val="333333"/>
                </a:solidFill>
                <a:highlight>
                  <a:srgbClr val="F7F7F7"/>
                </a:highlight>
              </a:rPr>
              <a:t> with its Aztec relics - Zócalo is the perfect place from which to begin exploring this historic city.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300">
                <a:solidFill>
                  <a:srgbClr val="333333"/>
                </a:solidFill>
                <a:highlight>
                  <a:srgbClr val="F7F7F7"/>
                </a:highlight>
              </a:rPr>
              <a:t>Occupying the east side of Mexico City's main square, Zócalo, the immense National Palace (Palacio Nacional), built of reddish tezontle stone and boasting a 200-meter-long façade, is the official residence of the president. Built on top of an Aztec palace, it was the seat of the Spanish viceroys during the colonial period and has been much altered and enlarged over the years. One of the oldest and finest buildings in the city, it includes such notable features as the </a:t>
            </a:r>
            <a:r>
              <a:rPr b="1" lang="en" sz="1300">
                <a:solidFill>
                  <a:srgbClr val="333333"/>
                </a:solidFill>
                <a:highlight>
                  <a:srgbClr val="F7F7F7"/>
                </a:highlight>
              </a:rPr>
              <a:t>Freedom Bell</a:t>
            </a:r>
            <a:r>
              <a:rPr lang="en" sz="1300">
                <a:solidFill>
                  <a:srgbClr val="333333"/>
                </a:solidFill>
                <a:highlight>
                  <a:srgbClr val="F7F7F7"/>
                </a:highlight>
              </a:rPr>
              <a:t>, rung on September 15th, 1810, at the start of the War of Independence (it's rung on the anniversary of this event each year). The palace boasts many handsome rooms laid out around its 14 courtyards, some accessible to visitors, with the most notable being the arcaded </a:t>
            </a:r>
            <a:r>
              <a:rPr b="1" lang="en" sz="1300">
                <a:solidFill>
                  <a:srgbClr val="333333"/>
                </a:solidFill>
                <a:highlight>
                  <a:srgbClr val="F7F7F7"/>
                </a:highlight>
              </a:rPr>
              <a:t>Grand Courtyard</a:t>
            </a:r>
            <a:r>
              <a:rPr lang="en" sz="1300">
                <a:solidFill>
                  <a:srgbClr val="333333"/>
                </a:solidFill>
                <a:highlight>
                  <a:srgbClr val="F7F7F7"/>
                </a:highlight>
              </a:rPr>
              <a:t> with its fine frescoes depicting the country's rich history. English language guided tours explore a museum, a number of large halls, and the parliamentary chamber in which the Reform Constitution of 1857 was drawn up (it and the Constitution of 1917 are on display). The National Palace also houses the </a:t>
            </a:r>
            <a:r>
              <a:rPr b="1" lang="en" sz="1300">
                <a:solidFill>
                  <a:srgbClr val="333333"/>
                </a:solidFill>
                <a:highlight>
                  <a:srgbClr val="F7F7F7"/>
                </a:highlight>
              </a:rPr>
              <a:t>State Archives</a:t>
            </a:r>
            <a:r>
              <a:rPr lang="en" sz="1300">
                <a:solidFill>
                  <a:srgbClr val="333333"/>
                </a:solidFill>
                <a:highlight>
                  <a:srgbClr val="F7F7F7"/>
                </a:highlight>
              </a:rPr>
              <a:t>, with many interesting historical documents, and the </a:t>
            </a:r>
            <a:r>
              <a:rPr b="1" lang="en" sz="1300">
                <a:solidFill>
                  <a:srgbClr val="333333"/>
                </a:solidFill>
                <a:highlight>
                  <a:srgbClr val="F7F7F7"/>
                </a:highlight>
              </a:rPr>
              <a:t>Biblioteca Miguel Lerdo de Tejada</a:t>
            </a:r>
            <a:r>
              <a:rPr lang="en" sz="1300">
                <a:solidFill>
                  <a:srgbClr val="333333"/>
                </a:solidFill>
                <a:highlight>
                  <a:srgbClr val="F7F7F7"/>
                </a:highlight>
              </a:rPr>
              <a:t>, one of the largest and most important libraries in the country.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300">
                <a:solidFill>
                  <a:srgbClr val="333333"/>
                </a:solidFill>
                <a:highlight>
                  <a:srgbClr val="F7F7F7"/>
                </a:highlight>
              </a:rPr>
              <a:t>One of Mexico City's most important cultural landmarks, the Palace of Fine Arts (Palacio de Bellas Artes) is an architectural gem. Towering over the adjacent park, this massive marble building - designed by Italian architect Adamo Boari with Art Nouveau and Art Deco influences - was completed in 1934 and is so heavy that it has sunk more than four meters, despite attempts to lighten it by removing part of its huge dome. Now headquarters of the Instituto Nacional de Bellas Artes, the palace serves as an opera house and concert hall hosting a variety of traditional and international dance and operatic productions. </a:t>
            </a:r>
            <a:r>
              <a:rPr b="1" lang="en" sz="1300">
                <a:solidFill>
                  <a:srgbClr val="333333"/>
                </a:solidFill>
                <a:highlight>
                  <a:srgbClr val="F7F7F7"/>
                </a:highlight>
              </a:rPr>
              <a:t>Hot Tip</a:t>
            </a:r>
            <a:r>
              <a:rPr lang="en" sz="1300">
                <a:solidFill>
                  <a:srgbClr val="333333"/>
                </a:solidFill>
                <a:highlight>
                  <a:srgbClr val="F7F7F7"/>
                </a:highlight>
              </a:rPr>
              <a:t>: If you're able to see a performance, you'll also be rewarded with a chance to enjoy the building's stunning interior décor and large murals.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Tea o ti jua kan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50">
                <a:solidFill>
                  <a:srgbClr val="333333"/>
                </a:solidFill>
                <a:latin typeface="Georgia"/>
                <a:ea typeface="Georgia"/>
                <a:cs typeface="Georgia"/>
                <a:sym typeface="Georgia"/>
              </a:rPr>
              <a:t>You ka taan</a:t>
            </a:r>
            <a:endParaRPr sz="1450">
              <a:solidFill>
                <a:srgbClr val="333333"/>
              </a:solidFill>
              <a:latin typeface="Georgia"/>
              <a:ea typeface="Georgia"/>
              <a:cs typeface="Georgia"/>
              <a:sym typeface="Georgia"/>
            </a:endParaRPr>
          </a:p>
          <a:p>
            <a:pPr indent="0" lvl="0" marL="0">
              <a:spcBef>
                <a:spcPts val="0"/>
              </a:spcBef>
              <a:spcAft>
                <a:spcPts val="0"/>
              </a:spcAft>
              <a:buNone/>
            </a:pPr>
            <a:r>
              <a:t/>
            </a:r>
            <a:endParaRPr sz="1450">
              <a:solidFill>
                <a:srgbClr val="333333"/>
              </a:solidFill>
              <a:latin typeface="Georgia"/>
              <a:ea typeface="Georgia"/>
              <a:cs typeface="Georgia"/>
              <a:sym typeface="Georgia"/>
            </a:endParaRPr>
          </a:p>
          <a:p>
            <a:pPr indent="0" lvl="0" marL="0" rtl="0">
              <a:spcBef>
                <a:spcPts val="0"/>
              </a:spcBef>
              <a:spcAft>
                <a:spcPts val="0"/>
              </a:spcAft>
              <a:buNone/>
            </a:pPr>
            <a:r>
              <a:rPr lang="en" sz="1450">
                <a:solidFill>
                  <a:srgbClr val="333333"/>
                </a:solidFill>
                <a:latin typeface="Georgia"/>
                <a:ea typeface="Georgia"/>
                <a:cs typeface="Georgia"/>
                <a:sym typeface="Georgia"/>
              </a:rPr>
              <a:t>According to legend, twice a year when the day and night are in balance, this pyramid dedicated to Kukulcan (or Quetzalcoatl), the feathered serpent god, is visited by its namesake. On the equinox Kukulcan returns to earth to commune with his worshipers, provide blessing for a full harvest and good health before entering the sacred water, bathing in it, and continui</a:t>
            </a:r>
            <a:endParaRPr sz="1450">
              <a:solidFill>
                <a:srgbClr val="333333"/>
              </a:solidFill>
              <a:latin typeface="Georgia"/>
              <a:ea typeface="Georgia"/>
              <a:cs typeface="Georgia"/>
              <a:sym typeface="Georgia"/>
            </a:endParaRPr>
          </a:p>
          <a:p>
            <a:pPr indent="0" lvl="0" marL="0" rtl="0">
              <a:spcBef>
                <a:spcPts val="0"/>
              </a:spcBef>
              <a:spcAft>
                <a:spcPts val="0"/>
              </a:spcAft>
              <a:buNone/>
            </a:pPr>
            <a:r>
              <a:t/>
            </a:r>
            <a:endParaRPr sz="1450">
              <a:solidFill>
                <a:srgbClr val="333333"/>
              </a:solidFill>
              <a:latin typeface="Georgia"/>
              <a:ea typeface="Georgia"/>
              <a:cs typeface="Georgia"/>
              <a:sym typeface="Georgia"/>
            </a:endParaRPr>
          </a:p>
          <a:p>
            <a:pPr indent="0" lvl="0" marL="0" rtl="0">
              <a:spcBef>
                <a:spcPts val="0"/>
              </a:spcBef>
              <a:spcAft>
                <a:spcPts val="0"/>
              </a:spcAft>
              <a:buNone/>
            </a:pPr>
            <a:r>
              <a:t/>
            </a:r>
            <a:endParaRPr sz="1450">
              <a:solidFill>
                <a:srgbClr val="333333"/>
              </a:solidFill>
              <a:latin typeface="Georgia"/>
              <a:ea typeface="Georgia"/>
              <a:cs typeface="Georgia"/>
              <a:sym typeface="Georgia"/>
            </a:endParaRPr>
          </a:p>
          <a:p>
            <a:pPr indent="0" lvl="0" marL="0" rtl="0">
              <a:spcBef>
                <a:spcPts val="0"/>
              </a:spcBef>
              <a:spcAft>
                <a:spcPts val="0"/>
              </a:spcAft>
              <a:buNone/>
            </a:pPr>
            <a:r>
              <a:rPr lang="en" sz="1450">
                <a:solidFill>
                  <a:srgbClr val="333333"/>
                </a:solidFill>
                <a:latin typeface="Georgia"/>
                <a:ea typeface="Georgia"/>
                <a:cs typeface="Georgia"/>
                <a:sym typeface="Georgia"/>
              </a:rPr>
              <a:t>-Mayan’s abondoned the space by 1250, </a:t>
            </a:r>
            <a:endParaRPr sz="1450">
              <a:solidFill>
                <a:srgbClr val="333333"/>
              </a:solidFill>
              <a:latin typeface="Georgia"/>
              <a:ea typeface="Georgia"/>
              <a:cs typeface="Georgia"/>
              <a:sym typeface="Georgi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Wah hah cah</a:t>
            </a:r>
            <a:endParaRPr/>
          </a:p>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8" name="Shape 2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Schools in Mexico:  there are private and public schools you can attend</a:t>
            </a:r>
            <a:endParaRPr/>
          </a:p>
          <a:p>
            <a:pPr indent="0" lvl="0" marL="0" rtl="0">
              <a:spcBef>
                <a:spcPts val="0"/>
              </a:spcBef>
              <a:spcAft>
                <a:spcPts val="0"/>
              </a:spcAft>
              <a:buNone/>
            </a:pPr>
            <a:r>
              <a:rPr lang="en"/>
              <a:t>Preschool - not mandatory </a:t>
            </a:r>
            <a:endParaRPr/>
          </a:p>
          <a:p>
            <a:pPr indent="0" lvl="0" marL="0" rtl="0">
              <a:spcBef>
                <a:spcPts val="0"/>
              </a:spcBef>
              <a:spcAft>
                <a:spcPts val="0"/>
              </a:spcAft>
              <a:buNone/>
            </a:pPr>
            <a:r>
              <a:rPr lang="en"/>
              <a:t>Primaria School Grade 1-6   (half the day is taught in spanish, the other half in english)</a:t>
            </a:r>
            <a:endParaRPr/>
          </a:p>
          <a:p>
            <a:pPr indent="0" lvl="0" marL="0" rtl="0">
              <a:spcBef>
                <a:spcPts val="0"/>
              </a:spcBef>
              <a:spcAft>
                <a:spcPts val="0"/>
              </a:spcAft>
              <a:buNone/>
            </a:pPr>
            <a:r>
              <a:rPr lang="en"/>
              <a:t>Secundaria School Grade 7-9</a:t>
            </a:r>
            <a:endParaRPr/>
          </a:p>
          <a:p>
            <a:pPr indent="0" lvl="0" marL="0" rtl="0">
              <a:spcBef>
                <a:spcPts val="0"/>
              </a:spcBef>
              <a:spcAft>
                <a:spcPts val="0"/>
              </a:spcAft>
              <a:buNone/>
            </a:pPr>
            <a:r>
              <a:rPr lang="en"/>
              <a:t>Prepatoria 10-12</a:t>
            </a:r>
            <a:endParaRPr/>
          </a:p>
          <a:p>
            <a:pPr indent="0" lvl="0" marL="0" rtl="0">
              <a:spcBef>
                <a:spcPts val="0"/>
              </a:spcBef>
              <a:spcAft>
                <a:spcPts val="0"/>
              </a:spcAft>
              <a:buNone/>
            </a:pPr>
            <a:r>
              <a:rPr lang="en"/>
              <a:t>Universidad not mandatory </a:t>
            </a:r>
            <a:endParaRPr/>
          </a:p>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8" name="Shape 2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18" name="Shape 3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6" name="Shape 3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Shape 3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3" name="Shape 3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379" name="Shape 37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Slide 2 and so on…</a:t>
            </a:r>
            <a:endParaRPr/>
          </a:p>
          <a:p>
            <a:pPr indent="0" lvl="0" marL="0" rt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Shape 3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5" name="Shape 3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Shape 4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2" name="Shape 4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Shape 4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0" name="Shape 4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Shape 42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428" name="Shape 4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Shape 4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5" name="Shape 4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0" name="Shape 4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7" name="Shape 4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Shape 4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4" name="Shape 4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Shape 4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1" name="Shape 48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8" name="Shape 4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Shape 496"/>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497" name="Shape 4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Slide 2 and so on…</a:t>
            </a:r>
            <a:endParaRPr/>
          </a:p>
          <a:p>
            <a:pPr indent="0" lvl="0" marL="0" rtl="0">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4" name="Shape 5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Shape 5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1" name="Shape 5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9" name="Shape 5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Shape 52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525" name="Shape 5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Shape 5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3" name="Shape 5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Shape 54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542" name="Shape 5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Shape 556"/>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557" name="Shape 5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Slide 2 and so on…</a:t>
            </a:r>
            <a:endParaRPr/>
          </a:p>
          <a:p>
            <a:pPr indent="0" lvl="0" marL="0" rtl="0">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Shape 5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3" name="Shape 5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9" name="Shape 5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Shape 575"/>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576" name="Shape 5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Slide 2 and so on…</a:t>
            </a:r>
            <a:endParaRPr/>
          </a:p>
          <a:p>
            <a:pPr indent="0" lvl="0" marL="0" rtl="0">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Shape 5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6" name="Shape 5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Shape 5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4" name="Shape 5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Shape 608"/>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609" name="Shape 6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Slide 2 and so on…</a:t>
            </a:r>
            <a:endParaRPr/>
          </a:p>
          <a:p>
            <a:pPr indent="0" lvl="0" marL="0" rtl="0">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Shape 614"/>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615" name="Shape 61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Shape 620"/>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621" name="Shape 6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Shape 6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0" name="Shape 6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Shape 6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6" name="Shape 6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Shape 6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2" name="Shape 6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Shape 6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8" name="Shape 6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Shape 6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4" name="Shape 6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Shape 6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0" name="Shape 6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Shape 6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6" name="Shape 66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Shape 6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2" name="Shape 6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Shape 677"/>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678" name="Shape 6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Slide 2 and so on…</a:t>
            </a:r>
            <a:endParaRPr/>
          </a:p>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Slide 2 and so on…  </a:t>
            </a:r>
            <a:endParaRPr/>
          </a:p>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175" y="685800"/>
            <a:ext cx="60963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u="sng">
                <a:solidFill>
                  <a:schemeClr val="hlink"/>
                </a:solidFill>
                <a:hlinkClick r:id="rId2"/>
              </a:rPr>
              <a:t>https://theculturetrip.com/north-america/mexico/articles/the-best-things-to-see-do-in-oaxaca-city/</a:t>
            </a:r>
            <a:r>
              <a:rPr lang="en"/>
              <a:t> - cite </a:t>
            </a:r>
            <a:endParaRPr/>
          </a:p>
          <a:p>
            <a:pPr indent="0" lvl="0" marL="0" rtl="0">
              <a:spcBef>
                <a:spcPts val="0"/>
              </a:spcBef>
              <a:spcAft>
                <a:spcPts val="0"/>
              </a:spcAft>
              <a:buNone/>
            </a:pPr>
            <a:r>
              <a:t/>
            </a:r>
            <a:endParaRPr/>
          </a:p>
          <a:p>
            <a:pPr indent="0" lvl="0" marL="0" rtl="0">
              <a:spcBef>
                <a:spcPts val="0"/>
              </a:spcBef>
              <a:spcAft>
                <a:spcPts val="0"/>
              </a:spcAft>
              <a:buNone/>
            </a:pPr>
            <a:r>
              <a:rPr lang="en" u="sng">
                <a:solidFill>
                  <a:schemeClr val="hlink"/>
                </a:solidFill>
                <a:hlinkClick r:id="rId3"/>
              </a:rPr>
              <a:t>https://kids.nationalgeographic.com/explore/countries/mexico/#Mexico-Map-cut.jpg</a:t>
            </a:r>
            <a:r>
              <a:rPr lang="en">
                <a:solidFill>
                  <a:schemeClr val="dk1"/>
                </a:solidFill>
              </a:rPr>
              <a:t>  - cite </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rgbClr val="FFFFFF"/>
        </a:solidFill>
      </p:bgPr>
    </p:bg>
    <p:spTree>
      <p:nvGrpSpPr>
        <p:cNvPr id="53" name="Shape 53"/>
        <p:cNvGrpSpPr/>
        <p:nvPr/>
      </p:nvGrpSpPr>
      <p:grpSpPr>
        <a:xfrm>
          <a:off x="0" y="0"/>
          <a:ext cx="0" cy="0"/>
          <a:chOff x="0" y="0"/>
          <a:chExt cx="0" cy="0"/>
        </a:xfrm>
      </p:grpSpPr>
      <p:sp>
        <p:nvSpPr>
          <p:cNvPr id="54" name="Shape 54"/>
          <p:cNvSpPr/>
          <p:nvPr/>
        </p:nvSpPr>
        <p:spPr>
          <a:xfrm>
            <a:off x="1169100" y="400043"/>
            <a:ext cx="7441500" cy="40221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5" name="Shape 55"/>
          <p:cNvSpPr txBox="1"/>
          <p:nvPr>
            <p:ph type="ctrTitle"/>
          </p:nvPr>
        </p:nvSpPr>
        <p:spPr>
          <a:xfrm>
            <a:off x="533400" y="2503369"/>
            <a:ext cx="5325600" cy="2240100"/>
          </a:xfrm>
          <a:prstGeom prst="rect">
            <a:avLst/>
          </a:prstGeom>
          <a:ln cap="flat" cmpd="sng" w="114300">
            <a:solidFill>
              <a:srgbClr val="FF0000"/>
            </a:solidFill>
            <a:prstDash val="solid"/>
            <a:round/>
            <a:headEnd len="sm" w="sm" type="none"/>
            <a:tailEnd len="sm" w="sm" type="none"/>
          </a:ln>
        </p:spPr>
        <p:txBody>
          <a:bodyPr anchorCtr="0" anchor="b" bIns="91425" lIns="91425" spcFirstLastPara="1" rIns="91425" wrap="square" tIns="91425"/>
          <a:lstStyle>
            <a:lvl1pPr lvl="0" rtl="0">
              <a:spcBef>
                <a:spcPts val="0"/>
              </a:spcBef>
              <a:spcAft>
                <a:spcPts val="0"/>
              </a:spcAft>
              <a:buClr>
                <a:srgbClr val="111111"/>
              </a:buClr>
              <a:buSzPts val="6000"/>
              <a:buNone/>
              <a:defRPr sz="6000">
                <a:solidFill>
                  <a:srgbClr val="111111"/>
                </a:solidFill>
              </a:defRPr>
            </a:lvl1pPr>
            <a:lvl2pPr lvl="1" rtl="0" algn="ctr">
              <a:spcBef>
                <a:spcPts val="0"/>
              </a:spcBef>
              <a:spcAft>
                <a:spcPts val="0"/>
              </a:spcAft>
              <a:buClr>
                <a:srgbClr val="111111"/>
              </a:buClr>
              <a:buSzPts val="6000"/>
              <a:buNone/>
              <a:defRPr sz="6000">
                <a:solidFill>
                  <a:srgbClr val="111111"/>
                </a:solidFill>
              </a:defRPr>
            </a:lvl2pPr>
            <a:lvl3pPr lvl="2" rtl="0" algn="ctr">
              <a:spcBef>
                <a:spcPts val="0"/>
              </a:spcBef>
              <a:spcAft>
                <a:spcPts val="0"/>
              </a:spcAft>
              <a:buClr>
                <a:srgbClr val="111111"/>
              </a:buClr>
              <a:buSzPts val="6000"/>
              <a:buNone/>
              <a:defRPr sz="6000">
                <a:solidFill>
                  <a:srgbClr val="111111"/>
                </a:solidFill>
              </a:defRPr>
            </a:lvl3pPr>
            <a:lvl4pPr lvl="3" rtl="0" algn="ctr">
              <a:spcBef>
                <a:spcPts val="0"/>
              </a:spcBef>
              <a:spcAft>
                <a:spcPts val="0"/>
              </a:spcAft>
              <a:buClr>
                <a:srgbClr val="111111"/>
              </a:buClr>
              <a:buSzPts val="6000"/>
              <a:buNone/>
              <a:defRPr sz="6000">
                <a:solidFill>
                  <a:srgbClr val="111111"/>
                </a:solidFill>
              </a:defRPr>
            </a:lvl4pPr>
            <a:lvl5pPr lvl="4" rtl="0" algn="ctr">
              <a:spcBef>
                <a:spcPts val="0"/>
              </a:spcBef>
              <a:spcAft>
                <a:spcPts val="0"/>
              </a:spcAft>
              <a:buClr>
                <a:srgbClr val="111111"/>
              </a:buClr>
              <a:buSzPts val="6000"/>
              <a:buNone/>
              <a:defRPr sz="6000">
                <a:solidFill>
                  <a:srgbClr val="111111"/>
                </a:solidFill>
              </a:defRPr>
            </a:lvl5pPr>
            <a:lvl6pPr lvl="5" rtl="0" algn="ctr">
              <a:spcBef>
                <a:spcPts val="0"/>
              </a:spcBef>
              <a:spcAft>
                <a:spcPts val="0"/>
              </a:spcAft>
              <a:buClr>
                <a:srgbClr val="111111"/>
              </a:buClr>
              <a:buSzPts val="6000"/>
              <a:buNone/>
              <a:defRPr sz="6000">
                <a:solidFill>
                  <a:srgbClr val="111111"/>
                </a:solidFill>
              </a:defRPr>
            </a:lvl6pPr>
            <a:lvl7pPr lvl="6" rtl="0" algn="ctr">
              <a:spcBef>
                <a:spcPts val="0"/>
              </a:spcBef>
              <a:spcAft>
                <a:spcPts val="0"/>
              </a:spcAft>
              <a:buClr>
                <a:srgbClr val="111111"/>
              </a:buClr>
              <a:buSzPts val="6000"/>
              <a:buNone/>
              <a:defRPr sz="6000">
                <a:solidFill>
                  <a:srgbClr val="111111"/>
                </a:solidFill>
              </a:defRPr>
            </a:lvl7pPr>
            <a:lvl8pPr lvl="7" rtl="0" algn="ctr">
              <a:spcBef>
                <a:spcPts val="0"/>
              </a:spcBef>
              <a:spcAft>
                <a:spcPts val="0"/>
              </a:spcAft>
              <a:buClr>
                <a:srgbClr val="111111"/>
              </a:buClr>
              <a:buSzPts val="6000"/>
              <a:buNone/>
              <a:defRPr sz="6000">
                <a:solidFill>
                  <a:srgbClr val="111111"/>
                </a:solidFill>
              </a:defRPr>
            </a:lvl8pPr>
            <a:lvl9pPr lvl="8" rtl="0" algn="ctr">
              <a:spcBef>
                <a:spcPts val="0"/>
              </a:spcBef>
              <a:spcAft>
                <a:spcPts val="0"/>
              </a:spcAft>
              <a:buClr>
                <a:srgbClr val="111111"/>
              </a:buClr>
              <a:buSzPts val="6000"/>
              <a:buNone/>
              <a:defRPr sz="6000">
                <a:solidFill>
                  <a:srgbClr val="11111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56" name="Shape 56"/>
        <p:cNvGrpSpPr/>
        <p:nvPr/>
      </p:nvGrpSpPr>
      <p:grpSpPr>
        <a:xfrm>
          <a:off x="0" y="0"/>
          <a:ext cx="0" cy="0"/>
          <a:chOff x="0" y="0"/>
          <a:chExt cx="0" cy="0"/>
        </a:xfrm>
      </p:grpSpPr>
      <p:sp>
        <p:nvSpPr>
          <p:cNvPr id="57" name="Shape 57"/>
          <p:cNvSpPr/>
          <p:nvPr/>
        </p:nvSpPr>
        <p:spPr>
          <a:xfrm>
            <a:off x="1169100" y="400043"/>
            <a:ext cx="7441500" cy="40221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8" name="Shape 58"/>
          <p:cNvSpPr txBox="1"/>
          <p:nvPr>
            <p:ph type="ctrTitle"/>
          </p:nvPr>
        </p:nvSpPr>
        <p:spPr>
          <a:xfrm>
            <a:off x="533400" y="2954925"/>
            <a:ext cx="5270100" cy="1159800"/>
          </a:xfrm>
          <a:prstGeom prst="rect">
            <a:avLst/>
          </a:prstGeom>
          <a:ln cap="flat" cmpd="sng" w="114300">
            <a:solidFill>
              <a:srgbClr val="000000"/>
            </a:solidFill>
            <a:prstDash val="solid"/>
            <a:round/>
            <a:headEnd len="sm" w="sm" type="none"/>
            <a:tailEnd len="sm" w="sm" type="none"/>
          </a:ln>
        </p:spPr>
        <p:txBody>
          <a:bodyPr anchorCtr="0" anchor="b" bIns="91425" lIns="91425" spcFirstLastPara="1" rIns="91425" wrap="square" tIns="91425"/>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59" name="Shape 59"/>
          <p:cNvSpPr txBox="1"/>
          <p:nvPr>
            <p:ph idx="1" type="subTitle"/>
          </p:nvPr>
        </p:nvSpPr>
        <p:spPr>
          <a:xfrm>
            <a:off x="533400" y="4263450"/>
            <a:ext cx="7783500" cy="480000"/>
          </a:xfrm>
          <a:prstGeom prst="rect">
            <a:avLst/>
          </a:prstGeom>
        </p:spPr>
        <p:txBody>
          <a:bodyPr anchorCtr="0" anchor="t" bIns="91425" lIns="91425" spcFirstLastPara="1" rIns="91425" wrap="square" tIns="91425"/>
          <a:lstStyle>
            <a:lvl1pPr lvl="0" rtl="0">
              <a:spcBef>
                <a:spcPts val="0"/>
              </a:spcBef>
              <a:spcAft>
                <a:spcPts val="0"/>
              </a:spcAft>
              <a:buClr>
                <a:srgbClr val="111111"/>
              </a:buClr>
              <a:buSzPts val="2600"/>
              <a:buNone/>
              <a:defRPr i="1" sz="2600"/>
            </a:lvl1pPr>
            <a:lvl2pPr lvl="1" rtl="0">
              <a:spcBef>
                <a:spcPts val="0"/>
              </a:spcBef>
              <a:spcAft>
                <a:spcPts val="0"/>
              </a:spcAft>
              <a:buClr>
                <a:srgbClr val="111111"/>
              </a:buClr>
              <a:buSzPts val="2600"/>
              <a:buNone/>
              <a:defRPr i="1" sz="2600"/>
            </a:lvl2pPr>
            <a:lvl3pPr lvl="2" rtl="0">
              <a:spcBef>
                <a:spcPts val="0"/>
              </a:spcBef>
              <a:spcAft>
                <a:spcPts val="0"/>
              </a:spcAft>
              <a:buClr>
                <a:srgbClr val="111111"/>
              </a:buClr>
              <a:buSzPts val="2600"/>
              <a:buNone/>
              <a:defRPr i="1" sz="2600"/>
            </a:lvl3pPr>
            <a:lvl4pPr lvl="3" rtl="0">
              <a:spcBef>
                <a:spcPts val="0"/>
              </a:spcBef>
              <a:spcAft>
                <a:spcPts val="0"/>
              </a:spcAft>
              <a:buClr>
                <a:srgbClr val="111111"/>
              </a:buClr>
              <a:buSzPts val="2600"/>
              <a:buNone/>
              <a:defRPr i="1" sz="2600"/>
            </a:lvl4pPr>
            <a:lvl5pPr lvl="4" rtl="0">
              <a:spcBef>
                <a:spcPts val="0"/>
              </a:spcBef>
              <a:spcAft>
                <a:spcPts val="0"/>
              </a:spcAft>
              <a:buClr>
                <a:srgbClr val="111111"/>
              </a:buClr>
              <a:buSzPts val="2600"/>
              <a:buNone/>
              <a:defRPr i="1" sz="2600"/>
            </a:lvl5pPr>
            <a:lvl6pPr lvl="5" rtl="0">
              <a:spcBef>
                <a:spcPts val="0"/>
              </a:spcBef>
              <a:spcAft>
                <a:spcPts val="0"/>
              </a:spcAft>
              <a:buClr>
                <a:srgbClr val="111111"/>
              </a:buClr>
              <a:buSzPts val="2600"/>
              <a:buNone/>
              <a:defRPr i="1" sz="2600"/>
            </a:lvl6pPr>
            <a:lvl7pPr lvl="6" rtl="0">
              <a:spcBef>
                <a:spcPts val="0"/>
              </a:spcBef>
              <a:spcAft>
                <a:spcPts val="0"/>
              </a:spcAft>
              <a:buClr>
                <a:srgbClr val="111111"/>
              </a:buClr>
              <a:buSzPts val="2600"/>
              <a:buNone/>
              <a:defRPr i="1" sz="2600"/>
            </a:lvl7pPr>
            <a:lvl8pPr lvl="7" rtl="0">
              <a:spcBef>
                <a:spcPts val="0"/>
              </a:spcBef>
              <a:spcAft>
                <a:spcPts val="0"/>
              </a:spcAft>
              <a:buClr>
                <a:srgbClr val="111111"/>
              </a:buClr>
              <a:buSzPts val="2600"/>
              <a:buNone/>
              <a:defRPr i="1" sz="2600"/>
            </a:lvl8pPr>
            <a:lvl9pPr lvl="8" rtl="0">
              <a:spcBef>
                <a:spcPts val="0"/>
              </a:spcBef>
              <a:spcAft>
                <a:spcPts val="0"/>
              </a:spcAft>
              <a:buClr>
                <a:srgbClr val="111111"/>
              </a:buClr>
              <a:buSzPts val="2600"/>
              <a:buNone/>
              <a:defRPr i="1" sz="2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60" name="Shape 60"/>
        <p:cNvGrpSpPr/>
        <p:nvPr/>
      </p:nvGrpSpPr>
      <p:grpSpPr>
        <a:xfrm>
          <a:off x="0" y="0"/>
          <a:ext cx="0" cy="0"/>
          <a:chOff x="0" y="0"/>
          <a:chExt cx="0" cy="0"/>
        </a:xfrm>
      </p:grpSpPr>
      <p:sp>
        <p:nvSpPr>
          <p:cNvPr id="61" name="Shape 61"/>
          <p:cNvSpPr/>
          <p:nvPr/>
        </p:nvSpPr>
        <p:spPr>
          <a:xfrm>
            <a:off x="1169100" y="721350"/>
            <a:ext cx="7441500" cy="40221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2" name="Shape 62"/>
          <p:cNvSpPr txBox="1"/>
          <p:nvPr>
            <p:ph idx="1" type="body"/>
          </p:nvPr>
        </p:nvSpPr>
        <p:spPr>
          <a:xfrm>
            <a:off x="2402275" y="1230881"/>
            <a:ext cx="5573700" cy="3026700"/>
          </a:xfrm>
          <a:prstGeom prst="rect">
            <a:avLst/>
          </a:prstGeom>
        </p:spPr>
        <p:txBody>
          <a:bodyPr anchorCtr="0" anchor="t" bIns="91425" lIns="91425" spcFirstLastPara="1" rIns="91425" wrap="square" tIns="91425"/>
          <a:lstStyle>
            <a:lvl1pPr indent="-469900" lvl="0" marL="457200" rtl="0">
              <a:spcBef>
                <a:spcPts val="600"/>
              </a:spcBef>
              <a:spcAft>
                <a:spcPts val="0"/>
              </a:spcAft>
              <a:buSzPts val="3800"/>
              <a:buFont typeface="Georgia"/>
              <a:buChar char="□"/>
              <a:defRPr i="1" sz="3800">
                <a:latin typeface="Georgia"/>
                <a:ea typeface="Georgia"/>
                <a:cs typeface="Georgia"/>
                <a:sym typeface="Georgia"/>
              </a:defRPr>
            </a:lvl1pPr>
            <a:lvl2pPr indent="-469900" lvl="1" marL="914400" rtl="0">
              <a:spcBef>
                <a:spcPts val="0"/>
              </a:spcBef>
              <a:spcAft>
                <a:spcPts val="0"/>
              </a:spcAft>
              <a:buSzPts val="3800"/>
              <a:buFont typeface="Georgia"/>
              <a:buChar char="■"/>
              <a:defRPr i="1" sz="3800">
                <a:latin typeface="Georgia"/>
                <a:ea typeface="Georgia"/>
                <a:cs typeface="Georgia"/>
                <a:sym typeface="Georgia"/>
              </a:defRPr>
            </a:lvl2pPr>
            <a:lvl3pPr indent="-469900" lvl="2" marL="1371600" rtl="0">
              <a:spcBef>
                <a:spcPts val="0"/>
              </a:spcBef>
              <a:spcAft>
                <a:spcPts val="0"/>
              </a:spcAft>
              <a:buSzPts val="3800"/>
              <a:buFont typeface="Georgia"/>
              <a:buChar char="▣"/>
              <a:defRPr i="1" sz="3800">
                <a:latin typeface="Georgia"/>
                <a:ea typeface="Georgia"/>
                <a:cs typeface="Georgia"/>
                <a:sym typeface="Georgia"/>
              </a:defRPr>
            </a:lvl3pPr>
            <a:lvl4pPr indent="-469900" lvl="3" marL="1828800" rtl="0">
              <a:spcBef>
                <a:spcPts val="0"/>
              </a:spcBef>
              <a:spcAft>
                <a:spcPts val="0"/>
              </a:spcAft>
              <a:buSzPts val="3800"/>
              <a:buFont typeface="Georgia"/>
              <a:buChar char="●"/>
              <a:defRPr i="1" sz="3800">
                <a:latin typeface="Georgia"/>
                <a:ea typeface="Georgia"/>
                <a:cs typeface="Georgia"/>
                <a:sym typeface="Georgia"/>
              </a:defRPr>
            </a:lvl4pPr>
            <a:lvl5pPr indent="-469900" lvl="4" marL="2286000" rtl="0">
              <a:spcBef>
                <a:spcPts val="0"/>
              </a:spcBef>
              <a:spcAft>
                <a:spcPts val="0"/>
              </a:spcAft>
              <a:buSzPts val="3800"/>
              <a:buFont typeface="Georgia"/>
              <a:buChar char="○"/>
              <a:defRPr i="1" sz="3800">
                <a:latin typeface="Georgia"/>
                <a:ea typeface="Georgia"/>
                <a:cs typeface="Georgia"/>
                <a:sym typeface="Georgia"/>
              </a:defRPr>
            </a:lvl5pPr>
            <a:lvl6pPr indent="-469900" lvl="5" marL="2743200" rtl="0">
              <a:spcBef>
                <a:spcPts val="0"/>
              </a:spcBef>
              <a:spcAft>
                <a:spcPts val="0"/>
              </a:spcAft>
              <a:buSzPts val="3800"/>
              <a:buFont typeface="Georgia"/>
              <a:buChar char="■"/>
              <a:defRPr i="1" sz="3800">
                <a:latin typeface="Georgia"/>
                <a:ea typeface="Georgia"/>
                <a:cs typeface="Georgia"/>
                <a:sym typeface="Georgia"/>
              </a:defRPr>
            </a:lvl6pPr>
            <a:lvl7pPr indent="-469900" lvl="6" marL="3200400" rtl="0">
              <a:spcBef>
                <a:spcPts val="0"/>
              </a:spcBef>
              <a:spcAft>
                <a:spcPts val="0"/>
              </a:spcAft>
              <a:buSzPts val="3800"/>
              <a:buFont typeface="Georgia"/>
              <a:buChar char="●"/>
              <a:defRPr i="1" sz="3800">
                <a:latin typeface="Georgia"/>
                <a:ea typeface="Georgia"/>
                <a:cs typeface="Georgia"/>
                <a:sym typeface="Georgia"/>
              </a:defRPr>
            </a:lvl7pPr>
            <a:lvl8pPr indent="-469900" lvl="7" marL="3657600" rtl="0">
              <a:spcBef>
                <a:spcPts val="0"/>
              </a:spcBef>
              <a:spcAft>
                <a:spcPts val="0"/>
              </a:spcAft>
              <a:buSzPts val="3800"/>
              <a:buFont typeface="Georgia"/>
              <a:buChar char="○"/>
              <a:defRPr i="1" sz="3800">
                <a:latin typeface="Georgia"/>
                <a:ea typeface="Georgia"/>
                <a:cs typeface="Georgia"/>
                <a:sym typeface="Georgia"/>
              </a:defRPr>
            </a:lvl8pPr>
            <a:lvl9pPr indent="-469900" lvl="8" marL="4114800" rtl="0">
              <a:spcBef>
                <a:spcPts val="0"/>
              </a:spcBef>
              <a:spcAft>
                <a:spcPts val="0"/>
              </a:spcAft>
              <a:buSzPts val="3800"/>
              <a:buFont typeface="Georgia"/>
              <a:buChar char="■"/>
              <a:defRPr i="1" sz="3800">
                <a:latin typeface="Georgia"/>
                <a:ea typeface="Georgia"/>
                <a:cs typeface="Georgia"/>
                <a:sym typeface="Georgia"/>
              </a:defRPr>
            </a:lvl9pPr>
          </a:lstStyle>
          <a:p/>
        </p:txBody>
      </p:sp>
      <p:sp>
        <p:nvSpPr>
          <p:cNvPr id="63" name="Shape 63"/>
          <p:cNvSpPr txBox="1"/>
          <p:nvPr/>
        </p:nvSpPr>
        <p:spPr>
          <a:xfrm>
            <a:off x="208375" y="43449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0">
                <a:solidFill>
                  <a:srgbClr val="FF0000"/>
                </a:solidFill>
              </a:rPr>
              <a:t>“</a:t>
            </a:r>
            <a:endParaRPr b="1" sz="10000">
              <a:solidFill>
                <a:srgbClr val="FF0000"/>
              </a:solidFill>
            </a:endParaRPr>
          </a:p>
        </p:txBody>
      </p:sp>
      <p:sp>
        <p:nvSpPr>
          <p:cNvPr id="64" name="Shape 64"/>
          <p:cNvSpPr/>
          <p:nvPr/>
        </p:nvSpPr>
        <p:spPr>
          <a:xfrm>
            <a:off x="539122" y="404341"/>
            <a:ext cx="1295700" cy="971700"/>
          </a:xfrm>
          <a:prstGeom prst="rect">
            <a:avLst/>
          </a:prstGeom>
          <a:noFill/>
          <a:ln cap="flat" cmpd="sng" w="76200">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65" name="Shape 65"/>
        <p:cNvGrpSpPr/>
        <p:nvPr/>
      </p:nvGrpSpPr>
      <p:grpSpPr>
        <a:xfrm>
          <a:off x="0" y="0"/>
          <a:ext cx="0" cy="0"/>
          <a:chOff x="0" y="0"/>
          <a:chExt cx="0" cy="0"/>
        </a:xfrm>
      </p:grpSpPr>
      <p:sp>
        <p:nvSpPr>
          <p:cNvPr id="66" name="Shape 66"/>
          <p:cNvSpPr/>
          <p:nvPr/>
        </p:nvSpPr>
        <p:spPr>
          <a:xfrm>
            <a:off x="1169100" y="721350"/>
            <a:ext cx="7441500" cy="40221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 name="Shape 67"/>
          <p:cNvSpPr txBox="1"/>
          <p:nvPr>
            <p:ph type="title"/>
          </p:nvPr>
        </p:nvSpPr>
        <p:spPr>
          <a:xfrm>
            <a:off x="533400" y="400050"/>
            <a:ext cx="2106600" cy="9819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8" name="Shape 68"/>
          <p:cNvSpPr txBox="1"/>
          <p:nvPr>
            <p:ph idx="1" type="body"/>
          </p:nvPr>
        </p:nvSpPr>
        <p:spPr>
          <a:xfrm>
            <a:off x="3203050" y="903938"/>
            <a:ext cx="5185200" cy="3674700"/>
          </a:xfrm>
          <a:prstGeom prst="rect">
            <a:avLst/>
          </a:prstGeom>
        </p:spPr>
        <p:txBody>
          <a:bodyPr anchorCtr="0" anchor="t" bIns="91425" lIns="91425" spcFirstLastPara="1" rIns="91425" wrap="square" tIns="91425"/>
          <a:lstStyle>
            <a:lvl1pPr indent="-406400" lvl="0" marL="457200" rtl="0">
              <a:spcBef>
                <a:spcPts val="600"/>
              </a:spcBef>
              <a:spcAft>
                <a:spcPts val="0"/>
              </a:spcAft>
              <a:buSzPts val="2800"/>
              <a:buChar char="□"/>
              <a:defRPr sz="28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69" name="Shape 69"/>
        <p:cNvGrpSpPr/>
        <p:nvPr/>
      </p:nvGrpSpPr>
      <p:grpSpPr>
        <a:xfrm>
          <a:off x="0" y="0"/>
          <a:ext cx="0" cy="0"/>
          <a:chOff x="0" y="0"/>
          <a:chExt cx="0" cy="0"/>
        </a:xfrm>
      </p:grpSpPr>
      <p:sp>
        <p:nvSpPr>
          <p:cNvPr id="70" name="Shape 70"/>
          <p:cNvSpPr/>
          <p:nvPr/>
        </p:nvSpPr>
        <p:spPr>
          <a:xfrm>
            <a:off x="1169100" y="721350"/>
            <a:ext cx="7441500" cy="40221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1" name="Shape 71"/>
          <p:cNvSpPr txBox="1"/>
          <p:nvPr>
            <p:ph type="title"/>
          </p:nvPr>
        </p:nvSpPr>
        <p:spPr>
          <a:xfrm>
            <a:off x="533400" y="400050"/>
            <a:ext cx="2106600" cy="9819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Shape 72"/>
          <p:cNvSpPr txBox="1"/>
          <p:nvPr>
            <p:ph idx="1" type="body"/>
          </p:nvPr>
        </p:nvSpPr>
        <p:spPr>
          <a:xfrm>
            <a:off x="3012775" y="1052494"/>
            <a:ext cx="2597400" cy="3532200"/>
          </a:xfrm>
          <a:prstGeom prst="rect">
            <a:avLst/>
          </a:prstGeom>
        </p:spPr>
        <p:txBody>
          <a:bodyPr anchorCtr="0" anchor="t" bIns="91425" lIns="91425" spcFirstLastPara="1" rIns="91425" wrap="square" tIns="91425"/>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73" name="Shape 73"/>
          <p:cNvSpPr txBox="1"/>
          <p:nvPr>
            <p:ph idx="2" type="body"/>
          </p:nvPr>
        </p:nvSpPr>
        <p:spPr>
          <a:xfrm>
            <a:off x="5766772" y="1052494"/>
            <a:ext cx="2597400" cy="3532200"/>
          </a:xfrm>
          <a:prstGeom prst="rect">
            <a:avLst/>
          </a:prstGeom>
        </p:spPr>
        <p:txBody>
          <a:bodyPr anchorCtr="0" anchor="t" bIns="91425" lIns="91425" spcFirstLastPara="1" rIns="91425" wrap="square" tIns="91425"/>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74" name="Shape 74"/>
        <p:cNvGrpSpPr/>
        <p:nvPr/>
      </p:nvGrpSpPr>
      <p:grpSpPr>
        <a:xfrm>
          <a:off x="0" y="0"/>
          <a:ext cx="0" cy="0"/>
          <a:chOff x="0" y="0"/>
          <a:chExt cx="0" cy="0"/>
        </a:xfrm>
      </p:grpSpPr>
      <p:sp>
        <p:nvSpPr>
          <p:cNvPr id="75" name="Shape 75"/>
          <p:cNvSpPr/>
          <p:nvPr/>
        </p:nvSpPr>
        <p:spPr>
          <a:xfrm>
            <a:off x="1169100" y="721350"/>
            <a:ext cx="7441500" cy="40221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6" name="Shape 76"/>
          <p:cNvSpPr txBox="1"/>
          <p:nvPr>
            <p:ph type="title"/>
          </p:nvPr>
        </p:nvSpPr>
        <p:spPr>
          <a:xfrm>
            <a:off x="533400" y="400050"/>
            <a:ext cx="2106600" cy="9819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 name="Shape 77"/>
          <p:cNvSpPr txBox="1"/>
          <p:nvPr>
            <p:ph idx="1" type="body"/>
          </p:nvPr>
        </p:nvSpPr>
        <p:spPr>
          <a:xfrm>
            <a:off x="1442950" y="1551975"/>
            <a:ext cx="2233500" cy="30147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8" name="Shape 78"/>
          <p:cNvSpPr txBox="1"/>
          <p:nvPr>
            <p:ph idx="2" type="body"/>
          </p:nvPr>
        </p:nvSpPr>
        <p:spPr>
          <a:xfrm>
            <a:off x="3790875" y="1551975"/>
            <a:ext cx="2233500" cy="30147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79" name="Shape 79"/>
          <p:cNvSpPr txBox="1"/>
          <p:nvPr>
            <p:ph idx="3" type="body"/>
          </p:nvPr>
        </p:nvSpPr>
        <p:spPr>
          <a:xfrm>
            <a:off x="6138800" y="1551975"/>
            <a:ext cx="2233500" cy="30147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0" name="Shape 80"/>
        <p:cNvGrpSpPr/>
        <p:nvPr/>
      </p:nvGrpSpPr>
      <p:grpSpPr>
        <a:xfrm>
          <a:off x="0" y="0"/>
          <a:ext cx="0" cy="0"/>
          <a:chOff x="0" y="0"/>
          <a:chExt cx="0" cy="0"/>
        </a:xfrm>
      </p:grpSpPr>
      <p:sp>
        <p:nvSpPr>
          <p:cNvPr id="81" name="Shape 81"/>
          <p:cNvSpPr/>
          <p:nvPr/>
        </p:nvSpPr>
        <p:spPr>
          <a:xfrm>
            <a:off x="1169100" y="721350"/>
            <a:ext cx="7441500" cy="40221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2" name="Shape 82"/>
          <p:cNvSpPr txBox="1"/>
          <p:nvPr>
            <p:ph type="title"/>
          </p:nvPr>
        </p:nvSpPr>
        <p:spPr>
          <a:xfrm>
            <a:off x="533400" y="400050"/>
            <a:ext cx="2106600" cy="9819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3" name="Shape 83"/>
        <p:cNvGrpSpPr/>
        <p:nvPr/>
      </p:nvGrpSpPr>
      <p:grpSpPr>
        <a:xfrm>
          <a:off x="0" y="0"/>
          <a:ext cx="0" cy="0"/>
          <a:chOff x="0" y="0"/>
          <a:chExt cx="0" cy="0"/>
        </a:xfrm>
      </p:grpSpPr>
      <p:sp>
        <p:nvSpPr>
          <p:cNvPr id="84" name="Shape 84"/>
          <p:cNvSpPr/>
          <p:nvPr/>
        </p:nvSpPr>
        <p:spPr>
          <a:xfrm>
            <a:off x="1169100" y="400043"/>
            <a:ext cx="7441500" cy="40221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5" name="Shape 85"/>
          <p:cNvSpPr txBox="1"/>
          <p:nvPr>
            <p:ph idx="1" type="body"/>
          </p:nvPr>
        </p:nvSpPr>
        <p:spPr>
          <a:xfrm>
            <a:off x="533400" y="4223925"/>
            <a:ext cx="2106600" cy="519600"/>
          </a:xfrm>
          <a:prstGeom prst="rect">
            <a:avLst/>
          </a:prstGeom>
          <a:ln cap="flat" cmpd="sng" w="76200">
            <a:solidFill>
              <a:srgbClr val="FF0000"/>
            </a:solidFill>
            <a:prstDash val="solid"/>
            <a:miter lim="8000"/>
            <a:headEnd len="sm" w="sm" type="none"/>
            <a:tailEnd len="sm" w="sm" type="none"/>
          </a:ln>
        </p:spPr>
        <p:txBody>
          <a:bodyPr anchorCtr="0" anchor="b" bIns="91425" lIns="91425" spcFirstLastPara="1" rIns="91425" wrap="square" tIns="91425"/>
          <a:lstStyle>
            <a:lvl1pPr indent="-228600" lvl="0" marL="457200" rtl="0">
              <a:spcBef>
                <a:spcPts val="360"/>
              </a:spcBef>
              <a:spcAft>
                <a:spcPts val="0"/>
              </a:spcAft>
              <a:buSzPts val="1800"/>
              <a:buNone/>
              <a:defRPr sz="1800">
                <a:solidFill>
                  <a:srgbClr val="999999"/>
                </a:solidFill>
              </a:defRPr>
            </a:lvl1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6" name="Shape 86"/>
        <p:cNvGrpSpPr/>
        <p:nvPr/>
      </p:nvGrpSpPr>
      <p:grpSpPr>
        <a:xfrm>
          <a:off x="0" y="0"/>
          <a:ext cx="0" cy="0"/>
          <a:chOff x="0" y="0"/>
          <a:chExt cx="0" cy="0"/>
        </a:xfrm>
      </p:grpSpPr>
      <p:sp>
        <p:nvSpPr>
          <p:cNvPr id="87" name="Shape 87"/>
          <p:cNvSpPr/>
          <p:nvPr/>
        </p:nvSpPr>
        <p:spPr>
          <a:xfrm>
            <a:off x="759900" y="560700"/>
            <a:ext cx="7624200" cy="4022100"/>
          </a:xfrm>
          <a:prstGeom prst="rect">
            <a:avLst/>
          </a:prstGeom>
          <a:solidFill>
            <a:srgbClr val="EFEFE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0"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533400" y="400050"/>
            <a:ext cx="2106600" cy="981900"/>
          </a:xfrm>
          <a:prstGeom prst="rect">
            <a:avLst/>
          </a:prstGeom>
          <a:noFill/>
          <a:ln cap="flat" cmpd="sng" w="76200">
            <a:solidFill>
              <a:srgbClr val="FF0000"/>
            </a:solidFill>
            <a:prstDash val="solid"/>
            <a:miter lim="8000"/>
            <a:headEnd len="sm" w="sm" type="none"/>
            <a:tailEnd len="sm" w="sm" type="none"/>
          </a:ln>
        </p:spPr>
        <p:txBody>
          <a:bodyPr anchorCtr="0" anchor="t" bIns="91425" lIns="91425" spcFirstLastPara="1" rIns="91425" wrap="square" tIns="91425"/>
          <a:lstStyle>
            <a:lvl1pPr lvl="0" rtl="0">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1pPr>
            <a:lvl2pPr lvl="1" rtl="0">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2pPr>
            <a:lvl3pPr lvl="2" rtl="0">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3pPr>
            <a:lvl4pPr lvl="3" rtl="0">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4pPr>
            <a:lvl5pPr lvl="4" rtl="0">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5pPr>
            <a:lvl6pPr lvl="5" rtl="0">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6pPr>
            <a:lvl7pPr lvl="6" rtl="0">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7pPr>
            <a:lvl8pPr lvl="7" rtl="0">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8pPr>
            <a:lvl9pPr lvl="8" rtl="0">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9pPr>
          </a:lstStyle>
          <a:p/>
        </p:txBody>
      </p:sp>
      <p:sp>
        <p:nvSpPr>
          <p:cNvPr id="52" name="Shape 52"/>
          <p:cNvSpPr txBox="1"/>
          <p:nvPr>
            <p:ph idx="1" type="body"/>
          </p:nvPr>
        </p:nvSpPr>
        <p:spPr>
          <a:xfrm>
            <a:off x="3203050" y="903938"/>
            <a:ext cx="5185200" cy="3674700"/>
          </a:xfrm>
          <a:prstGeom prst="rect">
            <a:avLst/>
          </a:prstGeom>
          <a:noFill/>
          <a:ln>
            <a:noFill/>
          </a:ln>
        </p:spPr>
        <p:txBody>
          <a:bodyPr anchorCtr="0" anchor="t" bIns="91425" lIns="91425" spcFirstLastPara="1" rIns="91425" wrap="square" tIns="91425"/>
          <a:lstStyle>
            <a:lvl1pPr indent="-419100" lvl="0" marL="457200" rtl="0">
              <a:spcBef>
                <a:spcPts val="600"/>
              </a:spcBef>
              <a:spcAft>
                <a:spcPts val="0"/>
              </a:spcAft>
              <a:buClr>
                <a:srgbClr val="999999"/>
              </a:buClr>
              <a:buSzPts val="3000"/>
              <a:buFont typeface="Georgia"/>
              <a:buChar char="□"/>
              <a:defRPr sz="3000">
                <a:solidFill>
                  <a:srgbClr val="111111"/>
                </a:solidFill>
                <a:latin typeface="Georgia"/>
                <a:ea typeface="Georgia"/>
                <a:cs typeface="Georgia"/>
                <a:sym typeface="Georgia"/>
              </a:defRPr>
            </a:lvl1pPr>
            <a:lvl2pPr indent="-381000" lvl="1" marL="914400" rtl="0">
              <a:spcBef>
                <a:spcPts val="0"/>
              </a:spcBef>
              <a:spcAft>
                <a:spcPts val="0"/>
              </a:spcAft>
              <a:buClr>
                <a:srgbClr val="999999"/>
              </a:buClr>
              <a:buSzPts val="2400"/>
              <a:buFont typeface="Georgia"/>
              <a:buChar char="■"/>
              <a:defRPr sz="2400">
                <a:solidFill>
                  <a:srgbClr val="111111"/>
                </a:solidFill>
                <a:latin typeface="Georgia"/>
                <a:ea typeface="Georgia"/>
                <a:cs typeface="Georgia"/>
                <a:sym typeface="Georgia"/>
              </a:defRPr>
            </a:lvl2pPr>
            <a:lvl3pPr indent="-381000" lvl="2" marL="1371600" rtl="0">
              <a:spcBef>
                <a:spcPts val="0"/>
              </a:spcBef>
              <a:spcAft>
                <a:spcPts val="0"/>
              </a:spcAft>
              <a:buClr>
                <a:srgbClr val="999999"/>
              </a:buClr>
              <a:buSzPts val="2400"/>
              <a:buFont typeface="Georgia"/>
              <a:buChar char="▣"/>
              <a:defRPr sz="2400">
                <a:solidFill>
                  <a:srgbClr val="111111"/>
                </a:solidFill>
                <a:latin typeface="Georgia"/>
                <a:ea typeface="Georgia"/>
                <a:cs typeface="Georgia"/>
                <a:sym typeface="Georgia"/>
              </a:defRPr>
            </a:lvl3pPr>
            <a:lvl4pPr indent="-342900" lvl="3" marL="1828800" rtl="0">
              <a:spcBef>
                <a:spcPts val="0"/>
              </a:spcBef>
              <a:spcAft>
                <a:spcPts val="0"/>
              </a:spcAft>
              <a:buClr>
                <a:srgbClr val="999999"/>
              </a:buClr>
              <a:buSzPts val="1800"/>
              <a:buFont typeface="Georgia"/>
              <a:buChar char="●"/>
              <a:defRPr sz="1800">
                <a:solidFill>
                  <a:srgbClr val="111111"/>
                </a:solidFill>
                <a:latin typeface="Georgia"/>
                <a:ea typeface="Georgia"/>
                <a:cs typeface="Georgia"/>
                <a:sym typeface="Georgia"/>
              </a:defRPr>
            </a:lvl4pPr>
            <a:lvl5pPr indent="-342900" lvl="4" marL="2286000" rtl="0">
              <a:spcBef>
                <a:spcPts val="0"/>
              </a:spcBef>
              <a:spcAft>
                <a:spcPts val="0"/>
              </a:spcAft>
              <a:buClr>
                <a:srgbClr val="999999"/>
              </a:buClr>
              <a:buSzPts val="1800"/>
              <a:buFont typeface="Georgia"/>
              <a:buChar char="○"/>
              <a:defRPr sz="1800">
                <a:solidFill>
                  <a:srgbClr val="111111"/>
                </a:solidFill>
                <a:latin typeface="Georgia"/>
                <a:ea typeface="Georgia"/>
                <a:cs typeface="Georgia"/>
                <a:sym typeface="Georgia"/>
              </a:defRPr>
            </a:lvl5pPr>
            <a:lvl6pPr indent="-342900" lvl="5" marL="2743200" rtl="0">
              <a:spcBef>
                <a:spcPts val="0"/>
              </a:spcBef>
              <a:spcAft>
                <a:spcPts val="0"/>
              </a:spcAft>
              <a:buClr>
                <a:srgbClr val="999999"/>
              </a:buClr>
              <a:buSzPts val="1800"/>
              <a:buFont typeface="Georgia"/>
              <a:buChar char="■"/>
              <a:defRPr sz="1800">
                <a:solidFill>
                  <a:srgbClr val="111111"/>
                </a:solidFill>
                <a:latin typeface="Georgia"/>
                <a:ea typeface="Georgia"/>
                <a:cs typeface="Georgia"/>
                <a:sym typeface="Georgia"/>
              </a:defRPr>
            </a:lvl6pPr>
            <a:lvl7pPr indent="-342900" lvl="6" marL="3200400" rtl="0">
              <a:spcBef>
                <a:spcPts val="0"/>
              </a:spcBef>
              <a:spcAft>
                <a:spcPts val="0"/>
              </a:spcAft>
              <a:buClr>
                <a:srgbClr val="999999"/>
              </a:buClr>
              <a:buSzPts val="1800"/>
              <a:buFont typeface="Georgia"/>
              <a:buChar char="●"/>
              <a:defRPr sz="1800">
                <a:solidFill>
                  <a:srgbClr val="111111"/>
                </a:solidFill>
                <a:latin typeface="Georgia"/>
                <a:ea typeface="Georgia"/>
                <a:cs typeface="Georgia"/>
                <a:sym typeface="Georgia"/>
              </a:defRPr>
            </a:lvl7pPr>
            <a:lvl8pPr indent="-342900" lvl="7" marL="3657600" rtl="0">
              <a:spcBef>
                <a:spcPts val="0"/>
              </a:spcBef>
              <a:spcAft>
                <a:spcPts val="0"/>
              </a:spcAft>
              <a:buClr>
                <a:srgbClr val="999999"/>
              </a:buClr>
              <a:buSzPts val="1800"/>
              <a:buFont typeface="Georgia"/>
              <a:buChar char="○"/>
              <a:defRPr sz="1800">
                <a:solidFill>
                  <a:srgbClr val="111111"/>
                </a:solidFill>
                <a:latin typeface="Georgia"/>
                <a:ea typeface="Georgia"/>
                <a:cs typeface="Georgia"/>
                <a:sym typeface="Georgia"/>
              </a:defRPr>
            </a:lvl8pPr>
            <a:lvl9pPr indent="-342900" lvl="8" marL="4114800" rtl="0">
              <a:spcBef>
                <a:spcPts val="0"/>
              </a:spcBef>
              <a:spcAft>
                <a:spcPts val="0"/>
              </a:spcAft>
              <a:buClr>
                <a:srgbClr val="999999"/>
              </a:buClr>
              <a:buSzPts val="1800"/>
              <a:buFont typeface="Georgia"/>
              <a:buChar char="■"/>
              <a:defRPr sz="1800">
                <a:solidFill>
                  <a:srgbClr val="111111"/>
                </a:solidFill>
                <a:latin typeface="Georgia"/>
                <a:ea typeface="Georgia"/>
                <a:cs typeface="Georgia"/>
                <a:sym typeface="Georgia"/>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39.png"/><Relationship Id="rId5"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hyperlink" Target="http://tinyurl.com/y994p7b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9.png"/><Relationship Id="rId4" Type="http://schemas.openxmlformats.org/officeDocument/2006/relationships/hyperlink" Target="https://www.goodreads.com/author/show/343901.Irwin_R_Blacker" TargetMode="External"/><Relationship Id="rId5" Type="http://schemas.openxmlformats.org/officeDocument/2006/relationships/hyperlink" Target="https://www.goodreads.com/work/quotes/4846717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8.jp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64.png"/><Relationship Id="rId4" Type="http://schemas.openxmlformats.org/officeDocument/2006/relationships/hyperlink" Target="http://www.yourdictionary.com/santa-anna" TargetMode="External"/><Relationship Id="rId5" Type="http://schemas.openxmlformats.org/officeDocument/2006/relationships/hyperlink" Target="http://www.thealamo.org/" TargetMode="External"/><Relationship Id="rId6" Type="http://schemas.openxmlformats.org/officeDocument/2006/relationships/hyperlink" Target="http://www.yourdictionary.com/tejano" TargetMode="External"/><Relationship Id="rId7" Type="http://schemas.openxmlformats.org/officeDocument/2006/relationships/hyperlink" Target="http://biography.yourdictionary.com/antonio-lopez-de-santa-ana" TargetMode="External"/><Relationship Id="rId8"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5.jpg"/><Relationship Id="rId4" Type="http://schemas.openxmlformats.org/officeDocument/2006/relationships/image" Target="../media/image53.png"/><Relationship Id="rId5"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16.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80.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5.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6.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8.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74.png"/><Relationship Id="rId4"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7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 Id="rId3" Type="http://schemas.openxmlformats.org/officeDocument/2006/relationships/image" Target="../media/image16.png"/><Relationship Id="rId4" Type="http://schemas.openxmlformats.org/officeDocument/2006/relationships/image" Target="../media/image1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Shape 92"/>
          <p:cNvSpPr txBox="1"/>
          <p:nvPr>
            <p:ph type="ctrTitle"/>
          </p:nvPr>
        </p:nvSpPr>
        <p:spPr>
          <a:xfrm>
            <a:off x="2278875" y="618000"/>
            <a:ext cx="5639100" cy="324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Does Where You Live in the Western Hemisphere Determine Your Happiness?</a:t>
            </a:r>
            <a:endParaRPr sz="3600"/>
          </a:p>
          <a:p>
            <a:pPr indent="0" lvl="0" marL="0" rtl="0" algn="ctr">
              <a:spcBef>
                <a:spcPts val="0"/>
              </a:spcBef>
              <a:spcAft>
                <a:spcPts val="0"/>
              </a:spcAft>
              <a:buNone/>
            </a:pPr>
            <a:r>
              <a:rPr lang="en" sz="3600"/>
              <a:t> </a:t>
            </a:r>
            <a:endParaRPr sz="3600"/>
          </a:p>
        </p:txBody>
      </p:sp>
      <p:sp>
        <p:nvSpPr>
          <p:cNvPr id="93" name="Shape 93"/>
          <p:cNvSpPr txBox="1"/>
          <p:nvPr/>
        </p:nvSpPr>
        <p:spPr>
          <a:xfrm>
            <a:off x="1115400" y="4381200"/>
            <a:ext cx="7869900" cy="76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Cambria"/>
                <a:ea typeface="Cambria"/>
                <a:cs typeface="Cambria"/>
                <a:sym typeface="Cambria"/>
              </a:rPr>
              <a:t>Grade 5: Katharine Black, Samantha Drexler, Kaitlin Boyle, Diana Pretter, </a:t>
            </a:r>
            <a:endParaRPr b="1" sz="1600">
              <a:latin typeface="Cambria"/>
              <a:ea typeface="Cambria"/>
              <a:cs typeface="Cambria"/>
              <a:sym typeface="Cambria"/>
            </a:endParaRPr>
          </a:p>
          <a:p>
            <a:pPr indent="0" lvl="0" marL="0" rtl="0" algn="ctr">
              <a:spcBef>
                <a:spcPts val="0"/>
              </a:spcBef>
              <a:spcAft>
                <a:spcPts val="0"/>
              </a:spcAft>
              <a:buNone/>
            </a:pPr>
            <a:r>
              <a:rPr b="1" lang="en" sz="1600">
                <a:latin typeface="Cambria"/>
                <a:ea typeface="Cambria"/>
                <a:cs typeface="Cambria"/>
                <a:sym typeface="Cambria"/>
              </a:rPr>
              <a:t>Ashley Keon, Denise Redfern </a:t>
            </a:r>
            <a:endParaRPr b="1" sz="1600">
              <a:latin typeface="Cambria"/>
              <a:ea typeface="Cambria"/>
              <a:cs typeface="Cambria"/>
              <a:sym typeface="Cambria"/>
            </a:endParaRPr>
          </a:p>
        </p:txBody>
      </p:sp>
      <p:pic>
        <p:nvPicPr>
          <p:cNvPr id="94" name="Shape 94"/>
          <p:cNvPicPr preferRelativeResize="0"/>
          <p:nvPr/>
        </p:nvPicPr>
        <p:blipFill>
          <a:blip r:embed="rId3">
            <a:alphaModFix/>
          </a:blip>
          <a:stretch>
            <a:fillRect/>
          </a:stretch>
        </p:blipFill>
        <p:spPr>
          <a:xfrm>
            <a:off x="17238" y="1234100"/>
            <a:ext cx="1944050" cy="855400"/>
          </a:xfrm>
          <a:prstGeom prst="rect">
            <a:avLst/>
          </a:prstGeom>
          <a:noFill/>
          <a:ln>
            <a:noFill/>
          </a:ln>
        </p:spPr>
      </p:pic>
      <p:pic>
        <p:nvPicPr>
          <p:cNvPr id="95" name="Shape 95"/>
          <p:cNvPicPr preferRelativeResize="0"/>
          <p:nvPr/>
        </p:nvPicPr>
        <p:blipFill>
          <a:blip r:embed="rId4">
            <a:alphaModFix/>
          </a:blip>
          <a:stretch>
            <a:fillRect/>
          </a:stretch>
        </p:blipFill>
        <p:spPr>
          <a:xfrm>
            <a:off x="268925" y="185400"/>
            <a:ext cx="1440679" cy="855400"/>
          </a:xfrm>
          <a:prstGeom prst="rect">
            <a:avLst/>
          </a:prstGeom>
          <a:noFill/>
          <a:ln>
            <a:noFill/>
          </a:ln>
        </p:spPr>
      </p:pic>
      <p:pic>
        <p:nvPicPr>
          <p:cNvPr id="96" name="Shape 96"/>
          <p:cNvPicPr preferRelativeResize="0"/>
          <p:nvPr/>
        </p:nvPicPr>
        <p:blipFill>
          <a:blip r:embed="rId5">
            <a:alphaModFix/>
          </a:blip>
          <a:stretch>
            <a:fillRect/>
          </a:stretch>
        </p:blipFill>
        <p:spPr>
          <a:xfrm>
            <a:off x="163425" y="2159225"/>
            <a:ext cx="1797876" cy="17978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ctrTitle"/>
          </p:nvPr>
        </p:nvSpPr>
        <p:spPr>
          <a:xfrm>
            <a:off x="1768550" y="3318350"/>
            <a:ext cx="6269400" cy="774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latin typeface="Coming Soon"/>
                <a:ea typeface="Coming Soon"/>
                <a:cs typeface="Coming Soon"/>
                <a:sym typeface="Coming Soon"/>
              </a:rPr>
              <a:t>Bus Tour of Mexico Today! </a:t>
            </a:r>
            <a:endParaRPr sz="3600">
              <a:latin typeface="Coming Soon"/>
              <a:ea typeface="Coming Soon"/>
              <a:cs typeface="Coming Soon"/>
              <a:sym typeface="Coming Soon"/>
            </a:endParaRPr>
          </a:p>
        </p:txBody>
      </p:sp>
      <p:pic>
        <p:nvPicPr>
          <p:cNvPr id="170" name="Shape 170"/>
          <p:cNvPicPr preferRelativeResize="0"/>
          <p:nvPr/>
        </p:nvPicPr>
        <p:blipFill>
          <a:blip r:embed="rId3">
            <a:alphaModFix/>
          </a:blip>
          <a:stretch>
            <a:fillRect/>
          </a:stretch>
        </p:blipFill>
        <p:spPr>
          <a:xfrm>
            <a:off x="1020850" y="418150"/>
            <a:ext cx="4600602" cy="2614225"/>
          </a:xfrm>
          <a:prstGeom prst="rect">
            <a:avLst/>
          </a:prstGeom>
          <a:noFill/>
          <a:ln>
            <a:noFill/>
          </a:ln>
        </p:spPr>
      </p:pic>
      <p:pic>
        <p:nvPicPr>
          <p:cNvPr id="171" name="Shape 171"/>
          <p:cNvPicPr preferRelativeResize="0"/>
          <p:nvPr/>
        </p:nvPicPr>
        <p:blipFill>
          <a:blip r:embed="rId4">
            <a:alphaModFix/>
          </a:blip>
          <a:stretch>
            <a:fillRect/>
          </a:stretch>
        </p:blipFill>
        <p:spPr>
          <a:xfrm>
            <a:off x="5836501" y="418150"/>
            <a:ext cx="3068176" cy="20438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ctrTitle"/>
          </p:nvPr>
        </p:nvSpPr>
        <p:spPr>
          <a:xfrm>
            <a:off x="1900825" y="889063"/>
            <a:ext cx="6185100" cy="1960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latin typeface="Coming Soon"/>
                <a:ea typeface="Coming Soon"/>
                <a:cs typeface="Coming Soon"/>
                <a:sym typeface="Coming Soon"/>
              </a:rPr>
              <a:t>How does the geography of life in Mexico affect life there?</a:t>
            </a:r>
            <a:endParaRPr sz="3600">
              <a:latin typeface="Coming Soon"/>
              <a:ea typeface="Coming Soon"/>
              <a:cs typeface="Coming Soon"/>
              <a:sym typeface="Coming Soon"/>
            </a:endParaRPr>
          </a:p>
        </p:txBody>
      </p:sp>
      <p:pic>
        <p:nvPicPr>
          <p:cNvPr id="177" name="Shape 177"/>
          <p:cNvPicPr preferRelativeResize="0"/>
          <p:nvPr/>
        </p:nvPicPr>
        <p:blipFill>
          <a:blip r:embed="rId3">
            <a:alphaModFix/>
          </a:blip>
          <a:stretch>
            <a:fillRect/>
          </a:stretch>
        </p:blipFill>
        <p:spPr>
          <a:xfrm>
            <a:off x="132400" y="110627"/>
            <a:ext cx="977325" cy="1035600"/>
          </a:xfrm>
          <a:prstGeom prst="rect">
            <a:avLst/>
          </a:prstGeom>
          <a:noFill/>
          <a:ln>
            <a:noFill/>
          </a:ln>
        </p:spPr>
      </p:pic>
      <p:pic>
        <p:nvPicPr>
          <p:cNvPr id="178" name="Shape 178"/>
          <p:cNvPicPr preferRelativeResize="0"/>
          <p:nvPr/>
        </p:nvPicPr>
        <p:blipFill>
          <a:blip r:embed="rId3">
            <a:alphaModFix/>
          </a:blip>
          <a:stretch>
            <a:fillRect/>
          </a:stretch>
        </p:blipFill>
        <p:spPr>
          <a:xfrm>
            <a:off x="92175" y="1330350"/>
            <a:ext cx="1017550" cy="1078224"/>
          </a:xfrm>
          <a:prstGeom prst="rect">
            <a:avLst/>
          </a:prstGeom>
          <a:noFill/>
          <a:ln>
            <a:noFill/>
          </a:ln>
        </p:spPr>
      </p:pic>
      <p:pic>
        <p:nvPicPr>
          <p:cNvPr id="179" name="Shape 179"/>
          <p:cNvPicPr preferRelativeResize="0"/>
          <p:nvPr/>
        </p:nvPicPr>
        <p:blipFill>
          <a:blip r:embed="rId3">
            <a:alphaModFix/>
          </a:blip>
          <a:stretch>
            <a:fillRect/>
          </a:stretch>
        </p:blipFill>
        <p:spPr>
          <a:xfrm>
            <a:off x="112288" y="2592702"/>
            <a:ext cx="977325" cy="1035600"/>
          </a:xfrm>
          <a:prstGeom prst="rect">
            <a:avLst/>
          </a:prstGeom>
          <a:noFill/>
          <a:ln>
            <a:noFill/>
          </a:ln>
        </p:spPr>
      </p:pic>
      <p:pic>
        <p:nvPicPr>
          <p:cNvPr id="180" name="Shape 180"/>
          <p:cNvPicPr preferRelativeResize="0"/>
          <p:nvPr/>
        </p:nvPicPr>
        <p:blipFill>
          <a:blip r:embed="rId3">
            <a:alphaModFix/>
          </a:blip>
          <a:stretch>
            <a:fillRect/>
          </a:stretch>
        </p:blipFill>
        <p:spPr>
          <a:xfrm>
            <a:off x="92175" y="3752252"/>
            <a:ext cx="977325" cy="103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id="185" name="Shape 185"/>
          <p:cNvPicPr preferRelativeResize="0"/>
          <p:nvPr/>
        </p:nvPicPr>
        <p:blipFill>
          <a:blip r:embed="rId3">
            <a:alphaModFix/>
          </a:blip>
          <a:stretch>
            <a:fillRect/>
          </a:stretch>
        </p:blipFill>
        <p:spPr>
          <a:xfrm>
            <a:off x="342447" y="1023149"/>
            <a:ext cx="4844702" cy="3969850"/>
          </a:xfrm>
          <a:prstGeom prst="rect">
            <a:avLst/>
          </a:prstGeom>
          <a:noFill/>
          <a:ln>
            <a:noFill/>
          </a:ln>
        </p:spPr>
      </p:pic>
      <p:sp>
        <p:nvSpPr>
          <p:cNvPr id="186" name="Shape 186"/>
          <p:cNvSpPr txBox="1"/>
          <p:nvPr/>
        </p:nvSpPr>
        <p:spPr>
          <a:xfrm>
            <a:off x="2547725" y="387150"/>
            <a:ext cx="4323000" cy="636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000">
                <a:solidFill>
                  <a:srgbClr val="CC0000"/>
                </a:solidFill>
                <a:latin typeface="Coming Soon"/>
                <a:ea typeface="Coming Soon"/>
                <a:cs typeface="Coming Soon"/>
                <a:sym typeface="Coming Soon"/>
              </a:rPr>
              <a:t>What is Geography? </a:t>
            </a:r>
            <a:endParaRPr sz="3000">
              <a:solidFill>
                <a:srgbClr val="CC0000"/>
              </a:solidFill>
              <a:latin typeface="Coming Soon"/>
              <a:ea typeface="Coming Soon"/>
              <a:cs typeface="Coming Soon"/>
              <a:sym typeface="Coming Soon"/>
            </a:endParaRPr>
          </a:p>
        </p:txBody>
      </p:sp>
      <p:sp>
        <p:nvSpPr>
          <p:cNvPr id="187" name="Shape 187"/>
          <p:cNvSpPr txBox="1"/>
          <p:nvPr/>
        </p:nvSpPr>
        <p:spPr>
          <a:xfrm>
            <a:off x="5295150" y="1063775"/>
            <a:ext cx="3272400" cy="359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latin typeface="Pangolin"/>
                <a:ea typeface="Pangolin"/>
                <a:cs typeface="Pangolin"/>
                <a:sym typeface="Pangolin"/>
              </a:rPr>
              <a:t>Five themes of Geography:</a:t>
            </a:r>
            <a:endParaRPr sz="1800" u="sng">
              <a:latin typeface="Pangolin"/>
              <a:ea typeface="Pangolin"/>
              <a:cs typeface="Pangolin"/>
              <a:sym typeface="Pangolin"/>
            </a:endParaRPr>
          </a:p>
          <a:p>
            <a:pPr indent="0" lvl="0" marL="0" rtl="0" algn="ctr">
              <a:spcBef>
                <a:spcPts val="0"/>
              </a:spcBef>
              <a:spcAft>
                <a:spcPts val="0"/>
              </a:spcAft>
              <a:buNone/>
            </a:pPr>
            <a:r>
              <a:t/>
            </a:r>
            <a:endParaRPr sz="1800">
              <a:latin typeface="Pangolin"/>
              <a:ea typeface="Pangolin"/>
              <a:cs typeface="Pangolin"/>
              <a:sym typeface="Pangolin"/>
            </a:endParaRPr>
          </a:p>
          <a:p>
            <a:pPr indent="-342900" lvl="0" marL="457200" rtl="0" algn="ctr">
              <a:spcBef>
                <a:spcPts val="0"/>
              </a:spcBef>
              <a:spcAft>
                <a:spcPts val="0"/>
              </a:spcAft>
              <a:buSzPts val="1800"/>
              <a:buFont typeface="Pangolin"/>
              <a:buAutoNum type="arabicPeriod"/>
            </a:pPr>
            <a:r>
              <a:rPr lang="en" sz="1800">
                <a:latin typeface="Pangolin"/>
                <a:ea typeface="Pangolin"/>
                <a:cs typeface="Pangolin"/>
                <a:sym typeface="Pangolin"/>
              </a:rPr>
              <a:t>Location</a:t>
            </a:r>
            <a:endParaRPr sz="1800">
              <a:latin typeface="Pangolin"/>
              <a:ea typeface="Pangolin"/>
              <a:cs typeface="Pangolin"/>
              <a:sym typeface="Pangolin"/>
            </a:endParaRPr>
          </a:p>
          <a:p>
            <a:pPr indent="0" lvl="0" marL="0" rtl="0" algn="ctr">
              <a:spcBef>
                <a:spcPts val="0"/>
              </a:spcBef>
              <a:spcAft>
                <a:spcPts val="0"/>
              </a:spcAft>
              <a:buNone/>
            </a:pPr>
            <a:r>
              <a:t/>
            </a:r>
            <a:endParaRPr sz="1800">
              <a:latin typeface="Pangolin"/>
              <a:ea typeface="Pangolin"/>
              <a:cs typeface="Pangolin"/>
              <a:sym typeface="Pangolin"/>
            </a:endParaRPr>
          </a:p>
          <a:p>
            <a:pPr indent="-342900" lvl="0" marL="457200" rtl="0" algn="ctr">
              <a:spcBef>
                <a:spcPts val="0"/>
              </a:spcBef>
              <a:spcAft>
                <a:spcPts val="0"/>
              </a:spcAft>
              <a:buSzPts val="1800"/>
              <a:buFont typeface="Pangolin"/>
              <a:buAutoNum type="arabicPeriod"/>
            </a:pPr>
            <a:r>
              <a:rPr lang="en" sz="1800">
                <a:latin typeface="Pangolin"/>
                <a:ea typeface="Pangolin"/>
                <a:cs typeface="Pangolin"/>
                <a:sym typeface="Pangolin"/>
              </a:rPr>
              <a:t>Place</a:t>
            </a:r>
            <a:endParaRPr sz="1800">
              <a:latin typeface="Pangolin"/>
              <a:ea typeface="Pangolin"/>
              <a:cs typeface="Pangolin"/>
              <a:sym typeface="Pangolin"/>
            </a:endParaRPr>
          </a:p>
          <a:p>
            <a:pPr indent="0" lvl="0" marL="0" rtl="0" algn="ctr">
              <a:spcBef>
                <a:spcPts val="0"/>
              </a:spcBef>
              <a:spcAft>
                <a:spcPts val="0"/>
              </a:spcAft>
              <a:buNone/>
            </a:pPr>
            <a:r>
              <a:t/>
            </a:r>
            <a:endParaRPr sz="1800">
              <a:latin typeface="Pangolin"/>
              <a:ea typeface="Pangolin"/>
              <a:cs typeface="Pangolin"/>
              <a:sym typeface="Pangolin"/>
            </a:endParaRPr>
          </a:p>
          <a:p>
            <a:pPr indent="-342900" lvl="0" marL="457200" rtl="0" algn="ctr">
              <a:spcBef>
                <a:spcPts val="0"/>
              </a:spcBef>
              <a:spcAft>
                <a:spcPts val="0"/>
              </a:spcAft>
              <a:buSzPts val="1800"/>
              <a:buFont typeface="Pangolin"/>
              <a:buAutoNum type="arabicPeriod"/>
            </a:pPr>
            <a:r>
              <a:rPr lang="en" sz="1800">
                <a:latin typeface="Pangolin"/>
                <a:ea typeface="Pangolin"/>
                <a:cs typeface="Pangolin"/>
                <a:sym typeface="Pangolin"/>
              </a:rPr>
              <a:t>Human/Environment Interaction</a:t>
            </a:r>
            <a:endParaRPr sz="1800">
              <a:latin typeface="Pangolin"/>
              <a:ea typeface="Pangolin"/>
              <a:cs typeface="Pangolin"/>
              <a:sym typeface="Pangolin"/>
            </a:endParaRPr>
          </a:p>
          <a:p>
            <a:pPr indent="0" lvl="0" marL="0" rtl="0" algn="l">
              <a:spcBef>
                <a:spcPts val="0"/>
              </a:spcBef>
              <a:spcAft>
                <a:spcPts val="0"/>
              </a:spcAft>
              <a:buNone/>
            </a:pPr>
            <a:r>
              <a:t/>
            </a:r>
            <a:endParaRPr sz="1800">
              <a:latin typeface="Pangolin"/>
              <a:ea typeface="Pangolin"/>
              <a:cs typeface="Pangolin"/>
              <a:sym typeface="Pangolin"/>
            </a:endParaRPr>
          </a:p>
          <a:p>
            <a:pPr indent="-342900" lvl="0" marL="457200" rtl="0" algn="ctr">
              <a:spcBef>
                <a:spcPts val="0"/>
              </a:spcBef>
              <a:spcAft>
                <a:spcPts val="0"/>
              </a:spcAft>
              <a:buSzPts val="1800"/>
              <a:buFont typeface="Pangolin"/>
              <a:buAutoNum type="arabicPeriod"/>
            </a:pPr>
            <a:r>
              <a:rPr lang="en" sz="1800">
                <a:latin typeface="Pangolin"/>
                <a:ea typeface="Pangolin"/>
                <a:cs typeface="Pangolin"/>
                <a:sym typeface="Pangolin"/>
              </a:rPr>
              <a:t>Movement</a:t>
            </a:r>
            <a:endParaRPr sz="1800">
              <a:latin typeface="Pangolin"/>
              <a:ea typeface="Pangolin"/>
              <a:cs typeface="Pangolin"/>
              <a:sym typeface="Pangolin"/>
            </a:endParaRPr>
          </a:p>
          <a:p>
            <a:pPr indent="0" lvl="0" marL="0" rtl="0" algn="l">
              <a:spcBef>
                <a:spcPts val="0"/>
              </a:spcBef>
              <a:spcAft>
                <a:spcPts val="0"/>
              </a:spcAft>
              <a:buNone/>
            </a:pPr>
            <a:r>
              <a:t/>
            </a:r>
            <a:endParaRPr sz="1800">
              <a:latin typeface="Pangolin"/>
              <a:ea typeface="Pangolin"/>
              <a:cs typeface="Pangolin"/>
              <a:sym typeface="Pangolin"/>
            </a:endParaRPr>
          </a:p>
          <a:p>
            <a:pPr indent="-342900" lvl="0" marL="457200" rtl="0" algn="ctr">
              <a:spcBef>
                <a:spcPts val="0"/>
              </a:spcBef>
              <a:spcAft>
                <a:spcPts val="0"/>
              </a:spcAft>
              <a:buSzPts val="1800"/>
              <a:buFont typeface="Pangolin"/>
              <a:buAutoNum type="arabicPeriod"/>
            </a:pPr>
            <a:r>
              <a:rPr lang="en" sz="1800">
                <a:latin typeface="Pangolin"/>
                <a:ea typeface="Pangolin"/>
                <a:cs typeface="Pangolin"/>
                <a:sym typeface="Pangolin"/>
              </a:rPr>
              <a:t>Regions</a:t>
            </a:r>
            <a:endParaRPr sz="1800">
              <a:latin typeface="Pangolin"/>
              <a:ea typeface="Pangolin"/>
              <a:cs typeface="Pangolin"/>
              <a:sym typeface="Pango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Shape 192"/>
          <p:cNvSpPr txBox="1"/>
          <p:nvPr>
            <p:ph idx="4294967295" type="ctrTitle"/>
          </p:nvPr>
        </p:nvSpPr>
        <p:spPr>
          <a:xfrm>
            <a:off x="6351025" y="-41225"/>
            <a:ext cx="2859000" cy="524400"/>
          </a:xfrm>
          <a:prstGeom prst="rect">
            <a:avLst/>
          </a:prstGeom>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400"/>
              <a:t>Safe Travels!</a:t>
            </a:r>
            <a:endParaRPr sz="3400"/>
          </a:p>
        </p:txBody>
      </p:sp>
      <p:sp>
        <p:nvSpPr>
          <p:cNvPr id="193" name="Shape 193"/>
          <p:cNvSpPr txBox="1"/>
          <p:nvPr>
            <p:ph idx="4294967295" type="subTitle"/>
          </p:nvPr>
        </p:nvSpPr>
        <p:spPr>
          <a:xfrm>
            <a:off x="1709925" y="94600"/>
            <a:ext cx="4641000" cy="808800"/>
          </a:xfrm>
          <a:prstGeom prst="rect">
            <a:avLst/>
          </a:prstGeom>
        </p:spPr>
        <p:txBody>
          <a:bodyPr anchorCtr="0" anchor="t" bIns="91425" lIns="91425" spcFirstLastPara="1" rIns="91425" wrap="square" tIns="91425">
            <a:noAutofit/>
          </a:bodyPr>
          <a:lstStyle/>
          <a:p>
            <a:pPr indent="0" lvl="0" marL="0" rtl="0" algn="r">
              <a:spcBef>
                <a:spcPts val="600"/>
              </a:spcBef>
              <a:spcAft>
                <a:spcPts val="0"/>
              </a:spcAft>
              <a:buNone/>
            </a:pPr>
            <a:r>
              <a:rPr lang="en" sz="4000" u="sng">
                <a:solidFill>
                  <a:srgbClr val="F3F3F3"/>
                </a:solidFill>
                <a:highlight>
                  <a:srgbClr val="FF0000"/>
                </a:highlight>
                <a:latin typeface="Coming Soon"/>
                <a:ea typeface="Coming Soon"/>
                <a:cs typeface="Coming Soon"/>
                <a:sym typeface="Coming Soon"/>
              </a:rPr>
              <a:t>Itinerary and Map</a:t>
            </a:r>
            <a:endParaRPr sz="4000" u="sng">
              <a:solidFill>
                <a:srgbClr val="F3F3F3"/>
              </a:solidFill>
              <a:highlight>
                <a:srgbClr val="FF0000"/>
              </a:highlight>
              <a:latin typeface="Coming Soon"/>
              <a:ea typeface="Coming Soon"/>
              <a:cs typeface="Coming Soon"/>
              <a:sym typeface="Coming Soon"/>
            </a:endParaRPr>
          </a:p>
        </p:txBody>
      </p:sp>
      <p:sp>
        <p:nvSpPr>
          <p:cNvPr id="194" name="Shape 194"/>
          <p:cNvSpPr txBox="1"/>
          <p:nvPr>
            <p:ph idx="4294967295" type="body"/>
          </p:nvPr>
        </p:nvSpPr>
        <p:spPr>
          <a:xfrm>
            <a:off x="848500" y="903400"/>
            <a:ext cx="4584000" cy="4119300"/>
          </a:xfrm>
          <a:prstGeom prst="rect">
            <a:avLst/>
          </a:prstGeom>
        </p:spPr>
        <p:txBody>
          <a:bodyPr anchorCtr="0" anchor="t" bIns="91425" lIns="91425" spcFirstLastPara="1" rIns="91425" wrap="square" tIns="91425">
            <a:noAutofit/>
          </a:bodyPr>
          <a:lstStyle/>
          <a:p>
            <a:pPr indent="0" lvl="0" marL="0" rtl="0">
              <a:spcBef>
                <a:spcPts val="600"/>
              </a:spcBef>
              <a:spcAft>
                <a:spcPts val="0"/>
              </a:spcAft>
              <a:buNone/>
            </a:pPr>
            <a:r>
              <a:rPr b="1" lang="en" sz="1800">
                <a:latin typeface="Coming Soon"/>
                <a:ea typeface="Coming Soon"/>
                <a:cs typeface="Coming Soon"/>
                <a:sym typeface="Coming Soon"/>
              </a:rPr>
              <a:t>1st: </a:t>
            </a:r>
            <a:r>
              <a:rPr lang="en" sz="1800">
                <a:latin typeface="Coming Soon"/>
                <a:ea typeface="Coming Soon"/>
                <a:cs typeface="Coming Soon"/>
                <a:sym typeface="Coming Soon"/>
              </a:rPr>
              <a:t>5 hour and 40 minute plane ride </a:t>
            </a:r>
            <a:endParaRPr sz="1800">
              <a:latin typeface="Coming Soon"/>
              <a:ea typeface="Coming Soon"/>
              <a:cs typeface="Coming Soon"/>
              <a:sym typeface="Coming Soon"/>
            </a:endParaRPr>
          </a:p>
          <a:p>
            <a:pPr indent="0" lvl="0" marL="0" rtl="0" algn="ctr">
              <a:spcBef>
                <a:spcPts val="600"/>
              </a:spcBef>
              <a:spcAft>
                <a:spcPts val="0"/>
              </a:spcAft>
              <a:buNone/>
            </a:pPr>
            <a:r>
              <a:rPr lang="en" sz="1800">
                <a:latin typeface="Coming Soon"/>
                <a:ea typeface="Coming Soon"/>
                <a:cs typeface="Coming Soon"/>
                <a:sym typeface="Coming Soon"/>
              </a:rPr>
              <a:t>JFK → MEX</a:t>
            </a:r>
            <a:endParaRPr sz="1800">
              <a:latin typeface="Coming Soon"/>
              <a:ea typeface="Coming Soon"/>
              <a:cs typeface="Coming Soon"/>
              <a:sym typeface="Coming Soon"/>
            </a:endParaRPr>
          </a:p>
          <a:p>
            <a:pPr indent="0" lvl="0" marL="0" rtl="0">
              <a:spcBef>
                <a:spcPts val="600"/>
              </a:spcBef>
              <a:spcAft>
                <a:spcPts val="0"/>
              </a:spcAft>
              <a:buNone/>
            </a:pPr>
            <a:r>
              <a:rPr b="1" lang="en" sz="1800">
                <a:latin typeface="Coming Soon"/>
                <a:ea typeface="Coming Soon"/>
                <a:cs typeface="Coming Soon"/>
                <a:sym typeface="Coming Soon"/>
              </a:rPr>
              <a:t>2nd:</a:t>
            </a:r>
            <a:r>
              <a:rPr lang="en" sz="1800">
                <a:latin typeface="Coming Soon"/>
                <a:ea typeface="Coming Soon"/>
                <a:cs typeface="Coming Soon"/>
                <a:sym typeface="Coming Soon"/>
              </a:rPr>
              <a:t> Bus pick-up from Mexico City Airport </a:t>
            </a:r>
            <a:endParaRPr sz="1800">
              <a:latin typeface="Coming Soon"/>
              <a:ea typeface="Coming Soon"/>
              <a:cs typeface="Coming Soon"/>
              <a:sym typeface="Coming Soon"/>
            </a:endParaRPr>
          </a:p>
          <a:p>
            <a:pPr indent="0" lvl="0" marL="0" rtl="0">
              <a:spcBef>
                <a:spcPts val="600"/>
              </a:spcBef>
              <a:spcAft>
                <a:spcPts val="0"/>
              </a:spcAft>
              <a:buNone/>
            </a:pPr>
            <a:r>
              <a:rPr b="1" lang="en" sz="1800">
                <a:latin typeface="Coming Soon"/>
                <a:ea typeface="Coming Soon"/>
                <a:cs typeface="Coming Soon"/>
                <a:sym typeface="Coming Soon"/>
              </a:rPr>
              <a:t>3rd:</a:t>
            </a:r>
            <a:r>
              <a:rPr lang="en" sz="1800">
                <a:latin typeface="Coming Soon"/>
                <a:ea typeface="Coming Soon"/>
                <a:cs typeface="Coming Soon"/>
                <a:sym typeface="Coming Soon"/>
              </a:rPr>
              <a:t> Bus Tour around Mexico</a:t>
            </a:r>
            <a:endParaRPr sz="1800">
              <a:latin typeface="Coming Soon"/>
              <a:ea typeface="Coming Soon"/>
              <a:cs typeface="Coming Soon"/>
              <a:sym typeface="Coming Soon"/>
            </a:endParaRPr>
          </a:p>
          <a:p>
            <a:pPr indent="0" lvl="0" marL="0" rtl="0" algn="ctr">
              <a:spcBef>
                <a:spcPts val="600"/>
              </a:spcBef>
              <a:spcAft>
                <a:spcPts val="0"/>
              </a:spcAft>
              <a:buNone/>
            </a:pPr>
            <a:r>
              <a:rPr lang="en" sz="1900" u="sng">
                <a:latin typeface="Coming Soon"/>
                <a:ea typeface="Coming Soon"/>
                <a:cs typeface="Coming Soon"/>
                <a:sym typeface="Coming Soon"/>
              </a:rPr>
              <a:t>Today we are traveling to:</a:t>
            </a:r>
            <a:endParaRPr sz="1900" u="sng">
              <a:latin typeface="Coming Soon"/>
              <a:ea typeface="Coming Soon"/>
              <a:cs typeface="Coming Soon"/>
              <a:sym typeface="Coming Soon"/>
            </a:endParaRPr>
          </a:p>
          <a:p>
            <a:pPr indent="-349250" lvl="0" marL="457200" rtl="0" algn="ctr">
              <a:spcBef>
                <a:spcPts val="600"/>
              </a:spcBef>
              <a:spcAft>
                <a:spcPts val="0"/>
              </a:spcAft>
              <a:buSzPts val="1900"/>
              <a:buFont typeface="Coming Soon"/>
              <a:buChar char="-"/>
            </a:pPr>
            <a:r>
              <a:rPr lang="en" sz="1900">
                <a:latin typeface="Coming Soon"/>
                <a:ea typeface="Coming Soon"/>
                <a:cs typeface="Coming Soon"/>
                <a:sym typeface="Coming Soon"/>
              </a:rPr>
              <a:t>Mexico City</a:t>
            </a:r>
            <a:endParaRPr sz="1900">
              <a:latin typeface="Coming Soon"/>
              <a:ea typeface="Coming Soon"/>
              <a:cs typeface="Coming Soon"/>
              <a:sym typeface="Coming Soon"/>
            </a:endParaRPr>
          </a:p>
          <a:p>
            <a:pPr indent="-349250" lvl="0" marL="457200" rtl="0" algn="ctr">
              <a:spcBef>
                <a:spcPts val="0"/>
              </a:spcBef>
              <a:spcAft>
                <a:spcPts val="0"/>
              </a:spcAft>
              <a:buSzPts val="1900"/>
              <a:buFont typeface="Coming Soon"/>
              <a:buChar char="-"/>
            </a:pPr>
            <a:r>
              <a:rPr lang="en" sz="1900">
                <a:latin typeface="Coming Soon"/>
                <a:ea typeface="Coming Soon"/>
                <a:cs typeface="Coming Soon"/>
                <a:sym typeface="Coming Soon"/>
              </a:rPr>
              <a:t>Yucatan</a:t>
            </a:r>
            <a:endParaRPr sz="1900">
              <a:latin typeface="Coming Soon"/>
              <a:ea typeface="Coming Soon"/>
              <a:cs typeface="Coming Soon"/>
              <a:sym typeface="Coming Soon"/>
            </a:endParaRPr>
          </a:p>
          <a:p>
            <a:pPr indent="-349250" lvl="0" marL="457200" rtl="0" algn="ctr">
              <a:spcBef>
                <a:spcPts val="0"/>
              </a:spcBef>
              <a:spcAft>
                <a:spcPts val="0"/>
              </a:spcAft>
              <a:buSzPts val="1900"/>
              <a:buFont typeface="Coming Soon"/>
              <a:buChar char="-"/>
            </a:pPr>
            <a:r>
              <a:rPr lang="en" sz="1900">
                <a:latin typeface="Coming Soon"/>
                <a:ea typeface="Coming Soon"/>
                <a:cs typeface="Coming Soon"/>
                <a:sym typeface="Coming Soon"/>
              </a:rPr>
              <a:t>Oaxaca</a:t>
            </a:r>
            <a:endParaRPr sz="1900">
              <a:latin typeface="Coming Soon"/>
              <a:ea typeface="Coming Soon"/>
              <a:cs typeface="Coming Soon"/>
              <a:sym typeface="Coming Soon"/>
            </a:endParaRPr>
          </a:p>
          <a:p>
            <a:pPr indent="-349250" lvl="0" marL="457200" rtl="0" algn="ctr">
              <a:spcBef>
                <a:spcPts val="0"/>
              </a:spcBef>
              <a:spcAft>
                <a:spcPts val="0"/>
              </a:spcAft>
              <a:buSzPts val="1900"/>
              <a:buFont typeface="Coming Soon"/>
              <a:buChar char="-"/>
            </a:pPr>
            <a:r>
              <a:rPr lang="en" sz="1900">
                <a:latin typeface="Coming Soon"/>
                <a:ea typeface="Coming Soon"/>
                <a:cs typeface="Coming Soon"/>
                <a:sym typeface="Coming Soon"/>
              </a:rPr>
              <a:t>Guanajuato</a:t>
            </a:r>
            <a:endParaRPr sz="1900">
              <a:latin typeface="Coming Soon"/>
              <a:ea typeface="Coming Soon"/>
              <a:cs typeface="Coming Soon"/>
              <a:sym typeface="Coming Soon"/>
            </a:endParaRPr>
          </a:p>
          <a:p>
            <a:pPr indent="-349250" lvl="0" marL="457200" rtl="0" algn="ctr">
              <a:spcBef>
                <a:spcPts val="0"/>
              </a:spcBef>
              <a:spcAft>
                <a:spcPts val="0"/>
              </a:spcAft>
              <a:buSzPts val="1900"/>
              <a:buFont typeface="Coming Soon"/>
              <a:buChar char="-"/>
            </a:pPr>
            <a:r>
              <a:rPr lang="en" sz="1900">
                <a:latin typeface="Coming Soon"/>
                <a:ea typeface="Coming Soon"/>
                <a:cs typeface="Coming Soon"/>
                <a:sym typeface="Coming Soon"/>
              </a:rPr>
              <a:t>Jalisco</a:t>
            </a:r>
            <a:endParaRPr sz="1900">
              <a:latin typeface="Coming Soon"/>
              <a:ea typeface="Coming Soon"/>
              <a:cs typeface="Coming Soon"/>
              <a:sym typeface="Coming Soon"/>
            </a:endParaRPr>
          </a:p>
          <a:p>
            <a:pPr indent="-349250" lvl="0" marL="457200" rtl="0" algn="ctr">
              <a:spcBef>
                <a:spcPts val="0"/>
              </a:spcBef>
              <a:spcAft>
                <a:spcPts val="0"/>
              </a:spcAft>
              <a:buSzPts val="1900"/>
              <a:buFont typeface="Coming Soon"/>
              <a:buChar char="-"/>
            </a:pPr>
            <a:r>
              <a:rPr lang="en" sz="1900">
                <a:latin typeface="Coming Soon"/>
                <a:ea typeface="Coming Soon"/>
                <a:cs typeface="Coming Soon"/>
                <a:sym typeface="Coming Soon"/>
              </a:rPr>
              <a:t>Quintana Roo</a:t>
            </a:r>
            <a:r>
              <a:rPr lang="en" sz="2400">
                <a:solidFill>
                  <a:schemeClr val="dk1"/>
                </a:solidFill>
                <a:latin typeface="Coming Soon"/>
                <a:ea typeface="Coming Soon"/>
                <a:cs typeface="Coming Soon"/>
                <a:sym typeface="Coming Soon"/>
              </a:rPr>
              <a:t> </a:t>
            </a:r>
            <a:endParaRPr sz="1900">
              <a:latin typeface="Coming Soon"/>
              <a:ea typeface="Coming Soon"/>
              <a:cs typeface="Coming Soon"/>
              <a:sym typeface="Coming Soon"/>
            </a:endParaRPr>
          </a:p>
          <a:p>
            <a:pPr indent="0" lvl="0" marL="0" rtl="0" algn="l">
              <a:spcBef>
                <a:spcPts val="600"/>
              </a:spcBef>
              <a:spcAft>
                <a:spcPts val="0"/>
              </a:spcAft>
              <a:buNone/>
            </a:pPr>
            <a:r>
              <a:rPr b="1" lang="en" sz="1900">
                <a:latin typeface="Coming Soon"/>
                <a:ea typeface="Coming Soon"/>
                <a:cs typeface="Coming Soon"/>
                <a:sym typeface="Coming Soon"/>
              </a:rPr>
              <a:t>4th:</a:t>
            </a:r>
            <a:r>
              <a:rPr lang="en" sz="1900">
                <a:latin typeface="Coming Soon"/>
                <a:ea typeface="Coming Soon"/>
                <a:cs typeface="Coming Soon"/>
                <a:sym typeface="Coming Soon"/>
              </a:rPr>
              <a:t> Snack and Chat! </a:t>
            </a:r>
            <a:endParaRPr sz="1900">
              <a:latin typeface="Coming Soon"/>
              <a:ea typeface="Coming Soon"/>
              <a:cs typeface="Coming Soon"/>
              <a:sym typeface="Coming Soon"/>
            </a:endParaRPr>
          </a:p>
        </p:txBody>
      </p:sp>
      <p:pic>
        <p:nvPicPr>
          <p:cNvPr id="195" name="Shape 195"/>
          <p:cNvPicPr preferRelativeResize="0"/>
          <p:nvPr/>
        </p:nvPicPr>
        <p:blipFill>
          <a:blip r:embed="rId3">
            <a:alphaModFix/>
          </a:blip>
          <a:stretch>
            <a:fillRect/>
          </a:stretch>
        </p:blipFill>
        <p:spPr>
          <a:xfrm>
            <a:off x="5005225" y="2157900"/>
            <a:ext cx="4138774" cy="29487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pic>
        <p:nvPicPr>
          <p:cNvPr id="200" name="Shape 200"/>
          <p:cNvPicPr preferRelativeResize="0"/>
          <p:nvPr/>
        </p:nvPicPr>
        <p:blipFill>
          <a:blip r:embed="rId3">
            <a:alphaModFix/>
          </a:blip>
          <a:stretch>
            <a:fillRect/>
          </a:stretch>
        </p:blipFill>
        <p:spPr>
          <a:xfrm>
            <a:off x="2039625" y="71875"/>
            <a:ext cx="6627501" cy="4999749"/>
          </a:xfrm>
          <a:prstGeom prst="rect">
            <a:avLst/>
          </a:prstGeom>
          <a:noFill/>
          <a:ln>
            <a:noFill/>
          </a:ln>
        </p:spPr>
      </p:pic>
      <p:sp>
        <p:nvSpPr>
          <p:cNvPr id="201" name="Shape 201"/>
          <p:cNvSpPr txBox="1"/>
          <p:nvPr>
            <p:ph type="title"/>
          </p:nvPr>
        </p:nvSpPr>
        <p:spPr>
          <a:xfrm>
            <a:off x="231125" y="1346800"/>
            <a:ext cx="1759800" cy="2091300"/>
          </a:xfrm>
          <a:prstGeom prst="rect">
            <a:avLst/>
          </a:prstGeom>
        </p:spPr>
        <p:txBody>
          <a:bodyPr anchorCtr="0" anchor="t"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rPr b="1" lang="en" sz="2000">
                <a:solidFill>
                  <a:schemeClr val="dk1"/>
                </a:solidFill>
                <a:latin typeface="Coming Soon"/>
                <a:ea typeface="Coming Soon"/>
                <a:cs typeface="Coming Soon"/>
                <a:sym typeface="Coming Soon"/>
              </a:rPr>
              <a:t>Let’s review our journey through Mexico on the MAP! </a:t>
            </a:r>
            <a:endParaRPr>
              <a:latin typeface="Coming Soon"/>
              <a:ea typeface="Coming Soon"/>
              <a:cs typeface="Coming Soon"/>
              <a:sym typeface="Coming Soon"/>
            </a:endParaRPr>
          </a:p>
        </p:txBody>
      </p:sp>
      <p:sp>
        <p:nvSpPr>
          <p:cNvPr id="202" name="Shape 202"/>
          <p:cNvSpPr/>
          <p:nvPr/>
        </p:nvSpPr>
        <p:spPr>
          <a:xfrm rot="-1133297">
            <a:off x="6208597" y="3116096"/>
            <a:ext cx="1366906" cy="407854"/>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spcBef>
                <a:spcPts val="0"/>
              </a:spcBef>
              <a:spcAft>
                <a:spcPts val="0"/>
              </a:spcAft>
              <a:buSzPts val="1400"/>
              <a:buAutoNum type="arabicPeriod"/>
            </a:pPr>
            <a:r>
              <a:rPr lang="en"/>
              <a:t>Mexico City</a:t>
            </a:r>
            <a:endParaRPr/>
          </a:p>
        </p:txBody>
      </p:sp>
      <p:sp>
        <p:nvSpPr>
          <p:cNvPr id="203" name="Shape 203"/>
          <p:cNvSpPr/>
          <p:nvPr/>
        </p:nvSpPr>
        <p:spPr>
          <a:xfrm flipH="1" rot="3025888">
            <a:off x="7120237" y="2731627"/>
            <a:ext cx="1169857" cy="266153"/>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a:effectLst>
            <a:reflection blurRad="0" dir="0" dist="0" endA="0" endPos="1000" fadeDir="5400012" kx="0" rotWithShape="0" algn="bl" stPos="0" sy="-100000" ky="0"/>
          </a:effectLst>
        </p:spPr>
        <p:txBody>
          <a:bodyPr anchorCtr="0" anchor="ctr" bIns="91425" lIns="91425" spcFirstLastPara="1" rIns="91425" wrap="square" tIns="91425">
            <a:noAutofit/>
          </a:bodyPr>
          <a:lstStyle/>
          <a:p>
            <a:pPr indent="0" lvl="0" marL="0" rtl="0">
              <a:spcBef>
                <a:spcPts val="0"/>
              </a:spcBef>
              <a:spcAft>
                <a:spcPts val="0"/>
              </a:spcAft>
              <a:buNone/>
            </a:pPr>
            <a:r>
              <a:rPr lang="en"/>
              <a:t>2. Yucatan</a:t>
            </a:r>
            <a:endParaRPr/>
          </a:p>
        </p:txBody>
      </p:sp>
      <p:sp>
        <p:nvSpPr>
          <p:cNvPr id="204" name="Shape 204"/>
          <p:cNvSpPr/>
          <p:nvPr/>
        </p:nvSpPr>
        <p:spPr>
          <a:xfrm flipH="1" rot="-2064224">
            <a:off x="5782937" y="4433042"/>
            <a:ext cx="1148984" cy="274515"/>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a:t>3.. Oaxaca</a:t>
            </a:r>
            <a:endParaRPr/>
          </a:p>
        </p:txBody>
      </p:sp>
      <p:sp>
        <p:nvSpPr>
          <p:cNvPr id="205" name="Shape 205"/>
          <p:cNvSpPr/>
          <p:nvPr/>
        </p:nvSpPr>
        <p:spPr>
          <a:xfrm rot="-1438290">
            <a:off x="5790151" y="2762328"/>
            <a:ext cx="1550647" cy="251542"/>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a:effectLst>
            <a:reflection blurRad="0" dir="0" dist="0" endA="0" endPos="1000" fadeDir="5400012" kx="0" rotWithShape="0" algn="bl" stPos="0" sy="-100000" ky="0"/>
          </a:effectLst>
        </p:spPr>
        <p:txBody>
          <a:bodyPr anchorCtr="0" anchor="ctr" bIns="91425" lIns="91425" spcFirstLastPara="1" rIns="91425" wrap="square" tIns="91425">
            <a:noAutofit/>
          </a:bodyPr>
          <a:lstStyle/>
          <a:p>
            <a:pPr indent="0" lvl="0" marL="0" rtl="0">
              <a:spcBef>
                <a:spcPts val="0"/>
              </a:spcBef>
              <a:spcAft>
                <a:spcPts val="0"/>
              </a:spcAft>
              <a:buNone/>
            </a:pPr>
            <a:r>
              <a:rPr lang="en"/>
              <a:t>4. Guanajuato</a:t>
            </a:r>
            <a:endParaRPr/>
          </a:p>
        </p:txBody>
      </p:sp>
      <p:sp>
        <p:nvSpPr>
          <p:cNvPr id="206" name="Shape 206"/>
          <p:cNvSpPr/>
          <p:nvPr/>
        </p:nvSpPr>
        <p:spPr>
          <a:xfrm flipH="1" rot="-982376">
            <a:off x="3795614" y="3485718"/>
            <a:ext cx="1226018" cy="251664"/>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a:effectLst>
            <a:reflection blurRad="0" dir="0" dist="0" endA="0" endPos="1000" fadeDir="5400012" kx="0" rotWithShape="0" algn="bl" stPos="0" sy="-100000" ky="0"/>
          </a:effectLst>
        </p:spPr>
        <p:txBody>
          <a:bodyPr anchorCtr="0" anchor="ctr" bIns="91425" lIns="91425" spcFirstLastPara="1" rIns="91425" wrap="square" tIns="91425">
            <a:noAutofit/>
          </a:bodyPr>
          <a:lstStyle/>
          <a:p>
            <a:pPr indent="0" lvl="0" marL="0" rtl="0">
              <a:spcBef>
                <a:spcPts val="0"/>
              </a:spcBef>
              <a:spcAft>
                <a:spcPts val="0"/>
              </a:spcAft>
              <a:buNone/>
            </a:pPr>
            <a:r>
              <a:rPr lang="en"/>
              <a:t>5. Jalisco</a:t>
            </a:r>
            <a:endParaRPr/>
          </a:p>
        </p:txBody>
      </p:sp>
      <p:sp>
        <p:nvSpPr>
          <p:cNvPr id="207" name="Shape 207"/>
          <p:cNvSpPr/>
          <p:nvPr/>
        </p:nvSpPr>
        <p:spPr>
          <a:xfrm rot="2701036">
            <a:off x="8114033" y="3930866"/>
            <a:ext cx="1407708" cy="395838"/>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a:effectLst>
            <a:reflection blurRad="0" dir="0" dist="0" endA="0" endPos="1000" fadeDir="5400012" kx="0" rotWithShape="0" algn="bl" stPos="0" sy="-100000" ky="0"/>
          </a:effectLst>
        </p:spPr>
        <p:txBody>
          <a:bodyPr anchorCtr="0" anchor="ctr" bIns="91425" lIns="91425" spcFirstLastPara="1" rIns="91425" wrap="square" tIns="91425">
            <a:noAutofit/>
          </a:bodyPr>
          <a:lstStyle/>
          <a:p>
            <a:pPr indent="0" lvl="0" marL="0" rtl="0">
              <a:spcBef>
                <a:spcPts val="0"/>
              </a:spcBef>
              <a:spcAft>
                <a:spcPts val="0"/>
              </a:spcAft>
              <a:buNone/>
            </a:pPr>
            <a:r>
              <a:rPr lang="en"/>
              <a:t>6. Quintana Roo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Shape 212"/>
          <p:cNvSpPr txBox="1"/>
          <p:nvPr>
            <p:ph idx="1" type="body"/>
          </p:nvPr>
        </p:nvSpPr>
        <p:spPr>
          <a:xfrm>
            <a:off x="1153575" y="1253175"/>
            <a:ext cx="1840500" cy="2942700"/>
          </a:xfrm>
          <a:prstGeom prst="rect">
            <a:avLst/>
          </a:prstGeom>
        </p:spPr>
        <p:txBody>
          <a:bodyPr anchorCtr="0" anchor="t" bIns="91425" lIns="91425" spcFirstLastPara="1" rIns="91425" wrap="square" tIns="91425">
            <a:noAutofit/>
          </a:bodyPr>
          <a:lstStyle/>
          <a:p>
            <a:pPr indent="0" lvl="0" marL="0" rtl="0">
              <a:lnSpc>
                <a:spcPct val="115000"/>
              </a:lnSpc>
              <a:spcBef>
                <a:spcPts val="600"/>
              </a:spcBef>
              <a:spcAft>
                <a:spcPts val="0"/>
              </a:spcAft>
              <a:buNone/>
            </a:pPr>
            <a:r>
              <a:rPr b="1" lang="en" sz="2000">
                <a:solidFill>
                  <a:srgbClr val="000000"/>
                </a:solidFill>
              </a:rPr>
              <a:t> </a:t>
            </a:r>
            <a:endParaRPr b="1" sz="2000">
              <a:solidFill>
                <a:srgbClr val="000000"/>
              </a:solidFill>
            </a:endParaRPr>
          </a:p>
        </p:txBody>
      </p:sp>
      <p:sp>
        <p:nvSpPr>
          <p:cNvPr id="213" name="Shape 213"/>
          <p:cNvSpPr txBox="1"/>
          <p:nvPr>
            <p:ph type="title"/>
          </p:nvPr>
        </p:nvSpPr>
        <p:spPr>
          <a:xfrm>
            <a:off x="2421875" y="93975"/>
            <a:ext cx="4617000" cy="642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000000"/>
                </a:solidFill>
                <a:latin typeface="Coming Soon"/>
                <a:ea typeface="Coming Soon"/>
                <a:cs typeface="Coming Soon"/>
                <a:sym typeface="Coming Soon"/>
              </a:rPr>
              <a:t>CHAMPS! CHAMPS! CHAMPS!</a:t>
            </a:r>
            <a:r>
              <a:rPr lang="en">
                <a:solidFill>
                  <a:srgbClr val="000000"/>
                </a:solidFill>
              </a:rPr>
              <a:t> </a:t>
            </a:r>
            <a:endParaRPr>
              <a:solidFill>
                <a:srgbClr val="000000"/>
              </a:solidFill>
            </a:endParaRPr>
          </a:p>
        </p:txBody>
      </p:sp>
      <p:sp>
        <p:nvSpPr>
          <p:cNvPr id="214" name="Shape 214"/>
          <p:cNvSpPr txBox="1"/>
          <p:nvPr/>
        </p:nvSpPr>
        <p:spPr>
          <a:xfrm>
            <a:off x="1153575" y="688800"/>
            <a:ext cx="7904100" cy="4200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solidFill>
                  <a:srgbClr val="0000FF"/>
                </a:solidFill>
              </a:rPr>
              <a:t>C - </a:t>
            </a:r>
            <a:r>
              <a:rPr lang="en" sz="1200">
                <a:latin typeface="Pangolin"/>
                <a:ea typeface="Pangolin"/>
                <a:cs typeface="Pangolin"/>
                <a:sym typeface="Pangolin"/>
              </a:rPr>
              <a:t>Conversation: Please do not talk during plane/bus ride. There will be multiple opportunities to talk at each stop, 	AFTER the tour guide is done speaking. </a:t>
            </a:r>
            <a:endParaRPr sz="1200">
              <a:latin typeface="Pangolin"/>
              <a:ea typeface="Pangolin"/>
              <a:cs typeface="Pangolin"/>
              <a:sym typeface="Pangolin"/>
            </a:endParaRPr>
          </a:p>
          <a:p>
            <a:pPr indent="0" lvl="0" marL="0" rtl="0">
              <a:spcBef>
                <a:spcPts val="0"/>
              </a:spcBef>
              <a:spcAft>
                <a:spcPts val="0"/>
              </a:spcAft>
              <a:buNone/>
            </a:pPr>
            <a:r>
              <a:rPr lang="en" sz="2400">
                <a:solidFill>
                  <a:srgbClr val="0000FF"/>
                </a:solidFill>
              </a:rPr>
              <a:t>H -</a:t>
            </a:r>
            <a:r>
              <a:rPr lang="en" sz="3600">
                <a:solidFill>
                  <a:srgbClr val="0000FF"/>
                </a:solidFill>
                <a:latin typeface="Pangolin"/>
                <a:ea typeface="Pangolin"/>
                <a:cs typeface="Pangolin"/>
                <a:sym typeface="Pangolin"/>
              </a:rPr>
              <a:t> </a:t>
            </a:r>
            <a:r>
              <a:rPr lang="en" sz="1200">
                <a:latin typeface="Pangolin"/>
                <a:ea typeface="Pangolin"/>
                <a:cs typeface="Pangolin"/>
                <a:sym typeface="Pangolin"/>
              </a:rPr>
              <a:t>Help: If you have ANY questions, please raise your hand and wait to be called on. Write down your questions so you	 do not forget! </a:t>
            </a:r>
            <a:endParaRPr sz="3600">
              <a:solidFill>
                <a:srgbClr val="0000FF"/>
              </a:solidFill>
              <a:latin typeface="Pangolin"/>
              <a:ea typeface="Pangolin"/>
              <a:cs typeface="Pangolin"/>
              <a:sym typeface="Pangolin"/>
            </a:endParaRPr>
          </a:p>
          <a:p>
            <a:pPr indent="0" lvl="0" marL="0" rtl="0">
              <a:spcBef>
                <a:spcPts val="0"/>
              </a:spcBef>
              <a:spcAft>
                <a:spcPts val="0"/>
              </a:spcAft>
              <a:buNone/>
            </a:pPr>
            <a:r>
              <a:rPr lang="en" sz="2400">
                <a:solidFill>
                  <a:srgbClr val="0000FF"/>
                </a:solidFill>
              </a:rPr>
              <a:t>A -</a:t>
            </a:r>
            <a:r>
              <a:rPr lang="en" sz="3600">
                <a:solidFill>
                  <a:srgbClr val="0000FF"/>
                </a:solidFill>
                <a:latin typeface="Pangolin"/>
                <a:ea typeface="Pangolin"/>
                <a:cs typeface="Pangolin"/>
                <a:sym typeface="Pangolin"/>
              </a:rPr>
              <a:t> </a:t>
            </a:r>
            <a:r>
              <a:rPr lang="en" sz="1200">
                <a:latin typeface="Pangolin"/>
                <a:ea typeface="Pangolin"/>
                <a:cs typeface="Pangolin"/>
                <a:sym typeface="Pangolin"/>
              </a:rPr>
              <a:t>Activity: The goal is to fill-up our travel journals during our journey! We will be learning about the geography and 	culture of Mexico! Make sure to take notes during the ride. </a:t>
            </a:r>
            <a:endParaRPr sz="3600">
              <a:solidFill>
                <a:srgbClr val="0000FF"/>
              </a:solidFill>
              <a:latin typeface="Pangolin"/>
              <a:ea typeface="Pangolin"/>
              <a:cs typeface="Pangolin"/>
              <a:sym typeface="Pangolin"/>
            </a:endParaRPr>
          </a:p>
          <a:p>
            <a:pPr indent="0" lvl="0" marL="0" rtl="0">
              <a:spcBef>
                <a:spcPts val="0"/>
              </a:spcBef>
              <a:spcAft>
                <a:spcPts val="0"/>
              </a:spcAft>
              <a:buNone/>
            </a:pPr>
            <a:r>
              <a:rPr lang="en" sz="2400">
                <a:solidFill>
                  <a:srgbClr val="0000FF"/>
                </a:solidFill>
              </a:rPr>
              <a:t>M - </a:t>
            </a:r>
            <a:r>
              <a:rPr lang="en" sz="1200">
                <a:latin typeface="Pangolin"/>
                <a:ea typeface="Pangolin"/>
                <a:cs typeface="Pangolin"/>
                <a:sym typeface="Pangolin"/>
              </a:rPr>
              <a:t>Movement: Students riding the plane and bus will be seated at all times! Make sure to keep all body parts in the	 vehicle! During snack and chat, students will be allowed  to get up and move around. </a:t>
            </a:r>
            <a:endParaRPr sz="1200">
              <a:latin typeface="Pangolin"/>
              <a:ea typeface="Pangolin"/>
              <a:cs typeface="Pangolin"/>
              <a:sym typeface="Pangolin"/>
            </a:endParaRPr>
          </a:p>
          <a:p>
            <a:pPr indent="0" lvl="0" marL="0" rtl="0">
              <a:spcBef>
                <a:spcPts val="0"/>
              </a:spcBef>
              <a:spcAft>
                <a:spcPts val="0"/>
              </a:spcAft>
              <a:buNone/>
            </a:pPr>
            <a:r>
              <a:rPr lang="en" sz="2400">
                <a:solidFill>
                  <a:srgbClr val="0000FF"/>
                </a:solidFill>
              </a:rPr>
              <a:t>P -</a:t>
            </a:r>
            <a:r>
              <a:rPr lang="en" sz="3600">
                <a:solidFill>
                  <a:srgbClr val="0000FF"/>
                </a:solidFill>
                <a:latin typeface="Pangolin"/>
                <a:ea typeface="Pangolin"/>
                <a:cs typeface="Pangolin"/>
                <a:sym typeface="Pangolin"/>
              </a:rPr>
              <a:t> </a:t>
            </a:r>
            <a:r>
              <a:rPr lang="en" sz="1200">
                <a:latin typeface="Pangolin"/>
                <a:ea typeface="Pangolin"/>
                <a:cs typeface="Pangolin"/>
                <a:sym typeface="Pangolin"/>
              </a:rPr>
              <a:t>Participation: By bus we will visit a couple of cities located in Mexico.  </a:t>
            </a:r>
            <a:endParaRPr sz="1200">
              <a:latin typeface="Pangolin"/>
              <a:ea typeface="Pangolin"/>
              <a:cs typeface="Pangolin"/>
              <a:sym typeface="Pangolin"/>
            </a:endParaRPr>
          </a:p>
          <a:p>
            <a:pPr indent="0" lvl="0" marL="457200" rtl="0">
              <a:spcBef>
                <a:spcPts val="0"/>
              </a:spcBef>
              <a:spcAft>
                <a:spcPts val="0"/>
              </a:spcAft>
              <a:buNone/>
            </a:pPr>
            <a:r>
              <a:rPr b="1" lang="en" sz="1200">
                <a:latin typeface="Pangolin"/>
                <a:ea typeface="Pangolin"/>
                <a:cs typeface="Pangolin"/>
                <a:sym typeface="Pangolin"/>
              </a:rPr>
              <a:t>  ***Think: Would I be happy living in one of the cities we visited? WHY?*** </a:t>
            </a:r>
            <a:endParaRPr b="1" sz="1200">
              <a:latin typeface="Pangolin"/>
              <a:ea typeface="Pangolin"/>
              <a:cs typeface="Pangolin"/>
              <a:sym typeface="Pangolin"/>
            </a:endParaRPr>
          </a:p>
          <a:p>
            <a:pPr indent="0" lvl="0" marL="457200" rtl="0">
              <a:spcBef>
                <a:spcPts val="0"/>
              </a:spcBef>
              <a:spcAft>
                <a:spcPts val="0"/>
              </a:spcAft>
              <a:buNone/>
            </a:pPr>
            <a:r>
              <a:t/>
            </a:r>
            <a:endParaRPr sz="1200">
              <a:latin typeface="Pangolin"/>
              <a:ea typeface="Pangolin"/>
              <a:cs typeface="Pangolin"/>
              <a:sym typeface="Pangolin"/>
            </a:endParaRPr>
          </a:p>
          <a:p>
            <a:pPr indent="0" lvl="0" marL="0" rtl="0">
              <a:spcBef>
                <a:spcPts val="0"/>
              </a:spcBef>
              <a:spcAft>
                <a:spcPts val="0"/>
              </a:spcAft>
              <a:buNone/>
            </a:pPr>
            <a:r>
              <a:rPr lang="en" sz="2400">
                <a:solidFill>
                  <a:srgbClr val="0000FF"/>
                </a:solidFill>
              </a:rPr>
              <a:t>S - </a:t>
            </a:r>
            <a:r>
              <a:rPr lang="en" sz="1200">
                <a:latin typeface="Pangolin"/>
                <a:ea typeface="Pangolin"/>
                <a:cs typeface="Pangolin"/>
                <a:sym typeface="Pangolin"/>
              </a:rPr>
              <a:t>Success: Once the tour is over, we are going to write postcard to a friend back home about our experience!</a:t>
            </a:r>
            <a:endParaRPr sz="1200"/>
          </a:p>
          <a:p>
            <a:pPr indent="0" lvl="0" marL="0" rtl="0">
              <a:spcBef>
                <a:spcPts val="0"/>
              </a:spcBef>
              <a:spcAft>
                <a:spcPts val="0"/>
              </a:spcAft>
              <a:buNone/>
            </a:pPr>
            <a:r>
              <a:t/>
            </a:r>
            <a:endParaRPr/>
          </a:p>
        </p:txBody>
      </p:sp>
      <p:pic>
        <p:nvPicPr>
          <p:cNvPr id="215" name="Shape 215"/>
          <p:cNvPicPr preferRelativeResize="0"/>
          <p:nvPr/>
        </p:nvPicPr>
        <p:blipFill>
          <a:blip r:embed="rId3">
            <a:alphaModFix/>
          </a:blip>
          <a:stretch>
            <a:fillRect/>
          </a:stretch>
        </p:blipFill>
        <p:spPr>
          <a:xfrm>
            <a:off x="8414825" y="45900"/>
            <a:ext cx="642900" cy="642900"/>
          </a:xfrm>
          <a:prstGeom prst="rect">
            <a:avLst/>
          </a:prstGeom>
          <a:noFill/>
          <a:ln>
            <a:noFill/>
          </a:ln>
        </p:spPr>
      </p:pic>
      <p:pic>
        <p:nvPicPr>
          <p:cNvPr id="216" name="Shape 216"/>
          <p:cNvPicPr preferRelativeResize="0"/>
          <p:nvPr/>
        </p:nvPicPr>
        <p:blipFill>
          <a:blip r:embed="rId4">
            <a:alphaModFix/>
          </a:blip>
          <a:stretch>
            <a:fillRect/>
          </a:stretch>
        </p:blipFill>
        <p:spPr>
          <a:xfrm>
            <a:off x="48075" y="93975"/>
            <a:ext cx="1105501" cy="1105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0" y="34200"/>
            <a:ext cx="4405776" cy="2129370"/>
          </a:xfrm>
          <a:prstGeom prst="rect">
            <a:avLst/>
          </a:prstGeom>
          <a:noFill/>
          <a:ln>
            <a:noFill/>
          </a:ln>
        </p:spPr>
      </p:pic>
      <p:pic>
        <p:nvPicPr>
          <p:cNvPr id="222" name="Shape 222"/>
          <p:cNvPicPr preferRelativeResize="0"/>
          <p:nvPr/>
        </p:nvPicPr>
        <p:blipFill>
          <a:blip r:embed="rId4">
            <a:alphaModFix/>
          </a:blip>
          <a:stretch>
            <a:fillRect/>
          </a:stretch>
        </p:blipFill>
        <p:spPr>
          <a:xfrm>
            <a:off x="4999383" y="18225"/>
            <a:ext cx="4144618" cy="2129375"/>
          </a:xfrm>
          <a:prstGeom prst="rect">
            <a:avLst/>
          </a:prstGeom>
          <a:noFill/>
          <a:ln>
            <a:noFill/>
          </a:ln>
        </p:spPr>
      </p:pic>
      <p:pic>
        <p:nvPicPr>
          <p:cNvPr id="223" name="Shape 223"/>
          <p:cNvPicPr preferRelativeResize="0"/>
          <p:nvPr/>
        </p:nvPicPr>
        <p:blipFill>
          <a:blip r:embed="rId5">
            <a:alphaModFix/>
          </a:blip>
          <a:stretch>
            <a:fillRect/>
          </a:stretch>
        </p:blipFill>
        <p:spPr>
          <a:xfrm>
            <a:off x="0" y="3014125"/>
            <a:ext cx="4280677" cy="2129375"/>
          </a:xfrm>
          <a:prstGeom prst="rect">
            <a:avLst/>
          </a:prstGeom>
          <a:noFill/>
          <a:ln>
            <a:noFill/>
          </a:ln>
        </p:spPr>
      </p:pic>
      <p:pic>
        <p:nvPicPr>
          <p:cNvPr id="224" name="Shape 224"/>
          <p:cNvPicPr preferRelativeResize="0"/>
          <p:nvPr/>
        </p:nvPicPr>
        <p:blipFill rotWithShape="1">
          <a:blip r:embed="rId6">
            <a:alphaModFix/>
          </a:blip>
          <a:srcRect b="1440" l="8315" r="7182" t="-1439"/>
          <a:stretch/>
        </p:blipFill>
        <p:spPr>
          <a:xfrm>
            <a:off x="5226241" y="3014125"/>
            <a:ext cx="3917758" cy="2129375"/>
          </a:xfrm>
          <a:prstGeom prst="rect">
            <a:avLst/>
          </a:prstGeom>
          <a:noFill/>
          <a:ln>
            <a:noFill/>
          </a:ln>
        </p:spPr>
      </p:pic>
      <p:sp>
        <p:nvSpPr>
          <p:cNvPr id="225" name="Shape 225"/>
          <p:cNvSpPr txBox="1"/>
          <p:nvPr>
            <p:ph type="title"/>
          </p:nvPr>
        </p:nvSpPr>
        <p:spPr>
          <a:xfrm>
            <a:off x="2420525" y="2298600"/>
            <a:ext cx="4673100" cy="580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200">
                <a:solidFill>
                  <a:srgbClr val="000000"/>
                </a:solidFill>
                <a:latin typeface="Coming Soon"/>
                <a:ea typeface="Coming Soon"/>
                <a:cs typeface="Coming Soon"/>
                <a:sym typeface="Coming Soon"/>
              </a:rPr>
              <a:t>Grab your </a:t>
            </a:r>
            <a:r>
              <a:rPr lang="en" sz="2200" u="sng">
                <a:solidFill>
                  <a:srgbClr val="000000"/>
                </a:solidFill>
                <a:latin typeface="Coming Soon"/>
                <a:ea typeface="Coming Soon"/>
                <a:cs typeface="Coming Soon"/>
                <a:sym typeface="Coming Soon"/>
              </a:rPr>
              <a:t>tickets</a:t>
            </a:r>
            <a:r>
              <a:rPr lang="en" sz="2200">
                <a:solidFill>
                  <a:srgbClr val="000000"/>
                </a:solidFill>
                <a:latin typeface="Coming Soon"/>
                <a:ea typeface="Coming Soon"/>
                <a:cs typeface="Coming Soon"/>
                <a:sym typeface="Coming Soon"/>
              </a:rPr>
              <a:t>, we’re off to </a:t>
            </a:r>
            <a:r>
              <a:rPr lang="en" sz="2200" u="sng">
                <a:solidFill>
                  <a:srgbClr val="000000"/>
                </a:solidFill>
                <a:latin typeface="Coming Soon"/>
                <a:ea typeface="Coming Soon"/>
                <a:cs typeface="Coming Soon"/>
                <a:sym typeface="Coming Soon"/>
              </a:rPr>
              <a:t>JFK</a:t>
            </a:r>
            <a:r>
              <a:rPr lang="en" sz="2200">
                <a:solidFill>
                  <a:srgbClr val="000000"/>
                </a:solidFill>
                <a:latin typeface="Coming Soon"/>
                <a:ea typeface="Coming Soon"/>
                <a:cs typeface="Coming Soon"/>
                <a:sym typeface="Coming Soon"/>
              </a:rPr>
              <a:t>!</a:t>
            </a:r>
            <a:r>
              <a:rPr lang="en" sz="2200">
                <a:solidFill>
                  <a:srgbClr val="000000"/>
                </a:solidFill>
              </a:rPr>
              <a:t> </a:t>
            </a:r>
            <a:endParaRPr sz="220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Shape 230"/>
          <p:cNvSpPr/>
          <p:nvPr/>
        </p:nvSpPr>
        <p:spPr>
          <a:xfrm>
            <a:off x="5314950" y="1493050"/>
            <a:ext cx="3564600" cy="3100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1" name="Shape 231"/>
          <p:cNvSpPr/>
          <p:nvPr/>
        </p:nvSpPr>
        <p:spPr>
          <a:xfrm>
            <a:off x="235750" y="1150150"/>
            <a:ext cx="4636200" cy="3829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2" name="Shape 232"/>
          <p:cNvSpPr txBox="1"/>
          <p:nvPr>
            <p:ph type="title"/>
          </p:nvPr>
        </p:nvSpPr>
        <p:spPr>
          <a:xfrm>
            <a:off x="3218200" y="42875"/>
            <a:ext cx="2346900" cy="625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200">
                <a:solidFill>
                  <a:srgbClr val="000000"/>
                </a:solidFill>
                <a:latin typeface="Coming Soon"/>
                <a:ea typeface="Coming Soon"/>
                <a:cs typeface="Coming Soon"/>
                <a:sym typeface="Coming Soon"/>
              </a:rPr>
              <a:t>Mexico Fun Facts </a:t>
            </a:r>
            <a:endParaRPr sz="2200">
              <a:solidFill>
                <a:srgbClr val="000000"/>
              </a:solidFill>
              <a:latin typeface="Coming Soon"/>
              <a:ea typeface="Coming Soon"/>
              <a:cs typeface="Coming Soon"/>
              <a:sym typeface="Coming Soon"/>
            </a:endParaRPr>
          </a:p>
        </p:txBody>
      </p:sp>
      <p:sp>
        <p:nvSpPr>
          <p:cNvPr id="233" name="Shape 233"/>
          <p:cNvSpPr txBox="1"/>
          <p:nvPr>
            <p:ph idx="1" type="body"/>
          </p:nvPr>
        </p:nvSpPr>
        <p:spPr>
          <a:xfrm>
            <a:off x="300050" y="1110825"/>
            <a:ext cx="4572000" cy="3664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spcBef>
                <a:spcPts val="600"/>
              </a:spcBef>
              <a:spcAft>
                <a:spcPts val="0"/>
              </a:spcAft>
              <a:buNone/>
            </a:pPr>
            <a:r>
              <a:rPr lang="en"/>
              <a:t>. Mexico is 1/5th the size of the United States! </a:t>
            </a:r>
            <a:endParaRPr/>
          </a:p>
          <a:p>
            <a:pPr indent="0" lvl="0" marL="0" rtl="0">
              <a:spcBef>
                <a:spcPts val="600"/>
              </a:spcBef>
              <a:spcAft>
                <a:spcPts val="0"/>
              </a:spcAft>
              <a:buNone/>
            </a:pPr>
            <a:r>
              <a:rPr lang="en"/>
              <a:t>. Located in the Western Hemisphere</a:t>
            </a:r>
            <a:endParaRPr/>
          </a:p>
          <a:p>
            <a:pPr indent="0" lvl="0" marL="0" rtl="0">
              <a:spcBef>
                <a:spcPts val="600"/>
              </a:spcBef>
              <a:spcAft>
                <a:spcPts val="0"/>
              </a:spcAft>
              <a:buNone/>
            </a:pPr>
            <a:r>
              <a:rPr lang="en"/>
              <a:t>. Most cities in Mexico are urban areas</a:t>
            </a:r>
            <a:endParaRPr/>
          </a:p>
          <a:p>
            <a:pPr indent="0" lvl="0" marL="0" rtl="0">
              <a:spcBef>
                <a:spcPts val="600"/>
              </a:spcBef>
              <a:spcAft>
                <a:spcPts val="0"/>
              </a:spcAft>
              <a:buNone/>
            </a:pPr>
            <a:r>
              <a:rPr lang="en"/>
              <a:t>. Mexico has deserts, high mountains, rain forests, and beaches</a:t>
            </a:r>
            <a:endParaRPr/>
          </a:p>
          <a:p>
            <a:pPr indent="0" lvl="0" marL="0" rtl="0">
              <a:spcBef>
                <a:spcPts val="600"/>
              </a:spcBef>
              <a:spcAft>
                <a:spcPts val="0"/>
              </a:spcAft>
              <a:buNone/>
            </a:pPr>
            <a:r>
              <a:rPr lang="en"/>
              <a:t>. The capital is Mexico City</a:t>
            </a:r>
            <a:endParaRPr/>
          </a:p>
          <a:p>
            <a:pPr indent="0" lvl="0" marL="0" rtl="0">
              <a:spcBef>
                <a:spcPts val="600"/>
              </a:spcBef>
              <a:spcAft>
                <a:spcPts val="0"/>
              </a:spcAft>
              <a:buNone/>
            </a:pPr>
            <a:r>
              <a:rPr lang="en"/>
              <a:t>. The borders are Guatemala, Belize, and USA</a:t>
            </a:r>
            <a:endParaRPr/>
          </a:p>
        </p:txBody>
      </p:sp>
      <p:sp>
        <p:nvSpPr>
          <p:cNvPr id="234" name="Shape 234"/>
          <p:cNvSpPr txBox="1"/>
          <p:nvPr>
            <p:ph idx="2" type="body"/>
          </p:nvPr>
        </p:nvSpPr>
        <p:spPr>
          <a:xfrm>
            <a:off x="5307825" y="1357275"/>
            <a:ext cx="3621900" cy="31719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spcBef>
                <a:spcPts val="600"/>
              </a:spcBef>
              <a:spcAft>
                <a:spcPts val="0"/>
              </a:spcAft>
              <a:buNone/>
            </a:pPr>
            <a:r>
              <a:rPr lang="en"/>
              <a:t>. Major industries: Oil and Silver</a:t>
            </a:r>
            <a:endParaRPr/>
          </a:p>
          <a:p>
            <a:pPr indent="0" lvl="0" marL="0" rtl="0">
              <a:spcBef>
                <a:spcPts val="600"/>
              </a:spcBef>
              <a:spcAft>
                <a:spcPts val="0"/>
              </a:spcAft>
              <a:buNone/>
            </a:pPr>
            <a:r>
              <a:rPr lang="en"/>
              <a:t>. Divided into 31 States, plus the Federal City (Mexico City)</a:t>
            </a:r>
            <a:endParaRPr/>
          </a:p>
          <a:p>
            <a:pPr indent="0" lvl="0" marL="0" rtl="0">
              <a:spcBef>
                <a:spcPts val="600"/>
              </a:spcBef>
              <a:spcAft>
                <a:spcPts val="0"/>
              </a:spcAft>
              <a:buNone/>
            </a:pPr>
            <a:r>
              <a:rPr lang="en"/>
              <a:t>. 98% speak Spanish</a:t>
            </a:r>
            <a:endParaRPr/>
          </a:p>
          <a:p>
            <a:pPr indent="0" lvl="0" marL="0" rtl="0">
              <a:spcBef>
                <a:spcPts val="600"/>
              </a:spcBef>
              <a:spcAft>
                <a:spcPts val="0"/>
              </a:spcAft>
              <a:buNone/>
            </a:pPr>
            <a:r>
              <a:rPr lang="en"/>
              <a:t>. Currency: Peso</a:t>
            </a:r>
            <a:endParaRPr/>
          </a:p>
          <a:p>
            <a:pPr indent="0" lvl="0" marL="0" rtl="0">
              <a:spcBef>
                <a:spcPts val="600"/>
              </a:spcBef>
              <a:spcAft>
                <a:spcPts val="0"/>
              </a:spcAft>
              <a:buNone/>
            </a:pPr>
            <a:r>
              <a:rPr lang="en"/>
              <a:t>. Over 2 million tourist visit Mexico a year! </a:t>
            </a:r>
            <a:endParaRPr/>
          </a:p>
        </p:txBody>
      </p:sp>
      <p:pic>
        <p:nvPicPr>
          <p:cNvPr id="235" name="Shape 235"/>
          <p:cNvPicPr preferRelativeResize="0"/>
          <p:nvPr/>
        </p:nvPicPr>
        <p:blipFill rotWithShape="1">
          <a:blip r:embed="rId3">
            <a:alphaModFix/>
          </a:blip>
          <a:srcRect b="19674" l="814" r="2173" t="25107"/>
          <a:stretch/>
        </p:blipFill>
        <p:spPr>
          <a:xfrm>
            <a:off x="5701501" y="0"/>
            <a:ext cx="1508750" cy="1014425"/>
          </a:xfrm>
          <a:prstGeom prst="rect">
            <a:avLst/>
          </a:prstGeom>
          <a:noFill/>
          <a:ln>
            <a:noFill/>
          </a:ln>
        </p:spPr>
      </p:pic>
      <p:pic>
        <p:nvPicPr>
          <p:cNvPr id="236" name="Shape 236"/>
          <p:cNvPicPr preferRelativeResize="0"/>
          <p:nvPr/>
        </p:nvPicPr>
        <p:blipFill rotWithShape="1">
          <a:blip r:embed="rId3">
            <a:alphaModFix/>
          </a:blip>
          <a:srcRect b="19674" l="814" r="2173" t="25107"/>
          <a:stretch/>
        </p:blipFill>
        <p:spPr>
          <a:xfrm>
            <a:off x="1522651" y="0"/>
            <a:ext cx="1508750" cy="1014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Shape 241"/>
          <p:cNvSpPr txBox="1"/>
          <p:nvPr>
            <p:ph type="title"/>
          </p:nvPr>
        </p:nvSpPr>
        <p:spPr>
          <a:xfrm>
            <a:off x="2479075" y="112125"/>
            <a:ext cx="3948600" cy="74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Coming Soon"/>
                <a:ea typeface="Coming Soon"/>
                <a:cs typeface="Coming Soon"/>
                <a:sym typeface="Coming Soon"/>
              </a:rPr>
              <a:t>Federal City: Mexico City</a:t>
            </a:r>
            <a:endParaRPr>
              <a:latin typeface="Coming Soon"/>
              <a:ea typeface="Coming Soon"/>
              <a:cs typeface="Coming Soon"/>
              <a:sym typeface="Coming Soon"/>
            </a:endParaRPr>
          </a:p>
        </p:txBody>
      </p:sp>
      <p:pic>
        <p:nvPicPr>
          <p:cNvPr id="242" name="Shape 242"/>
          <p:cNvPicPr preferRelativeResize="0"/>
          <p:nvPr/>
        </p:nvPicPr>
        <p:blipFill>
          <a:blip r:embed="rId3">
            <a:alphaModFix/>
          </a:blip>
          <a:stretch>
            <a:fillRect/>
          </a:stretch>
        </p:blipFill>
        <p:spPr>
          <a:xfrm>
            <a:off x="5361750" y="918050"/>
            <a:ext cx="3304600" cy="2140324"/>
          </a:xfrm>
          <a:prstGeom prst="rect">
            <a:avLst/>
          </a:prstGeom>
          <a:noFill/>
          <a:ln>
            <a:noFill/>
          </a:ln>
        </p:spPr>
      </p:pic>
      <p:pic>
        <p:nvPicPr>
          <p:cNvPr id="243" name="Shape 243"/>
          <p:cNvPicPr preferRelativeResize="0"/>
          <p:nvPr/>
        </p:nvPicPr>
        <p:blipFill>
          <a:blip r:embed="rId4">
            <a:alphaModFix/>
          </a:blip>
          <a:stretch>
            <a:fillRect/>
          </a:stretch>
        </p:blipFill>
        <p:spPr>
          <a:xfrm>
            <a:off x="164425" y="1333075"/>
            <a:ext cx="4754603" cy="3577925"/>
          </a:xfrm>
          <a:prstGeom prst="rect">
            <a:avLst/>
          </a:prstGeom>
          <a:noFill/>
          <a:ln>
            <a:noFill/>
          </a:ln>
        </p:spPr>
      </p:pic>
      <p:sp>
        <p:nvSpPr>
          <p:cNvPr id="244" name="Shape 244"/>
          <p:cNvSpPr txBox="1"/>
          <p:nvPr/>
        </p:nvSpPr>
        <p:spPr>
          <a:xfrm>
            <a:off x="252150" y="1215500"/>
            <a:ext cx="3165600" cy="1401000"/>
          </a:xfrm>
          <a:prstGeom prst="rect">
            <a:avLst/>
          </a:prstGeom>
          <a:noFill/>
          <a:ln>
            <a:noFill/>
          </a:ln>
        </p:spPr>
        <p:txBody>
          <a:bodyPr anchorCtr="0" anchor="t" bIns="91425" lIns="91425" spcFirstLastPara="1" rIns="91425" wrap="square" tIns="91425">
            <a:noAutofit/>
          </a:bodyPr>
          <a:lstStyle/>
          <a:p>
            <a:pPr indent="0" lvl="0" marL="355600" rtl="0" algn="ctr">
              <a:lnSpc>
                <a:spcPct val="115000"/>
              </a:lnSpc>
              <a:spcBef>
                <a:spcPts val="1800"/>
              </a:spcBef>
              <a:spcAft>
                <a:spcPts val="400"/>
              </a:spcAft>
              <a:buClr>
                <a:schemeClr val="dk1"/>
              </a:buClr>
              <a:buSzPts val="1100"/>
              <a:buFont typeface="Arial"/>
              <a:buNone/>
            </a:pPr>
            <a:r>
              <a:rPr b="1" lang="en" sz="1800" u="sng">
                <a:solidFill>
                  <a:srgbClr val="1C1C1C"/>
                </a:solidFill>
                <a:latin typeface="Coming Soon"/>
                <a:ea typeface="Coming Soon"/>
                <a:cs typeface="Coming Soon"/>
                <a:sym typeface="Coming Soon"/>
              </a:rPr>
              <a:t>*Zócalo: The Birthplace of the Constitution</a:t>
            </a:r>
            <a:endParaRPr b="1" sz="1800" u="sng">
              <a:solidFill>
                <a:srgbClr val="1C1C1C"/>
              </a:solidFill>
              <a:latin typeface="Coming Soon"/>
              <a:ea typeface="Coming Soon"/>
              <a:cs typeface="Coming Soon"/>
              <a:sym typeface="Coming Soon"/>
            </a:endParaRPr>
          </a:p>
        </p:txBody>
      </p:sp>
      <p:sp>
        <p:nvSpPr>
          <p:cNvPr id="245" name="Shape 245"/>
          <p:cNvSpPr txBox="1"/>
          <p:nvPr/>
        </p:nvSpPr>
        <p:spPr>
          <a:xfrm>
            <a:off x="5239650" y="3117900"/>
            <a:ext cx="3609300" cy="17931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n"/>
              <a:t>Where the </a:t>
            </a:r>
            <a:r>
              <a:rPr lang="en" u="sng"/>
              <a:t>country’s first constitution was proclaimed in 1813</a:t>
            </a:r>
            <a:endParaRPr u="sng"/>
          </a:p>
          <a:p>
            <a:pPr indent="-317500" lvl="0" marL="457200" rtl="0">
              <a:spcBef>
                <a:spcPts val="0"/>
              </a:spcBef>
              <a:spcAft>
                <a:spcPts val="0"/>
              </a:spcAft>
              <a:buSzPts val="1400"/>
              <a:buChar char="-"/>
            </a:pPr>
            <a:r>
              <a:rPr lang="en"/>
              <a:t>World’s </a:t>
            </a:r>
            <a:r>
              <a:rPr lang="en" u="sng"/>
              <a:t>largest square</a:t>
            </a:r>
            <a:r>
              <a:rPr lang="en"/>
              <a:t>; holds </a:t>
            </a:r>
            <a:r>
              <a:rPr lang="en" u="sng"/>
              <a:t>markets, festivals, parades</a:t>
            </a:r>
            <a:endParaRPr/>
          </a:p>
          <a:p>
            <a:pPr indent="-317500" lvl="0" marL="457200" rtl="0">
              <a:spcBef>
                <a:spcPts val="0"/>
              </a:spcBef>
              <a:spcAft>
                <a:spcPts val="0"/>
              </a:spcAft>
              <a:buSzPts val="1400"/>
              <a:buChar char="-"/>
            </a:pPr>
            <a:r>
              <a:rPr lang="en"/>
              <a:t>A space for gatherings </a:t>
            </a:r>
            <a:endParaRPr/>
          </a:p>
          <a:p>
            <a:pPr indent="-317500" lvl="0" marL="457200" rtl="0">
              <a:spcBef>
                <a:spcPts val="0"/>
              </a:spcBef>
              <a:spcAft>
                <a:spcPts val="0"/>
              </a:spcAft>
              <a:buSzPts val="1400"/>
              <a:buChar char="-"/>
            </a:pPr>
            <a:r>
              <a:rPr lang="en" u="sng"/>
              <a:t>Metro is located underground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id="250" name="Shape 250"/>
          <p:cNvPicPr preferRelativeResize="0"/>
          <p:nvPr/>
        </p:nvPicPr>
        <p:blipFill>
          <a:blip r:embed="rId3">
            <a:alphaModFix/>
          </a:blip>
          <a:stretch>
            <a:fillRect/>
          </a:stretch>
        </p:blipFill>
        <p:spPr>
          <a:xfrm>
            <a:off x="37050" y="520950"/>
            <a:ext cx="5201525" cy="2535750"/>
          </a:xfrm>
          <a:prstGeom prst="rect">
            <a:avLst/>
          </a:prstGeom>
          <a:noFill/>
          <a:ln>
            <a:noFill/>
          </a:ln>
        </p:spPr>
      </p:pic>
      <p:sp>
        <p:nvSpPr>
          <p:cNvPr id="251" name="Shape 251"/>
          <p:cNvSpPr txBox="1"/>
          <p:nvPr/>
        </p:nvSpPr>
        <p:spPr>
          <a:xfrm>
            <a:off x="696525" y="3213800"/>
            <a:ext cx="7018200" cy="1722000"/>
          </a:xfrm>
          <a:prstGeom prst="rect">
            <a:avLst/>
          </a:prstGeom>
          <a:noFill/>
          <a:ln>
            <a:noFill/>
          </a:ln>
        </p:spPr>
        <p:txBody>
          <a:bodyPr anchorCtr="0" anchor="t" bIns="91425" lIns="91425" spcFirstLastPara="1" rIns="91425" wrap="square" tIns="91425">
            <a:noAutofit/>
          </a:bodyPr>
          <a:lstStyle/>
          <a:p>
            <a:pPr indent="-317500" lvl="0" marL="457200" rtl="0">
              <a:lnSpc>
                <a:spcPct val="115000"/>
              </a:lnSpc>
              <a:spcBef>
                <a:spcPts val="0"/>
              </a:spcBef>
              <a:spcAft>
                <a:spcPts val="0"/>
              </a:spcAft>
              <a:buSzPts val="1400"/>
              <a:buChar char="-"/>
            </a:pPr>
            <a:r>
              <a:rPr lang="en"/>
              <a:t>Holds the </a:t>
            </a:r>
            <a:r>
              <a:rPr lang="en" u="sng"/>
              <a:t>residence of the President of Mexico (Enrique Pena Nieto)</a:t>
            </a:r>
            <a:endParaRPr u="sng"/>
          </a:p>
          <a:p>
            <a:pPr indent="-317500" lvl="0" marL="457200" rtl="0">
              <a:lnSpc>
                <a:spcPct val="115000"/>
              </a:lnSpc>
              <a:spcBef>
                <a:spcPts val="0"/>
              </a:spcBef>
              <a:spcAft>
                <a:spcPts val="0"/>
              </a:spcAft>
              <a:buSzPts val="1400"/>
              <a:buChar char="-"/>
            </a:pPr>
            <a:r>
              <a:rPr lang="en" u="sng"/>
              <a:t>One of the oldest buildings in the city</a:t>
            </a:r>
            <a:endParaRPr u="sng"/>
          </a:p>
          <a:p>
            <a:pPr indent="-317500" lvl="0" marL="457200" rtl="0">
              <a:lnSpc>
                <a:spcPct val="115000"/>
              </a:lnSpc>
              <a:spcBef>
                <a:spcPts val="0"/>
              </a:spcBef>
              <a:spcAft>
                <a:spcPts val="0"/>
              </a:spcAft>
              <a:buSzPts val="1400"/>
              <a:buChar char="-"/>
            </a:pPr>
            <a:r>
              <a:rPr lang="en"/>
              <a:t>This building houses the </a:t>
            </a:r>
            <a:r>
              <a:rPr lang="en" u="sng"/>
              <a:t>freedom bell</a:t>
            </a:r>
            <a:r>
              <a:rPr lang="en"/>
              <a:t>, that was rung on September 15th, 1810, at the start of the War of Independence. </a:t>
            </a:r>
            <a:endParaRPr/>
          </a:p>
          <a:p>
            <a:pPr indent="-317500" lvl="0" marL="457200" rtl="0">
              <a:lnSpc>
                <a:spcPct val="115000"/>
              </a:lnSpc>
              <a:spcBef>
                <a:spcPts val="0"/>
              </a:spcBef>
              <a:spcAft>
                <a:spcPts val="0"/>
              </a:spcAft>
              <a:buSzPts val="1400"/>
              <a:buChar char="-"/>
            </a:pPr>
            <a:r>
              <a:rPr lang="en"/>
              <a:t>Inside there are many </a:t>
            </a:r>
            <a:r>
              <a:rPr lang="en" u="sng"/>
              <a:t>interesting historical documents</a:t>
            </a:r>
            <a:r>
              <a:rPr lang="en"/>
              <a:t> to be kept safe </a:t>
            </a:r>
            <a:endParaRPr/>
          </a:p>
          <a:p>
            <a:pPr indent="-317500" lvl="0" marL="457200" rtl="0">
              <a:lnSpc>
                <a:spcPct val="115000"/>
              </a:lnSpc>
              <a:spcBef>
                <a:spcPts val="0"/>
              </a:spcBef>
              <a:spcAft>
                <a:spcPts val="0"/>
              </a:spcAft>
              <a:buSzPts val="1400"/>
              <a:buChar char="-"/>
            </a:pPr>
            <a:r>
              <a:rPr lang="en" u="sng"/>
              <a:t>Biblioteca Miguel Lerdo de Tejada</a:t>
            </a:r>
            <a:r>
              <a:rPr lang="en"/>
              <a:t>, one of the largest and most important libraries in the country.</a:t>
            </a:r>
            <a:endParaRPr/>
          </a:p>
        </p:txBody>
      </p:sp>
      <p:pic>
        <p:nvPicPr>
          <p:cNvPr id="252" name="Shape 252"/>
          <p:cNvPicPr preferRelativeResize="0"/>
          <p:nvPr/>
        </p:nvPicPr>
        <p:blipFill>
          <a:blip r:embed="rId4">
            <a:alphaModFix/>
          </a:blip>
          <a:stretch>
            <a:fillRect/>
          </a:stretch>
        </p:blipFill>
        <p:spPr>
          <a:xfrm>
            <a:off x="5300100" y="544538"/>
            <a:ext cx="3732863" cy="2488575"/>
          </a:xfrm>
          <a:prstGeom prst="rect">
            <a:avLst/>
          </a:prstGeom>
          <a:noFill/>
          <a:ln>
            <a:noFill/>
          </a:ln>
        </p:spPr>
      </p:pic>
      <p:sp>
        <p:nvSpPr>
          <p:cNvPr id="253" name="Shape 253"/>
          <p:cNvSpPr txBox="1"/>
          <p:nvPr>
            <p:ph idx="1" type="body"/>
          </p:nvPr>
        </p:nvSpPr>
        <p:spPr>
          <a:xfrm>
            <a:off x="750275" y="435975"/>
            <a:ext cx="2592900" cy="857400"/>
          </a:xfrm>
          <a:prstGeom prst="rect">
            <a:avLst/>
          </a:prstGeom>
        </p:spPr>
        <p:txBody>
          <a:bodyPr anchorCtr="0" anchor="t" bIns="91425" lIns="91425" spcFirstLastPara="1" rIns="91425" wrap="square" tIns="91425">
            <a:noAutofit/>
          </a:bodyPr>
          <a:lstStyle/>
          <a:p>
            <a:pPr indent="0" lvl="0" marL="0" rtl="0">
              <a:spcBef>
                <a:spcPts val="600"/>
              </a:spcBef>
              <a:spcAft>
                <a:spcPts val="0"/>
              </a:spcAft>
              <a:buNone/>
            </a:pPr>
            <a:r>
              <a:rPr b="1" lang="en" sz="2000" u="sng">
                <a:solidFill>
                  <a:srgbClr val="1C1C1C"/>
                </a:solidFill>
                <a:latin typeface="Coming Soon"/>
                <a:ea typeface="Coming Soon"/>
                <a:cs typeface="Coming Soon"/>
                <a:sym typeface="Coming Soon"/>
              </a:rPr>
              <a:t>*The National Palace</a:t>
            </a:r>
            <a:endParaRPr b="1" sz="2000" u="sng">
              <a:solidFill>
                <a:srgbClr val="1C1C1C"/>
              </a:solidFill>
              <a:latin typeface="Coming Soon"/>
              <a:ea typeface="Coming Soon"/>
              <a:cs typeface="Coming Soon"/>
              <a:sym typeface="Coming Soo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Shape 101"/>
          <p:cNvSpPr txBox="1"/>
          <p:nvPr>
            <p:ph type="ctrTitle"/>
          </p:nvPr>
        </p:nvSpPr>
        <p:spPr>
          <a:xfrm>
            <a:off x="1470650" y="322750"/>
            <a:ext cx="6818100" cy="94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Lesson 1: Happiness </a:t>
            </a:r>
            <a:endParaRPr sz="3600"/>
          </a:p>
        </p:txBody>
      </p:sp>
      <p:sp>
        <p:nvSpPr>
          <p:cNvPr id="102" name="Shape 102"/>
          <p:cNvSpPr txBox="1"/>
          <p:nvPr/>
        </p:nvSpPr>
        <p:spPr>
          <a:xfrm>
            <a:off x="1504625" y="1584600"/>
            <a:ext cx="6861600" cy="265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Average"/>
                <a:ea typeface="Average"/>
                <a:cs typeface="Average"/>
                <a:sym typeface="Average"/>
              </a:rPr>
              <a:t>“... mankind’s quest for happiness is shaped by the misguided assumption that happiness will come only after a future goal is attained.” (p. 164) </a:t>
            </a:r>
            <a:endParaRPr sz="2400">
              <a:latin typeface="Average"/>
              <a:ea typeface="Average"/>
              <a:cs typeface="Average"/>
              <a:sym typeface="Average"/>
            </a:endParaRPr>
          </a:p>
        </p:txBody>
      </p:sp>
      <p:pic>
        <p:nvPicPr>
          <p:cNvPr id="103" name="Shape 103"/>
          <p:cNvPicPr preferRelativeResize="0"/>
          <p:nvPr/>
        </p:nvPicPr>
        <p:blipFill>
          <a:blip r:embed="rId3">
            <a:alphaModFix/>
          </a:blip>
          <a:stretch>
            <a:fillRect/>
          </a:stretch>
        </p:blipFill>
        <p:spPr>
          <a:xfrm>
            <a:off x="1171925" y="1360488"/>
            <a:ext cx="7415550" cy="3105325"/>
          </a:xfrm>
          <a:prstGeom prst="rect">
            <a:avLst/>
          </a:prstGeom>
          <a:noFill/>
          <a:ln>
            <a:noFill/>
          </a:ln>
        </p:spPr>
      </p:pic>
      <p:sp>
        <p:nvSpPr>
          <p:cNvPr id="104" name="Shape 104"/>
          <p:cNvSpPr txBox="1"/>
          <p:nvPr/>
        </p:nvSpPr>
        <p:spPr>
          <a:xfrm>
            <a:off x="1539650" y="3772175"/>
            <a:ext cx="1504500" cy="1856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05" name="Shape 105"/>
          <p:cNvSpPr txBox="1"/>
          <p:nvPr/>
        </p:nvSpPr>
        <p:spPr>
          <a:xfrm>
            <a:off x="1539650" y="2014450"/>
            <a:ext cx="1504500" cy="1856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106" name="Shape 106"/>
          <p:cNvSpPr txBox="1"/>
          <p:nvPr/>
        </p:nvSpPr>
        <p:spPr>
          <a:xfrm>
            <a:off x="9588700" y="3174575"/>
            <a:ext cx="1504500" cy="1856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d</a:t>
            </a:r>
            <a:endParaRPr/>
          </a:p>
        </p:txBody>
      </p:sp>
      <p:sp>
        <p:nvSpPr>
          <p:cNvPr id="107" name="Shape 107"/>
          <p:cNvSpPr txBox="1"/>
          <p:nvPr/>
        </p:nvSpPr>
        <p:spPr>
          <a:xfrm>
            <a:off x="9666425" y="1584600"/>
            <a:ext cx="1504500" cy="1856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108" name="Shape 108"/>
          <p:cNvSpPr txBox="1"/>
          <p:nvPr/>
        </p:nvSpPr>
        <p:spPr>
          <a:xfrm>
            <a:off x="9666425" y="2489975"/>
            <a:ext cx="1504500" cy="1856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109" name="Shape 109"/>
          <p:cNvSpPr txBox="1"/>
          <p:nvPr/>
        </p:nvSpPr>
        <p:spPr>
          <a:xfrm>
            <a:off x="8788925" y="4610550"/>
            <a:ext cx="3259500" cy="1856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110" name="Shape 110"/>
          <p:cNvSpPr txBox="1"/>
          <p:nvPr/>
        </p:nvSpPr>
        <p:spPr>
          <a:xfrm>
            <a:off x="1397925" y="1648625"/>
            <a:ext cx="3777600" cy="2657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latin typeface="Coming Soon"/>
                <a:ea typeface="Coming Soon"/>
                <a:cs typeface="Coming Soon"/>
                <a:sym typeface="Coming Soon"/>
              </a:rPr>
              <a:t>“</a:t>
            </a:r>
            <a:r>
              <a:rPr lang="en" sz="2400">
                <a:latin typeface="Average"/>
                <a:ea typeface="Average"/>
                <a:cs typeface="Average"/>
                <a:sym typeface="Average"/>
              </a:rPr>
              <a:t>...mankind’s quest for happiness is shaped by the misguided assumption that happiness will come only after a future goal is attained.” (p.164) </a:t>
            </a:r>
            <a:endParaRPr sz="2400">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idx="1" type="body"/>
          </p:nvPr>
        </p:nvSpPr>
        <p:spPr>
          <a:xfrm>
            <a:off x="5293400" y="417750"/>
            <a:ext cx="3076500" cy="916800"/>
          </a:xfrm>
          <a:prstGeom prst="rect">
            <a:avLst/>
          </a:prstGeom>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b="1" lang="en" sz="1800" u="sng">
                <a:solidFill>
                  <a:srgbClr val="1C1C1C"/>
                </a:solidFill>
                <a:latin typeface="Coming Soon"/>
                <a:ea typeface="Coming Soon"/>
                <a:cs typeface="Coming Soon"/>
                <a:sym typeface="Coming Soon"/>
              </a:rPr>
              <a:t>* Palacio de Bellas Artes (Palace of Fine Arts)</a:t>
            </a:r>
            <a:endParaRPr b="1" sz="1800" u="sng">
              <a:solidFill>
                <a:srgbClr val="1C1C1C"/>
              </a:solidFill>
              <a:latin typeface="Coming Soon"/>
              <a:ea typeface="Coming Soon"/>
              <a:cs typeface="Coming Soon"/>
              <a:sym typeface="Coming Soon"/>
            </a:endParaRPr>
          </a:p>
        </p:txBody>
      </p:sp>
      <p:pic>
        <p:nvPicPr>
          <p:cNvPr id="259" name="Shape 259"/>
          <p:cNvPicPr preferRelativeResize="0"/>
          <p:nvPr/>
        </p:nvPicPr>
        <p:blipFill>
          <a:blip r:embed="rId3">
            <a:alphaModFix/>
          </a:blip>
          <a:stretch>
            <a:fillRect/>
          </a:stretch>
        </p:blipFill>
        <p:spPr>
          <a:xfrm>
            <a:off x="0" y="0"/>
            <a:ext cx="5348750" cy="5143500"/>
          </a:xfrm>
          <a:prstGeom prst="rect">
            <a:avLst/>
          </a:prstGeom>
          <a:noFill/>
          <a:ln>
            <a:noFill/>
          </a:ln>
        </p:spPr>
      </p:pic>
      <p:sp>
        <p:nvSpPr>
          <p:cNvPr id="260" name="Shape 260"/>
          <p:cNvSpPr txBox="1"/>
          <p:nvPr/>
        </p:nvSpPr>
        <p:spPr>
          <a:xfrm>
            <a:off x="5549050" y="1184825"/>
            <a:ext cx="3162300" cy="3586500"/>
          </a:xfrm>
          <a:prstGeom prst="rect">
            <a:avLst/>
          </a:prstGeom>
          <a:noFill/>
          <a:ln>
            <a:noFill/>
          </a:ln>
        </p:spPr>
        <p:txBody>
          <a:bodyPr anchorCtr="0" anchor="t" bIns="91425" lIns="91425" spcFirstLastPara="1" rIns="91425" wrap="square" tIns="91425">
            <a:noAutofit/>
          </a:bodyPr>
          <a:lstStyle/>
          <a:p>
            <a:pPr indent="-330200" lvl="0" marL="457200" rtl="0">
              <a:lnSpc>
                <a:spcPct val="115000"/>
              </a:lnSpc>
              <a:spcBef>
                <a:spcPts val="0"/>
              </a:spcBef>
              <a:spcAft>
                <a:spcPts val="0"/>
              </a:spcAft>
              <a:buSzPts val="1600"/>
              <a:buChar char="-"/>
            </a:pPr>
            <a:r>
              <a:rPr lang="en" sz="1600"/>
              <a:t>Cultural landmark</a:t>
            </a:r>
            <a:endParaRPr sz="1600"/>
          </a:p>
          <a:p>
            <a:pPr indent="-330200" lvl="0" marL="457200" rtl="0">
              <a:lnSpc>
                <a:spcPct val="115000"/>
              </a:lnSpc>
              <a:spcBef>
                <a:spcPts val="0"/>
              </a:spcBef>
              <a:spcAft>
                <a:spcPts val="0"/>
              </a:spcAft>
              <a:buSzPts val="1600"/>
              <a:buChar char="-"/>
            </a:pPr>
            <a:r>
              <a:rPr lang="en" sz="1600" u="sng"/>
              <a:t>Massive marble building</a:t>
            </a:r>
            <a:endParaRPr sz="1600" u="sng"/>
          </a:p>
          <a:p>
            <a:pPr indent="-330200" lvl="0" marL="457200" rtl="0">
              <a:lnSpc>
                <a:spcPct val="115000"/>
              </a:lnSpc>
              <a:spcBef>
                <a:spcPts val="0"/>
              </a:spcBef>
              <a:spcAft>
                <a:spcPts val="0"/>
              </a:spcAft>
              <a:buSzPts val="1600"/>
              <a:buChar char="-"/>
            </a:pPr>
            <a:r>
              <a:rPr lang="en" sz="1600"/>
              <a:t>Designed by Adamo Boari</a:t>
            </a:r>
            <a:endParaRPr sz="1600"/>
          </a:p>
          <a:p>
            <a:pPr indent="-330200" lvl="0" marL="457200" rtl="0">
              <a:lnSpc>
                <a:spcPct val="150000"/>
              </a:lnSpc>
              <a:spcBef>
                <a:spcPts val="0"/>
              </a:spcBef>
              <a:spcAft>
                <a:spcPts val="0"/>
              </a:spcAft>
              <a:buSzPts val="1600"/>
              <a:buChar char="-"/>
            </a:pPr>
            <a:r>
              <a:rPr lang="en" sz="1600"/>
              <a:t>Completed in </a:t>
            </a:r>
            <a:r>
              <a:rPr lang="en" sz="1600" u="sng"/>
              <a:t>1934</a:t>
            </a:r>
            <a:endParaRPr sz="1600"/>
          </a:p>
          <a:p>
            <a:pPr indent="-330200" lvl="0" marL="457200" rtl="0">
              <a:lnSpc>
                <a:spcPct val="115000"/>
              </a:lnSpc>
              <a:spcBef>
                <a:spcPts val="0"/>
              </a:spcBef>
              <a:spcAft>
                <a:spcPts val="0"/>
              </a:spcAft>
              <a:buSzPts val="1600"/>
              <a:buChar char="-"/>
            </a:pPr>
            <a:r>
              <a:rPr lang="en" sz="1600"/>
              <a:t>An </a:t>
            </a:r>
            <a:r>
              <a:rPr lang="en" sz="1600" u="sng"/>
              <a:t>opera house</a:t>
            </a:r>
            <a:r>
              <a:rPr lang="en" sz="1600"/>
              <a:t> and </a:t>
            </a:r>
            <a:r>
              <a:rPr lang="en" sz="1600" u="sng"/>
              <a:t>concert hall</a:t>
            </a:r>
            <a:r>
              <a:rPr lang="en" sz="1600"/>
              <a:t> hosting a variety of traditional and international dance and operatic productions </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Shape 265"/>
          <p:cNvPicPr preferRelativeResize="0"/>
          <p:nvPr/>
        </p:nvPicPr>
        <p:blipFill>
          <a:blip r:embed="rId3">
            <a:alphaModFix/>
          </a:blip>
          <a:stretch>
            <a:fillRect/>
          </a:stretch>
        </p:blipFill>
        <p:spPr>
          <a:xfrm>
            <a:off x="29400" y="0"/>
            <a:ext cx="9074601" cy="2966050"/>
          </a:xfrm>
          <a:prstGeom prst="rect">
            <a:avLst/>
          </a:prstGeom>
          <a:noFill/>
          <a:ln>
            <a:noFill/>
          </a:ln>
        </p:spPr>
      </p:pic>
      <p:sp>
        <p:nvSpPr>
          <p:cNvPr id="266" name="Shape 266"/>
          <p:cNvSpPr txBox="1"/>
          <p:nvPr>
            <p:ph idx="1" type="body"/>
          </p:nvPr>
        </p:nvSpPr>
        <p:spPr>
          <a:xfrm>
            <a:off x="911175" y="102875"/>
            <a:ext cx="3115500" cy="837600"/>
          </a:xfrm>
          <a:prstGeom prst="rect">
            <a:avLst/>
          </a:prstGeom>
        </p:spPr>
        <p:txBody>
          <a:bodyPr anchorCtr="0" anchor="t" bIns="91425" lIns="91425" spcFirstLastPara="1" rIns="91425" wrap="square" tIns="91425">
            <a:noAutofit/>
          </a:bodyPr>
          <a:lstStyle/>
          <a:p>
            <a:pPr indent="0" lvl="0" marL="0" rtl="0">
              <a:spcBef>
                <a:spcPts val="600"/>
              </a:spcBef>
              <a:spcAft>
                <a:spcPts val="0"/>
              </a:spcAft>
              <a:buNone/>
            </a:pPr>
            <a:r>
              <a:rPr b="1" lang="en" sz="1800" u="sng">
                <a:solidFill>
                  <a:srgbClr val="1C1C1C"/>
                </a:solidFill>
                <a:latin typeface="Coming Soon"/>
                <a:ea typeface="Coming Soon"/>
                <a:cs typeface="Coming Soon"/>
                <a:sym typeface="Coming Soon"/>
              </a:rPr>
              <a:t>*Teotihuacan Pyramids</a:t>
            </a:r>
            <a:endParaRPr b="1" sz="1800" u="sng">
              <a:solidFill>
                <a:srgbClr val="1C1C1C"/>
              </a:solidFill>
              <a:latin typeface="Coming Soon"/>
              <a:ea typeface="Coming Soon"/>
              <a:cs typeface="Coming Soon"/>
              <a:sym typeface="Coming Soon"/>
            </a:endParaRPr>
          </a:p>
        </p:txBody>
      </p:sp>
      <p:sp>
        <p:nvSpPr>
          <p:cNvPr id="267" name="Shape 267"/>
          <p:cNvSpPr txBox="1"/>
          <p:nvPr/>
        </p:nvSpPr>
        <p:spPr>
          <a:xfrm>
            <a:off x="315950" y="3024825"/>
            <a:ext cx="8721900" cy="2042700"/>
          </a:xfrm>
          <a:prstGeom prst="rect">
            <a:avLst/>
          </a:prstGeom>
          <a:noFill/>
          <a:ln>
            <a:noFill/>
          </a:ln>
        </p:spPr>
        <p:txBody>
          <a:bodyPr anchorCtr="0" anchor="t" bIns="91425" lIns="91425" spcFirstLastPara="1" rIns="91425" wrap="square" tIns="91425">
            <a:noAutofit/>
          </a:bodyPr>
          <a:lstStyle/>
          <a:p>
            <a:pPr indent="-317500" lvl="0" marL="457200" rtl="0">
              <a:lnSpc>
                <a:spcPct val="115000"/>
              </a:lnSpc>
              <a:spcBef>
                <a:spcPts val="0"/>
              </a:spcBef>
              <a:spcAft>
                <a:spcPts val="0"/>
              </a:spcAft>
              <a:buSzPts val="1400"/>
              <a:buChar char="-"/>
            </a:pPr>
            <a:r>
              <a:rPr lang="en" sz="1350">
                <a:solidFill>
                  <a:srgbClr val="101010"/>
                </a:solidFill>
                <a:latin typeface="Open Sans"/>
                <a:ea typeface="Open Sans"/>
                <a:cs typeface="Open Sans"/>
                <a:sym typeface="Open Sans"/>
              </a:rPr>
              <a:t>Teotihuacan is an ancient Mesoamerican city located 30 miles (50 km) northeast of modern-day Mexico City. </a:t>
            </a:r>
            <a:endParaRPr/>
          </a:p>
          <a:p>
            <a:pPr indent="-317500" lvl="0" marL="457200" rtl="0">
              <a:lnSpc>
                <a:spcPct val="115000"/>
              </a:lnSpc>
              <a:spcBef>
                <a:spcPts val="0"/>
              </a:spcBef>
              <a:spcAft>
                <a:spcPts val="0"/>
              </a:spcAft>
              <a:buSzPts val="1400"/>
              <a:buChar char="-"/>
            </a:pPr>
            <a:r>
              <a:rPr lang="en" u="sng"/>
              <a:t>Most visited archaeological site</a:t>
            </a:r>
            <a:r>
              <a:rPr lang="en"/>
              <a:t> in Mexico!</a:t>
            </a:r>
            <a:endParaRPr/>
          </a:p>
          <a:p>
            <a:pPr indent="-317500" lvl="0" marL="457200" rtl="0">
              <a:lnSpc>
                <a:spcPct val="115000"/>
              </a:lnSpc>
              <a:spcBef>
                <a:spcPts val="0"/>
              </a:spcBef>
              <a:spcAft>
                <a:spcPts val="0"/>
              </a:spcAft>
              <a:buSzPts val="1400"/>
              <a:buChar char="-"/>
            </a:pPr>
            <a:r>
              <a:rPr lang="en"/>
              <a:t>When the </a:t>
            </a:r>
            <a:r>
              <a:rPr lang="en" sz="1350">
                <a:solidFill>
                  <a:srgbClr val="101010"/>
                </a:solidFill>
                <a:latin typeface="Open Sans"/>
                <a:ea typeface="Open Sans"/>
                <a:cs typeface="Open Sans"/>
                <a:sym typeface="Open Sans"/>
              </a:rPr>
              <a:t>Aztecs found the city in the 1400s and named it Teotihuacan (meaning “</a:t>
            </a:r>
            <a:r>
              <a:rPr lang="en" sz="1350" u="sng">
                <a:solidFill>
                  <a:srgbClr val="101010"/>
                </a:solidFill>
                <a:latin typeface="Open Sans"/>
                <a:ea typeface="Open Sans"/>
                <a:cs typeface="Open Sans"/>
                <a:sym typeface="Open Sans"/>
              </a:rPr>
              <a:t>the place where the gods were created</a:t>
            </a:r>
            <a:r>
              <a:rPr lang="en" sz="1350">
                <a:solidFill>
                  <a:srgbClr val="101010"/>
                </a:solidFill>
                <a:latin typeface="Open Sans"/>
                <a:ea typeface="Open Sans"/>
                <a:cs typeface="Open Sans"/>
                <a:sym typeface="Open Sans"/>
              </a:rPr>
              <a:t>”), the city had been abandoned for centuries. </a:t>
            </a:r>
            <a:r>
              <a:rPr lang="en" sz="1350" u="sng">
                <a:solidFill>
                  <a:srgbClr val="101010"/>
                </a:solidFill>
                <a:latin typeface="Open Sans"/>
                <a:ea typeface="Open Sans"/>
                <a:cs typeface="Open Sans"/>
                <a:sym typeface="Open Sans"/>
              </a:rPr>
              <a:t>Teotihuacan’s origins, history, and culture largely remain a mystery.</a:t>
            </a:r>
            <a:endParaRPr sz="1350" u="sng">
              <a:solidFill>
                <a:srgbClr val="101010"/>
              </a:solidFill>
              <a:latin typeface="Open Sans"/>
              <a:ea typeface="Open Sans"/>
              <a:cs typeface="Open Sans"/>
              <a:sym typeface="Open Sans"/>
            </a:endParaRPr>
          </a:p>
          <a:p>
            <a:pPr indent="-314325" lvl="0" marL="457200" rtl="0">
              <a:lnSpc>
                <a:spcPct val="115000"/>
              </a:lnSpc>
              <a:spcBef>
                <a:spcPts val="0"/>
              </a:spcBef>
              <a:spcAft>
                <a:spcPts val="0"/>
              </a:spcAft>
              <a:buClr>
                <a:srgbClr val="101010"/>
              </a:buClr>
              <a:buSzPts val="1350"/>
              <a:buFont typeface="Open Sans"/>
              <a:buChar char="-"/>
            </a:pPr>
            <a:r>
              <a:rPr lang="en" sz="1350">
                <a:solidFill>
                  <a:srgbClr val="101010"/>
                </a:solidFill>
                <a:latin typeface="Open Sans"/>
                <a:ea typeface="Open Sans"/>
                <a:cs typeface="Open Sans"/>
                <a:sym typeface="Open Sans"/>
              </a:rPr>
              <a:t>Places many cultural and agricultural influences on the widespread of Mexican Culture</a:t>
            </a:r>
            <a:endParaRPr sz="1350">
              <a:solidFill>
                <a:srgbClr val="101010"/>
              </a:solidFill>
              <a:latin typeface="Open Sans"/>
              <a:ea typeface="Open Sans"/>
              <a:cs typeface="Open Sans"/>
              <a:sym typeface="Open Sans"/>
            </a:endParaRPr>
          </a:p>
          <a:p>
            <a:pPr indent="-314325" lvl="0" marL="457200" rtl="0">
              <a:lnSpc>
                <a:spcPct val="115000"/>
              </a:lnSpc>
              <a:spcBef>
                <a:spcPts val="0"/>
              </a:spcBef>
              <a:spcAft>
                <a:spcPts val="0"/>
              </a:spcAft>
              <a:buClr>
                <a:srgbClr val="101010"/>
              </a:buClr>
              <a:buSzPts val="1350"/>
              <a:buFont typeface="Open Sans"/>
              <a:buChar char="-"/>
            </a:pPr>
            <a:r>
              <a:rPr lang="en" sz="1350">
                <a:solidFill>
                  <a:srgbClr val="101010"/>
                </a:solidFill>
                <a:latin typeface="Open Sans"/>
                <a:ea typeface="Open Sans"/>
                <a:cs typeface="Open Sans"/>
                <a:sym typeface="Open Sans"/>
              </a:rPr>
              <a:t>Ongoing search today of what remains are left from the city on this land. </a:t>
            </a:r>
            <a:endParaRPr sz="1350">
              <a:solidFill>
                <a:srgbClr val="101010"/>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Shape 272"/>
          <p:cNvSpPr txBox="1"/>
          <p:nvPr>
            <p:ph type="title"/>
          </p:nvPr>
        </p:nvSpPr>
        <p:spPr>
          <a:xfrm>
            <a:off x="195400" y="54700"/>
            <a:ext cx="3250200" cy="5919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000000"/>
                </a:solidFill>
                <a:latin typeface="Coming Soon"/>
                <a:ea typeface="Coming Soon"/>
                <a:cs typeface="Coming Soon"/>
                <a:sym typeface="Coming Soon"/>
              </a:rPr>
              <a:t>City 2: Yucatan</a:t>
            </a:r>
            <a:endParaRPr>
              <a:solidFill>
                <a:srgbClr val="000000"/>
              </a:solidFill>
              <a:latin typeface="Coming Soon"/>
              <a:ea typeface="Coming Soon"/>
              <a:cs typeface="Coming Soon"/>
              <a:sym typeface="Coming Soon"/>
            </a:endParaRPr>
          </a:p>
        </p:txBody>
      </p:sp>
      <p:pic>
        <p:nvPicPr>
          <p:cNvPr id="273" name="Shape 273"/>
          <p:cNvPicPr preferRelativeResize="0"/>
          <p:nvPr/>
        </p:nvPicPr>
        <p:blipFill>
          <a:blip r:embed="rId3">
            <a:alphaModFix/>
          </a:blip>
          <a:stretch>
            <a:fillRect/>
          </a:stretch>
        </p:blipFill>
        <p:spPr>
          <a:xfrm>
            <a:off x="73500" y="1519200"/>
            <a:ext cx="4092725" cy="3308876"/>
          </a:xfrm>
          <a:prstGeom prst="rect">
            <a:avLst/>
          </a:prstGeom>
          <a:noFill/>
          <a:ln>
            <a:noFill/>
          </a:ln>
        </p:spPr>
      </p:pic>
      <p:pic>
        <p:nvPicPr>
          <p:cNvPr id="274" name="Shape 274"/>
          <p:cNvPicPr preferRelativeResize="0"/>
          <p:nvPr/>
        </p:nvPicPr>
        <p:blipFill>
          <a:blip r:embed="rId4">
            <a:alphaModFix/>
          </a:blip>
          <a:stretch>
            <a:fillRect/>
          </a:stretch>
        </p:blipFill>
        <p:spPr>
          <a:xfrm>
            <a:off x="4748975" y="0"/>
            <a:ext cx="4395023" cy="2526902"/>
          </a:xfrm>
          <a:prstGeom prst="rect">
            <a:avLst/>
          </a:prstGeom>
          <a:noFill/>
          <a:ln>
            <a:noFill/>
          </a:ln>
        </p:spPr>
      </p:pic>
      <p:sp>
        <p:nvSpPr>
          <p:cNvPr id="275" name="Shape 275"/>
          <p:cNvSpPr txBox="1"/>
          <p:nvPr>
            <p:ph idx="1" type="body"/>
          </p:nvPr>
        </p:nvSpPr>
        <p:spPr>
          <a:xfrm>
            <a:off x="3100250" y="693490"/>
            <a:ext cx="1866900" cy="778800"/>
          </a:xfrm>
          <a:prstGeom prst="rect">
            <a:avLst/>
          </a:prstGeom>
        </p:spPr>
        <p:txBody>
          <a:bodyPr anchorCtr="0" anchor="t" bIns="91425" lIns="91425" spcFirstLastPara="1" rIns="91425" wrap="square" tIns="91425">
            <a:noAutofit/>
          </a:bodyPr>
          <a:lstStyle/>
          <a:p>
            <a:pPr indent="0" lvl="0" marL="0" rtl="0">
              <a:spcBef>
                <a:spcPts val="600"/>
              </a:spcBef>
              <a:spcAft>
                <a:spcPts val="0"/>
              </a:spcAft>
              <a:buNone/>
            </a:pPr>
            <a:r>
              <a:rPr b="1" lang="en" sz="1800" u="sng">
                <a:solidFill>
                  <a:srgbClr val="1C1C1C"/>
                </a:solidFill>
                <a:latin typeface="Coming Soon"/>
                <a:ea typeface="Coming Soon"/>
                <a:cs typeface="Coming Soon"/>
                <a:sym typeface="Coming Soon"/>
              </a:rPr>
              <a:t>*Chichen Itza</a:t>
            </a:r>
            <a:endParaRPr b="1" sz="1800" u="sng">
              <a:solidFill>
                <a:srgbClr val="1C1C1C"/>
              </a:solidFill>
              <a:latin typeface="Coming Soon"/>
              <a:ea typeface="Coming Soon"/>
              <a:cs typeface="Coming Soon"/>
              <a:sym typeface="Coming Soon"/>
            </a:endParaRPr>
          </a:p>
        </p:txBody>
      </p:sp>
      <p:sp>
        <p:nvSpPr>
          <p:cNvPr id="276" name="Shape 276"/>
          <p:cNvSpPr txBox="1"/>
          <p:nvPr/>
        </p:nvSpPr>
        <p:spPr>
          <a:xfrm>
            <a:off x="4080600" y="2684775"/>
            <a:ext cx="5063400" cy="2408400"/>
          </a:xfrm>
          <a:prstGeom prst="rect">
            <a:avLst/>
          </a:prstGeom>
          <a:noFill/>
          <a:ln>
            <a:noFill/>
          </a:ln>
        </p:spPr>
        <p:txBody>
          <a:bodyPr anchorCtr="0" anchor="t" bIns="91425" lIns="91425" spcFirstLastPara="1" rIns="91425" wrap="square" tIns="91425">
            <a:noAutofit/>
          </a:bodyPr>
          <a:lstStyle/>
          <a:p>
            <a:pPr indent="-317500" lvl="0" marL="457200" rtl="0">
              <a:lnSpc>
                <a:spcPct val="115000"/>
              </a:lnSpc>
              <a:spcBef>
                <a:spcPts val="0"/>
              </a:spcBef>
              <a:spcAft>
                <a:spcPts val="0"/>
              </a:spcAft>
              <a:buSzPts val="1400"/>
              <a:buChar char="-"/>
            </a:pPr>
            <a:r>
              <a:rPr lang="en" u="sng"/>
              <a:t>One of the seven wonders of the world!</a:t>
            </a:r>
            <a:r>
              <a:rPr lang="en"/>
              <a:t> </a:t>
            </a:r>
            <a:endParaRPr/>
          </a:p>
          <a:p>
            <a:pPr indent="-317500" lvl="0" marL="457200" rtl="0">
              <a:lnSpc>
                <a:spcPct val="115000"/>
              </a:lnSpc>
              <a:spcBef>
                <a:spcPts val="0"/>
              </a:spcBef>
              <a:spcAft>
                <a:spcPts val="0"/>
              </a:spcAft>
              <a:buSzPts val="1400"/>
              <a:buChar char="-"/>
            </a:pPr>
            <a:r>
              <a:rPr lang="en" u="sng"/>
              <a:t>Temple of Kukulkan</a:t>
            </a:r>
            <a:r>
              <a:rPr lang="en"/>
              <a:t> (An ancient Mayan God)</a:t>
            </a:r>
            <a:endParaRPr/>
          </a:p>
          <a:p>
            <a:pPr indent="-317500" lvl="0" marL="457200" rtl="0">
              <a:lnSpc>
                <a:spcPct val="115000"/>
              </a:lnSpc>
              <a:spcBef>
                <a:spcPts val="0"/>
              </a:spcBef>
              <a:spcAft>
                <a:spcPts val="0"/>
              </a:spcAft>
              <a:buSzPts val="1400"/>
              <a:buChar char="-"/>
            </a:pPr>
            <a:r>
              <a:rPr lang="en" u="sng"/>
              <a:t>Built by Mayans</a:t>
            </a:r>
            <a:r>
              <a:rPr lang="en"/>
              <a:t> before the time of Columbus</a:t>
            </a:r>
            <a:endParaRPr/>
          </a:p>
          <a:p>
            <a:pPr indent="-317500" lvl="0" marL="457200" rtl="0">
              <a:lnSpc>
                <a:spcPct val="115000"/>
              </a:lnSpc>
              <a:spcBef>
                <a:spcPts val="0"/>
              </a:spcBef>
              <a:spcAft>
                <a:spcPts val="0"/>
              </a:spcAft>
              <a:buSzPts val="1400"/>
              <a:buChar char="-"/>
            </a:pPr>
            <a:r>
              <a:rPr lang="en"/>
              <a:t>Between the 800-1200, this location was a </a:t>
            </a:r>
            <a:r>
              <a:rPr lang="en" u="sng"/>
              <a:t>center for trading</a:t>
            </a:r>
            <a:endParaRPr u="sng"/>
          </a:p>
          <a:p>
            <a:pPr indent="-317500" lvl="0" marL="457200" rtl="0">
              <a:lnSpc>
                <a:spcPct val="115000"/>
              </a:lnSpc>
              <a:spcBef>
                <a:spcPts val="0"/>
              </a:spcBef>
              <a:spcAft>
                <a:spcPts val="0"/>
              </a:spcAft>
              <a:buSzPts val="1400"/>
              <a:buChar char="-"/>
            </a:pPr>
            <a:r>
              <a:rPr lang="en"/>
              <a:t>Twice a year the shadows from the sun setting creates a</a:t>
            </a:r>
            <a:r>
              <a:rPr lang="en" u="sng"/>
              <a:t> large snake moving down the staircase</a:t>
            </a:r>
            <a:endParaRPr u="sng"/>
          </a:p>
          <a:p>
            <a:pPr indent="-317500" lvl="0" marL="457200" rtl="0">
              <a:lnSpc>
                <a:spcPct val="115000"/>
              </a:lnSpc>
              <a:spcBef>
                <a:spcPts val="0"/>
              </a:spcBef>
              <a:spcAft>
                <a:spcPts val="0"/>
              </a:spcAft>
              <a:buSzPts val="1400"/>
              <a:buChar char="-"/>
            </a:pPr>
            <a:r>
              <a:rPr lang="en"/>
              <a:t>All four sides equal </a:t>
            </a:r>
            <a:r>
              <a:rPr lang="en" u="sng"/>
              <a:t>365 days, one step for each day of the year. </a:t>
            </a:r>
            <a:endParaRPr u="sng"/>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Shape 281"/>
          <p:cNvSpPr txBox="1"/>
          <p:nvPr>
            <p:ph type="title"/>
          </p:nvPr>
        </p:nvSpPr>
        <p:spPr>
          <a:xfrm>
            <a:off x="4837475" y="0"/>
            <a:ext cx="3510000" cy="6576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000000"/>
                </a:solidFill>
                <a:latin typeface="Coming Soon"/>
                <a:ea typeface="Coming Soon"/>
                <a:cs typeface="Coming Soon"/>
                <a:sym typeface="Coming Soon"/>
              </a:rPr>
              <a:t>City 3: Oaxaca</a:t>
            </a:r>
            <a:endParaRPr>
              <a:solidFill>
                <a:srgbClr val="000000"/>
              </a:solidFill>
              <a:latin typeface="Coming Soon"/>
              <a:ea typeface="Coming Soon"/>
              <a:cs typeface="Coming Soon"/>
              <a:sym typeface="Coming Soon"/>
            </a:endParaRPr>
          </a:p>
        </p:txBody>
      </p:sp>
      <p:sp>
        <p:nvSpPr>
          <p:cNvPr id="282" name="Shape 282"/>
          <p:cNvSpPr txBox="1"/>
          <p:nvPr>
            <p:ph idx="1" type="body"/>
          </p:nvPr>
        </p:nvSpPr>
        <p:spPr>
          <a:xfrm>
            <a:off x="68825" y="3057550"/>
            <a:ext cx="4542600" cy="18795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rgbClr val="000000"/>
              </a:buClr>
              <a:buSzPts val="1400"/>
              <a:buFont typeface="Arial"/>
              <a:buChar char="-"/>
            </a:pPr>
            <a:r>
              <a:rPr lang="en" sz="1400" u="sng">
                <a:solidFill>
                  <a:srgbClr val="000000"/>
                </a:solidFill>
                <a:latin typeface="Arial"/>
                <a:ea typeface="Arial"/>
                <a:cs typeface="Arial"/>
                <a:sym typeface="Arial"/>
              </a:rPr>
              <a:t>The church, the museum and the ethnobotanical garden</a:t>
            </a:r>
            <a:endParaRPr sz="1400" u="sng">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lang="en" sz="1400" u="sng">
                <a:solidFill>
                  <a:srgbClr val="000000"/>
                </a:solidFill>
                <a:latin typeface="Arial"/>
                <a:ea typeface="Arial"/>
                <a:cs typeface="Arial"/>
                <a:sym typeface="Arial"/>
              </a:rPr>
              <a:t>17th Century </a:t>
            </a:r>
            <a:r>
              <a:rPr lang="en" sz="1400">
                <a:solidFill>
                  <a:srgbClr val="000000"/>
                </a:solidFill>
                <a:latin typeface="Arial"/>
                <a:ea typeface="Arial"/>
                <a:cs typeface="Arial"/>
                <a:sym typeface="Arial"/>
              </a:rPr>
              <a:t>baroque decoration with </a:t>
            </a:r>
            <a:r>
              <a:rPr lang="en" sz="1400" u="sng">
                <a:solidFill>
                  <a:srgbClr val="000000"/>
                </a:solidFill>
                <a:latin typeface="Arial"/>
                <a:ea typeface="Arial"/>
                <a:cs typeface="Arial"/>
                <a:sym typeface="Arial"/>
              </a:rPr>
              <a:t>intricate gilded wood and gold on the outside. </a:t>
            </a:r>
            <a:endParaRPr sz="1400" u="sng">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highly recommended for anyone interested in plants, natural history and culture</a:t>
            </a:r>
            <a:endParaRPr sz="1400">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Today, they hold mass in English and Spanish. </a:t>
            </a:r>
            <a:endParaRPr sz="1400">
              <a:solidFill>
                <a:srgbClr val="000000"/>
              </a:solidFill>
              <a:latin typeface="Arial"/>
              <a:ea typeface="Arial"/>
              <a:cs typeface="Arial"/>
              <a:sym typeface="Arial"/>
            </a:endParaRPr>
          </a:p>
        </p:txBody>
      </p:sp>
      <p:sp>
        <p:nvSpPr>
          <p:cNvPr id="283" name="Shape 283"/>
          <p:cNvSpPr txBox="1"/>
          <p:nvPr/>
        </p:nvSpPr>
        <p:spPr>
          <a:xfrm>
            <a:off x="4532675" y="668575"/>
            <a:ext cx="3893700" cy="657600"/>
          </a:xfrm>
          <a:prstGeom prst="rect">
            <a:avLst/>
          </a:prstGeom>
          <a:noFill/>
          <a:ln>
            <a:noFill/>
          </a:ln>
        </p:spPr>
        <p:txBody>
          <a:bodyPr anchorCtr="0" anchor="ctr" bIns="91425" lIns="91425" spcFirstLastPara="1" rIns="91425" wrap="square" tIns="91425">
            <a:noAutofit/>
          </a:bodyPr>
          <a:lstStyle/>
          <a:p>
            <a:pPr indent="0" lvl="0" marL="0" rtl="0">
              <a:spcBef>
                <a:spcPts val="600"/>
              </a:spcBef>
              <a:spcAft>
                <a:spcPts val="0"/>
              </a:spcAft>
              <a:buNone/>
            </a:pPr>
            <a:r>
              <a:rPr b="1" lang="en" sz="1800" u="sng">
                <a:solidFill>
                  <a:srgbClr val="1C1C1C"/>
                </a:solidFill>
                <a:latin typeface="Coming Soon"/>
                <a:ea typeface="Coming Soon"/>
                <a:cs typeface="Coming Soon"/>
                <a:sym typeface="Coming Soon"/>
              </a:rPr>
              <a:t>*Templo de Santo Domingo</a:t>
            </a:r>
            <a:endParaRPr/>
          </a:p>
        </p:txBody>
      </p:sp>
      <p:pic>
        <p:nvPicPr>
          <p:cNvPr id="284" name="Shape 284"/>
          <p:cNvPicPr preferRelativeResize="0"/>
          <p:nvPr/>
        </p:nvPicPr>
        <p:blipFill>
          <a:blip r:embed="rId3">
            <a:alphaModFix/>
          </a:blip>
          <a:stretch>
            <a:fillRect/>
          </a:stretch>
        </p:blipFill>
        <p:spPr>
          <a:xfrm>
            <a:off x="0" y="0"/>
            <a:ext cx="4296699" cy="2988537"/>
          </a:xfrm>
          <a:prstGeom prst="rect">
            <a:avLst/>
          </a:prstGeom>
          <a:noFill/>
          <a:ln>
            <a:noFill/>
          </a:ln>
        </p:spPr>
      </p:pic>
      <p:pic>
        <p:nvPicPr>
          <p:cNvPr id="285" name="Shape 285"/>
          <p:cNvPicPr preferRelativeResize="0"/>
          <p:nvPr/>
        </p:nvPicPr>
        <p:blipFill>
          <a:blip r:embed="rId4">
            <a:alphaModFix/>
          </a:blip>
          <a:stretch>
            <a:fillRect/>
          </a:stretch>
        </p:blipFill>
        <p:spPr>
          <a:xfrm>
            <a:off x="4532675" y="1404200"/>
            <a:ext cx="4542598" cy="37393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ph type="title"/>
          </p:nvPr>
        </p:nvSpPr>
        <p:spPr>
          <a:xfrm>
            <a:off x="179425" y="154250"/>
            <a:ext cx="3231300" cy="578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000000"/>
                </a:solidFill>
                <a:latin typeface="Coming Soon"/>
                <a:ea typeface="Coming Soon"/>
                <a:cs typeface="Coming Soon"/>
                <a:sym typeface="Coming Soon"/>
              </a:rPr>
              <a:t>City 4: Guanajuato </a:t>
            </a:r>
            <a:endParaRPr>
              <a:solidFill>
                <a:srgbClr val="000000"/>
              </a:solidFill>
              <a:latin typeface="Coming Soon"/>
              <a:ea typeface="Coming Soon"/>
              <a:cs typeface="Coming Soon"/>
              <a:sym typeface="Coming Soon"/>
            </a:endParaRPr>
          </a:p>
        </p:txBody>
      </p:sp>
      <p:pic>
        <p:nvPicPr>
          <p:cNvPr id="291" name="Shape 291"/>
          <p:cNvPicPr preferRelativeResize="0"/>
          <p:nvPr/>
        </p:nvPicPr>
        <p:blipFill>
          <a:blip r:embed="rId3">
            <a:alphaModFix/>
          </a:blip>
          <a:stretch>
            <a:fillRect/>
          </a:stretch>
        </p:blipFill>
        <p:spPr>
          <a:xfrm>
            <a:off x="0" y="1278200"/>
            <a:ext cx="4658499" cy="3865302"/>
          </a:xfrm>
          <a:prstGeom prst="rect">
            <a:avLst/>
          </a:prstGeom>
          <a:noFill/>
          <a:ln>
            <a:noFill/>
          </a:ln>
        </p:spPr>
      </p:pic>
      <p:pic>
        <p:nvPicPr>
          <p:cNvPr id="292" name="Shape 292"/>
          <p:cNvPicPr preferRelativeResize="0"/>
          <p:nvPr/>
        </p:nvPicPr>
        <p:blipFill>
          <a:blip r:embed="rId4">
            <a:alphaModFix/>
          </a:blip>
          <a:stretch>
            <a:fillRect/>
          </a:stretch>
        </p:blipFill>
        <p:spPr>
          <a:xfrm>
            <a:off x="4658500" y="-76650"/>
            <a:ext cx="4444174" cy="3004199"/>
          </a:xfrm>
          <a:prstGeom prst="rect">
            <a:avLst/>
          </a:prstGeom>
          <a:noFill/>
          <a:ln>
            <a:noFill/>
          </a:ln>
        </p:spPr>
      </p:pic>
      <p:pic>
        <p:nvPicPr>
          <p:cNvPr id="293" name="Shape 293"/>
          <p:cNvPicPr preferRelativeResize="0"/>
          <p:nvPr/>
        </p:nvPicPr>
        <p:blipFill rotWithShape="1">
          <a:blip r:embed="rId5">
            <a:alphaModFix/>
          </a:blip>
          <a:srcRect b="3429" l="1720" r="-1719" t="-3429"/>
          <a:stretch/>
        </p:blipFill>
        <p:spPr>
          <a:xfrm>
            <a:off x="3962800" y="2579450"/>
            <a:ext cx="2732925" cy="2564050"/>
          </a:xfrm>
          <a:prstGeom prst="rect">
            <a:avLst/>
          </a:prstGeom>
          <a:noFill/>
          <a:ln>
            <a:noFill/>
          </a:ln>
        </p:spPr>
      </p:pic>
      <p:pic>
        <p:nvPicPr>
          <p:cNvPr id="294" name="Shape 294"/>
          <p:cNvPicPr preferRelativeResize="0"/>
          <p:nvPr/>
        </p:nvPicPr>
        <p:blipFill rotWithShape="1">
          <a:blip r:embed="rId6">
            <a:alphaModFix/>
          </a:blip>
          <a:srcRect b="8879" l="0" r="0" t="-8880"/>
          <a:stretch/>
        </p:blipFill>
        <p:spPr>
          <a:xfrm>
            <a:off x="5616550" y="2346200"/>
            <a:ext cx="3527450" cy="2797300"/>
          </a:xfrm>
          <a:prstGeom prst="rect">
            <a:avLst/>
          </a:prstGeom>
          <a:noFill/>
          <a:ln>
            <a:noFill/>
          </a:ln>
        </p:spPr>
      </p:pic>
      <p:sp>
        <p:nvSpPr>
          <p:cNvPr id="295" name="Shape 295"/>
          <p:cNvSpPr txBox="1"/>
          <p:nvPr/>
        </p:nvSpPr>
        <p:spPr>
          <a:xfrm>
            <a:off x="2340075" y="764675"/>
            <a:ext cx="2212500" cy="481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1800" u="sng">
                <a:solidFill>
                  <a:srgbClr val="1C1C1C"/>
                </a:solidFill>
                <a:latin typeface="Coming Soon"/>
                <a:ea typeface="Coming Soon"/>
                <a:cs typeface="Coming Soon"/>
                <a:sym typeface="Coming Soon"/>
              </a:rPr>
              <a:t>*Schools in Mexico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Shape 300"/>
          <p:cNvSpPr txBox="1"/>
          <p:nvPr>
            <p:ph type="title"/>
          </p:nvPr>
        </p:nvSpPr>
        <p:spPr>
          <a:xfrm>
            <a:off x="299650" y="91525"/>
            <a:ext cx="3253200" cy="993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000000"/>
                </a:solidFill>
                <a:latin typeface="Coming Soon"/>
                <a:ea typeface="Coming Soon"/>
                <a:cs typeface="Coming Soon"/>
                <a:sym typeface="Coming Soon"/>
              </a:rPr>
              <a:t>State: Jalisco </a:t>
            </a:r>
            <a:endParaRPr>
              <a:solidFill>
                <a:srgbClr val="000000"/>
              </a:solidFill>
              <a:latin typeface="Coming Soon"/>
              <a:ea typeface="Coming Soon"/>
              <a:cs typeface="Coming Soon"/>
              <a:sym typeface="Coming Soon"/>
            </a:endParaRPr>
          </a:p>
          <a:p>
            <a:pPr indent="0" lvl="0" marL="0" rtl="0">
              <a:spcBef>
                <a:spcPts val="0"/>
              </a:spcBef>
              <a:spcAft>
                <a:spcPts val="0"/>
              </a:spcAft>
              <a:buNone/>
            </a:pPr>
            <a:r>
              <a:rPr lang="en">
                <a:solidFill>
                  <a:srgbClr val="000000"/>
                </a:solidFill>
                <a:latin typeface="Coming Soon"/>
                <a:ea typeface="Coming Soon"/>
                <a:cs typeface="Coming Soon"/>
                <a:sym typeface="Coming Soon"/>
              </a:rPr>
              <a:t>City 5: Guadalajara</a:t>
            </a:r>
            <a:endParaRPr>
              <a:solidFill>
                <a:srgbClr val="000000"/>
              </a:solidFill>
              <a:latin typeface="Coming Soon"/>
              <a:ea typeface="Coming Soon"/>
              <a:cs typeface="Coming Soon"/>
              <a:sym typeface="Coming Soon"/>
            </a:endParaRPr>
          </a:p>
        </p:txBody>
      </p:sp>
      <p:sp>
        <p:nvSpPr>
          <p:cNvPr id="301" name="Shape 301"/>
          <p:cNvSpPr txBox="1"/>
          <p:nvPr>
            <p:ph idx="1" type="body"/>
          </p:nvPr>
        </p:nvSpPr>
        <p:spPr>
          <a:xfrm>
            <a:off x="1022550" y="1021925"/>
            <a:ext cx="2952000" cy="551100"/>
          </a:xfrm>
          <a:prstGeom prst="rect">
            <a:avLst/>
          </a:prstGeom>
        </p:spPr>
        <p:txBody>
          <a:bodyPr anchorCtr="0" anchor="t" bIns="91425" lIns="91425" spcFirstLastPara="1" rIns="91425" wrap="square" tIns="91425">
            <a:noAutofit/>
          </a:bodyPr>
          <a:lstStyle/>
          <a:p>
            <a:pPr indent="0" lvl="0" marL="0" rtl="0">
              <a:lnSpc>
                <a:spcPct val="116667"/>
              </a:lnSpc>
              <a:spcBef>
                <a:spcPts val="0"/>
              </a:spcBef>
              <a:spcAft>
                <a:spcPts val="0"/>
              </a:spcAft>
              <a:buClr>
                <a:schemeClr val="dk1"/>
              </a:buClr>
              <a:buSzPts val="1100"/>
              <a:buFont typeface="Arial"/>
              <a:buNone/>
            </a:pPr>
            <a:r>
              <a:rPr b="1" lang="en" sz="1800" u="sng">
                <a:solidFill>
                  <a:srgbClr val="1C1C1C"/>
                </a:solidFill>
                <a:latin typeface="Coming Soon"/>
                <a:ea typeface="Coming Soon"/>
                <a:cs typeface="Coming Soon"/>
                <a:sym typeface="Coming Soon"/>
              </a:rPr>
              <a:t>*San Juan de Dios Market</a:t>
            </a:r>
            <a:endParaRPr b="1" sz="1800" u="sng">
              <a:solidFill>
                <a:srgbClr val="1C1C1C"/>
              </a:solidFill>
              <a:latin typeface="Coming Soon"/>
              <a:ea typeface="Coming Soon"/>
              <a:cs typeface="Coming Soon"/>
              <a:sym typeface="Coming Soon"/>
            </a:endParaRPr>
          </a:p>
          <a:p>
            <a:pPr indent="0" lvl="0" marL="0" rtl="0">
              <a:spcBef>
                <a:spcPts val="600"/>
              </a:spcBef>
              <a:spcAft>
                <a:spcPts val="0"/>
              </a:spcAft>
              <a:buNone/>
            </a:pPr>
            <a:r>
              <a:t/>
            </a:r>
            <a:endParaRPr b="1" sz="1800" u="sng">
              <a:solidFill>
                <a:srgbClr val="1C1C1C"/>
              </a:solidFill>
              <a:latin typeface="Coming Soon"/>
              <a:ea typeface="Coming Soon"/>
              <a:cs typeface="Coming Soon"/>
              <a:sym typeface="Coming Soon"/>
            </a:endParaRPr>
          </a:p>
        </p:txBody>
      </p:sp>
      <p:pic>
        <p:nvPicPr>
          <p:cNvPr id="302" name="Shape 302"/>
          <p:cNvPicPr preferRelativeResize="0"/>
          <p:nvPr/>
        </p:nvPicPr>
        <p:blipFill>
          <a:blip r:embed="rId3">
            <a:alphaModFix/>
          </a:blip>
          <a:stretch>
            <a:fillRect/>
          </a:stretch>
        </p:blipFill>
        <p:spPr>
          <a:xfrm>
            <a:off x="5968175" y="0"/>
            <a:ext cx="3175824" cy="1897626"/>
          </a:xfrm>
          <a:prstGeom prst="rect">
            <a:avLst/>
          </a:prstGeom>
          <a:noFill/>
          <a:ln>
            <a:noFill/>
          </a:ln>
        </p:spPr>
      </p:pic>
      <p:sp>
        <p:nvSpPr>
          <p:cNvPr id="303" name="Shape 303"/>
          <p:cNvSpPr txBox="1"/>
          <p:nvPr/>
        </p:nvSpPr>
        <p:spPr>
          <a:xfrm>
            <a:off x="884900" y="1425800"/>
            <a:ext cx="3490500" cy="9930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n"/>
              <a:t>Largest three-story </a:t>
            </a:r>
            <a:r>
              <a:rPr lang="en" u="sng"/>
              <a:t>market</a:t>
            </a:r>
            <a:endParaRPr u="sng"/>
          </a:p>
          <a:p>
            <a:pPr indent="-317500" lvl="0" marL="457200" rtl="0">
              <a:spcBef>
                <a:spcPts val="0"/>
              </a:spcBef>
              <a:spcAft>
                <a:spcPts val="0"/>
              </a:spcAft>
              <a:buSzPts val="1400"/>
              <a:buChar char="-"/>
            </a:pPr>
            <a:r>
              <a:rPr lang="en"/>
              <a:t>Music, movies, electronics, clothing, shoes and food </a:t>
            </a:r>
            <a:endParaRPr/>
          </a:p>
        </p:txBody>
      </p:sp>
      <p:pic>
        <p:nvPicPr>
          <p:cNvPr id="304" name="Shape 304"/>
          <p:cNvPicPr preferRelativeResize="0"/>
          <p:nvPr/>
        </p:nvPicPr>
        <p:blipFill>
          <a:blip r:embed="rId4">
            <a:alphaModFix/>
          </a:blip>
          <a:stretch>
            <a:fillRect/>
          </a:stretch>
        </p:blipFill>
        <p:spPr>
          <a:xfrm>
            <a:off x="54125" y="2295900"/>
            <a:ext cx="4016425" cy="2847600"/>
          </a:xfrm>
          <a:prstGeom prst="rect">
            <a:avLst/>
          </a:prstGeom>
          <a:noFill/>
          <a:ln>
            <a:noFill/>
          </a:ln>
        </p:spPr>
      </p:pic>
      <p:sp>
        <p:nvSpPr>
          <p:cNvPr id="305" name="Shape 305"/>
          <p:cNvSpPr txBox="1"/>
          <p:nvPr/>
        </p:nvSpPr>
        <p:spPr>
          <a:xfrm>
            <a:off x="4277075" y="2005725"/>
            <a:ext cx="4227900" cy="855300"/>
          </a:xfrm>
          <a:prstGeom prst="rect">
            <a:avLst/>
          </a:prstGeom>
          <a:noFill/>
          <a:ln>
            <a:noFill/>
          </a:ln>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n"/>
              <a:t>Mexico’s 2nd largest city</a:t>
            </a:r>
            <a:endParaRPr/>
          </a:p>
          <a:p>
            <a:pPr indent="-317500" lvl="0" marL="457200" rtl="0">
              <a:spcBef>
                <a:spcPts val="0"/>
              </a:spcBef>
              <a:spcAft>
                <a:spcPts val="0"/>
              </a:spcAft>
              <a:buSzPts val="1400"/>
              <a:buChar char="-"/>
            </a:pPr>
            <a:r>
              <a:rPr lang="en"/>
              <a:t>Where </a:t>
            </a:r>
            <a:r>
              <a:rPr lang="en" u="sng"/>
              <a:t>Mariachi music became created</a:t>
            </a:r>
            <a:endParaRPr u="sng"/>
          </a:p>
          <a:p>
            <a:pPr indent="-317500" lvl="0" marL="457200" rtl="0">
              <a:spcBef>
                <a:spcPts val="0"/>
              </a:spcBef>
              <a:spcAft>
                <a:spcPts val="0"/>
              </a:spcAft>
              <a:buSzPts val="1400"/>
              <a:buChar char="-"/>
            </a:pPr>
            <a:r>
              <a:rPr lang="en"/>
              <a:t>Vibrant variety of music present in this city</a:t>
            </a:r>
            <a:endParaRPr/>
          </a:p>
        </p:txBody>
      </p:sp>
      <p:pic>
        <p:nvPicPr>
          <p:cNvPr id="306" name="Shape 306"/>
          <p:cNvPicPr preferRelativeResize="0"/>
          <p:nvPr/>
        </p:nvPicPr>
        <p:blipFill>
          <a:blip r:embed="rId5">
            <a:alphaModFix/>
          </a:blip>
          <a:stretch>
            <a:fillRect/>
          </a:stretch>
        </p:blipFill>
        <p:spPr>
          <a:xfrm>
            <a:off x="5127575" y="2817999"/>
            <a:ext cx="4016426" cy="2325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Shape 311"/>
          <p:cNvSpPr txBox="1"/>
          <p:nvPr>
            <p:ph idx="1" type="body"/>
          </p:nvPr>
        </p:nvSpPr>
        <p:spPr>
          <a:xfrm>
            <a:off x="3478100" y="802993"/>
            <a:ext cx="5185200" cy="1545600"/>
          </a:xfrm>
          <a:prstGeom prst="rect">
            <a:avLst/>
          </a:prstGeom>
        </p:spPr>
        <p:txBody>
          <a:bodyPr anchorCtr="0" anchor="t" bIns="91425" lIns="91425" spcFirstLastPara="1" rIns="91425" wrap="square" tIns="91425">
            <a:noAutofit/>
          </a:bodyPr>
          <a:lstStyle/>
          <a:p>
            <a:pPr indent="-317500" lvl="0" marL="457200" rtl="0">
              <a:spcBef>
                <a:spcPts val="600"/>
              </a:spcBef>
              <a:spcAft>
                <a:spcPts val="0"/>
              </a:spcAft>
              <a:buClr>
                <a:srgbClr val="000000"/>
              </a:buClr>
              <a:buSzPts val="1400"/>
              <a:buFont typeface="Arial"/>
              <a:buChar char="-"/>
            </a:pPr>
            <a:r>
              <a:rPr lang="en" sz="1400">
                <a:solidFill>
                  <a:srgbClr val="000000"/>
                </a:solidFill>
                <a:latin typeface="Arial"/>
                <a:ea typeface="Arial"/>
                <a:cs typeface="Arial"/>
                <a:sym typeface="Arial"/>
              </a:rPr>
              <a:t>White sand beach</a:t>
            </a:r>
            <a:endParaRPr sz="1400">
              <a:solidFill>
                <a:srgbClr val="000000"/>
              </a:solidFill>
              <a:latin typeface="Arial"/>
              <a:ea typeface="Arial"/>
              <a:cs typeface="Arial"/>
              <a:sym typeface="Arial"/>
            </a:endParaRPr>
          </a:p>
          <a:p>
            <a:pPr indent="-317500" lvl="0" marL="4572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Looks over the caribbean sea</a:t>
            </a:r>
            <a:endParaRPr sz="1400">
              <a:solidFill>
                <a:srgbClr val="000000"/>
              </a:solidFill>
              <a:latin typeface="Arial"/>
              <a:ea typeface="Arial"/>
              <a:cs typeface="Arial"/>
              <a:sym typeface="Arial"/>
            </a:endParaRPr>
          </a:p>
          <a:p>
            <a:pPr indent="-317500" lvl="0" marL="4572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The tower was a lighthouse that guided ships to the port into the Maya Kingdom</a:t>
            </a:r>
            <a:endParaRPr sz="1400">
              <a:solidFill>
                <a:srgbClr val="000000"/>
              </a:solidFill>
              <a:latin typeface="Arial"/>
              <a:ea typeface="Arial"/>
              <a:cs typeface="Arial"/>
              <a:sym typeface="Arial"/>
            </a:endParaRPr>
          </a:p>
          <a:p>
            <a:pPr indent="-317500" lvl="0" marL="4572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“Tulum” means trench or wall in Mayan</a:t>
            </a:r>
            <a:endParaRPr sz="1400">
              <a:solidFill>
                <a:srgbClr val="000000"/>
              </a:solidFill>
              <a:latin typeface="Arial"/>
              <a:ea typeface="Arial"/>
              <a:cs typeface="Arial"/>
              <a:sym typeface="Arial"/>
            </a:endParaRPr>
          </a:p>
        </p:txBody>
      </p:sp>
      <p:sp>
        <p:nvSpPr>
          <p:cNvPr id="312" name="Shape 312"/>
          <p:cNvSpPr txBox="1"/>
          <p:nvPr>
            <p:ph type="title"/>
          </p:nvPr>
        </p:nvSpPr>
        <p:spPr>
          <a:xfrm>
            <a:off x="263000" y="157700"/>
            <a:ext cx="7244700" cy="5436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a:solidFill>
                  <a:srgbClr val="000000"/>
                </a:solidFill>
                <a:latin typeface="Coming Soon"/>
                <a:ea typeface="Coming Soon"/>
                <a:cs typeface="Coming Soon"/>
                <a:sym typeface="Coming Soon"/>
              </a:rPr>
              <a:t>State: Quintana Roo 				City 6: Tulum  </a:t>
            </a:r>
            <a:endParaRPr>
              <a:solidFill>
                <a:srgbClr val="000000"/>
              </a:solidFill>
              <a:latin typeface="Coming Soon"/>
              <a:ea typeface="Coming Soon"/>
              <a:cs typeface="Coming Soon"/>
              <a:sym typeface="Coming Soon"/>
            </a:endParaRPr>
          </a:p>
        </p:txBody>
      </p:sp>
      <p:pic>
        <p:nvPicPr>
          <p:cNvPr id="313" name="Shape 313"/>
          <p:cNvPicPr preferRelativeResize="0"/>
          <p:nvPr/>
        </p:nvPicPr>
        <p:blipFill>
          <a:blip r:embed="rId3">
            <a:alphaModFix/>
          </a:blip>
          <a:stretch>
            <a:fillRect/>
          </a:stretch>
        </p:blipFill>
        <p:spPr>
          <a:xfrm>
            <a:off x="37425" y="803000"/>
            <a:ext cx="3384576" cy="2538424"/>
          </a:xfrm>
          <a:prstGeom prst="rect">
            <a:avLst/>
          </a:prstGeom>
          <a:noFill/>
          <a:ln>
            <a:noFill/>
          </a:ln>
        </p:spPr>
      </p:pic>
      <p:pic>
        <p:nvPicPr>
          <p:cNvPr id="314" name="Shape 314"/>
          <p:cNvPicPr preferRelativeResize="0"/>
          <p:nvPr/>
        </p:nvPicPr>
        <p:blipFill>
          <a:blip r:embed="rId4">
            <a:alphaModFix/>
          </a:blip>
          <a:stretch>
            <a:fillRect/>
          </a:stretch>
        </p:blipFill>
        <p:spPr>
          <a:xfrm>
            <a:off x="4579475" y="2290675"/>
            <a:ext cx="4564524" cy="2852825"/>
          </a:xfrm>
          <a:prstGeom prst="rect">
            <a:avLst/>
          </a:prstGeom>
          <a:noFill/>
          <a:ln>
            <a:noFill/>
          </a:ln>
        </p:spPr>
      </p:pic>
      <p:pic>
        <p:nvPicPr>
          <p:cNvPr id="315" name="Shape 315"/>
          <p:cNvPicPr preferRelativeResize="0"/>
          <p:nvPr/>
        </p:nvPicPr>
        <p:blipFill>
          <a:blip r:embed="rId5">
            <a:alphaModFix/>
          </a:blip>
          <a:stretch>
            <a:fillRect/>
          </a:stretch>
        </p:blipFill>
        <p:spPr>
          <a:xfrm>
            <a:off x="0" y="3001250"/>
            <a:ext cx="4601949" cy="2187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Shape 320"/>
          <p:cNvSpPr txBox="1"/>
          <p:nvPr/>
        </p:nvSpPr>
        <p:spPr>
          <a:xfrm>
            <a:off x="2038225" y="1589450"/>
            <a:ext cx="3917400" cy="2094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pic>
        <p:nvPicPr>
          <p:cNvPr id="321" name="Shape 321"/>
          <p:cNvPicPr preferRelativeResize="0"/>
          <p:nvPr/>
        </p:nvPicPr>
        <p:blipFill>
          <a:blip r:embed="rId3">
            <a:alphaModFix/>
          </a:blip>
          <a:stretch>
            <a:fillRect/>
          </a:stretch>
        </p:blipFill>
        <p:spPr>
          <a:xfrm>
            <a:off x="57000" y="377850"/>
            <a:ext cx="4234955" cy="4710699"/>
          </a:xfrm>
          <a:prstGeom prst="rect">
            <a:avLst/>
          </a:prstGeom>
          <a:noFill/>
          <a:ln>
            <a:noFill/>
          </a:ln>
        </p:spPr>
      </p:pic>
      <p:sp>
        <p:nvSpPr>
          <p:cNvPr id="322" name="Shape 322"/>
          <p:cNvSpPr txBox="1"/>
          <p:nvPr>
            <p:ph type="ctrTitle"/>
          </p:nvPr>
        </p:nvSpPr>
        <p:spPr>
          <a:xfrm>
            <a:off x="3497900" y="309025"/>
            <a:ext cx="2579400" cy="52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latin typeface="Coming Soon"/>
                <a:ea typeface="Coming Soon"/>
                <a:cs typeface="Coming Soon"/>
                <a:sym typeface="Coming Soon"/>
              </a:rPr>
              <a:t>Homework</a:t>
            </a:r>
            <a:r>
              <a:rPr lang="en" sz="3600">
                <a:latin typeface="Coming Soon"/>
                <a:ea typeface="Coming Soon"/>
                <a:cs typeface="Coming Soon"/>
                <a:sym typeface="Coming Soon"/>
              </a:rPr>
              <a:t> </a:t>
            </a:r>
            <a:endParaRPr sz="3600">
              <a:latin typeface="Coming Soon"/>
              <a:ea typeface="Coming Soon"/>
              <a:cs typeface="Coming Soon"/>
              <a:sym typeface="Coming Soon"/>
            </a:endParaRPr>
          </a:p>
        </p:txBody>
      </p:sp>
      <p:pic>
        <p:nvPicPr>
          <p:cNvPr id="323" name="Shape 323"/>
          <p:cNvPicPr preferRelativeResize="0"/>
          <p:nvPr/>
        </p:nvPicPr>
        <p:blipFill>
          <a:blip r:embed="rId4">
            <a:alphaModFix/>
          </a:blip>
          <a:stretch>
            <a:fillRect/>
          </a:stretch>
        </p:blipFill>
        <p:spPr>
          <a:xfrm>
            <a:off x="4415625" y="1070225"/>
            <a:ext cx="4133975" cy="3003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Shape 328"/>
          <p:cNvSpPr txBox="1"/>
          <p:nvPr>
            <p:ph type="ctrTitle"/>
          </p:nvPr>
        </p:nvSpPr>
        <p:spPr>
          <a:xfrm>
            <a:off x="533400" y="2503369"/>
            <a:ext cx="5325600" cy="22401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t/>
            </a:r>
            <a:endParaRPr/>
          </a:p>
        </p:txBody>
      </p:sp>
      <p:pic>
        <p:nvPicPr>
          <p:cNvPr id="329" name="Shape 329"/>
          <p:cNvPicPr preferRelativeResize="0"/>
          <p:nvPr/>
        </p:nvPicPr>
        <p:blipFill>
          <a:blip r:embed="rId3">
            <a:alphaModFix/>
          </a:blip>
          <a:stretch>
            <a:fillRect/>
          </a:stretch>
        </p:blipFill>
        <p:spPr>
          <a:xfrm>
            <a:off x="0" y="29975"/>
            <a:ext cx="9144000" cy="5083546"/>
          </a:xfrm>
          <a:prstGeom prst="rect">
            <a:avLst/>
          </a:prstGeom>
          <a:noFill/>
          <a:ln>
            <a:noFill/>
          </a:ln>
        </p:spPr>
      </p:pic>
      <p:sp>
        <p:nvSpPr>
          <p:cNvPr id="330" name="Shape 330"/>
          <p:cNvSpPr txBox="1"/>
          <p:nvPr/>
        </p:nvSpPr>
        <p:spPr>
          <a:xfrm>
            <a:off x="3884100" y="4558100"/>
            <a:ext cx="1375800" cy="347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latin typeface="Amatic SC"/>
                <a:ea typeface="Amatic SC"/>
                <a:cs typeface="Amatic SC"/>
                <a:sym typeface="Amatic SC"/>
              </a:rPr>
              <a:t>Time Machine</a:t>
            </a:r>
            <a:endParaRPr sz="2400">
              <a:latin typeface="Amatic SC"/>
              <a:ea typeface="Amatic SC"/>
              <a:cs typeface="Amatic SC"/>
              <a:sym typeface="Amatic S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pic>
        <p:nvPicPr>
          <p:cNvPr descr="Image result for CHAMPS" id="335" name="Shape 335"/>
          <p:cNvPicPr preferRelativeResize="0"/>
          <p:nvPr/>
        </p:nvPicPr>
        <p:blipFill>
          <a:blip r:embed="rId3">
            <a:alphaModFix/>
          </a:blip>
          <a:stretch>
            <a:fillRect/>
          </a:stretch>
        </p:blipFill>
        <p:spPr>
          <a:xfrm>
            <a:off x="2466650" y="-69475"/>
            <a:ext cx="4210700" cy="1129125"/>
          </a:xfrm>
          <a:prstGeom prst="rect">
            <a:avLst/>
          </a:prstGeom>
          <a:noFill/>
          <a:ln>
            <a:noFill/>
          </a:ln>
        </p:spPr>
      </p:pic>
      <p:sp>
        <p:nvSpPr>
          <p:cNvPr id="336" name="Shape 336"/>
          <p:cNvSpPr txBox="1"/>
          <p:nvPr/>
        </p:nvSpPr>
        <p:spPr>
          <a:xfrm>
            <a:off x="3906000" y="656750"/>
            <a:ext cx="1723200" cy="402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1700">
                <a:solidFill>
                  <a:srgbClr val="EFEFEF"/>
                </a:solidFill>
                <a:highlight>
                  <a:srgbClr val="1C4587"/>
                </a:highlight>
              </a:rPr>
              <a:t>... RULES... </a:t>
            </a:r>
            <a:endParaRPr b="1" sz="1700">
              <a:solidFill>
                <a:srgbClr val="EFEFEF"/>
              </a:solidFill>
              <a:highlight>
                <a:srgbClr val="1C4587"/>
              </a:highlight>
            </a:endParaRPr>
          </a:p>
        </p:txBody>
      </p:sp>
      <p:sp>
        <p:nvSpPr>
          <p:cNvPr id="337" name="Shape 337"/>
          <p:cNvSpPr txBox="1"/>
          <p:nvPr/>
        </p:nvSpPr>
        <p:spPr>
          <a:xfrm>
            <a:off x="0" y="1212525"/>
            <a:ext cx="9018900" cy="3861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latin typeface="Average"/>
                <a:ea typeface="Average"/>
                <a:cs typeface="Average"/>
                <a:sym typeface="Average"/>
              </a:rPr>
              <a:t>C-Conversation:</a:t>
            </a:r>
            <a:r>
              <a:rPr lang="en">
                <a:latin typeface="Average"/>
                <a:ea typeface="Average"/>
                <a:cs typeface="Average"/>
                <a:sym typeface="Average"/>
              </a:rPr>
              <a:t> While traveling through time, you’ll find that conversation is important in understanding people’s stories. Talk to your neighbors but STAY FOCUSED and ON TASK! The people of the 1500’s don’t know about “Fortnite” and you can’t let them know that you’re from a different time, it could destroy our continuum!  </a:t>
            </a:r>
            <a:endParaRPr>
              <a:latin typeface="Average"/>
              <a:ea typeface="Average"/>
              <a:cs typeface="Average"/>
              <a:sym typeface="Average"/>
            </a:endParaRPr>
          </a:p>
          <a:p>
            <a:pPr indent="0" lvl="0" marL="0" rtl="0">
              <a:spcBef>
                <a:spcPts val="0"/>
              </a:spcBef>
              <a:spcAft>
                <a:spcPts val="0"/>
              </a:spcAft>
              <a:buNone/>
            </a:pPr>
            <a:r>
              <a:rPr b="1" lang="en">
                <a:latin typeface="Average"/>
                <a:ea typeface="Average"/>
                <a:cs typeface="Average"/>
                <a:sym typeface="Average"/>
              </a:rPr>
              <a:t>H-Help: </a:t>
            </a:r>
            <a:r>
              <a:rPr lang="en">
                <a:latin typeface="Average"/>
                <a:ea typeface="Average"/>
                <a:cs typeface="Average"/>
                <a:sym typeface="Average"/>
              </a:rPr>
              <a:t>If you have a question, you have options! Ask a neighbor. Ask a teacher. Write your question down. See if you can find the answer to your question in the documents given.  </a:t>
            </a:r>
            <a:endParaRPr>
              <a:latin typeface="Average"/>
              <a:ea typeface="Average"/>
              <a:cs typeface="Average"/>
              <a:sym typeface="Average"/>
            </a:endParaRPr>
          </a:p>
          <a:p>
            <a:pPr indent="0" lvl="0" marL="0" rtl="0">
              <a:spcBef>
                <a:spcPts val="0"/>
              </a:spcBef>
              <a:spcAft>
                <a:spcPts val="0"/>
              </a:spcAft>
              <a:buNone/>
            </a:pPr>
            <a:r>
              <a:rPr b="1" lang="en">
                <a:latin typeface="Average"/>
                <a:ea typeface="Average"/>
                <a:cs typeface="Average"/>
                <a:sym typeface="Average"/>
              </a:rPr>
              <a:t>A-Activity: </a:t>
            </a:r>
            <a:r>
              <a:rPr lang="en">
                <a:latin typeface="Average"/>
                <a:ea typeface="Average"/>
                <a:cs typeface="Average"/>
                <a:sym typeface="Average"/>
              </a:rPr>
              <a:t>WE’RE GOING BACK IN TIME GUYS!!!! Today, we will be operating a very precious piece of scientific equipment: A CEREBRAL TIME MACHINE! While acting out scenes from our time machine experience, we will see what it was like for Mexico to become the country it is today. While interacting, it is important to be aware of our surroundings.</a:t>
            </a:r>
            <a:endParaRPr>
              <a:latin typeface="Average"/>
              <a:ea typeface="Average"/>
              <a:cs typeface="Average"/>
              <a:sym typeface="Average"/>
            </a:endParaRPr>
          </a:p>
          <a:p>
            <a:pPr indent="0" lvl="0" marL="0" rtl="0">
              <a:spcBef>
                <a:spcPts val="0"/>
              </a:spcBef>
              <a:spcAft>
                <a:spcPts val="0"/>
              </a:spcAft>
              <a:buNone/>
            </a:pPr>
            <a:r>
              <a:rPr b="1" lang="en">
                <a:latin typeface="Average"/>
                <a:ea typeface="Average"/>
                <a:cs typeface="Average"/>
                <a:sym typeface="Average"/>
              </a:rPr>
              <a:t>M-Movement: </a:t>
            </a:r>
            <a:r>
              <a:rPr lang="en">
                <a:latin typeface="Average"/>
                <a:ea typeface="Average"/>
                <a:cs typeface="Average"/>
                <a:sym typeface="Average"/>
              </a:rPr>
              <a:t>After participating in a “Statement Strategy”, filling the filing cabinet, students will perform a History Alive ‘Act it Out’ scene based on the documents given. Be respectful of your neighbors and have fun! </a:t>
            </a:r>
            <a:endParaRPr>
              <a:latin typeface="Average"/>
              <a:ea typeface="Average"/>
              <a:cs typeface="Average"/>
              <a:sym typeface="Average"/>
            </a:endParaRPr>
          </a:p>
          <a:p>
            <a:pPr indent="0" lvl="0" marL="0" rtl="0">
              <a:spcBef>
                <a:spcPts val="0"/>
              </a:spcBef>
              <a:spcAft>
                <a:spcPts val="0"/>
              </a:spcAft>
              <a:buNone/>
            </a:pPr>
            <a:r>
              <a:rPr b="1" lang="en">
                <a:latin typeface="Average"/>
                <a:ea typeface="Average"/>
                <a:cs typeface="Average"/>
                <a:sym typeface="Average"/>
              </a:rPr>
              <a:t>P- Participation: </a:t>
            </a:r>
            <a:r>
              <a:rPr lang="en">
                <a:latin typeface="Average"/>
                <a:ea typeface="Average"/>
                <a:cs typeface="Average"/>
                <a:sym typeface="Average"/>
              </a:rPr>
              <a:t>Grab a mustache, grab a hat, put on some glasses, put on a funny voice and let’s put ourselves in the shoes of the people who helped shape Mexico throughout history! Everyone should have a part in the performance and I will be coming around to ask questions about your document based findings! </a:t>
            </a:r>
            <a:endParaRPr>
              <a:latin typeface="Average"/>
              <a:ea typeface="Average"/>
              <a:cs typeface="Average"/>
              <a:sym typeface="Average"/>
            </a:endParaRPr>
          </a:p>
          <a:p>
            <a:pPr indent="0" lvl="0" marL="0" rtl="0">
              <a:spcBef>
                <a:spcPts val="0"/>
              </a:spcBef>
              <a:spcAft>
                <a:spcPts val="0"/>
              </a:spcAft>
              <a:buNone/>
            </a:pPr>
            <a:r>
              <a:rPr b="1" lang="en">
                <a:latin typeface="Average"/>
                <a:ea typeface="Average"/>
                <a:cs typeface="Average"/>
                <a:sym typeface="Average"/>
              </a:rPr>
              <a:t>S-Success: </a:t>
            </a:r>
            <a:r>
              <a:rPr lang="en">
                <a:latin typeface="Average"/>
                <a:ea typeface="Average"/>
                <a:cs typeface="Average"/>
                <a:sym typeface="Average"/>
              </a:rPr>
              <a:t>After you have traveled through time and discussed the issues and events that took place during this journey, you will create a journal entry through the mindset and perspective of the characters you’ve portrayed through your History Alive performance.</a:t>
            </a:r>
            <a:endParaRPr>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type="ctrTitle"/>
          </p:nvPr>
        </p:nvSpPr>
        <p:spPr>
          <a:xfrm>
            <a:off x="1653925" y="1211050"/>
            <a:ext cx="6413400" cy="2369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 </a:t>
            </a:r>
            <a:r>
              <a:rPr b="1" i="1" lang="en" sz="4800">
                <a:solidFill>
                  <a:schemeClr val="dk1"/>
                </a:solidFill>
                <a:latin typeface="Times New Roman"/>
                <a:ea typeface="Times New Roman"/>
                <a:cs typeface="Times New Roman"/>
                <a:sym typeface="Times New Roman"/>
              </a:rPr>
              <a:t>Does where you live determine your happiness?</a:t>
            </a:r>
            <a:endParaRPr sz="4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pic>
        <p:nvPicPr>
          <p:cNvPr id="342" name="Shape 342"/>
          <p:cNvPicPr preferRelativeResize="0"/>
          <p:nvPr/>
        </p:nvPicPr>
        <p:blipFill>
          <a:blip r:embed="rId3">
            <a:alphaModFix/>
          </a:blip>
          <a:stretch>
            <a:fillRect/>
          </a:stretch>
        </p:blipFill>
        <p:spPr>
          <a:xfrm>
            <a:off x="152400" y="152400"/>
            <a:ext cx="4193625" cy="4586350"/>
          </a:xfrm>
          <a:prstGeom prst="rect">
            <a:avLst/>
          </a:prstGeom>
          <a:noFill/>
          <a:ln>
            <a:noFill/>
          </a:ln>
        </p:spPr>
      </p:pic>
      <p:sp>
        <p:nvSpPr>
          <p:cNvPr id="343" name="Shape 343"/>
          <p:cNvSpPr txBox="1"/>
          <p:nvPr/>
        </p:nvSpPr>
        <p:spPr>
          <a:xfrm>
            <a:off x="4873350" y="322775"/>
            <a:ext cx="3571500" cy="7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latin typeface="Comfortaa"/>
                <a:ea typeface="Comfortaa"/>
                <a:cs typeface="Comfortaa"/>
                <a:sym typeface="Comfortaa"/>
                <a:hlinkClick r:id="rId4"/>
              </a:rPr>
              <a:t>Meet Rufus! Rufus the Robot! He’s our Time Travel Guide.</a:t>
            </a:r>
            <a:endParaRPr sz="1800">
              <a:latin typeface="Comfortaa"/>
              <a:ea typeface="Comfortaa"/>
              <a:cs typeface="Comfortaa"/>
              <a:sym typeface="Comfortaa"/>
            </a:endParaRPr>
          </a:p>
        </p:txBody>
      </p:sp>
      <p:sp>
        <p:nvSpPr>
          <p:cNvPr id="344" name="Shape 344"/>
          <p:cNvSpPr txBox="1"/>
          <p:nvPr/>
        </p:nvSpPr>
        <p:spPr>
          <a:xfrm>
            <a:off x="4553925" y="1099150"/>
            <a:ext cx="4389300" cy="3639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Rufus will be taking us to see:</a:t>
            </a:r>
            <a:endParaRPr/>
          </a:p>
          <a:p>
            <a:pPr indent="0" lvl="0" marL="0" rtl="0">
              <a:spcBef>
                <a:spcPts val="0"/>
              </a:spcBef>
              <a:spcAft>
                <a:spcPts val="0"/>
              </a:spcAft>
              <a:buNone/>
            </a:pPr>
            <a:r>
              <a:t/>
            </a:r>
            <a:endParaRPr/>
          </a:p>
          <a:p>
            <a:pPr indent="-317500" lvl="0" marL="457200" rtl="0">
              <a:spcBef>
                <a:spcPts val="0"/>
              </a:spcBef>
              <a:spcAft>
                <a:spcPts val="0"/>
              </a:spcAft>
              <a:buSzPts val="1400"/>
              <a:buAutoNum type="arabicParenR"/>
            </a:pPr>
            <a:r>
              <a:rPr lang="en"/>
              <a:t>The Spanish take over the Aztecs.</a:t>
            </a:r>
            <a:endParaRPr/>
          </a:p>
          <a:p>
            <a:pPr indent="-317500" lvl="0" marL="457200" rtl="0">
              <a:spcBef>
                <a:spcPts val="0"/>
              </a:spcBef>
              <a:spcAft>
                <a:spcPts val="0"/>
              </a:spcAft>
              <a:buSzPts val="1400"/>
              <a:buAutoNum type="arabicParenR"/>
            </a:pPr>
            <a:r>
              <a:rPr lang="en"/>
              <a:t>Mexico winning independence from Spain.</a:t>
            </a:r>
            <a:endParaRPr/>
          </a:p>
          <a:p>
            <a:pPr indent="-317500" lvl="0" marL="457200" rtl="0">
              <a:spcBef>
                <a:spcPts val="0"/>
              </a:spcBef>
              <a:spcAft>
                <a:spcPts val="0"/>
              </a:spcAft>
              <a:buSzPts val="1400"/>
              <a:buAutoNum type="arabicParenR"/>
            </a:pPr>
            <a:r>
              <a:rPr lang="en"/>
              <a:t>The Mexican War: Signing over lands to the United States.</a:t>
            </a:r>
            <a:endParaRPr/>
          </a:p>
          <a:p>
            <a:pPr indent="-317500" lvl="0" marL="457200" rtl="0">
              <a:spcBef>
                <a:spcPts val="0"/>
              </a:spcBef>
              <a:spcAft>
                <a:spcPts val="0"/>
              </a:spcAft>
              <a:buSzPts val="1400"/>
              <a:buAutoNum type="arabicParenR"/>
            </a:pPr>
            <a:r>
              <a:rPr lang="en"/>
              <a:t>The border wall.</a:t>
            </a:r>
            <a:endParaRPr/>
          </a:p>
          <a:p>
            <a:pPr indent="0" lvl="0" marL="0" rtl="0">
              <a:spcBef>
                <a:spcPts val="0"/>
              </a:spcBef>
              <a:spcAft>
                <a:spcPts val="0"/>
              </a:spcAft>
              <a:buNone/>
            </a:pPr>
            <a:r>
              <a:t/>
            </a:r>
            <a:endParaRPr/>
          </a:p>
          <a:p>
            <a:pPr indent="0" lvl="0" marL="0" rtl="0">
              <a:spcBef>
                <a:spcPts val="0"/>
              </a:spcBef>
              <a:spcAft>
                <a:spcPts val="0"/>
              </a:spcAft>
              <a:buNone/>
            </a:pPr>
            <a:r>
              <a:rPr lang="en"/>
              <a:t>You will be split up into </a:t>
            </a:r>
            <a:r>
              <a:rPr b="1" lang="en">
                <a:solidFill>
                  <a:srgbClr val="FF0000"/>
                </a:solidFill>
              </a:rPr>
              <a:t>4</a:t>
            </a:r>
            <a:r>
              <a:rPr lang="en"/>
              <a:t> different groups, each group representing a different historical event throughout our time spent in Mexico! </a:t>
            </a:r>
            <a:endParaRPr/>
          </a:p>
          <a:p>
            <a:pPr indent="0" lvl="0" marL="0" rtl="0">
              <a:spcBef>
                <a:spcPts val="0"/>
              </a:spcBef>
              <a:spcAft>
                <a:spcPts val="0"/>
              </a:spcAft>
              <a:buNone/>
            </a:pPr>
            <a:r>
              <a:t/>
            </a:r>
            <a:endParaRPr/>
          </a:p>
          <a:p>
            <a:pPr indent="0" lvl="0" marL="0" rtl="0">
              <a:spcBef>
                <a:spcPts val="0"/>
              </a:spcBef>
              <a:spcAft>
                <a:spcPts val="0"/>
              </a:spcAft>
              <a:buNone/>
            </a:pPr>
            <a:r>
              <a:rPr lang="en"/>
              <a:t>You will be given important information, which you will read with your group, and a statement to which you will all individually, either </a:t>
            </a:r>
            <a:r>
              <a:rPr i="1" lang="en">
                <a:solidFill>
                  <a:srgbClr val="FF0000"/>
                </a:solidFill>
              </a:rPr>
              <a:t>agree</a:t>
            </a:r>
            <a:r>
              <a:rPr lang="en"/>
              <a:t> or </a:t>
            </a:r>
            <a:r>
              <a:rPr i="1" lang="en">
                <a:solidFill>
                  <a:srgbClr val="FF0000"/>
                </a:solidFill>
              </a:rPr>
              <a:t>disagree</a:t>
            </a:r>
            <a:r>
              <a:rPr lang="en"/>
              <a:t>, providing an explanation of your response, based on the document.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Shape 349"/>
          <p:cNvSpPr txBox="1"/>
          <p:nvPr>
            <p:ph type="ctrTitle"/>
          </p:nvPr>
        </p:nvSpPr>
        <p:spPr>
          <a:xfrm>
            <a:off x="1834400" y="111200"/>
            <a:ext cx="5854200" cy="3891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1800"/>
              <a:t>Document 1: The Spanish Take Over the Aztecs: 1521</a:t>
            </a:r>
            <a:endParaRPr sz="1800"/>
          </a:p>
        </p:txBody>
      </p:sp>
      <p:pic>
        <p:nvPicPr>
          <p:cNvPr id="350" name="Shape 350"/>
          <p:cNvPicPr preferRelativeResize="0"/>
          <p:nvPr/>
        </p:nvPicPr>
        <p:blipFill rotWithShape="1">
          <a:blip r:embed="rId3">
            <a:alphaModFix/>
          </a:blip>
          <a:srcRect b="0" l="0" r="0" t="2752"/>
          <a:stretch/>
        </p:blipFill>
        <p:spPr>
          <a:xfrm>
            <a:off x="5411250" y="500300"/>
            <a:ext cx="3496450" cy="2952424"/>
          </a:xfrm>
          <a:prstGeom prst="rect">
            <a:avLst/>
          </a:prstGeom>
          <a:noFill/>
          <a:ln>
            <a:noFill/>
          </a:ln>
        </p:spPr>
      </p:pic>
      <p:sp>
        <p:nvSpPr>
          <p:cNvPr id="351" name="Shape 351"/>
          <p:cNvSpPr txBox="1"/>
          <p:nvPr/>
        </p:nvSpPr>
        <p:spPr>
          <a:xfrm>
            <a:off x="250150" y="3001675"/>
            <a:ext cx="8782800" cy="1216800"/>
          </a:xfrm>
          <a:prstGeom prst="rect">
            <a:avLst/>
          </a:prstGeom>
          <a:noFill/>
          <a:ln>
            <a:noFill/>
          </a:ln>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b="1" lang="en" u="sng">
                <a:latin typeface="Times New Roman"/>
                <a:ea typeface="Times New Roman"/>
                <a:cs typeface="Times New Roman"/>
                <a:sym typeface="Times New Roman"/>
              </a:rPr>
              <a:t>Statement: </a:t>
            </a:r>
            <a:endParaRPr b="1" u="sng">
              <a:latin typeface="Times New Roman"/>
              <a:ea typeface="Times New Roman"/>
              <a:cs typeface="Times New Roman"/>
              <a:sym typeface="Times New Roman"/>
            </a:endParaRPr>
          </a:p>
          <a:p>
            <a:pPr indent="0" lvl="0" marL="0" rtl="0">
              <a:lnSpc>
                <a:spcPct val="100000"/>
              </a:lnSpc>
              <a:spcBef>
                <a:spcPts val="0"/>
              </a:spcBef>
              <a:spcAft>
                <a:spcPts val="0"/>
              </a:spcAft>
              <a:buNone/>
            </a:pPr>
            <a:r>
              <a:rPr lang="en">
                <a:solidFill>
                  <a:srgbClr val="222222"/>
                </a:solidFill>
                <a:highlight>
                  <a:srgbClr val="FFFFFF"/>
                </a:highlight>
                <a:latin typeface="Times New Roman"/>
                <a:ea typeface="Times New Roman"/>
                <a:cs typeface="Times New Roman"/>
                <a:sym typeface="Times New Roman"/>
              </a:rPr>
              <a:t>Tenochtitlan</a:t>
            </a:r>
            <a:r>
              <a:rPr lang="en">
                <a:solidFill>
                  <a:srgbClr val="222222"/>
                </a:solidFill>
                <a:highlight>
                  <a:srgbClr val="FFFFFF"/>
                </a:highlight>
                <a:latin typeface="Times New Roman"/>
                <a:ea typeface="Times New Roman"/>
                <a:cs typeface="Times New Roman"/>
                <a:sym typeface="Times New Roman"/>
              </a:rPr>
              <a:t>, the capital of the Aztec empire</a:t>
            </a:r>
            <a:r>
              <a:rPr lang="en">
                <a:solidFill>
                  <a:srgbClr val="222222"/>
                </a:solidFill>
                <a:highlight>
                  <a:srgbClr val="FFFFFF"/>
                </a:highlight>
                <a:latin typeface="Times New Roman"/>
                <a:ea typeface="Times New Roman"/>
                <a:cs typeface="Times New Roman"/>
                <a:sym typeface="Times New Roman"/>
              </a:rPr>
              <a:t>, in what is now the center of Mexico City, peacefully offered their land to the Spanish Coalition. Check one:</a:t>
            </a:r>
            <a:endParaRPr>
              <a:solidFill>
                <a:srgbClr val="222222"/>
              </a:solidFill>
              <a:highlight>
                <a:srgbClr val="FFFFFF"/>
              </a:highlight>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
                <a:solidFill>
                  <a:srgbClr val="222222"/>
                </a:solidFill>
                <a:highlight>
                  <a:srgbClr val="FFFFFF"/>
                </a:highlight>
                <a:latin typeface="Times New Roman"/>
                <a:ea typeface="Times New Roman"/>
                <a:cs typeface="Times New Roman"/>
                <a:sym typeface="Times New Roman"/>
              </a:rPr>
              <a:t>Agree____     Disagree____</a:t>
            </a:r>
            <a:endParaRPr>
              <a:solidFill>
                <a:srgbClr val="222222"/>
              </a:solidFill>
              <a:highlight>
                <a:srgbClr val="FFFFFF"/>
              </a:highlight>
              <a:latin typeface="Times New Roman"/>
              <a:ea typeface="Times New Roman"/>
              <a:cs typeface="Times New Roman"/>
              <a:sym typeface="Times New Roman"/>
            </a:endParaRPr>
          </a:p>
          <a:p>
            <a:pPr indent="0" lvl="0" marL="0" rtl="0">
              <a:lnSpc>
                <a:spcPct val="100000"/>
              </a:lnSpc>
              <a:spcBef>
                <a:spcPts val="0"/>
              </a:spcBef>
              <a:spcAft>
                <a:spcPts val="0"/>
              </a:spcAft>
              <a:buNone/>
            </a:pPr>
            <a:r>
              <a:rPr lang="en">
                <a:solidFill>
                  <a:srgbClr val="222222"/>
                </a:solidFill>
                <a:highlight>
                  <a:srgbClr val="FFFFFF"/>
                </a:highlight>
                <a:latin typeface="Times New Roman"/>
                <a:ea typeface="Times New Roman"/>
                <a:cs typeface="Times New Roman"/>
                <a:sym typeface="Times New Roman"/>
              </a:rPr>
              <a:t>Document-Based Evidence:</a:t>
            </a:r>
            <a:endParaRPr>
              <a:solidFill>
                <a:srgbClr val="222222"/>
              </a:solidFill>
              <a:highlight>
                <a:srgbClr val="FFFFFF"/>
              </a:highlight>
              <a:latin typeface="Times New Roman"/>
              <a:ea typeface="Times New Roman"/>
              <a:cs typeface="Times New Roman"/>
              <a:sym typeface="Times New Roman"/>
            </a:endParaRPr>
          </a:p>
          <a:p>
            <a:pPr indent="0" lvl="0" marL="0" rtl="0">
              <a:lnSpc>
                <a:spcPct val="150000"/>
              </a:lnSpc>
              <a:spcBef>
                <a:spcPts val="0"/>
              </a:spcBef>
              <a:spcAft>
                <a:spcPts val="0"/>
              </a:spcAft>
              <a:buNone/>
            </a:pPr>
            <a:r>
              <a:rPr lang="en">
                <a:solidFill>
                  <a:srgbClr val="222222"/>
                </a:solidFill>
                <a:highlight>
                  <a:srgbClr val="FFFFFF"/>
                </a:highlight>
                <a:latin typeface="Times New Roman"/>
                <a:ea typeface="Times New Roman"/>
                <a:cs typeface="Times New Roman"/>
                <a:sym typeface="Times New Roman"/>
              </a:rPr>
              <a:t>________________________________________________________________________________________________________________________________________________________________________________________________</a:t>
            </a:r>
            <a:endParaRPr>
              <a:solidFill>
                <a:srgbClr val="222222"/>
              </a:solidFill>
              <a:highlight>
                <a:srgbClr val="FFFFFF"/>
              </a:highlight>
              <a:latin typeface="Times New Roman"/>
              <a:ea typeface="Times New Roman"/>
              <a:cs typeface="Times New Roman"/>
              <a:sym typeface="Times New Roman"/>
            </a:endParaRPr>
          </a:p>
        </p:txBody>
      </p:sp>
      <p:sp>
        <p:nvSpPr>
          <p:cNvPr id="352" name="Shape 352"/>
          <p:cNvSpPr txBox="1"/>
          <p:nvPr/>
        </p:nvSpPr>
        <p:spPr>
          <a:xfrm>
            <a:off x="69475" y="708800"/>
            <a:ext cx="5447700" cy="1934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latin typeface="Times New Roman"/>
                <a:ea typeface="Times New Roman"/>
                <a:cs typeface="Times New Roman"/>
                <a:sym typeface="Times New Roman"/>
              </a:rPr>
              <a:t>The siege of Tenochtitlin, the capital of the Aztec Empire, was a decisive event in the Spanish Conquest of Mexico. It occurred in 1521. Although numerous battles were fought between the Aztec Empire and the Spanish led Coalition, it was the siege of Tenochtitlan and the effects of smallpox, that directly led to the downfall of the Aztec </a:t>
            </a:r>
            <a:r>
              <a:rPr lang="en">
                <a:latin typeface="Times New Roman"/>
                <a:ea typeface="Times New Roman"/>
                <a:cs typeface="Times New Roman"/>
                <a:sym typeface="Times New Roman"/>
              </a:rPr>
              <a:t>civilization</a:t>
            </a:r>
            <a:r>
              <a:rPr lang="en">
                <a:latin typeface="Times New Roman"/>
                <a:ea typeface="Times New Roman"/>
                <a:cs typeface="Times New Roman"/>
                <a:sym typeface="Times New Roman"/>
              </a:rPr>
              <a:t> and marked the end of the first phase of the Spanish conquest of the Aztec Empire. The smallpox devastated the Aztec population and dealt a severe blow to the Aztec leadership while leaving an an immune Spanish leadership in tact.</a:t>
            </a:r>
            <a:endParaRPr>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Shape 357"/>
          <p:cNvSpPr txBox="1"/>
          <p:nvPr>
            <p:ph type="ctrTitle"/>
          </p:nvPr>
        </p:nvSpPr>
        <p:spPr>
          <a:xfrm>
            <a:off x="1640975" y="189550"/>
            <a:ext cx="6430200" cy="4308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1800"/>
              <a:t>Document 2: Mexico Wins Independence from Spain: 1821</a:t>
            </a:r>
            <a:endParaRPr sz="1800"/>
          </a:p>
        </p:txBody>
      </p:sp>
      <p:sp>
        <p:nvSpPr>
          <p:cNvPr id="358" name="Shape 358"/>
          <p:cNvSpPr txBox="1"/>
          <p:nvPr/>
        </p:nvSpPr>
        <p:spPr>
          <a:xfrm>
            <a:off x="133475" y="685200"/>
            <a:ext cx="5570700" cy="2861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The Cry of Dolores (Grito de </a:t>
            </a:r>
            <a:r>
              <a:rPr lang="en">
                <a:latin typeface="Times New Roman"/>
                <a:ea typeface="Times New Roman"/>
                <a:cs typeface="Times New Roman"/>
                <a:sym typeface="Times New Roman"/>
              </a:rPr>
              <a:t>Dolores</a:t>
            </a:r>
            <a:r>
              <a:rPr lang="en">
                <a:latin typeface="Times New Roman"/>
                <a:ea typeface="Times New Roman"/>
                <a:cs typeface="Times New Roman"/>
                <a:sym typeface="Times New Roman"/>
              </a:rPr>
              <a:t>) is a historical event that happened in Mexico in the early morning of September 16, 1810. Roman Catholic </a:t>
            </a:r>
            <a:r>
              <a:rPr lang="en">
                <a:latin typeface="Times New Roman"/>
                <a:ea typeface="Times New Roman"/>
                <a:cs typeface="Times New Roman"/>
                <a:sym typeface="Times New Roman"/>
              </a:rPr>
              <a:t>priest</a:t>
            </a:r>
            <a:r>
              <a:rPr lang="en">
                <a:latin typeface="Times New Roman"/>
                <a:ea typeface="Times New Roman"/>
                <a:cs typeface="Times New Roman"/>
                <a:sym typeface="Times New Roman"/>
              </a:rPr>
              <a:t> Miguel Hidalgo y Costilla rang the bell of his church and gave the call to arms that triggered the Mexican War of Independence. Extending from the Grito de Dolores on September 16, 1810, to the entrance of the Army of Three Guarantees led by Agustin de Iturbide to to Mexico City on September 27, 1821, Mexican Independence day, declared in 1821, is celebrated on September 16. </a:t>
            </a:r>
            <a:r>
              <a:rPr lang="en">
                <a:solidFill>
                  <a:srgbClr val="222222"/>
                </a:solidFill>
                <a:highlight>
                  <a:srgbClr val="FFFFFF"/>
                </a:highlight>
                <a:latin typeface="Times New Roman"/>
                <a:ea typeface="Times New Roman"/>
                <a:cs typeface="Times New Roman"/>
                <a:sym typeface="Times New Roman"/>
              </a:rPr>
              <a:t>In the 1810’s, Mexico was under Spanish control and known as New Spain. The independence movement began to take shape when José Bernardo Gutiérrez de Lara went to the small town of Dolores (now known as Dolores Hidalgo) and asked the local Roman Catholic priest, Miguel Hidalgo, to help initiate an effort to free New Spain from Spanish control.</a:t>
            </a:r>
            <a:endParaRPr>
              <a:latin typeface="Times New Roman"/>
              <a:ea typeface="Times New Roman"/>
              <a:cs typeface="Times New Roman"/>
              <a:sym typeface="Times New Roman"/>
            </a:endParaRPr>
          </a:p>
        </p:txBody>
      </p:sp>
      <p:sp>
        <p:nvSpPr>
          <p:cNvPr id="359" name="Shape 359"/>
          <p:cNvSpPr txBox="1"/>
          <p:nvPr/>
        </p:nvSpPr>
        <p:spPr>
          <a:xfrm>
            <a:off x="71250" y="3546950"/>
            <a:ext cx="9001500" cy="1881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u="sng">
                <a:latin typeface="Times New Roman"/>
                <a:ea typeface="Times New Roman"/>
                <a:cs typeface="Times New Roman"/>
                <a:sym typeface="Times New Roman"/>
              </a:rPr>
              <a:t>Statement:</a:t>
            </a:r>
            <a:r>
              <a:rPr b="1" lang="en">
                <a:latin typeface="Times New Roman"/>
                <a:ea typeface="Times New Roman"/>
                <a:cs typeface="Times New Roman"/>
                <a:sym typeface="Times New Roman"/>
              </a:rPr>
              <a:t> </a:t>
            </a:r>
            <a:r>
              <a:rPr lang="en">
                <a:latin typeface="Times New Roman"/>
                <a:ea typeface="Times New Roman"/>
                <a:cs typeface="Times New Roman"/>
                <a:sym typeface="Times New Roman"/>
              </a:rPr>
              <a:t>If Miguel Hidalgo never rang the bell of his church, Mexico would still be under Spanish control.</a:t>
            </a:r>
            <a:endParaRPr>
              <a:latin typeface="Times New Roman"/>
              <a:ea typeface="Times New Roman"/>
              <a:cs typeface="Times New Roman"/>
              <a:sym typeface="Times New Roman"/>
            </a:endParaRPr>
          </a:p>
          <a:p>
            <a:pPr indent="0" lvl="0" marL="0" rtl="0">
              <a:spcBef>
                <a:spcPts val="0"/>
              </a:spcBef>
              <a:spcAft>
                <a:spcPts val="0"/>
              </a:spcAft>
              <a:buNone/>
            </a:pPr>
            <a:r>
              <a:rPr lang="en">
                <a:solidFill>
                  <a:srgbClr val="222222"/>
                </a:solidFill>
                <a:highlight>
                  <a:schemeClr val="lt1"/>
                </a:highlight>
                <a:latin typeface="Times New Roman"/>
                <a:ea typeface="Times New Roman"/>
                <a:cs typeface="Times New Roman"/>
                <a:sym typeface="Times New Roman"/>
              </a:rPr>
              <a:t>Check one:</a:t>
            </a:r>
            <a:endParaRPr>
              <a:solidFill>
                <a:srgbClr val="222222"/>
              </a:solidFill>
              <a:highlight>
                <a:schemeClr val="lt1"/>
              </a:highlight>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a:solidFill>
                  <a:srgbClr val="222222"/>
                </a:solidFill>
                <a:highlight>
                  <a:schemeClr val="lt1"/>
                </a:highlight>
                <a:latin typeface="Times New Roman"/>
                <a:ea typeface="Times New Roman"/>
                <a:cs typeface="Times New Roman"/>
                <a:sym typeface="Times New Roman"/>
              </a:rPr>
              <a:t>Agree____     Disagree____</a:t>
            </a:r>
            <a:endParaRPr>
              <a:solidFill>
                <a:srgbClr val="222222"/>
              </a:solidFill>
              <a:highlight>
                <a:schemeClr val="lt1"/>
              </a:highlight>
              <a:latin typeface="Times New Roman"/>
              <a:ea typeface="Times New Roman"/>
              <a:cs typeface="Times New Roman"/>
              <a:sym typeface="Times New Roman"/>
            </a:endParaRPr>
          </a:p>
          <a:p>
            <a:pPr indent="0" lvl="0" marL="0" rtl="0">
              <a:spcBef>
                <a:spcPts val="0"/>
              </a:spcBef>
              <a:spcAft>
                <a:spcPts val="0"/>
              </a:spcAft>
              <a:buClr>
                <a:schemeClr val="dk1"/>
              </a:buClr>
              <a:buSzPts val="1100"/>
              <a:buFont typeface="Arial"/>
              <a:buNone/>
            </a:pPr>
            <a:r>
              <a:rPr lang="en">
                <a:solidFill>
                  <a:srgbClr val="222222"/>
                </a:solidFill>
                <a:highlight>
                  <a:schemeClr val="lt1"/>
                </a:highlight>
                <a:latin typeface="Times New Roman"/>
                <a:ea typeface="Times New Roman"/>
                <a:cs typeface="Times New Roman"/>
                <a:sym typeface="Times New Roman"/>
              </a:rPr>
              <a:t>Document-Based Evidence:</a:t>
            </a:r>
            <a:endParaRPr>
              <a:solidFill>
                <a:srgbClr val="222222"/>
              </a:solidFill>
              <a:highlight>
                <a:schemeClr val="lt1"/>
              </a:highlight>
              <a:latin typeface="Times New Roman"/>
              <a:ea typeface="Times New Roman"/>
              <a:cs typeface="Times New Roman"/>
              <a:sym typeface="Times New Roman"/>
            </a:endParaRPr>
          </a:p>
          <a:p>
            <a:pPr indent="0" lvl="0" marL="0" rtl="0">
              <a:lnSpc>
                <a:spcPct val="150000"/>
              </a:lnSpc>
              <a:spcBef>
                <a:spcPts val="0"/>
              </a:spcBef>
              <a:spcAft>
                <a:spcPts val="0"/>
              </a:spcAft>
              <a:buClr>
                <a:schemeClr val="dk1"/>
              </a:buClr>
              <a:buSzPts val="1100"/>
              <a:buFont typeface="Arial"/>
              <a:buNone/>
            </a:pPr>
            <a:r>
              <a:rPr lang="en">
                <a:solidFill>
                  <a:srgbClr val="222222"/>
                </a:solidFill>
                <a:highlight>
                  <a:schemeClr val="lt1"/>
                </a:highlight>
                <a:latin typeface="Times New Roman"/>
                <a:ea typeface="Times New Roman"/>
                <a:cs typeface="Times New Roman"/>
                <a:sym typeface="Times New Roman"/>
              </a:rPr>
              <a:t>______________________________________________________________________________________________________________________________________________________________________________________________________</a:t>
            </a:r>
            <a:endParaRPr/>
          </a:p>
        </p:txBody>
      </p:sp>
      <p:pic>
        <p:nvPicPr>
          <p:cNvPr descr="Image result" id="360" name="Shape 360"/>
          <p:cNvPicPr preferRelativeResize="0"/>
          <p:nvPr/>
        </p:nvPicPr>
        <p:blipFill rotWithShape="1">
          <a:blip r:embed="rId3">
            <a:alphaModFix/>
          </a:blip>
          <a:srcRect b="-44592" l="-62095" r="3365" t="0"/>
          <a:stretch/>
        </p:blipFill>
        <p:spPr>
          <a:xfrm>
            <a:off x="3728600" y="692150"/>
            <a:ext cx="5264275" cy="3944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Shape 365"/>
          <p:cNvSpPr txBox="1"/>
          <p:nvPr>
            <p:ph type="ctrTitle"/>
          </p:nvPr>
        </p:nvSpPr>
        <p:spPr>
          <a:xfrm>
            <a:off x="816725" y="236250"/>
            <a:ext cx="7388100" cy="3894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1800"/>
              <a:t>Document 3: Mexican War| Signing Over Lands to the U.S.: 1845-48</a:t>
            </a:r>
            <a:endParaRPr sz="1800"/>
          </a:p>
        </p:txBody>
      </p:sp>
      <p:pic>
        <p:nvPicPr>
          <p:cNvPr id="366" name="Shape 366"/>
          <p:cNvPicPr preferRelativeResize="0"/>
          <p:nvPr/>
        </p:nvPicPr>
        <p:blipFill>
          <a:blip r:embed="rId3">
            <a:alphaModFix/>
          </a:blip>
          <a:stretch>
            <a:fillRect/>
          </a:stretch>
        </p:blipFill>
        <p:spPr>
          <a:xfrm>
            <a:off x="0" y="722625"/>
            <a:ext cx="2987775" cy="4349650"/>
          </a:xfrm>
          <a:prstGeom prst="rect">
            <a:avLst/>
          </a:prstGeom>
          <a:noFill/>
          <a:ln>
            <a:noFill/>
          </a:ln>
        </p:spPr>
      </p:pic>
      <p:sp>
        <p:nvSpPr>
          <p:cNvPr id="367" name="Shape 367"/>
          <p:cNvSpPr txBox="1"/>
          <p:nvPr/>
        </p:nvSpPr>
        <p:spPr>
          <a:xfrm>
            <a:off x="2987775" y="625650"/>
            <a:ext cx="5813100" cy="2658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After Mexico declared itself free from its mother country, Spain, Mexico was huge. Mexican leaders were aware of the near emptiness of their northern lands, which was not good for their economy. One way to increase the population was to welcome settlers from the United States. For Mexico, this turned out to be a bad idea. Mexico was Catholic, anti-slavery, and wanted to keep Texas under their control. The American settlers were mostly Protestant, pro-slavery, and largely ignored Mexican Authority. It did not take long for these differences to boil into a revolt. Following the bloody encounters at places like the Alamo, the Texans won their independence from Mexico. </a:t>
            </a:r>
            <a:endParaRPr>
              <a:latin typeface="Times New Roman"/>
              <a:ea typeface="Times New Roman"/>
              <a:cs typeface="Times New Roman"/>
              <a:sym typeface="Times New Roman"/>
            </a:endParaRPr>
          </a:p>
          <a:p>
            <a:pPr indent="0" lvl="0" marL="0" rtl="0">
              <a:spcBef>
                <a:spcPts val="0"/>
              </a:spcBef>
              <a:spcAft>
                <a:spcPts val="0"/>
              </a:spcAft>
              <a:buNone/>
            </a:pPr>
            <a:r>
              <a:t/>
            </a:r>
            <a:endParaRPr>
              <a:latin typeface="Times New Roman"/>
              <a:ea typeface="Times New Roman"/>
              <a:cs typeface="Times New Roman"/>
              <a:sym typeface="Times New Roman"/>
            </a:endParaRPr>
          </a:p>
          <a:p>
            <a:pPr indent="0" lvl="0" marL="0">
              <a:spcBef>
                <a:spcPts val="0"/>
              </a:spcBef>
              <a:spcAft>
                <a:spcPts val="0"/>
              </a:spcAft>
              <a:buNone/>
            </a:pPr>
            <a:r>
              <a:rPr b="1" lang="en" u="sng">
                <a:latin typeface="Times New Roman"/>
                <a:ea typeface="Times New Roman"/>
                <a:cs typeface="Times New Roman"/>
                <a:sym typeface="Times New Roman"/>
              </a:rPr>
              <a:t>Statement:</a:t>
            </a:r>
            <a:r>
              <a:rPr b="1" lang="en">
                <a:latin typeface="Times New Roman"/>
                <a:ea typeface="Times New Roman"/>
                <a:cs typeface="Times New Roman"/>
                <a:sym typeface="Times New Roman"/>
              </a:rPr>
              <a:t> </a:t>
            </a:r>
            <a:r>
              <a:rPr lang="en">
                <a:latin typeface="Times New Roman"/>
                <a:ea typeface="Times New Roman"/>
                <a:cs typeface="Times New Roman"/>
                <a:sym typeface="Times New Roman"/>
              </a:rPr>
              <a:t>Although there were brutal encounters, Texas’ independence from Mexico and Mexico’s decrease in size, created a ‘happier’ Mexican nation.</a:t>
            </a:r>
            <a:endParaRPr>
              <a:latin typeface="Times New Roman"/>
              <a:ea typeface="Times New Roman"/>
              <a:cs typeface="Times New Roman"/>
              <a:sym typeface="Times New Roman"/>
            </a:endParaRPr>
          </a:p>
          <a:p>
            <a:pPr indent="0" lvl="0" marL="0" rtl="0">
              <a:spcBef>
                <a:spcPts val="0"/>
              </a:spcBef>
              <a:spcAft>
                <a:spcPts val="0"/>
              </a:spcAft>
              <a:buNone/>
            </a:pPr>
            <a:r>
              <a:rPr lang="en">
                <a:highlight>
                  <a:schemeClr val="lt1"/>
                </a:highlight>
                <a:latin typeface="Times New Roman"/>
                <a:ea typeface="Times New Roman"/>
                <a:cs typeface="Times New Roman"/>
                <a:sym typeface="Times New Roman"/>
              </a:rPr>
              <a:t>Check one:</a:t>
            </a:r>
            <a:endParaRPr>
              <a:highlight>
                <a:schemeClr val="lt1"/>
              </a:highlight>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a:solidFill>
                  <a:srgbClr val="222222"/>
                </a:solidFill>
                <a:highlight>
                  <a:schemeClr val="lt1"/>
                </a:highlight>
                <a:latin typeface="Times New Roman"/>
                <a:ea typeface="Times New Roman"/>
                <a:cs typeface="Times New Roman"/>
                <a:sym typeface="Times New Roman"/>
              </a:rPr>
              <a:t>Agree____     Disagree____</a:t>
            </a:r>
            <a:endParaRPr>
              <a:solidFill>
                <a:srgbClr val="222222"/>
              </a:solidFill>
              <a:highlight>
                <a:schemeClr val="lt1"/>
              </a:highlight>
              <a:latin typeface="Times New Roman"/>
              <a:ea typeface="Times New Roman"/>
              <a:cs typeface="Times New Roman"/>
              <a:sym typeface="Times New Roman"/>
            </a:endParaRPr>
          </a:p>
          <a:p>
            <a:pPr indent="0" lvl="0" marL="0" rtl="0">
              <a:spcBef>
                <a:spcPts val="0"/>
              </a:spcBef>
              <a:spcAft>
                <a:spcPts val="0"/>
              </a:spcAft>
              <a:buClr>
                <a:schemeClr val="dk1"/>
              </a:buClr>
              <a:buSzPts val="1100"/>
              <a:buFont typeface="Arial"/>
              <a:buNone/>
            </a:pPr>
            <a:r>
              <a:rPr lang="en">
                <a:solidFill>
                  <a:srgbClr val="222222"/>
                </a:solidFill>
                <a:highlight>
                  <a:schemeClr val="lt1"/>
                </a:highlight>
                <a:latin typeface="Times New Roman"/>
                <a:ea typeface="Times New Roman"/>
                <a:cs typeface="Times New Roman"/>
                <a:sym typeface="Times New Roman"/>
              </a:rPr>
              <a:t>Document-Based Evidence:</a:t>
            </a:r>
            <a:endParaRPr>
              <a:solidFill>
                <a:srgbClr val="222222"/>
              </a:solidFill>
              <a:highlight>
                <a:schemeClr val="lt1"/>
              </a:highlight>
              <a:latin typeface="Times New Roman"/>
              <a:ea typeface="Times New Roman"/>
              <a:cs typeface="Times New Roman"/>
              <a:sym typeface="Times New Roman"/>
            </a:endParaRPr>
          </a:p>
          <a:p>
            <a:pPr indent="0" lvl="0" marL="0" rtl="0">
              <a:lnSpc>
                <a:spcPct val="150000"/>
              </a:lnSpc>
              <a:spcBef>
                <a:spcPts val="0"/>
              </a:spcBef>
              <a:spcAft>
                <a:spcPts val="0"/>
              </a:spcAft>
              <a:buClr>
                <a:schemeClr val="dk1"/>
              </a:buClr>
              <a:buSzPts val="1100"/>
              <a:buFont typeface="Arial"/>
              <a:buNone/>
            </a:pPr>
            <a:r>
              <a:rPr lang="en">
                <a:solidFill>
                  <a:srgbClr val="222222"/>
                </a:solidFill>
                <a:highlight>
                  <a:schemeClr val="lt1"/>
                </a:highlight>
                <a:latin typeface="Times New Roman"/>
                <a:ea typeface="Times New Roman"/>
                <a:cs typeface="Times New Roman"/>
                <a:sym typeface="Times New Roman"/>
              </a:rPr>
              <a:t>_____________________________________________________________________________________________________________________________________________________________________________________________</a:t>
            </a:r>
            <a:endParaRPr>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Shape 372"/>
          <p:cNvSpPr txBox="1"/>
          <p:nvPr>
            <p:ph type="ctrTitle"/>
          </p:nvPr>
        </p:nvSpPr>
        <p:spPr>
          <a:xfrm>
            <a:off x="2206100" y="127125"/>
            <a:ext cx="4299000" cy="407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1800"/>
              <a:t>Document 4: The Border Wall: 2018</a:t>
            </a:r>
            <a:endParaRPr sz="1800"/>
          </a:p>
        </p:txBody>
      </p:sp>
      <p:sp>
        <p:nvSpPr>
          <p:cNvPr id="373" name="Shape 373"/>
          <p:cNvSpPr txBox="1"/>
          <p:nvPr/>
        </p:nvSpPr>
        <p:spPr>
          <a:xfrm>
            <a:off x="0" y="3925800"/>
            <a:ext cx="5002800" cy="1044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74" name="Shape 374"/>
          <p:cNvSpPr txBox="1"/>
          <p:nvPr/>
        </p:nvSpPr>
        <p:spPr>
          <a:xfrm>
            <a:off x="55600" y="3658025"/>
            <a:ext cx="8796600" cy="122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u="sng">
                <a:latin typeface="Times New Roman"/>
                <a:ea typeface="Times New Roman"/>
                <a:cs typeface="Times New Roman"/>
                <a:sym typeface="Times New Roman"/>
              </a:rPr>
              <a:t>Statement:</a:t>
            </a:r>
            <a:r>
              <a:rPr lang="en">
                <a:latin typeface="Times New Roman"/>
                <a:ea typeface="Times New Roman"/>
                <a:cs typeface="Times New Roman"/>
                <a:sym typeface="Times New Roman"/>
              </a:rPr>
              <a:t> The United States wants a wall, and Mexico wants a wall as well</a:t>
            </a:r>
            <a:r>
              <a:rPr lang="en">
                <a:latin typeface="Times New Roman"/>
                <a:ea typeface="Times New Roman"/>
                <a:cs typeface="Times New Roman"/>
                <a:sym typeface="Times New Roman"/>
              </a:rPr>
              <a:t>. </a:t>
            </a:r>
            <a:r>
              <a:rPr lang="en">
                <a:solidFill>
                  <a:srgbClr val="222222"/>
                </a:solidFill>
                <a:highlight>
                  <a:schemeClr val="lt1"/>
                </a:highlight>
                <a:latin typeface="Times New Roman"/>
                <a:ea typeface="Times New Roman"/>
                <a:cs typeface="Times New Roman"/>
                <a:sym typeface="Times New Roman"/>
              </a:rPr>
              <a:t>Check one:</a:t>
            </a:r>
            <a:endParaRPr>
              <a:solidFill>
                <a:srgbClr val="222222"/>
              </a:solidFill>
              <a:highlight>
                <a:schemeClr val="lt1"/>
              </a:highlight>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a:solidFill>
                  <a:srgbClr val="222222"/>
                </a:solidFill>
                <a:highlight>
                  <a:schemeClr val="lt1"/>
                </a:highlight>
                <a:latin typeface="Times New Roman"/>
                <a:ea typeface="Times New Roman"/>
                <a:cs typeface="Times New Roman"/>
                <a:sym typeface="Times New Roman"/>
              </a:rPr>
              <a:t>Agree____     Disagree____</a:t>
            </a:r>
            <a:endParaRPr>
              <a:solidFill>
                <a:srgbClr val="222222"/>
              </a:solidFill>
              <a:highlight>
                <a:schemeClr val="lt1"/>
              </a:highlight>
              <a:latin typeface="Times New Roman"/>
              <a:ea typeface="Times New Roman"/>
              <a:cs typeface="Times New Roman"/>
              <a:sym typeface="Times New Roman"/>
            </a:endParaRPr>
          </a:p>
          <a:p>
            <a:pPr indent="0" lvl="0" marL="0" rtl="0">
              <a:spcBef>
                <a:spcPts val="0"/>
              </a:spcBef>
              <a:spcAft>
                <a:spcPts val="0"/>
              </a:spcAft>
              <a:buClr>
                <a:schemeClr val="dk1"/>
              </a:buClr>
              <a:buSzPts val="1100"/>
              <a:buFont typeface="Arial"/>
              <a:buNone/>
            </a:pPr>
            <a:r>
              <a:rPr lang="en">
                <a:solidFill>
                  <a:srgbClr val="222222"/>
                </a:solidFill>
                <a:highlight>
                  <a:schemeClr val="lt1"/>
                </a:highlight>
                <a:latin typeface="Times New Roman"/>
                <a:ea typeface="Times New Roman"/>
                <a:cs typeface="Times New Roman"/>
                <a:sym typeface="Times New Roman"/>
              </a:rPr>
              <a:t>Document-Based Evidence:</a:t>
            </a:r>
            <a:endParaRPr>
              <a:solidFill>
                <a:srgbClr val="222222"/>
              </a:solidFill>
              <a:highlight>
                <a:schemeClr val="lt1"/>
              </a:highlight>
              <a:latin typeface="Times New Roman"/>
              <a:ea typeface="Times New Roman"/>
              <a:cs typeface="Times New Roman"/>
              <a:sym typeface="Times New Roman"/>
            </a:endParaRPr>
          </a:p>
          <a:p>
            <a:pPr indent="0" lvl="0" marL="0" rtl="0">
              <a:lnSpc>
                <a:spcPct val="150000"/>
              </a:lnSpc>
              <a:spcBef>
                <a:spcPts val="0"/>
              </a:spcBef>
              <a:spcAft>
                <a:spcPts val="0"/>
              </a:spcAft>
              <a:buClr>
                <a:schemeClr val="dk1"/>
              </a:buClr>
              <a:buSzPts val="1100"/>
              <a:buFont typeface="Arial"/>
              <a:buNone/>
            </a:pPr>
            <a:r>
              <a:rPr lang="en">
                <a:solidFill>
                  <a:srgbClr val="222222"/>
                </a:solidFill>
                <a:highlight>
                  <a:schemeClr val="lt1"/>
                </a:highlight>
                <a:latin typeface="Times New Roman"/>
                <a:ea typeface="Times New Roman"/>
                <a:cs typeface="Times New Roman"/>
                <a:sym typeface="Times New Roman"/>
              </a:rPr>
              <a:t>________________________________________________________________________________________________________________________________________________________________________________________________</a:t>
            </a:r>
            <a:endParaRPr>
              <a:solidFill>
                <a:schemeClr val="dk1"/>
              </a:solidFill>
              <a:latin typeface="Times New Roman"/>
              <a:ea typeface="Times New Roman"/>
              <a:cs typeface="Times New Roman"/>
              <a:sym typeface="Times New Roman"/>
            </a:endParaRPr>
          </a:p>
          <a:p>
            <a:pPr indent="0" lvl="0" marL="0" rtl="0">
              <a:spcBef>
                <a:spcPts val="0"/>
              </a:spcBef>
              <a:spcAft>
                <a:spcPts val="0"/>
              </a:spcAft>
              <a:buNone/>
            </a:pPr>
            <a:r>
              <a:t/>
            </a:r>
            <a:endParaRPr/>
          </a:p>
        </p:txBody>
      </p:sp>
      <p:sp>
        <p:nvSpPr>
          <p:cNvPr id="375" name="Shape 375"/>
          <p:cNvSpPr txBox="1"/>
          <p:nvPr/>
        </p:nvSpPr>
        <p:spPr>
          <a:xfrm>
            <a:off x="430800" y="903275"/>
            <a:ext cx="5225100" cy="2790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President Donald J. Trump ran for president on a campaign to limit illegal immigration from Mexico. He promised in his campaign that he would build a wall </a:t>
            </a:r>
            <a:r>
              <a:rPr lang="en">
                <a:latin typeface="Times New Roman"/>
                <a:ea typeface="Times New Roman"/>
                <a:cs typeface="Times New Roman"/>
                <a:sym typeface="Times New Roman"/>
              </a:rPr>
              <a:t>separating</a:t>
            </a:r>
            <a:r>
              <a:rPr lang="en">
                <a:latin typeface="Times New Roman"/>
                <a:ea typeface="Times New Roman"/>
                <a:cs typeface="Times New Roman"/>
                <a:sym typeface="Times New Roman"/>
              </a:rPr>
              <a:t> Mexico and the United States, and said Mexico would pay for it. President of Mexico, Enrique Pena Nieto said there is no way that Mexico will ever pay for a wall, as Mexicans, we do not believe in walls. Both leaders are under tremendous pressure from their countries. Conservatives who supported Trump say that if he does not build a wall, he has no chance of being re-elected. </a:t>
            </a:r>
            <a:endParaRPr>
              <a:latin typeface="Times New Roman"/>
              <a:ea typeface="Times New Roman"/>
              <a:cs typeface="Times New Roman"/>
              <a:sym typeface="Times New Roman"/>
            </a:endParaRPr>
          </a:p>
        </p:txBody>
      </p:sp>
      <p:pic>
        <p:nvPicPr>
          <p:cNvPr descr="Related image" id="376" name="Shape 376"/>
          <p:cNvPicPr preferRelativeResize="0"/>
          <p:nvPr/>
        </p:nvPicPr>
        <p:blipFill>
          <a:blip r:embed="rId3">
            <a:alphaModFix/>
          </a:blip>
          <a:stretch>
            <a:fillRect/>
          </a:stretch>
        </p:blipFill>
        <p:spPr>
          <a:xfrm>
            <a:off x="5878325" y="534826"/>
            <a:ext cx="2752602" cy="3233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Shape 381"/>
          <p:cNvSpPr txBox="1"/>
          <p:nvPr>
            <p:ph type="ctrTitle"/>
          </p:nvPr>
        </p:nvSpPr>
        <p:spPr>
          <a:xfrm>
            <a:off x="866325" y="412025"/>
            <a:ext cx="2258100" cy="65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t>Homework</a:t>
            </a:r>
            <a:r>
              <a:rPr lang="en" sz="3600"/>
              <a:t> </a:t>
            </a:r>
            <a:endParaRPr sz="3600"/>
          </a:p>
        </p:txBody>
      </p:sp>
      <p:sp>
        <p:nvSpPr>
          <p:cNvPr id="382" name="Shape 382"/>
          <p:cNvSpPr txBox="1"/>
          <p:nvPr/>
        </p:nvSpPr>
        <p:spPr>
          <a:xfrm>
            <a:off x="756400" y="1637375"/>
            <a:ext cx="7279200" cy="2714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Write a journal entry:</a:t>
            </a:r>
            <a:endParaRPr/>
          </a:p>
          <a:p>
            <a:pPr indent="0" lvl="0" marL="0" rtl="0">
              <a:spcBef>
                <a:spcPts val="0"/>
              </a:spcBef>
              <a:spcAft>
                <a:spcPts val="0"/>
              </a:spcAft>
              <a:buNone/>
            </a:pPr>
            <a:r>
              <a:t/>
            </a:r>
            <a:endParaRPr/>
          </a:p>
          <a:p>
            <a:pPr indent="-317500" lvl="0" marL="457200" rtl="0">
              <a:spcBef>
                <a:spcPts val="0"/>
              </a:spcBef>
              <a:spcAft>
                <a:spcPts val="0"/>
              </a:spcAft>
              <a:buSzPts val="1400"/>
              <a:buAutoNum type="arabicParenR"/>
            </a:pPr>
            <a:r>
              <a:rPr lang="en"/>
              <a:t>Express, from the perspective of a character from your statement strategy documents, how you felt during that event and time period. Did you think it was fair? Do you think Mexico became a stronger country because of these events?</a:t>
            </a:r>
            <a:endParaRPr/>
          </a:p>
          <a:p>
            <a:pPr indent="0" lvl="0" marL="0" rtl="0">
              <a:spcBef>
                <a:spcPts val="0"/>
              </a:spcBef>
              <a:spcAft>
                <a:spcPts val="0"/>
              </a:spcAft>
              <a:buNone/>
            </a:pPr>
            <a:r>
              <a:t/>
            </a:r>
            <a:endParaRPr/>
          </a:p>
          <a:p>
            <a:pPr indent="-317500" lvl="0" marL="457200" rtl="0">
              <a:spcBef>
                <a:spcPts val="0"/>
              </a:spcBef>
              <a:spcAft>
                <a:spcPts val="0"/>
              </a:spcAft>
              <a:buSzPts val="1400"/>
              <a:buAutoNum type="arabicParenR"/>
            </a:pPr>
            <a:r>
              <a:rPr lang="en"/>
              <a:t>In your own words, which historical events helped shape Mexico as a country the most and </a:t>
            </a:r>
            <a:r>
              <a:rPr i="1" lang="en"/>
              <a:t>why</a:t>
            </a:r>
            <a:r>
              <a:rPr lang="en"/>
              <a:t> do you think it helped shape the country?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Shape 387"/>
          <p:cNvSpPr txBox="1"/>
          <p:nvPr>
            <p:ph type="ctrTitle"/>
          </p:nvPr>
        </p:nvSpPr>
        <p:spPr>
          <a:xfrm>
            <a:off x="3478900" y="100700"/>
            <a:ext cx="2296500" cy="655800"/>
          </a:xfrm>
          <a:prstGeom prst="rect">
            <a:avLst/>
          </a:prstGeom>
        </p:spPr>
        <p:txBody>
          <a:bodyPr anchorCtr="0" anchor="b" bIns="91425" lIns="91425" spcFirstLastPara="1" rIns="91425" wrap="square" tIns="91425">
            <a:noAutofit/>
          </a:bodyPr>
          <a:lstStyle/>
          <a:p>
            <a:pPr indent="0" lvl="0" marL="0" algn="ctr">
              <a:spcBef>
                <a:spcPts val="0"/>
              </a:spcBef>
              <a:spcAft>
                <a:spcPts val="0"/>
              </a:spcAft>
              <a:buNone/>
            </a:pPr>
            <a:r>
              <a:rPr lang="en" sz="3600"/>
              <a:t>Act it Out</a:t>
            </a:r>
            <a:endParaRPr sz="3600"/>
          </a:p>
        </p:txBody>
      </p:sp>
      <p:sp>
        <p:nvSpPr>
          <p:cNvPr id="388" name="Shape 388"/>
          <p:cNvSpPr txBox="1"/>
          <p:nvPr/>
        </p:nvSpPr>
        <p:spPr>
          <a:xfrm>
            <a:off x="88250" y="756500"/>
            <a:ext cx="4058700" cy="4226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Using the documents from yesterday’s, </a:t>
            </a:r>
            <a:r>
              <a:rPr i="1" lang="en"/>
              <a:t>statement strategy</a:t>
            </a:r>
            <a:r>
              <a:rPr lang="en"/>
              <a:t> exercise and the quotes you will be given, </a:t>
            </a:r>
            <a:r>
              <a:rPr lang="en"/>
              <a:t>reconvene with your group members to come up with a scene to portray the specific event in Mexican History that you and your group members explored. Grab some props and costumes and put yourself in the mindset of the people experiencing these events during that time.</a:t>
            </a:r>
            <a:endParaRPr/>
          </a:p>
          <a:p>
            <a:pPr indent="0" lvl="0" marL="0">
              <a:spcBef>
                <a:spcPts val="0"/>
              </a:spcBef>
              <a:spcAft>
                <a:spcPts val="0"/>
              </a:spcAft>
              <a:buNone/>
            </a:pPr>
            <a:r>
              <a:t/>
            </a:r>
            <a:endParaRPr/>
          </a:p>
          <a:p>
            <a:pPr indent="0" lvl="0" marL="0">
              <a:spcBef>
                <a:spcPts val="0"/>
              </a:spcBef>
              <a:spcAft>
                <a:spcPts val="0"/>
              </a:spcAft>
              <a:buNone/>
            </a:pPr>
            <a:r>
              <a:rPr lang="en"/>
              <a:t>For your group to score a maximum of 3 points:</a:t>
            </a:r>
            <a:endParaRPr/>
          </a:p>
          <a:p>
            <a:pPr indent="0" lvl="0" marL="0">
              <a:spcBef>
                <a:spcPts val="0"/>
              </a:spcBef>
              <a:spcAft>
                <a:spcPts val="0"/>
              </a:spcAft>
              <a:buNone/>
            </a:pPr>
            <a:r>
              <a:t/>
            </a:r>
            <a:endParaRPr/>
          </a:p>
          <a:p>
            <a:pPr indent="0" lvl="0" marL="0">
              <a:spcBef>
                <a:spcPts val="0"/>
              </a:spcBef>
              <a:spcAft>
                <a:spcPts val="0"/>
              </a:spcAft>
              <a:buNone/>
            </a:pPr>
            <a:r>
              <a:rPr lang="en"/>
              <a:t>-Include 3 accurate facts or findings from your document.</a:t>
            </a:r>
            <a:endParaRPr/>
          </a:p>
          <a:p>
            <a:pPr indent="0" lvl="0" marL="0">
              <a:spcBef>
                <a:spcPts val="0"/>
              </a:spcBef>
              <a:spcAft>
                <a:spcPts val="0"/>
              </a:spcAft>
              <a:buNone/>
            </a:pPr>
            <a:r>
              <a:rPr lang="en"/>
              <a:t>-Present your lines clearly and do not speak over one another.</a:t>
            </a:r>
            <a:endParaRPr/>
          </a:p>
          <a:p>
            <a:pPr indent="0" lvl="0" marL="0">
              <a:spcBef>
                <a:spcPts val="0"/>
              </a:spcBef>
              <a:spcAft>
                <a:spcPts val="0"/>
              </a:spcAft>
              <a:buNone/>
            </a:pPr>
            <a:r>
              <a:rPr lang="en"/>
              <a:t>-Use the given quote and utilize props throughout your scene.</a:t>
            </a:r>
            <a:endParaRPr/>
          </a:p>
        </p:txBody>
      </p:sp>
      <p:pic>
        <p:nvPicPr>
          <p:cNvPr id="389" name="Shape 389"/>
          <p:cNvPicPr preferRelativeResize="0"/>
          <p:nvPr/>
        </p:nvPicPr>
        <p:blipFill>
          <a:blip r:embed="rId3">
            <a:alphaModFix/>
          </a:blip>
          <a:stretch>
            <a:fillRect/>
          </a:stretch>
        </p:blipFill>
        <p:spPr>
          <a:xfrm>
            <a:off x="4245675" y="784775"/>
            <a:ext cx="4933925" cy="4358720"/>
          </a:xfrm>
          <a:prstGeom prst="rect">
            <a:avLst/>
          </a:prstGeom>
          <a:noFill/>
          <a:ln>
            <a:noFill/>
          </a:ln>
        </p:spPr>
      </p:pic>
      <p:sp>
        <p:nvSpPr>
          <p:cNvPr id="390" name="Shape 390"/>
          <p:cNvSpPr txBox="1"/>
          <p:nvPr/>
        </p:nvSpPr>
        <p:spPr>
          <a:xfrm>
            <a:off x="5926600" y="533925"/>
            <a:ext cx="320400" cy="222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3</a:t>
            </a:r>
            <a:endParaRPr/>
          </a:p>
        </p:txBody>
      </p:sp>
      <p:sp>
        <p:nvSpPr>
          <p:cNvPr id="391" name="Shape 391"/>
          <p:cNvSpPr txBox="1"/>
          <p:nvPr/>
        </p:nvSpPr>
        <p:spPr>
          <a:xfrm>
            <a:off x="7145750" y="533925"/>
            <a:ext cx="320400" cy="30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2</a:t>
            </a:r>
            <a:endParaRPr/>
          </a:p>
        </p:txBody>
      </p:sp>
      <p:sp>
        <p:nvSpPr>
          <p:cNvPr id="392" name="Shape 392"/>
          <p:cNvSpPr txBox="1"/>
          <p:nvPr/>
        </p:nvSpPr>
        <p:spPr>
          <a:xfrm>
            <a:off x="8382650" y="534000"/>
            <a:ext cx="258000" cy="30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1</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Shape 397"/>
          <p:cNvSpPr txBox="1"/>
          <p:nvPr>
            <p:ph type="ctrTitle"/>
          </p:nvPr>
        </p:nvSpPr>
        <p:spPr>
          <a:xfrm>
            <a:off x="1503375" y="186875"/>
            <a:ext cx="5838000" cy="4182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1800"/>
              <a:t>Document 1: The Spanish Take Over the Aztecs: 1521</a:t>
            </a:r>
            <a:endParaRPr sz="1800"/>
          </a:p>
        </p:txBody>
      </p:sp>
      <p:pic>
        <p:nvPicPr>
          <p:cNvPr id="398" name="Shape 398"/>
          <p:cNvPicPr preferRelativeResize="0"/>
          <p:nvPr/>
        </p:nvPicPr>
        <p:blipFill rotWithShape="1">
          <a:blip r:embed="rId3">
            <a:alphaModFix/>
          </a:blip>
          <a:srcRect b="0" l="0" r="0" t="2752"/>
          <a:stretch/>
        </p:blipFill>
        <p:spPr>
          <a:xfrm>
            <a:off x="401225" y="900750"/>
            <a:ext cx="3496450" cy="2952424"/>
          </a:xfrm>
          <a:prstGeom prst="rect">
            <a:avLst/>
          </a:prstGeom>
          <a:noFill/>
          <a:ln>
            <a:noFill/>
          </a:ln>
        </p:spPr>
      </p:pic>
      <p:sp>
        <p:nvSpPr>
          <p:cNvPr id="399" name="Shape 399"/>
          <p:cNvSpPr txBox="1"/>
          <p:nvPr/>
        </p:nvSpPr>
        <p:spPr>
          <a:xfrm>
            <a:off x="4191325" y="1397100"/>
            <a:ext cx="4725300" cy="2206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rgbClr val="181818"/>
                </a:solidFill>
                <a:highlight>
                  <a:srgbClr val="FFFFFF"/>
                </a:highlight>
                <a:latin typeface="Times New Roman"/>
                <a:ea typeface="Times New Roman"/>
                <a:cs typeface="Times New Roman"/>
                <a:sym typeface="Times New Roman"/>
              </a:rPr>
              <a:t>“After seventy-five days, Tenochtitlán had finally been subdued by the persistent Spaniards and abandoned by its people. The war with the Mexicans had come to an end. The Aztec empire had crumbled with the destruction of its great and beautiful city. The breaking of the siege of Tenochtitlán marked the beginning of Spanish rule on the mainland of the New World.” </a:t>
            </a:r>
            <a:endParaRPr>
              <a:solidFill>
                <a:srgbClr val="181818"/>
              </a:solidFill>
              <a:highlight>
                <a:srgbClr val="FFFFFF"/>
              </a:highlight>
              <a:latin typeface="Times New Roman"/>
              <a:ea typeface="Times New Roman"/>
              <a:cs typeface="Times New Roman"/>
              <a:sym typeface="Times New Roman"/>
            </a:endParaRPr>
          </a:p>
          <a:p>
            <a:pPr indent="0" lvl="0" marL="0">
              <a:spcBef>
                <a:spcPts val="0"/>
              </a:spcBef>
              <a:spcAft>
                <a:spcPts val="0"/>
              </a:spcAft>
              <a:buNone/>
            </a:pPr>
            <a:r>
              <a:rPr lang="en">
                <a:solidFill>
                  <a:srgbClr val="181818"/>
                </a:solidFill>
                <a:highlight>
                  <a:srgbClr val="FFFFFF"/>
                </a:highlight>
                <a:latin typeface="Times New Roman"/>
                <a:ea typeface="Times New Roman"/>
                <a:cs typeface="Times New Roman"/>
                <a:sym typeface="Times New Roman"/>
              </a:rPr>
              <a:t>― </a:t>
            </a:r>
            <a:r>
              <a:rPr b="1" lang="en" u="sng">
                <a:solidFill>
                  <a:srgbClr val="333333"/>
                </a:solidFill>
                <a:highlight>
                  <a:srgbClr val="FFFFFF"/>
                </a:highlight>
                <a:latin typeface="Times New Roman"/>
                <a:ea typeface="Times New Roman"/>
                <a:cs typeface="Times New Roman"/>
                <a:sym typeface="Times New Roman"/>
                <a:hlinkClick r:id="rId4"/>
              </a:rPr>
              <a:t>Irwin R. Blacker</a:t>
            </a:r>
            <a:r>
              <a:rPr lang="en">
                <a:solidFill>
                  <a:srgbClr val="181818"/>
                </a:solidFill>
                <a:highlight>
                  <a:srgbClr val="FFFFFF"/>
                </a:highlight>
                <a:latin typeface="Times New Roman"/>
                <a:ea typeface="Times New Roman"/>
                <a:cs typeface="Times New Roman"/>
                <a:sym typeface="Times New Roman"/>
              </a:rPr>
              <a:t>, </a:t>
            </a:r>
            <a:r>
              <a:rPr b="1" lang="en" u="sng">
                <a:solidFill>
                  <a:srgbClr val="333333"/>
                </a:solidFill>
                <a:highlight>
                  <a:srgbClr val="FFFFFF"/>
                </a:highlight>
                <a:latin typeface="Times New Roman"/>
                <a:ea typeface="Times New Roman"/>
                <a:cs typeface="Times New Roman"/>
                <a:sym typeface="Times New Roman"/>
                <a:hlinkClick r:id="rId5"/>
              </a:rPr>
              <a:t>Cortés and the Aztec Conquest</a:t>
            </a:r>
            <a:endParaRPr>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Shape 404"/>
          <p:cNvSpPr txBox="1"/>
          <p:nvPr>
            <p:ph type="ctrTitle"/>
          </p:nvPr>
        </p:nvSpPr>
        <p:spPr>
          <a:xfrm>
            <a:off x="1281425" y="142375"/>
            <a:ext cx="6656400" cy="631800"/>
          </a:xfrm>
          <a:prstGeom prst="rect">
            <a:avLst/>
          </a:prstGeom>
        </p:spPr>
        <p:txBody>
          <a:bodyPr anchorCtr="0" anchor="b"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800"/>
              <a:t>Document 2: Mexico Wins Independence from Spain: 1821</a:t>
            </a:r>
            <a:endParaRPr sz="1800"/>
          </a:p>
          <a:p>
            <a:pPr indent="0" lvl="0" marL="0">
              <a:spcBef>
                <a:spcPts val="0"/>
              </a:spcBef>
              <a:spcAft>
                <a:spcPts val="0"/>
              </a:spcAft>
              <a:buNone/>
            </a:pPr>
            <a:r>
              <a:t/>
            </a:r>
            <a:endParaRPr sz="1200"/>
          </a:p>
        </p:txBody>
      </p:sp>
      <p:sp>
        <p:nvSpPr>
          <p:cNvPr id="405" name="Shape 405"/>
          <p:cNvSpPr txBox="1"/>
          <p:nvPr/>
        </p:nvSpPr>
        <p:spPr>
          <a:xfrm>
            <a:off x="400450" y="1601775"/>
            <a:ext cx="3666300" cy="2562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350">
                <a:solidFill>
                  <a:srgbClr val="454545"/>
                </a:solidFill>
                <a:highlight>
                  <a:srgbClr val="FFFFFF"/>
                </a:highlight>
              </a:rPr>
              <a:t>Mexicans from all over the world are all set to celebrate El Grito — the day when Miguel Hidalgo y Costilla, known as the father of Mexican independence, launched the revolution that led to Spain’s departure from Mexico. This day is celebrated with parades, parties, and bell-ringing. On the eve of Sept. 16 each year, Mexico's president rings the bell of the National Palace and repeats the patriotic cry, “¡Viva México!” three times, which literally means "Long live Mexico."</a:t>
            </a:r>
            <a:endParaRPr/>
          </a:p>
        </p:txBody>
      </p:sp>
      <p:pic>
        <p:nvPicPr>
          <p:cNvPr id="406" name="Shape 406"/>
          <p:cNvPicPr preferRelativeResize="0"/>
          <p:nvPr/>
        </p:nvPicPr>
        <p:blipFill>
          <a:blip r:embed="rId3">
            <a:alphaModFix/>
          </a:blip>
          <a:stretch>
            <a:fillRect/>
          </a:stretch>
        </p:blipFill>
        <p:spPr>
          <a:xfrm>
            <a:off x="5081225" y="3273050"/>
            <a:ext cx="2621327" cy="1754357"/>
          </a:xfrm>
          <a:prstGeom prst="rect">
            <a:avLst/>
          </a:prstGeom>
          <a:noFill/>
          <a:ln>
            <a:noFill/>
          </a:ln>
        </p:spPr>
      </p:pic>
      <p:pic>
        <p:nvPicPr>
          <p:cNvPr descr="Image result" id="407" name="Shape 407"/>
          <p:cNvPicPr preferRelativeResize="0"/>
          <p:nvPr/>
        </p:nvPicPr>
        <p:blipFill rotWithShape="1">
          <a:blip r:embed="rId4">
            <a:alphaModFix/>
          </a:blip>
          <a:srcRect b="-44592" l="-62095" r="3365" t="0"/>
          <a:stretch/>
        </p:blipFill>
        <p:spPr>
          <a:xfrm>
            <a:off x="3381525" y="952725"/>
            <a:ext cx="4321024" cy="32380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Shape 412"/>
          <p:cNvSpPr txBox="1"/>
          <p:nvPr>
            <p:ph type="ctrTitle"/>
          </p:nvPr>
        </p:nvSpPr>
        <p:spPr>
          <a:xfrm>
            <a:off x="909900" y="115700"/>
            <a:ext cx="7324200" cy="489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1800"/>
              <a:t>Document 3: Mexican War| Signing Over Lands to the U.S.: 1845-48</a:t>
            </a:r>
            <a:endParaRPr sz="1800"/>
          </a:p>
        </p:txBody>
      </p:sp>
      <p:pic>
        <p:nvPicPr>
          <p:cNvPr id="413" name="Shape 413"/>
          <p:cNvPicPr preferRelativeResize="0"/>
          <p:nvPr/>
        </p:nvPicPr>
        <p:blipFill>
          <a:blip r:embed="rId3">
            <a:alphaModFix/>
          </a:blip>
          <a:stretch>
            <a:fillRect/>
          </a:stretch>
        </p:blipFill>
        <p:spPr>
          <a:xfrm>
            <a:off x="6193525" y="740400"/>
            <a:ext cx="2411575" cy="3510800"/>
          </a:xfrm>
          <a:prstGeom prst="rect">
            <a:avLst/>
          </a:prstGeom>
          <a:noFill/>
          <a:ln>
            <a:noFill/>
          </a:ln>
        </p:spPr>
      </p:pic>
      <p:sp>
        <p:nvSpPr>
          <p:cNvPr id="414" name="Shape 414"/>
          <p:cNvSpPr txBox="1"/>
          <p:nvPr/>
        </p:nvSpPr>
        <p:spPr>
          <a:xfrm>
            <a:off x="471625" y="3417125"/>
            <a:ext cx="5721900" cy="1423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15" name="Shape 415"/>
          <p:cNvSpPr txBox="1"/>
          <p:nvPr/>
        </p:nvSpPr>
        <p:spPr>
          <a:xfrm>
            <a:off x="213575" y="740400"/>
            <a:ext cx="5789700" cy="1788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222222"/>
                </a:solidFill>
                <a:highlight>
                  <a:srgbClr val="FFFFFF"/>
                </a:highlight>
              </a:rPr>
              <a:t>Texian soldiers who</a:t>
            </a:r>
            <a:r>
              <a:rPr lang="en">
                <a:highlight>
                  <a:srgbClr val="FFFFFF"/>
                </a:highlight>
              </a:rPr>
              <a:t> attacked </a:t>
            </a:r>
            <a:r>
              <a:rPr lang="en">
                <a:highlight>
                  <a:srgbClr val="FFFFFF"/>
                </a:highlight>
                <a:uFill>
                  <a:noFill/>
                </a:uFill>
                <a:hlinkClick r:id="rId4"/>
              </a:rPr>
              <a:t>Santa Anna</a:t>
            </a:r>
            <a:r>
              <a:rPr lang="en">
                <a:highlight>
                  <a:srgbClr val="FFFFFF"/>
                </a:highlight>
              </a:rPr>
              <a:t> and his army were the people who said the quote, “Remember the Alamo.” </a:t>
            </a:r>
            <a:r>
              <a:rPr lang="en">
                <a:highlight>
                  <a:srgbClr val="FFFFFF"/>
                </a:highlight>
                <a:uFill>
                  <a:noFill/>
                </a:uFill>
                <a:hlinkClick r:id="rId5"/>
              </a:rPr>
              <a:t>The Alamo</a:t>
            </a:r>
            <a:r>
              <a:rPr lang="en">
                <a:highlight>
                  <a:srgbClr val="FFFFFF"/>
                </a:highlight>
              </a:rPr>
              <a:t> was once a Spanish mission that was turned into a battleground for Texas independence. Mexican soldiers, led by Santa Anna, outnumbered, attacked, and defeated the Texans and </a:t>
            </a:r>
            <a:r>
              <a:rPr lang="en">
                <a:highlight>
                  <a:srgbClr val="FFFFFF"/>
                </a:highlight>
                <a:uFill>
                  <a:noFill/>
                </a:uFill>
                <a:hlinkClick r:id="rId6"/>
              </a:rPr>
              <a:t>Tejanos</a:t>
            </a:r>
            <a:r>
              <a:rPr lang="en">
                <a:highlight>
                  <a:srgbClr val="FFFFFF"/>
                </a:highlight>
              </a:rPr>
              <a:t> who </a:t>
            </a:r>
            <a:r>
              <a:rPr lang="en">
                <a:highlight>
                  <a:srgbClr val="FFFFFF"/>
                </a:highlight>
                <a:uFill>
                  <a:noFill/>
                </a:uFill>
                <a:hlinkClick r:id="rId7"/>
              </a:rPr>
              <a:t>sought</a:t>
            </a:r>
            <a:r>
              <a:rPr lang="en">
                <a:highlight>
                  <a:srgbClr val="FFFFFF"/>
                </a:highlight>
              </a:rPr>
              <a:t> refuge in the mission. The quote, “Remember the Alamo” was the war cry of those soldiers who later attacked and defeated Santa Anna.</a:t>
            </a:r>
            <a:endParaRPr/>
          </a:p>
        </p:txBody>
      </p:sp>
      <p:pic>
        <p:nvPicPr>
          <p:cNvPr descr="Image result for remember the alamo" id="416" name="Shape 416"/>
          <p:cNvPicPr preferRelativeResize="0"/>
          <p:nvPr/>
        </p:nvPicPr>
        <p:blipFill>
          <a:blip r:embed="rId8">
            <a:alphaModFix/>
          </a:blip>
          <a:stretch>
            <a:fillRect/>
          </a:stretch>
        </p:blipFill>
        <p:spPr>
          <a:xfrm>
            <a:off x="1294338" y="2413600"/>
            <a:ext cx="3488638" cy="2614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Shape 120"/>
          <p:cNvSpPr txBox="1"/>
          <p:nvPr>
            <p:ph type="ctrTitle"/>
          </p:nvPr>
        </p:nvSpPr>
        <p:spPr>
          <a:xfrm>
            <a:off x="43225" y="92350"/>
            <a:ext cx="2947800" cy="14991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4800"/>
              <a:t>Personal Story </a:t>
            </a:r>
            <a:endParaRPr sz="3600"/>
          </a:p>
        </p:txBody>
      </p:sp>
      <p:pic>
        <p:nvPicPr>
          <p:cNvPr id="121" name="Shape 121"/>
          <p:cNvPicPr preferRelativeResize="0"/>
          <p:nvPr/>
        </p:nvPicPr>
        <p:blipFill>
          <a:blip r:embed="rId3">
            <a:alphaModFix/>
          </a:blip>
          <a:stretch>
            <a:fillRect/>
          </a:stretch>
        </p:blipFill>
        <p:spPr>
          <a:xfrm>
            <a:off x="6253500" y="2298700"/>
            <a:ext cx="2806175" cy="1551075"/>
          </a:xfrm>
          <a:prstGeom prst="rect">
            <a:avLst/>
          </a:prstGeom>
          <a:noFill/>
          <a:ln>
            <a:noFill/>
          </a:ln>
        </p:spPr>
      </p:pic>
      <p:pic>
        <p:nvPicPr>
          <p:cNvPr id="122" name="Shape 122"/>
          <p:cNvPicPr preferRelativeResize="0"/>
          <p:nvPr/>
        </p:nvPicPr>
        <p:blipFill>
          <a:blip r:embed="rId4">
            <a:alphaModFix/>
          </a:blip>
          <a:stretch>
            <a:fillRect/>
          </a:stretch>
        </p:blipFill>
        <p:spPr>
          <a:xfrm>
            <a:off x="170525" y="2759600"/>
            <a:ext cx="1603525" cy="2291500"/>
          </a:xfrm>
          <a:prstGeom prst="rect">
            <a:avLst/>
          </a:prstGeom>
          <a:noFill/>
          <a:ln>
            <a:noFill/>
          </a:ln>
        </p:spPr>
      </p:pic>
      <p:sp>
        <p:nvSpPr>
          <p:cNvPr id="123" name="Shape 123"/>
          <p:cNvSpPr txBox="1"/>
          <p:nvPr/>
        </p:nvSpPr>
        <p:spPr>
          <a:xfrm>
            <a:off x="2010525" y="3097450"/>
            <a:ext cx="3822000" cy="1918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Georgia"/>
                <a:ea typeface="Georgia"/>
                <a:cs typeface="Georgia"/>
                <a:sym typeface="Georgia"/>
              </a:rPr>
              <a:t>I defined happiness as Christmas morning. I remember one in particular when I was given a coveted American Girl Doll. I begged my parents day and night for almost a year to purchase the expensive toy. I was beyond happy when I saw my persistence paid off! I played with her for years. </a:t>
            </a:r>
            <a:endParaRPr>
              <a:latin typeface="Georgia"/>
              <a:ea typeface="Georgia"/>
              <a:cs typeface="Georgia"/>
              <a:sym typeface="Georgia"/>
            </a:endParaRPr>
          </a:p>
        </p:txBody>
      </p:sp>
      <p:sp>
        <p:nvSpPr>
          <p:cNvPr id="124" name="Shape 124"/>
          <p:cNvSpPr txBox="1"/>
          <p:nvPr/>
        </p:nvSpPr>
        <p:spPr>
          <a:xfrm>
            <a:off x="3623175" y="1932375"/>
            <a:ext cx="1783200" cy="1072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7200"/>
              <a:t>V.S</a:t>
            </a:r>
            <a:endParaRPr sz="7200"/>
          </a:p>
        </p:txBody>
      </p:sp>
      <p:sp>
        <p:nvSpPr>
          <p:cNvPr id="125" name="Shape 125"/>
          <p:cNvSpPr txBox="1"/>
          <p:nvPr/>
        </p:nvSpPr>
        <p:spPr>
          <a:xfrm>
            <a:off x="3275075" y="326800"/>
            <a:ext cx="5784600" cy="1413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Georgia"/>
                <a:ea typeface="Georgia"/>
                <a:cs typeface="Georgia"/>
                <a:sym typeface="Georgia"/>
              </a:rPr>
              <a:t>My abuelo defined happiness as Christmas morning as well. Except it was bit different than my own. In his youth my abuelo lived on the beaches of Cuba. His “toys” were the crabs him and his brother picked could find on the shore line. One Christmas his mother told him not to expect any gifts, because Santa couldn’t find them that year. That next morning my grandfather was surprised to find two tiny erasers waiting for him. He cried with happiness. He carried those tiny </a:t>
            </a:r>
            <a:r>
              <a:rPr lang="en">
                <a:latin typeface="Georgia"/>
                <a:ea typeface="Georgia"/>
                <a:cs typeface="Georgia"/>
                <a:sym typeface="Georgia"/>
              </a:rPr>
              <a:t>erasers</a:t>
            </a:r>
            <a:r>
              <a:rPr lang="en">
                <a:latin typeface="Georgia"/>
                <a:ea typeface="Georgia"/>
                <a:cs typeface="Georgia"/>
                <a:sym typeface="Georgia"/>
              </a:rPr>
              <a:t> in his </a:t>
            </a:r>
            <a:r>
              <a:rPr lang="en">
                <a:latin typeface="Georgia"/>
                <a:ea typeface="Georgia"/>
                <a:cs typeface="Georgia"/>
                <a:sym typeface="Georgia"/>
              </a:rPr>
              <a:t>pockets</a:t>
            </a:r>
            <a:r>
              <a:rPr lang="en">
                <a:latin typeface="Georgia"/>
                <a:ea typeface="Georgia"/>
                <a:cs typeface="Georgia"/>
                <a:sym typeface="Georgia"/>
              </a:rPr>
              <a:t> until his first day of high school. </a:t>
            </a:r>
            <a:endParaRPr>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Shape 421"/>
          <p:cNvSpPr txBox="1"/>
          <p:nvPr>
            <p:ph type="ctrTitle"/>
          </p:nvPr>
        </p:nvSpPr>
        <p:spPr>
          <a:xfrm>
            <a:off x="2775900" y="133475"/>
            <a:ext cx="3960600" cy="4365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1800"/>
              <a:t>Document 4: The Border Wall: 2018</a:t>
            </a:r>
            <a:endParaRPr/>
          </a:p>
        </p:txBody>
      </p:sp>
      <p:pic>
        <p:nvPicPr>
          <p:cNvPr descr="Related image" id="422" name="Shape 422"/>
          <p:cNvPicPr preferRelativeResize="0"/>
          <p:nvPr/>
        </p:nvPicPr>
        <p:blipFill>
          <a:blip r:embed="rId3">
            <a:alphaModFix/>
          </a:blip>
          <a:stretch>
            <a:fillRect/>
          </a:stretch>
        </p:blipFill>
        <p:spPr>
          <a:xfrm>
            <a:off x="7088600" y="1138988"/>
            <a:ext cx="1516550" cy="1781450"/>
          </a:xfrm>
          <a:prstGeom prst="rect">
            <a:avLst/>
          </a:prstGeom>
          <a:noFill/>
          <a:ln>
            <a:noFill/>
          </a:ln>
        </p:spPr>
      </p:pic>
      <p:pic>
        <p:nvPicPr>
          <p:cNvPr id="423" name="Shape 423"/>
          <p:cNvPicPr preferRelativeResize="0"/>
          <p:nvPr/>
        </p:nvPicPr>
        <p:blipFill rotWithShape="1">
          <a:blip r:embed="rId4">
            <a:alphaModFix/>
          </a:blip>
          <a:srcRect b="0" l="0" r="22982" t="0"/>
          <a:stretch/>
        </p:blipFill>
        <p:spPr>
          <a:xfrm>
            <a:off x="3333400" y="1016050"/>
            <a:ext cx="3572049" cy="2027325"/>
          </a:xfrm>
          <a:prstGeom prst="rect">
            <a:avLst/>
          </a:prstGeom>
          <a:noFill/>
          <a:ln>
            <a:noFill/>
          </a:ln>
        </p:spPr>
      </p:pic>
      <p:pic>
        <p:nvPicPr>
          <p:cNvPr id="424" name="Shape 424"/>
          <p:cNvPicPr preferRelativeResize="0"/>
          <p:nvPr/>
        </p:nvPicPr>
        <p:blipFill rotWithShape="1">
          <a:blip r:embed="rId5">
            <a:alphaModFix/>
          </a:blip>
          <a:srcRect b="9667" l="0" r="0" t="7275"/>
          <a:stretch/>
        </p:blipFill>
        <p:spPr>
          <a:xfrm>
            <a:off x="84200" y="810587"/>
            <a:ext cx="3249200" cy="2438274"/>
          </a:xfrm>
          <a:prstGeom prst="rect">
            <a:avLst/>
          </a:prstGeom>
          <a:noFill/>
          <a:ln>
            <a:noFill/>
          </a:ln>
        </p:spPr>
      </p:pic>
      <p:sp>
        <p:nvSpPr>
          <p:cNvPr id="425" name="Shape 425"/>
          <p:cNvSpPr txBox="1"/>
          <p:nvPr/>
        </p:nvSpPr>
        <p:spPr>
          <a:xfrm>
            <a:off x="1254725" y="3399325"/>
            <a:ext cx="5481900" cy="1121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"I will build a great wall -- and nobody builds walls better than me, believe me --and I'll build them very inexpensively. I will build a great, great wall on our southern border, and I will make Mexico pay for that wall. Mark my words."</a:t>
            </a:r>
            <a:endParaRPr/>
          </a:p>
          <a:p>
            <a:pPr indent="0" lvl="0" marL="0">
              <a:spcBef>
                <a:spcPts val="0"/>
              </a:spcBef>
              <a:spcAft>
                <a:spcPts val="0"/>
              </a:spcAft>
              <a:buNone/>
            </a:pPr>
            <a:r>
              <a:rPr lang="en"/>
              <a:t>-President Trump</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Shape 430"/>
          <p:cNvSpPr txBox="1"/>
          <p:nvPr>
            <p:ph type="ctrTitle"/>
          </p:nvPr>
        </p:nvSpPr>
        <p:spPr>
          <a:xfrm>
            <a:off x="1798225" y="315875"/>
            <a:ext cx="6818100" cy="94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latin typeface="Coming Soon"/>
                <a:ea typeface="Coming Soon"/>
                <a:cs typeface="Coming Soon"/>
                <a:sym typeface="Coming Soon"/>
              </a:rPr>
              <a:t>Lesson 4: Document Analysis</a:t>
            </a:r>
            <a:endParaRPr sz="3600">
              <a:latin typeface="Coming Soon"/>
              <a:ea typeface="Coming Soon"/>
              <a:cs typeface="Coming Soon"/>
              <a:sym typeface="Coming Soon"/>
            </a:endParaRPr>
          </a:p>
        </p:txBody>
      </p:sp>
      <p:sp>
        <p:nvSpPr>
          <p:cNvPr id="431" name="Shape 431"/>
          <p:cNvSpPr txBox="1"/>
          <p:nvPr/>
        </p:nvSpPr>
        <p:spPr>
          <a:xfrm>
            <a:off x="2961925" y="1447750"/>
            <a:ext cx="5148300" cy="270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Coming Soon"/>
                <a:ea typeface="Coming Soon"/>
                <a:cs typeface="Coming Soon"/>
                <a:sym typeface="Coming Soon"/>
              </a:rPr>
              <a:t>Let’s Think Like a Historian!</a:t>
            </a:r>
            <a:endParaRPr b="1" sz="3600">
              <a:latin typeface="Coming Soon"/>
              <a:ea typeface="Coming Soon"/>
              <a:cs typeface="Coming Soon"/>
              <a:sym typeface="Coming Soon"/>
            </a:endParaRPr>
          </a:p>
          <a:p>
            <a:pPr indent="0" lvl="0" marL="0" rtl="0" algn="ctr">
              <a:spcBef>
                <a:spcPts val="0"/>
              </a:spcBef>
              <a:spcAft>
                <a:spcPts val="0"/>
              </a:spcAft>
              <a:buNone/>
            </a:pPr>
            <a:r>
              <a:t/>
            </a:r>
            <a:endParaRPr b="1" sz="3600">
              <a:latin typeface="Coming Soon"/>
              <a:ea typeface="Coming Soon"/>
              <a:cs typeface="Coming Soon"/>
              <a:sym typeface="Coming Soon"/>
            </a:endParaRPr>
          </a:p>
          <a:p>
            <a:pPr indent="0" lvl="0" marL="0" rtl="0" algn="ctr">
              <a:spcBef>
                <a:spcPts val="0"/>
              </a:spcBef>
              <a:spcAft>
                <a:spcPts val="0"/>
              </a:spcAft>
              <a:buClr>
                <a:schemeClr val="dk1"/>
              </a:buClr>
              <a:buSzPts val="1100"/>
              <a:buFont typeface="Arial"/>
              <a:buNone/>
            </a:pPr>
            <a:r>
              <a:rPr lang="en" sz="2800">
                <a:solidFill>
                  <a:schemeClr val="dk1"/>
                </a:solidFill>
                <a:latin typeface="Coming Soon"/>
                <a:ea typeface="Coming Soon"/>
                <a:cs typeface="Coming Soon"/>
                <a:sym typeface="Coming Soon"/>
              </a:rPr>
              <a:t>How do we know that what we have learned about Mexico is true?</a:t>
            </a:r>
            <a:endParaRPr sz="3600">
              <a:latin typeface="Coming Soon"/>
              <a:ea typeface="Coming Soon"/>
              <a:cs typeface="Coming Soon"/>
              <a:sym typeface="Coming Soon"/>
            </a:endParaRPr>
          </a:p>
        </p:txBody>
      </p:sp>
      <p:sp>
        <p:nvSpPr>
          <p:cNvPr id="432" name="Shape 432"/>
          <p:cNvSpPr txBox="1"/>
          <p:nvPr/>
        </p:nvSpPr>
        <p:spPr>
          <a:xfrm rot="-1017154">
            <a:off x="-34496" y="1827538"/>
            <a:ext cx="2112286" cy="102170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9900FF"/>
                </a:solidFill>
                <a:latin typeface="Coming Soon"/>
                <a:ea typeface="Coming Soon"/>
                <a:cs typeface="Coming Soon"/>
                <a:sym typeface="Coming Soon"/>
              </a:rPr>
              <a:t>S</a:t>
            </a:r>
            <a:r>
              <a:rPr b="1" lang="en" sz="3600">
                <a:solidFill>
                  <a:srgbClr val="1155CC"/>
                </a:solidFill>
                <a:latin typeface="Coming Soon"/>
                <a:ea typeface="Coming Soon"/>
                <a:cs typeface="Coming Soon"/>
                <a:sym typeface="Coming Soon"/>
              </a:rPr>
              <a:t>C</a:t>
            </a:r>
            <a:r>
              <a:rPr b="1" lang="en" sz="3600">
                <a:solidFill>
                  <a:srgbClr val="FF00FF"/>
                </a:solidFill>
                <a:latin typeface="Coming Soon"/>
                <a:ea typeface="Coming Soon"/>
                <a:cs typeface="Coming Soon"/>
                <a:sym typeface="Coming Soon"/>
              </a:rPr>
              <a:t>I</a:t>
            </a:r>
            <a:r>
              <a:rPr b="1" lang="en" sz="3600">
                <a:solidFill>
                  <a:srgbClr val="FF9900"/>
                </a:solidFill>
                <a:latin typeface="Coming Soon"/>
                <a:ea typeface="Coming Soon"/>
                <a:cs typeface="Coming Soon"/>
                <a:sym typeface="Coming Soon"/>
              </a:rPr>
              <a:t>M</a:t>
            </a:r>
            <a:r>
              <a:rPr b="1" lang="en" sz="3600">
                <a:latin typeface="Coming Soon"/>
                <a:ea typeface="Coming Soon"/>
                <a:cs typeface="Coming Soon"/>
                <a:sym typeface="Coming Soon"/>
              </a:rPr>
              <a:t>-</a:t>
            </a:r>
            <a:r>
              <a:rPr b="1" lang="en" sz="3600">
                <a:solidFill>
                  <a:srgbClr val="980000"/>
                </a:solidFill>
                <a:latin typeface="Coming Soon"/>
                <a:ea typeface="Coming Soon"/>
                <a:cs typeface="Coming Soon"/>
                <a:sym typeface="Coming Soon"/>
              </a:rPr>
              <a:t>C</a:t>
            </a:r>
            <a:endParaRPr b="1" sz="3600">
              <a:solidFill>
                <a:srgbClr val="980000"/>
              </a:solidFill>
              <a:latin typeface="Coming Soon"/>
              <a:ea typeface="Coming Soon"/>
              <a:cs typeface="Coming Soon"/>
              <a:sym typeface="Coming Soon"/>
            </a:endParaRPr>
          </a:p>
        </p:txBody>
      </p:sp>
      <p:pic>
        <p:nvPicPr>
          <p:cNvPr id="433" name="Shape 433"/>
          <p:cNvPicPr preferRelativeResize="0"/>
          <p:nvPr/>
        </p:nvPicPr>
        <p:blipFill>
          <a:blip r:embed="rId3">
            <a:alphaModFix/>
          </a:blip>
          <a:stretch>
            <a:fillRect/>
          </a:stretch>
        </p:blipFill>
        <p:spPr>
          <a:xfrm>
            <a:off x="12" y="1200600"/>
            <a:ext cx="3357822" cy="3491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Shape 438"/>
          <p:cNvSpPr txBox="1"/>
          <p:nvPr>
            <p:ph idx="1" type="body"/>
          </p:nvPr>
        </p:nvSpPr>
        <p:spPr>
          <a:xfrm>
            <a:off x="1153575" y="1253175"/>
            <a:ext cx="1840500" cy="2942700"/>
          </a:xfrm>
          <a:prstGeom prst="rect">
            <a:avLst/>
          </a:prstGeom>
        </p:spPr>
        <p:txBody>
          <a:bodyPr anchorCtr="0" anchor="t" bIns="91425" lIns="91425" spcFirstLastPara="1" rIns="91425" wrap="square" tIns="91425">
            <a:noAutofit/>
          </a:bodyPr>
          <a:lstStyle/>
          <a:p>
            <a:pPr indent="0" lvl="0" marL="0" rtl="0">
              <a:lnSpc>
                <a:spcPct val="115000"/>
              </a:lnSpc>
              <a:spcBef>
                <a:spcPts val="600"/>
              </a:spcBef>
              <a:spcAft>
                <a:spcPts val="0"/>
              </a:spcAft>
              <a:buNone/>
            </a:pPr>
            <a:r>
              <a:rPr b="1" lang="en" sz="2000">
                <a:solidFill>
                  <a:srgbClr val="000000"/>
                </a:solidFill>
              </a:rPr>
              <a:t> </a:t>
            </a:r>
            <a:endParaRPr b="1" sz="2000">
              <a:solidFill>
                <a:srgbClr val="000000"/>
              </a:solidFill>
            </a:endParaRPr>
          </a:p>
        </p:txBody>
      </p:sp>
      <p:sp>
        <p:nvSpPr>
          <p:cNvPr id="439" name="Shape 439"/>
          <p:cNvSpPr txBox="1"/>
          <p:nvPr>
            <p:ph type="title"/>
          </p:nvPr>
        </p:nvSpPr>
        <p:spPr>
          <a:xfrm>
            <a:off x="2397375" y="93975"/>
            <a:ext cx="4617000" cy="642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000000"/>
                </a:solidFill>
                <a:latin typeface="Coming Soon"/>
                <a:ea typeface="Coming Soon"/>
                <a:cs typeface="Coming Soon"/>
                <a:sym typeface="Coming Soon"/>
              </a:rPr>
              <a:t>CHAMPS! CHAMPS! CHAMPS!</a:t>
            </a:r>
            <a:r>
              <a:rPr lang="en">
                <a:solidFill>
                  <a:srgbClr val="000000"/>
                </a:solidFill>
              </a:rPr>
              <a:t> </a:t>
            </a:r>
            <a:endParaRPr>
              <a:solidFill>
                <a:srgbClr val="000000"/>
              </a:solidFill>
            </a:endParaRPr>
          </a:p>
        </p:txBody>
      </p:sp>
      <p:sp>
        <p:nvSpPr>
          <p:cNvPr id="440" name="Shape 440"/>
          <p:cNvSpPr txBox="1"/>
          <p:nvPr/>
        </p:nvSpPr>
        <p:spPr>
          <a:xfrm>
            <a:off x="459025" y="861100"/>
            <a:ext cx="8768700" cy="433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3000">
                <a:solidFill>
                  <a:srgbClr val="0000FF"/>
                </a:solidFill>
                <a:latin typeface="Coming Soon"/>
                <a:ea typeface="Coming Soon"/>
                <a:cs typeface="Coming Soon"/>
                <a:sym typeface="Coming Soon"/>
              </a:rPr>
              <a:t>C - </a:t>
            </a:r>
            <a:r>
              <a:rPr b="1" lang="en" sz="1200">
                <a:latin typeface="Coming Soon"/>
                <a:ea typeface="Coming Soon"/>
                <a:cs typeface="Coming Soon"/>
                <a:sym typeface="Coming Soon"/>
              </a:rPr>
              <a:t>Conversation: Let’s talk about this lesson! We need to be respectful of everyone, so if someone else is talking, listen and then raise your hand to add to the conversation!</a:t>
            </a:r>
            <a:endParaRPr b="1" sz="1200">
              <a:latin typeface="Coming Soon"/>
              <a:ea typeface="Coming Soon"/>
              <a:cs typeface="Coming Soon"/>
              <a:sym typeface="Coming Soon"/>
            </a:endParaRPr>
          </a:p>
          <a:p>
            <a:pPr indent="0" lvl="0" marL="0" rtl="0">
              <a:spcBef>
                <a:spcPts val="0"/>
              </a:spcBef>
              <a:spcAft>
                <a:spcPts val="0"/>
              </a:spcAft>
              <a:buNone/>
            </a:pPr>
            <a:r>
              <a:rPr b="1" lang="en" sz="3000">
                <a:solidFill>
                  <a:srgbClr val="0000FF"/>
                </a:solidFill>
                <a:latin typeface="Coming Soon"/>
                <a:ea typeface="Coming Soon"/>
                <a:cs typeface="Coming Soon"/>
                <a:sym typeface="Coming Soon"/>
              </a:rPr>
              <a:t>H - </a:t>
            </a:r>
            <a:r>
              <a:rPr b="1" lang="en" sz="1200">
                <a:latin typeface="Coming Soon"/>
                <a:ea typeface="Coming Soon"/>
                <a:cs typeface="Coming Soon"/>
                <a:sym typeface="Coming Soon"/>
              </a:rPr>
              <a:t>Help: Please do not hesitate to ask me any questions! I am here to help. Please raise your hand, and I will either call on you during our discussion or come to you during our activity.</a:t>
            </a:r>
            <a:endParaRPr b="1" sz="3600">
              <a:solidFill>
                <a:srgbClr val="0000FF"/>
              </a:solidFill>
              <a:latin typeface="Coming Soon"/>
              <a:ea typeface="Coming Soon"/>
              <a:cs typeface="Coming Soon"/>
              <a:sym typeface="Coming Soon"/>
            </a:endParaRPr>
          </a:p>
          <a:p>
            <a:pPr indent="0" lvl="0" marL="0" rtl="0">
              <a:spcBef>
                <a:spcPts val="0"/>
              </a:spcBef>
              <a:spcAft>
                <a:spcPts val="0"/>
              </a:spcAft>
              <a:buNone/>
            </a:pPr>
            <a:r>
              <a:rPr b="1" lang="en" sz="3000">
                <a:solidFill>
                  <a:srgbClr val="0000FF"/>
                </a:solidFill>
                <a:latin typeface="Coming Soon"/>
                <a:ea typeface="Coming Soon"/>
                <a:cs typeface="Coming Soon"/>
                <a:sym typeface="Coming Soon"/>
              </a:rPr>
              <a:t>A -</a:t>
            </a:r>
            <a:r>
              <a:rPr b="1" lang="en" sz="3600">
                <a:solidFill>
                  <a:srgbClr val="0000FF"/>
                </a:solidFill>
                <a:latin typeface="Coming Soon"/>
                <a:ea typeface="Coming Soon"/>
                <a:cs typeface="Coming Soon"/>
                <a:sym typeface="Coming Soon"/>
              </a:rPr>
              <a:t> </a:t>
            </a:r>
            <a:r>
              <a:rPr b="1" lang="en" sz="1200">
                <a:latin typeface="Coming Soon"/>
                <a:ea typeface="Coming Soon"/>
                <a:cs typeface="Coming Soon"/>
                <a:sym typeface="Coming Soon"/>
              </a:rPr>
              <a:t>Activity: Our activity today is called Thinking Like a Historian. We will be making a decision on whether we think the history we learned yesterday was valid or not.</a:t>
            </a:r>
            <a:endParaRPr b="1" sz="3600">
              <a:solidFill>
                <a:srgbClr val="0000FF"/>
              </a:solidFill>
              <a:latin typeface="Coming Soon"/>
              <a:ea typeface="Coming Soon"/>
              <a:cs typeface="Coming Soon"/>
              <a:sym typeface="Coming Soon"/>
            </a:endParaRPr>
          </a:p>
          <a:p>
            <a:pPr indent="0" lvl="0" marL="0" rtl="0">
              <a:spcBef>
                <a:spcPts val="0"/>
              </a:spcBef>
              <a:spcAft>
                <a:spcPts val="0"/>
              </a:spcAft>
              <a:buNone/>
            </a:pPr>
            <a:r>
              <a:rPr b="1" lang="en" sz="3000">
                <a:solidFill>
                  <a:srgbClr val="0000FF"/>
                </a:solidFill>
                <a:latin typeface="Coming Soon"/>
                <a:ea typeface="Coming Soon"/>
                <a:cs typeface="Coming Soon"/>
                <a:sym typeface="Coming Soon"/>
              </a:rPr>
              <a:t>M - </a:t>
            </a:r>
            <a:r>
              <a:rPr b="1" lang="en" sz="1200">
                <a:latin typeface="Coming Soon"/>
                <a:ea typeface="Coming Soon"/>
                <a:cs typeface="Coming Soon"/>
                <a:sym typeface="Coming Soon"/>
              </a:rPr>
              <a:t>Movement: We will be moving around the room! When we move we will go quietly, and we need to be careful and watch out for others and things on the floor. </a:t>
            </a:r>
            <a:endParaRPr b="1" sz="1200">
              <a:latin typeface="Coming Soon"/>
              <a:ea typeface="Coming Soon"/>
              <a:cs typeface="Coming Soon"/>
              <a:sym typeface="Coming Soon"/>
            </a:endParaRPr>
          </a:p>
          <a:p>
            <a:pPr indent="0" lvl="0" marL="0" rtl="0">
              <a:spcBef>
                <a:spcPts val="0"/>
              </a:spcBef>
              <a:spcAft>
                <a:spcPts val="0"/>
              </a:spcAft>
              <a:buNone/>
            </a:pPr>
            <a:r>
              <a:rPr b="1" lang="en" sz="3000">
                <a:solidFill>
                  <a:srgbClr val="0000FF"/>
                </a:solidFill>
                <a:latin typeface="Coming Soon"/>
                <a:ea typeface="Coming Soon"/>
                <a:cs typeface="Coming Soon"/>
                <a:sym typeface="Coming Soon"/>
              </a:rPr>
              <a:t>P - </a:t>
            </a:r>
            <a:r>
              <a:rPr b="1" lang="en" sz="1200">
                <a:latin typeface="Coming Soon"/>
                <a:ea typeface="Coming Soon"/>
                <a:cs typeface="Coming Soon"/>
                <a:sym typeface="Coming Soon"/>
              </a:rPr>
              <a:t>Participation: Please participate as much as possible! We are here to have fun and the more you participate, the more fun we are going to have.</a:t>
            </a:r>
            <a:endParaRPr b="1" sz="3600">
              <a:solidFill>
                <a:srgbClr val="0000FF"/>
              </a:solidFill>
              <a:latin typeface="Coming Soon"/>
              <a:ea typeface="Coming Soon"/>
              <a:cs typeface="Coming Soon"/>
              <a:sym typeface="Coming Soon"/>
            </a:endParaRPr>
          </a:p>
          <a:p>
            <a:pPr indent="0" lvl="0" marL="0" rtl="0">
              <a:spcBef>
                <a:spcPts val="0"/>
              </a:spcBef>
              <a:spcAft>
                <a:spcPts val="0"/>
              </a:spcAft>
              <a:buNone/>
            </a:pPr>
            <a:r>
              <a:rPr b="1" lang="en" sz="3000">
                <a:solidFill>
                  <a:srgbClr val="0000FF"/>
                </a:solidFill>
                <a:latin typeface="Coming Soon"/>
                <a:ea typeface="Coming Soon"/>
                <a:cs typeface="Coming Soon"/>
                <a:sym typeface="Coming Soon"/>
              </a:rPr>
              <a:t>S - </a:t>
            </a:r>
            <a:r>
              <a:rPr b="1" lang="en" sz="1200">
                <a:latin typeface="Coming Soon"/>
                <a:ea typeface="Coming Soon"/>
                <a:cs typeface="Coming Soon"/>
                <a:sym typeface="Coming Soon"/>
              </a:rPr>
              <a:t>Success: Once you learn about SCIM-C and the documents you will be Thinking Like a Historian, and therefore you will be successful!</a:t>
            </a:r>
            <a:endParaRPr b="1" sz="1200">
              <a:latin typeface="Coming Soon"/>
              <a:ea typeface="Coming Soon"/>
              <a:cs typeface="Coming Soon"/>
              <a:sym typeface="Coming Soon"/>
            </a:endParaRPr>
          </a:p>
          <a:p>
            <a:pPr indent="0" lvl="0" marL="0" rtl="0">
              <a:spcBef>
                <a:spcPts val="0"/>
              </a:spcBef>
              <a:spcAft>
                <a:spcPts val="0"/>
              </a:spcAft>
              <a:buNone/>
            </a:pPr>
            <a:r>
              <a:t/>
            </a:r>
            <a:endParaRPr sz="1200"/>
          </a:p>
          <a:p>
            <a:pPr indent="0" lvl="0" marL="0" rtl="0">
              <a:spcBef>
                <a:spcPts val="0"/>
              </a:spcBef>
              <a:spcAft>
                <a:spcPts val="0"/>
              </a:spcAft>
              <a:buNone/>
            </a:pPr>
            <a:r>
              <a:t/>
            </a:r>
            <a:endParaRPr/>
          </a:p>
        </p:txBody>
      </p:sp>
      <p:pic>
        <p:nvPicPr>
          <p:cNvPr id="441" name="Shape 441"/>
          <p:cNvPicPr preferRelativeResize="0"/>
          <p:nvPr/>
        </p:nvPicPr>
        <p:blipFill>
          <a:blip r:embed="rId3">
            <a:alphaModFix/>
          </a:blip>
          <a:stretch>
            <a:fillRect/>
          </a:stretch>
        </p:blipFill>
        <p:spPr>
          <a:xfrm>
            <a:off x="8306250" y="93975"/>
            <a:ext cx="837750" cy="837750"/>
          </a:xfrm>
          <a:prstGeom prst="rect">
            <a:avLst/>
          </a:prstGeom>
          <a:noFill/>
          <a:ln>
            <a:noFill/>
          </a:ln>
        </p:spPr>
      </p:pic>
      <p:pic>
        <p:nvPicPr>
          <p:cNvPr id="442" name="Shape 442"/>
          <p:cNvPicPr preferRelativeResize="0"/>
          <p:nvPr/>
        </p:nvPicPr>
        <p:blipFill>
          <a:blip r:embed="rId4">
            <a:alphaModFix/>
          </a:blip>
          <a:stretch>
            <a:fillRect/>
          </a:stretch>
        </p:blipFill>
        <p:spPr>
          <a:xfrm>
            <a:off x="0" y="0"/>
            <a:ext cx="968175" cy="968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Shape 447"/>
          <p:cNvSpPr txBox="1"/>
          <p:nvPr>
            <p:ph type="title"/>
          </p:nvPr>
        </p:nvSpPr>
        <p:spPr>
          <a:xfrm>
            <a:off x="1483825" y="764900"/>
            <a:ext cx="6575700" cy="98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000000"/>
                </a:solidFill>
                <a:latin typeface="Coming Soon"/>
                <a:ea typeface="Coming Soon"/>
                <a:cs typeface="Coming Soon"/>
                <a:sym typeface="Coming Soon"/>
              </a:rPr>
              <a:t>What is </a:t>
            </a:r>
            <a:r>
              <a:rPr b="1" lang="en" sz="3600">
                <a:solidFill>
                  <a:srgbClr val="9900FF"/>
                </a:solidFill>
                <a:latin typeface="Coming Soon"/>
                <a:ea typeface="Coming Soon"/>
                <a:cs typeface="Coming Soon"/>
                <a:sym typeface="Coming Soon"/>
              </a:rPr>
              <a:t>S</a:t>
            </a:r>
            <a:r>
              <a:rPr b="1" lang="en" sz="3600">
                <a:solidFill>
                  <a:srgbClr val="0000FF"/>
                </a:solidFill>
                <a:latin typeface="Coming Soon"/>
                <a:ea typeface="Coming Soon"/>
                <a:cs typeface="Coming Soon"/>
                <a:sym typeface="Coming Soon"/>
              </a:rPr>
              <a:t>C</a:t>
            </a:r>
            <a:r>
              <a:rPr b="1" lang="en" sz="3600">
                <a:solidFill>
                  <a:srgbClr val="FF00FF"/>
                </a:solidFill>
                <a:latin typeface="Coming Soon"/>
                <a:ea typeface="Coming Soon"/>
                <a:cs typeface="Coming Soon"/>
                <a:sym typeface="Coming Soon"/>
              </a:rPr>
              <a:t>I</a:t>
            </a:r>
            <a:r>
              <a:rPr b="1" lang="en" sz="3600">
                <a:solidFill>
                  <a:srgbClr val="FF9900"/>
                </a:solidFill>
                <a:latin typeface="Coming Soon"/>
                <a:ea typeface="Coming Soon"/>
                <a:cs typeface="Coming Soon"/>
                <a:sym typeface="Coming Soon"/>
              </a:rPr>
              <a:t>M</a:t>
            </a:r>
            <a:r>
              <a:rPr b="1" lang="en" sz="3600">
                <a:solidFill>
                  <a:srgbClr val="000000"/>
                </a:solidFill>
                <a:latin typeface="Coming Soon"/>
                <a:ea typeface="Coming Soon"/>
                <a:cs typeface="Coming Soon"/>
                <a:sym typeface="Coming Soon"/>
              </a:rPr>
              <a:t>-</a:t>
            </a:r>
            <a:r>
              <a:rPr b="1" lang="en" sz="3600">
                <a:solidFill>
                  <a:srgbClr val="980000"/>
                </a:solidFill>
                <a:latin typeface="Coming Soon"/>
                <a:ea typeface="Coming Soon"/>
                <a:cs typeface="Coming Soon"/>
                <a:sym typeface="Coming Soon"/>
              </a:rPr>
              <a:t>C</a:t>
            </a:r>
            <a:r>
              <a:rPr b="1" lang="en" sz="3600">
                <a:solidFill>
                  <a:srgbClr val="000000"/>
                </a:solidFill>
                <a:latin typeface="Coming Soon"/>
                <a:ea typeface="Coming Soon"/>
                <a:cs typeface="Coming Soon"/>
                <a:sym typeface="Coming Soon"/>
              </a:rPr>
              <a:t>?</a:t>
            </a:r>
            <a:endParaRPr b="1" sz="3600">
              <a:solidFill>
                <a:srgbClr val="000000"/>
              </a:solidFill>
              <a:latin typeface="Coming Soon"/>
              <a:ea typeface="Coming Soon"/>
              <a:cs typeface="Coming Soon"/>
              <a:sym typeface="Coming Soon"/>
            </a:endParaRPr>
          </a:p>
        </p:txBody>
      </p:sp>
      <p:sp>
        <p:nvSpPr>
          <p:cNvPr id="448" name="Shape 448"/>
          <p:cNvSpPr txBox="1"/>
          <p:nvPr>
            <p:ph idx="1" type="body"/>
          </p:nvPr>
        </p:nvSpPr>
        <p:spPr>
          <a:xfrm>
            <a:off x="3426700" y="1746788"/>
            <a:ext cx="5185200" cy="3674700"/>
          </a:xfrm>
          <a:prstGeom prst="rect">
            <a:avLst/>
          </a:prstGeom>
        </p:spPr>
        <p:txBody>
          <a:bodyPr anchorCtr="0" anchor="t" bIns="91425" lIns="91425" spcFirstLastPara="1" rIns="91425" wrap="square" tIns="91425">
            <a:noAutofit/>
          </a:bodyPr>
          <a:lstStyle/>
          <a:p>
            <a:pPr indent="0" lvl="0" marL="0" rtl="0">
              <a:spcBef>
                <a:spcPts val="600"/>
              </a:spcBef>
              <a:spcAft>
                <a:spcPts val="0"/>
              </a:spcAft>
              <a:buNone/>
            </a:pPr>
            <a:r>
              <a:rPr b="1" lang="en">
                <a:solidFill>
                  <a:srgbClr val="9900FF"/>
                </a:solidFill>
                <a:latin typeface="Coming Soon"/>
                <a:ea typeface="Coming Soon"/>
                <a:cs typeface="Coming Soon"/>
                <a:sym typeface="Coming Soon"/>
              </a:rPr>
              <a:t>S- Summarizing</a:t>
            </a:r>
            <a:endParaRPr b="1">
              <a:solidFill>
                <a:srgbClr val="9900FF"/>
              </a:solidFill>
              <a:latin typeface="Coming Soon"/>
              <a:ea typeface="Coming Soon"/>
              <a:cs typeface="Coming Soon"/>
              <a:sym typeface="Coming Soon"/>
            </a:endParaRPr>
          </a:p>
          <a:p>
            <a:pPr indent="0" lvl="0" marL="0" rtl="0">
              <a:spcBef>
                <a:spcPts val="600"/>
              </a:spcBef>
              <a:spcAft>
                <a:spcPts val="0"/>
              </a:spcAft>
              <a:buNone/>
            </a:pPr>
            <a:r>
              <a:rPr b="1" lang="en">
                <a:solidFill>
                  <a:srgbClr val="0000FF"/>
                </a:solidFill>
                <a:latin typeface="Coming Soon"/>
                <a:ea typeface="Coming Soon"/>
                <a:cs typeface="Coming Soon"/>
                <a:sym typeface="Coming Soon"/>
              </a:rPr>
              <a:t>C- Contextualizing</a:t>
            </a:r>
            <a:endParaRPr b="1">
              <a:solidFill>
                <a:srgbClr val="0000FF"/>
              </a:solidFill>
              <a:latin typeface="Coming Soon"/>
              <a:ea typeface="Coming Soon"/>
              <a:cs typeface="Coming Soon"/>
              <a:sym typeface="Coming Soon"/>
            </a:endParaRPr>
          </a:p>
          <a:p>
            <a:pPr indent="0" lvl="0" marL="0" rtl="0">
              <a:spcBef>
                <a:spcPts val="600"/>
              </a:spcBef>
              <a:spcAft>
                <a:spcPts val="0"/>
              </a:spcAft>
              <a:buNone/>
            </a:pPr>
            <a:r>
              <a:rPr b="1" lang="en">
                <a:solidFill>
                  <a:srgbClr val="FF00FF"/>
                </a:solidFill>
                <a:latin typeface="Coming Soon"/>
                <a:ea typeface="Coming Soon"/>
                <a:cs typeface="Coming Soon"/>
                <a:sym typeface="Coming Soon"/>
              </a:rPr>
              <a:t>I- Inferring</a:t>
            </a:r>
            <a:endParaRPr b="1">
              <a:solidFill>
                <a:srgbClr val="FF00FF"/>
              </a:solidFill>
              <a:latin typeface="Coming Soon"/>
              <a:ea typeface="Coming Soon"/>
              <a:cs typeface="Coming Soon"/>
              <a:sym typeface="Coming Soon"/>
            </a:endParaRPr>
          </a:p>
          <a:p>
            <a:pPr indent="0" lvl="0" marL="0" rtl="0">
              <a:spcBef>
                <a:spcPts val="600"/>
              </a:spcBef>
              <a:spcAft>
                <a:spcPts val="0"/>
              </a:spcAft>
              <a:buNone/>
            </a:pPr>
            <a:r>
              <a:rPr b="1" lang="en">
                <a:solidFill>
                  <a:srgbClr val="FF9900"/>
                </a:solidFill>
                <a:latin typeface="Coming Soon"/>
                <a:ea typeface="Coming Soon"/>
                <a:cs typeface="Coming Soon"/>
                <a:sym typeface="Coming Soon"/>
              </a:rPr>
              <a:t>M- Monitoring</a:t>
            </a:r>
            <a:endParaRPr b="1">
              <a:solidFill>
                <a:srgbClr val="FF9900"/>
              </a:solidFill>
              <a:latin typeface="Coming Soon"/>
              <a:ea typeface="Coming Soon"/>
              <a:cs typeface="Coming Soon"/>
              <a:sym typeface="Coming Soon"/>
            </a:endParaRPr>
          </a:p>
          <a:p>
            <a:pPr indent="0" lvl="0" marL="0" rtl="0">
              <a:spcBef>
                <a:spcPts val="600"/>
              </a:spcBef>
              <a:spcAft>
                <a:spcPts val="0"/>
              </a:spcAft>
              <a:buNone/>
            </a:pPr>
            <a:r>
              <a:rPr b="1" lang="en">
                <a:solidFill>
                  <a:srgbClr val="980000"/>
                </a:solidFill>
                <a:latin typeface="Coming Soon"/>
                <a:ea typeface="Coming Soon"/>
                <a:cs typeface="Coming Soon"/>
                <a:sym typeface="Coming Soon"/>
              </a:rPr>
              <a:t>C- Corroborating</a:t>
            </a:r>
            <a:endParaRPr b="1">
              <a:solidFill>
                <a:srgbClr val="980000"/>
              </a:solidFill>
              <a:latin typeface="Coming Soon"/>
              <a:ea typeface="Coming Soon"/>
              <a:cs typeface="Coming Soon"/>
              <a:sym typeface="Coming Soon"/>
            </a:endParaRPr>
          </a:p>
        </p:txBody>
      </p:sp>
      <p:sp>
        <p:nvSpPr>
          <p:cNvPr id="449" name="Shape 449"/>
          <p:cNvSpPr txBox="1"/>
          <p:nvPr/>
        </p:nvSpPr>
        <p:spPr>
          <a:xfrm rot="841317">
            <a:off x="6444574" y="2346323"/>
            <a:ext cx="2041738" cy="128815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BF9000"/>
                </a:solidFill>
                <a:latin typeface="Coming Soon"/>
                <a:ea typeface="Coming Soon"/>
                <a:cs typeface="Coming Soon"/>
                <a:sym typeface="Coming Soon"/>
              </a:rPr>
              <a:t>Historical Scene Investigation!</a:t>
            </a:r>
            <a:endParaRPr b="1" sz="2000">
              <a:solidFill>
                <a:srgbClr val="BF9000"/>
              </a:solidFill>
              <a:latin typeface="Coming Soon"/>
              <a:ea typeface="Coming Soon"/>
              <a:cs typeface="Coming Soon"/>
              <a:sym typeface="Coming Soon"/>
            </a:endParaRPr>
          </a:p>
        </p:txBody>
      </p:sp>
      <p:pic>
        <p:nvPicPr>
          <p:cNvPr id="450" name="Shape 450"/>
          <p:cNvPicPr preferRelativeResize="0"/>
          <p:nvPr/>
        </p:nvPicPr>
        <p:blipFill>
          <a:blip r:embed="rId3">
            <a:alphaModFix/>
          </a:blip>
          <a:stretch>
            <a:fillRect/>
          </a:stretch>
        </p:blipFill>
        <p:spPr>
          <a:xfrm>
            <a:off x="1258775" y="1946875"/>
            <a:ext cx="1870250" cy="2372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Shape 455"/>
          <p:cNvSpPr txBox="1"/>
          <p:nvPr>
            <p:ph type="title"/>
          </p:nvPr>
        </p:nvSpPr>
        <p:spPr>
          <a:xfrm>
            <a:off x="1182750" y="835550"/>
            <a:ext cx="7105500" cy="98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9900FF"/>
                </a:solidFill>
                <a:latin typeface="Coming Soon"/>
                <a:ea typeface="Coming Soon"/>
                <a:cs typeface="Coming Soon"/>
                <a:sym typeface="Coming Soon"/>
              </a:rPr>
              <a:t>Summarizing </a:t>
            </a:r>
            <a:endParaRPr b="1" sz="3600">
              <a:solidFill>
                <a:srgbClr val="9900FF"/>
              </a:solidFill>
              <a:latin typeface="Coming Soon"/>
              <a:ea typeface="Coming Soon"/>
              <a:cs typeface="Coming Soon"/>
              <a:sym typeface="Coming Soon"/>
            </a:endParaRPr>
          </a:p>
        </p:txBody>
      </p:sp>
      <p:sp>
        <p:nvSpPr>
          <p:cNvPr id="456" name="Shape 456"/>
          <p:cNvSpPr txBox="1"/>
          <p:nvPr>
            <p:ph idx="1" type="body"/>
          </p:nvPr>
        </p:nvSpPr>
        <p:spPr>
          <a:xfrm>
            <a:off x="1082850" y="2083300"/>
            <a:ext cx="7305300" cy="2495400"/>
          </a:xfrm>
          <a:prstGeom prst="rect">
            <a:avLst/>
          </a:prstGeom>
        </p:spPr>
        <p:txBody>
          <a:bodyPr anchorCtr="0" anchor="t" bIns="91425" lIns="91425" spcFirstLastPara="1" rIns="91425" wrap="square" tIns="91425">
            <a:noAutofit/>
          </a:bodyPr>
          <a:lstStyle/>
          <a:p>
            <a:pPr indent="0" lvl="0" marL="0" rtl="0">
              <a:lnSpc>
                <a:spcPct val="115000"/>
              </a:lnSpc>
              <a:spcBef>
                <a:spcPts val="900"/>
              </a:spcBef>
              <a:spcAft>
                <a:spcPts val="0"/>
              </a:spcAft>
              <a:buClr>
                <a:schemeClr val="dk1"/>
              </a:buClr>
              <a:buSzPts val="1100"/>
              <a:buFont typeface="Arial"/>
              <a:buNone/>
            </a:pPr>
            <a:r>
              <a:rPr b="1" lang="en" sz="1800">
                <a:solidFill>
                  <a:srgbClr val="9900FF"/>
                </a:solidFill>
                <a:latin typeface="Coming Soon"/>
                <a:ea typeface="Coming Soon"/>
                <a:cs typeface="Coming Soon"/>
                <a:sym typeface="Coming Soon"/>
              </a:rPr>
              <a:t>1. What type of historical document is the source?</a:t>
            </a:r>
            <a:endParaRPr b="1" sz="1800">
              <a:solidFill>
                <a:srgbClr val="9900FF"/>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9900FF"/>
                </a:solidFill>
                <a:latin typeface="Coming Soon"/>
                <a:ea typeface="Coming Soon"/>
                <a:cs typeface="Coming Soon"/>
                <a:sym typeface="Coming Soon"/>
              </a:rPr>
              <a:t>2. What specific information, details, and/or perspectives does the source provide?</a:t>
            </a:r>
            <a:endParaRPr b="1" sz="1800">
              <a:solidFill>
                <a:srgbClr val="9900FF"/>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9900FF"/>
                </a:solidFill>
                <a:latin typeface="Coming Soon"/>
                <a:ea typeface="Coming Soon"/>
                <a:cs typeface="Coming Soon"/>
                <a:sym typeface="Coming Soon"/>
              </a:rPr>
              <a:t>3. What are the subject, audience, and/or purpose of the source?</a:t>
            </a:r>
            <a:endParaRPr b="1" sz="1800">
              <a:solidFill>
                <a:srgbClr val="9900FF"/>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9900FF"/>
                </a:solidFill>
                <a:latin typeface="Coming Soon"/>
                <a:ea typeface="Coming Soon"/>
                <a:cs typeface="Coming Soon"/>
                <a:sym typeface="Coming Soon"/>
              </a:rPr>
              <a:t>4. What does the source directly tell us?</a:t>
            </a:r>
            <a:endParaRPr b="1" sz="1800">
              <a:solidFill>
                <a:srgbClr val="9900FF"/>
              </a:solidFill>
              <a:latin typeface="Coming Soon"/>
              <a:ea typeface="Coming Soon"/>
              <a:cs typeface="Coming Soon"/>
              <a:sym typeface="Coming Soon"/>
            </a:endParaRPr>
          </a:p>
          <a:p>
            <a:pPr indent="0" lvl="0" marL="0" rtl="0">
              <a:spcBef>
                <a:spcPts val="900"/>
              </a:spcBef>
              <a:spcAft>
                <a:spcPts val="0"/>
              </a:spcAft>
              <a:buNone/>
            </a:pPr>
            <a:r>
              <a:t/>
            </a:r>
            <a:endParaRPr sz="2400"/>
          </a:p>
        </p:txBody>
      </p:sp>
      <p:sp>
        <p:nvSpPr>
          <p:cNvPr id="457" name="Shape 457"/>
          <p:cNvSpPr txBox="1"/>
          <p:nvPr/>
        </p:nvSpPr>
        <p:spPr>
          <a:xfrm rot="-1336126">
            <a:off x="-482554" y="258933"/>
            <a:ext cx="2636219" cy="52969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9900FF"/>
                </a:solidFill>
                <a:latin typeface="Coming Soon"/>
                <a:ea typeface="Coming Soon"/>
                <a:cs typeface="Coming Soon"/>
                <a:sym typeface="Coming Soon"/>
              </a:rPr>
              <a:t>S</a:t>
            </a:r>
            <a:r>
              <a:rPr b="1" lang="en" sz="3600">
                <a:solidFill>
                  <a:srgbClr val="0000FF"/>
                </a:solidFill>
                <a:latin typeface="Coming Soon"/>
                <a:ea typeface="Coming Soon"/>
                <a:cs typeface="Coming Soon"/>
                <a:sym typeface="Coming Soon"/>
              </a:rPr>
              <a:t>C</a:t>
            </a:r>
            <a:r>
              <a:rPr b="1" lang="en" sz="3600">
                <a:solidFill>
                  <a:srgbClr val="FF00FF"/>
                </a:solidFill>
                <a:latin typeface="Coming Soon"/>
                <a:ea typeface="Coming Soon"/>
                <a:cs typeface="Coming Soon"/>
                <a:sym typeface="Coming Soon"/>
              </a:rPr>
              <a:t>I</a:t>
            </a:r>
            <a:r>
              <a:rPr b="1" lang="en" sz="3600">
                <a:solidFill>
                  <a:srgbClr val="FF9900"/>
                </a:solidFill>
                <a:latin typeface="Coming Soon"/>
                <a:ea typeface="Coming Soon"/>
                <a:cs typeface="Coming Soon"/>
                <a:sym typeface="Coming Soon"/>
              </a:rPr>
              <a:t>M</a:t>
            </a:r>
            <a:r>
              <a:rPr b="1" lang="en" sz="3600">
                <a:solidFill>
                  <a:schemeClr val="dk1"/>
                </a:solidFill>
                <a:latin typeface="Coming Soon"/>
                <a:ea typeface="Coming Soon"/>
                <a:cs typeface="Coming Soon"/>
                <a:sym typeface="Coming Soon"/>
              </a:rPr>
              <a:t>-</a:t>
            </a:r>
            <a:r>
              <a:rPr b="1" lang="en" sz="3600">
                <a:solidFill>
                  <a:srgbClr val="980000"/>
                </a:solidFill>
                <a:latin typeface="Coming Soon"/>
                <a:ea typeface="Coming Soon"/>
                <a:cs typeface="Coming Soon"/>
                <a:sym typeface="Coming Soon"/>
              </a:rPr>
              <a:t>C</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Shape 462"/>
          <p:cNvSpPr txBox="1"/>
          <p:nvPr>
            <p:ph type="title"/>
          </p:nvPr>
        </p:nvSpPr>
        <p:spPr>
          <a:xfrm>
            <a:off x="1353550" y="682550"/>
            <a:ext cx="7215000" cy="98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0000FF"/>
                </a:solidFill>
                <a:latin typeface="Coming Soon"/>
                <a:ea typeface="Coming Soon"/>
                <a:cs typeface="Coming Soon"/>
                <a:sym typeface="Coming Soon"/>
              </a:rPr>
              <a:t>Contextualizing </a:t>
            </a:r>
            <a:endParaRPr b="1" sz="3600">
              <a:solidFill>
                <a:srgbClr val="0000FF"/>
              </a:solidFill>
              <a:latin typeface="Coming Soon"/>
              <a:ea typeface="Coming Soon"/>
              <a:cs typeface="Coming Soon"/>
              <a:sym typeface="Coming Soon"/>
            </a:endParaRPr>
          </a:p>
        </p:txBody>
      </p:sp>
      <p:sp>
        <p:nvSpPr>
          <p:cNvPr id="463" name="Shape 463"/>
          <p:cNvSpPr txBox="1"/>
          <p:nvPr>
            <p:ph idx="1" type="body"/>
          </p:nvPr>
        </p:nvSpPr>
        <p:spPr>
          <a:xfrm>
            <a:off x="1353550" y="1871450"/>
            <a:ext cx="7034700" cy="2624700"/>
          </a:xfrm>
          <a:prstGeom prst="rect">
            <a:avLst/>
          </a:prstGeom>
        </p:spPr>
        <p:txBody>
          <a:bodyPr anchorCtr="0" anchor="t" bIns="91425" lIns="91425" spcFirstLastPara="1" rIns="91425" wrap="square" tIns="91425">
            <a:noAutofit/>
          </a:bodyPr>
          <a:lstStyle/>
          <a:p>
            <a:pPr indent="0" lvl="0" marL="0" rtl="0">
              <a:lnSpc>
                <a:spcPct val="115000"/>
              </a:lnSpc>
              <a:spcBef>
                <a:spcPts val="900"/>
              </a:spcBef>
              <a:spcAft>
                <a:spcPts val="0"/>
              </a:spcAft>
              <a:buClr>
                <a:schemeClr val="dk1"/>
              </a:buClr>
              <a:buSzPts val="1100"/>
              <a:buFont typeface="Arial"/>
              <a:buNone/>
            </a:pPr>
            <a:r>
              <a:rPr b="1" lang="en" sz="1800">
                <a:solidFill>
                  <a:srgbClr val="0000FF"/>
                </a:solidFill>
                <a:latin typeface="Coming Soon"/>
                <a:ea typeface="Coming Soon"/>
                <a:cs typeface="Coming Soon"/>
                <a:sym typeface="Coming Soon"/>
              </a:rPr>
              <a:t>1. Who produced the source?</a:t>
            </a:r>
            <a:endParaRPr b="1" sz="1800">
              <a:solidFill>
                <a:srgbClr val="0000FF"/>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0000FF"/>
                </a:solidFill>
                <a:latin typeface="Coming Soon"/>
                <a:ea typeface="Coming Soon"/>
                <a:cs typeface="Coming Soon"/>
                <a:sym typeface="Coming Soon"/>
              </a:rPr>
              <a:t>2. When, why, and where was the source produced?</a:t>
            </a:r>
            <a:endParaRPr b="1" sz="1800">
              <a:solidFill>
                <a:srgbClr val="0000FF"/>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0000FF"/>
                </a:solidFill>
                <a:latin typeface="Coming Soon"/>
                <a:ea typeface="Coming Soon"/>
                <a:cs typeface="Coming Soon"/>
                <a:sym typeface="Coming Soon"/>
              </a:rPr>
              <a:t>3. What was happening locally and globally at the time the source was produced?</a:t>
            </a:r>
            <a:endParaRPr b="1" sz="1800">
              <a:solidFill>
                <a:srgbClr val="0000FF"/>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0000FF"/>
                </a:solidFill>
                <a:latin typeface="Coming Soon"/>
                <a:ea typeface="Coming Soon"/>
                <a:cs typeface="Coming Soon"/>
                <a:sym typeface="Coming Soon"/>
              </a:rPr>
              <a:t>4. What summarizing information can place the source in time, space, and place?</a:t>
            </a:r>
            <a:endParaRPr b="1" sz="1800">
              <a:solidFill>
                <a:srgbClr val="0000FF"/>
              </a:solidFill>
              <a:latin typeface="Coming Soon"/>
              <a:ea typeface="Coming Soon"/>
              <a:cs typeface="Coming Soon"/>
              <a:sym typeface="Coming Soon"/>
            </a:endParaRPr>
          </a:p>
          <a:p>
            <a:pPr indent="0" lvl="0" marL="0" rtl="0">
              <a:spcBef>
                <a:spcPts val="900"/>
              </a:spcBef>
              <a:spcAft>
                <a:spcPts val="0"/>
              </a:spcAft>
              <a:buNone/>
            </a:pPr>
            <a:r>
              <a:t/>
            </a:r>
            <a:endParaRPr/>
          </a:p>
        </p:txBody>
      </p:sp>
      <p:sp>
        <p:nvSpPr>
          <p:cNvPr id="464" name="Shape 464"/>
          <p:cNvSpPr txBox="1"/>
          <p:nvPr/>
        </p:nvSpPr>
        <p:spPr>
          <a:xfrm rot="-1333708">
            <a:off x="-494068" y="176334"/>
            <a:ext cx="2533698" cy="89420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9900FF"/>
                </a:solidFill>
                <a:latin typeface="Coming Soon"/>
                <a:ea typeface="Coming Soon"/>
                <a:cs typeface="Coming Soon"/>
                <a:sym typeface="Coming Soon"/>
              </a:rPr>
              <a:t>S</a:t>
            </a:r>
            <a:r>
              <a:rPr b="1" lang="en" sz="3600">
                <a:solidFill>
                  <a:srgbClr val="0000FF"/>
                </a:solidFill>
                <a:latin typeface="Coming Soon"/>
                <a:ea typeface="Coming Soon"/>
                <a:cs typeface="Coming Soon"/>
                <a:sym typeface="Coming Soon"/>
              </a:rPr>
              <a:t>C</a:t>
            </a:r>
            <a:r>
              <a:rPr b="1" lang="en" sz="3600">
                <a:solidFill>
                  <a:srgbClr val="FF00FF"/>
                </a:solidFill>
                <a:latin typeface="Coming Soon"/>
                <a:ea typeface="Coming Soon"/>
                <a:cs typeface="Coming Soon"/>
                <a:sym typeface="Coming Soon"/>
              </a:rPr>
              <a:t>I</a:t>
            </a:r>
            <a:r>
              <a:rPr b="1" lang="en" sz="3600">
                <a:solidFill>
                  <a:srgbClr val="FF9900"/>
                </a:solidFill>
                <a:latin typeface="Coming Soon"/>
                <a:ea typeface="Coming Soon"/>
                <a:cs typeface="Coming Soon"/>
                <a:sym typeface="Coming Soon"/>
              </a:rPr>
              <a:t>M</a:t>
            </a:r>
            <a:r>
              <a:rPr b="1" lang="en" sz="3600">
                <a:solidFill>
                  <a:schemeClr val="dk1"/>
                </a:solidFill>
                <a:latin typeface="Coming Soon"/>
                <a:ea typeface="Coming Soon"/>
                <a:cs typeface="Coming Soon"/>
                <a:sym typeface="Coming Soon"/>
              </a:rPr>
              <a:t>-</a:t>
            </a:r>
            <a:r>
              <a:rPr b="1" lang="en" sz="3600">
                <a:solidFill>
                  <a:srgbClr val="980000"/>
                </a:solidFill>
                <a:latin typeface="Coming Soon"/>
                <a:ea typeface="Coming Soon"/>
                <a:cs typeface="Coming Soon"/>
                <a:sym typeface="Coming Soon"/>
              </a:rPr>
              <a:t>C</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Shape 469"/>
          <p:cNvSpPr txBox="1"/>
          <p:nvPr>
            <p:ph type="title"/>
          </p:nvPr>
        </p:nvSpPr>
        <p:spPr>
          <a:xfrm>
            <a:off x="1306475" y="764925"/>
            <a:ext cx="7238400" cy="98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00FF"/>
                </a:solidFill>
                <a:latin typeface="Coming Soon"/>
                <a:ea typeface="Coming Soon"/>
                <a:cs typeface="Coming Soon"/>
                <a:sym typeface="Coming Soon"/>
              </a:rPr>
              <a:t>Inferring</a:t>
            </a:r>
            <a:endParaRPr b="1" sz="3600">
              <a:solidFill>
                <a:srgbClr val="FF00FF"/>
              </a:solidFill>
              <a:latin typeface="Coming Soon"/>
              <a:ea typeface="Coming Soon"/>
              <a:cs typeface="Coming Soon"/>
              <a:sym typeface="Coming Soon"/>
            </a:endParaRPr>
          </a:p>
        </p:txBody>
      </p:sp>
      <p:sp>
        <p:nvSpPr>
          <p:cNvPr id="470" name="Shape 470"/>
          <p:cNvSpPr txBox="1"/>
          <p:nvPr>
            <p:ph idx="1" type="body"/>
          </p:nvPr>
        </p:nvSpPr>
        <p:spPr>
          <a:xfrm>
            <a:off x="1306475" y="1953850"/>
            <a:ext cx="7081800" cy="2730900"/>
          </a:xfrm>
          <a:prstGeom prst="rect">
            <a:avLst/>
          </a:prstGeom>
        </p:spPr>
        <p:txBody>
          <a:bodyPr anchorCtr="0" anchor="t" bIns="91425" lIns="91425" spcFirstLastPara="1" rIns="91425" wrap="square" tIns="91425">
            <a:noAutofit/>
          </a:bodyPr>
          <a:lstStyle/>
          <a:p>
            <a:pPr indent="0" lvl="0" marL="0" rtl="0">
              <a:lnSpc>
                <a:spcPct val="115000"/>
              </a:lnSpc>
              <a:spcBef>
                <a:spcPts val="900"/>
              </a:spcBef>
              <a:spcAft>
                <a:spcPts val="0"/>
              </a:spcAft>
              <a:buClr>
                <a:schemeClr val="dk1"/>
              </a:buClr>
              <a:buSzPts val="1100"/>
              <a:buFont typeface="Arial"/>
              <a:buNone/>
            </a:pPr>
            <a:r>
              <a:rPr b="1" lang="en" sz="1800">
                <a:solidFill>
                  <a:srgbClr val="FF00FF"/>
                </a:solidFill>
                <a:latin typeface="Coming Soon"/>
                <a:ea typeface="Coming Soon"/>
                <a:cs typeface="Coming Soon"/>
                <a:sym typeface="Coming Soon"/>
              </a:rPr>
              <a:t>1. What is suggested by the source?</a:t>
            </a:r>
            <a:endParaRPr b="1" sz="1800">
              <a:solidFill>
                <a:srgbClr val="FF00FF"/>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FF00FF"/>
                </a:solidFill>
                <a:latin typeface="Coming Soon"/>
                <a:ea typeface="Coming Soon"/>
                <a:cs typeface="Coming Soon"/>
                <a:sym typeface="Coming Soon"/>
              </a:rPr>
              <a:t>2. What conclusions may be drawn from the source?</a:t>
            </a:r>
            <a:endParaRPr b="1" sz="1800">
              <a:solidFill>
                <a:srgbClr val="FF00FF"/>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FF00FF"/>
                </a:solidFill>
                <a:latin typeface="Coming Soon"/>
                <a:ea typeface="Coming Soon"/>
                <a:cs typeface="Coming Soon"/>
                <a:sym typeface="Coming Soon"/>
              </a:rPr>
              <a:t>3. What biases are indicated in the source?</a:t>
            </a:r>
            <a:endParaRPr b="1" sz="1800">
              <a:solidFill>
                <a:srgbClr val="FF00FF"/>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FF00FF"/>
                </a:solidFill>
                <a:latin typeface="Coming Soon"/>
                <a:ea typeface="Coming Soon"/>
                <a:cs typeface="Coming Soon"/>
                <a:sym typeface="Coming Soon"/>
              </a:rPr>
              <a:t>4. What contextualizing information, while not directly evident, may be suggested from the source?</a:t>
            </a:r>
            <a:endParaRPr b="1" sz="1800">
              <a:solidFill>
                <a:srgbClr val="FF00FF"/>
              </a:solidFill>
              <a:latin typeface="Coming Soon"/>
              <a:ea typeface="Coming Soon"/>
              <a:cs typeface="Coming Soon"/>
              <a:sym typeface="Coming Soon"/>
            </a:endParaRPr>
          </a:p>
          <a:p>
            <a:pPr indent="0" lvl="0" marL="0" rtl="0">
              <a:spcBef>
                <a:spcPts val="900"/>
              </a:spcBef>
              <a:spcAft>
                <a:spcPts val="0"/>
              </a:spcAft>
              <a:buNone/>
            </a:pPr>
            <a:r>
              <a:t/>
            </a:r>
            <a:endParaRPr/>
          </a:p>
        </p:txBody>
      </p:sp>
      <p:sp>
        <p:nvSpPr>
          <p:cNvPr id="471" name="Shape 471"/>
          <p:cNvSpPr txBox="1"/>
          <p:nvPr/>
        </p:nvSpPr>
        <p:spPr>
          <a:xfrm rot="-1332770">
            <a:off x="-480930" y="315518"/>
            <a:ext cx="2637759" cy="581669"/>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9900FF"/>
                </a:solidFill>
                <a:latin typeface="Coming Soon"/>
                <a:ea typeface="Coming Soon"/>
                <a:cs typeface="Coming Soon"/>
                <a:sym typeface="Coming Soon"/>
              </a:rPr>
              <a:t>S</a:t>
            </a:r>
            <a:r>
              <a:rPr b="1" lang="en" sz="3600">
                <a:solidFill>
                  <a:srgbClr val="0000FF"/>
                </a:solidFill>
                <a:latin typeface="Coming Soon"/>
                <a:ea typeface="Coming Soon"/>
                <a:cs typeface="Coming Soon"/>
                <a:sym typeface="Coming Soon"/>
              </a:rPr>
              <a:t>C</a:t>
            </a:r>
            <a:r>
              <a:rPr b="1" lang="en" sz="3600">
                <a:solidFill>
                  <a:srgbClr val="FF00FF"/>
                </a:solidFill>
                <a:latin typeface="Coming Soon"/>
                <a:ea typeface="Coming Soon"/>
                <a:cs typeface="Coming Soon"/>
                <a:sym typeface="Coming Soon"/>
              </a:rPr>
              <a:t>I</a:t>
            </a:r>
            <a:r>
              <a:rPr b="1" lang="en" sz="3600">
                <a:solidFill>
                  <a:srgbClr val="FF9900"/>
                </a:solidFill>
                <a:latin typeface="Coming Soon"/>
                <a:ea typeface="Coming Soon"/>
                <a:cs typeface="Coming Soon"/>
                <a:sym typeface="Coming Soon"/>
              </a:rPr>
              <a:t>M</a:t>
            </a:r>
            <a:r>
              <a:rPr b="1" lang="en" sz="3600">
                <a:solidFill>
                  <a:schemeClr val="dk1"/>
                </a:solidFill>
                <a:latin typeface="Coming Soon"/>
                <a:ea typeface="Coming Soon"/>
                <a:cs typeface="Coming Soon"/>
                <a:sym typeface="Coming Soon"/>
              </a:rPr>
              <a:t>-</a:t>
            </a:r>
            <a:r>
              <a:rPr b="1" lang="en" sz="3600">
                <a:solidFill>
                  <a:srgbClr val="980000"/>
                </a:solidFill>
                <a:latin typeface="Coming Soon"/>
                <a:ea typeface="Coming Soon"/>
                <a:cs typeface="Coming Soon"/>
                <a:sym typeface="Coming Soon"/>
              </a:rPr>
              <a:t>C</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Shape 476"/>
          <p:cNvSpPr txBox="1"/>
          <p:nvPr>
            <p:ph type="title"/>
          </p:nvPr>
        </p:nvSpPr>
        <p:spPr>
          <a:xfrm>
            <a:off x="1253475" y="760075"/>
            <a:ext cx="6928800" cy="98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9900"/>
                </a:solidFill>
                <a:latin typeface="Coming Soon"/>
                <a:ea typeface="Coming Soon"/>
                <a:cs typeface="Coming Soon"/>
                <a:sym typeface="Coming Soon"/>
              </a:rPr>
              <a:t>Monitoring</a:t>
            </a:r>
            <a:endParaRPr b="1" sz="3600">
              <a:solidFill>
                <a:srgbClr val="FF9900"/>
              </a:solidFill>
              <a:latin typeface="Coming Soon"/>
              <a:ea typeface="Coming Soon"/>
              <a:cs typeface="Coming Soon"/>
              <a:sym typeface="Coming Soon"/>
            </a:endParaRPr>
          </a:p>
        </p:txBody>
      </p:sp>
      <p:sp>
        <p:nvSpPr>
          <p:cNvPr id="477" name="Shape 477"/>
          <p:cNvSpPr txBox="1"/>
          <p:nvPr>
            <p:ph idx="1" type="body"/>
          </p:nvPr>
        </p:nvSpPr>
        <p:spPr>
          <a:xfrm>
            <a:off x="1165225" y="1871450"/>
            <a:ext cx="7391700" cy="2848200"/>
          </a:xfrm>
          <a:prstGeom prst="rect">
            <a:avLst/>
          </a:prstGeom>
        </p:spPr>
        <p:txBody>
          <a:bodyPr anchorCtr="0" anchor="t" bIns="91425" lIns="91425" spcFirstLastPara="1" rIns="91425" wrap="square" tIns="91425">
            <a:noAutofit/>
          </a:bodyPr>
          <a:lstStyle/>
          <a:p>
            <a:pPr indent="0" lvl="0" marL="0" rtl="0">
              <a:lnSpc>
                <a:spcPct val="115000"/>
              </a:lnSpc>
              <a:spcBef>
                <a:spcPts val="900"/>
              </a:spcBef>
              <a:spcAft>
                <a:spcPts val="0"/>
              </a:spcAft>
              <a:buClr>
                <a:schemeClr val="dk1"/>
              </a:buClr>
              <a:buSzPts val="1100"/>
              <a:buFont typeface="Arial"/>
              <a:buNone/>
            </a:pPr>
            <a:r>
              <a:rPr b="1" lang="en" sz="1600">
                <a:solidFill>
                  <a:srgbClr val="FF9900"/>
                </a:solidFill>
                <a:latin typeface="Coming Soon"/>
                <a:ea typeface="Coming Soon"/>
                <a:cs typeface="Coming Soon"/>
                <a:sym typeface="Coming Soon"/>
              </a:rPr>
              <a:t>1. What is missing from the source in terms of evidence that is needed to answer the guiding historical question?</a:t>
            </a:r>
            <a:endParaRPr b="1" sz="1600">
              <a:solidFill>
                <a:srgbClr val="FF9900"/>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600">
                <a:solidFill>
                  <a:srgbClr val="FF9900"/>
                </a:solidFill>
                <a:latin typeface="Coming Soon"/>
                <a:ea typeface="Coming Soon"/>
                <a:cs typeface="Coming Soon"/>
                <a:sym typeface="Coming Soon"/>
              </a:rPr>
              <a:t>2. What ideas, images, or terms need further defining from the source in order to understand the context or period in which the source was created?</a:t>
            </a:r>
            <a:endParaRPr b="1" sz="1600">
              <a:solidFill>
                <a:srgbClr val="FF9900"/>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600">
                <a:solidFill>
                  <a:srgbClr val="FF9900"/>
                </a:solidFill>
                <a:latin typeface="Coming Soon"/>
                <a:ea typeface="Coming Soon"/>
                <a:cs typeface="Coming Soon"/>
                <a:sym typeface="Coming Soon"/>
              </a:rPr>
              <a:t>3. How reliable is the source for its intended purpose in answering the historical question?</a:t>
            </a:r>
            <a:endParaRPr b="1" sz="1600">
              <a:solidFill>
                <a:srgbClr val="FF9900"/>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600">
                <a:solidFill>
                  <a:srgbClr val="FF9900"/>
                </a:solidFill>
                <a:latin typeface="Coming Soon"/>
                <a:ea typeface="Coming Soon"/>
                <a:cs typeface="Coming Soon"/>
                <a:sym typeface="Coming Soon"/>
              </a:rPr>
              <a:t>4. What questions from the previous stages need to be revisited in order to analyze thesource satisfactorily?</a:t>
            </a:r>
            <a:endParaRPr b="1" sz="1600">
              <a:solidFill>
                <a:srgbClr val="FF9900"/>
              </a:solidFill>
              <a:latin typeface="Coming Soon"/>
              <a:ea typeface="Coming Soon"/>
              <a:cs typeface="Coming Soon"/>
              <a:sym typeface="Coming Soon"/>
            </a:endParaRPr>
          </a:p>
          <a:p>
            <a:pPr indent="0" lvl="0" marL="0" rtl="0">
              <a:spcBef>
                <a:spcPts val="900"/>
              </a:spcBef>
              <a:spcAft>
                <a:spcPts val="0"/>
              </a:spcAft>
              <a:buNone/>
            </a:pPr>
            <a:r>
              <a:t/>
            </a:r>
            <a:endParaRPr/>
          </a:p>
        </p:txBody>
      </p:sp>
      <p:sp>
        <p:nvSpPr>
          <p:cNvPr id="478" name="Shape 478"/>
          <p:cNvSpPr txBox="1"/>
          <p:nvPr/>
        </p:nvSpPr>
        <p:spPr>
          <a:xfrm rot="-1331108">
            <a:off x="-329525" y="188358"/>
            <a:ext cx="2354075" cy="90489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9900FF"/>
                </a:solidFill>
                <a:latin typeface="Coming Soon"/>
                <a:ea typeface="Coming Soon"/>
                <a:cs typeface="Coming Soon"/>
                <a:sym typeface="Coming Soon"/>
              </a:rPr>
              <a:t>S</a:t>
            </a:r>
            <a:r>
              <a:rPr b="1" lang="en" sz="3600">
                <a:solidFill>
                  <a:srgbClr val="0000FF"/>
                </a:solidFill>
                <a:latin typeface="Coming Soon"/>
                <a:ea typeface="Coming Soon"/>
                <a:cs typeface="Coming Soon"/>
                <a:sym typeface="Coming Soon"/>
              </a:rPr>
              <a:t>C</a:t>
            </a:r>
            <a:r>
              <a:rPr b="1" lang="en" sz="3600">
                <a:solidFill>
                  <a:srgbClr val="FF00FF"/>
                </a:solidFill>
                <a:latin typeface="Coming Soon"/>
                <a:ea typeface="Coming Soon"/>
                <a:cs typeface="Coming Soon"/>
                <a:sym typeface="Coming Soon"/>
              </a:rPr>
              <a:t>I</a:t>
            </a:r>
            <a:r>
              <a:rPr b="1" lang="en" sz="3600">
                <a:solidFill>
                  <a:srgbClr val="FF9900"/>
                </a:solidFill>
                <a:latin typeface="Coming Soon"/>
                <a:ea typeface="Coming Soon"/>
                <a:cs typeface="Coming Soon"/>
                <a:sym typeface="Coming Soon"/>
              </a:rPr>
              <a:t>M</a:t>
            </a:r>
            <a:r>
              <a:rPr b="1" lang="en" sz="3600">
                <a:solidFill>
                  <a:schemeClr val="dk1"/>
                </a:solidFill>
                <a:latin typeface="Coming Soon"/>
                <a:ea typeface="Coming Soon"/>
                <a:cs typeface="Coming Soon"/>
                <a:sym typeface="Coming Soon"/>
              </a:rPr>
              <a:t>-</a:t>
            </a:r>
            <a:r>
              <a:rPr b="1" lang="en" sz="3600">
                <a:solidFill>
                  <a:srgbClr val="980000"/>
                </a:solidFill>
                <a:latin typeface="Coming Soon"/>
                <a:ea typeface="Coming Soon"/>
                <a:cs typeface="Coming Soon"/>
                <a:sym typeface="Coming Soon"/>
              </a:rPr>
              <a:t>C</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Shape 483"/>
          <p:cNvSpPr txBox="1"/>
          <p:nvPr>
            <p:ph type="title"/>
          </p:nvPr>
        </p:nvSpPr>
        <p:spPr>
          <a:xfrm>
            <a:off x="1369075" y="748300"/>
            <a:ext cx="6740400" cy="9819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000">
                <a:solidFill>
                  <a:srgbClr val="980000"/>
                </a:solidFill>
                <a:latin typeface="Coming Soon"/>
                <a:ea typeface="Coming Soon"/>
                <a:cs typeface="Coming Soon"/>
                <a:sym typeface="Coming Soon"/>
              </a:rPr>
              <a:t>Corroborating</a:t>
            </a:r>
            <a:endParaRPr b="1" sz="3000">
              <a:solidFill>
                <a:srgbClr val="980000"/>
              </a:solidFill>
              <a:latin typeface="Coming Soon"/>
              <a:ea typeface="Coming Soon"/>
              <a:cs typeface="Coming Soon"/>
              <a:sym typeface="Coming Soon"/>
            </a:endParaRPr>
          </a:p>
        </p:txBody>
      </p:sp>
      <p:sp>
        <p:nvSpPr>
          <p:cNvPr id="484" name="Shape 484"/>
          <p:cNvSpPr txBox="1"/>
          <p:nvPr>
            <p:ph idx="1" type="body"/>
          </p:nvPr>
        </p:nvSpPr>
        <p:spPr>
          <a:xfrm>
            <a:off x="1237100" y="1942050"/>
            <a:ext cx="7319700" cy="2848500"/>
          </a:xfrm>
          <a:prstGeom prst="rect">
            <a:avLst/>
          </a:prstGeom>
        </p:spPr>
        <p:txBody>
          <a:bodyPr anchorCtr="0" anchor="t" bIns="91425" lIns="91425" spcFirstLastPara="1" rIns="91425" wrap="square" tIns="91425">
            <a:noAutofit/>
          </a:bodyPr>
          <a:lstStyle/>
          <a:p>
            <a:pPr indent="0" lvl="0" marL="0" rtl="0">
              <a:lnSpc>
                <a:spcPct val="115000"/>
              </a:lnSpc>
              <a:spcBef>
                <a:spcPts val="900"/>
              </a:spcBef>
              <a:spcAft>
                <a:spcPts val="0"/>
              </a:spcAft>
              <a:buClr>
                <a:schemeClr val="dk1"/>
              </a:buClr>
              <a:buSzPts val="1100"/>
              <a:buFont typeface="Arial"/>
              <a:buNone/>
            </a:pPr>
            <a:r>
              <a:rPr b="1" lang="en" sz="1800">
                <a:solidFill>
                  <a:srgbClr val="980000"/>
                </a:solidFill>
                <a:latin typeface="Coming Soon"/>
                <a:ea typeface="Coming Soon"/>
                <a:cs typeface="Coming Soon"/>
                <a:sym typeface="Coming Soon"/>
              </a:rPr>
              <a:t>1. What similarities and differences exist between the sources?</a:t>
            </a:r>
            <a:endParaRPr b="1" sz="1800">
              <a:solidFill>
                <a:srgbClr val="980000"/>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980000"/>
                </a:solidFill>
                <a:latin typeface="Coming Soon"/>
                <a:ea typeface="Coming Soon"/>
                <a:cs typeface="Coming Soon"/>
                <a:sym typeface="Coming Soon"/>
              </a:rPr>
              <a:t>2. What factors could account for the similarities and differences?</a:t>
            </a:r>
            <a:endParaRPr b="1" sz="1800">
              <a:solidFill>
                <a:srgbClr val="980000"/>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980000"/>
                </a:solidFill>
                <a:latin typeface="Coming Soon"/>
                <a:ea typeface="Coming Soon"/>
                <a:cs typeface="Coming Soon"/>
                <a:sym typeface="Coming Soon"/>
              </a:rPr>
              <a:t>3. What gaps appear to exist that hinder the final interpretation of the source?</a:t>
            </a:r>
            <a:endParaRPr b="1" sz="1800">
              <a:solidFill>
                <a:srgbClr val="980000"/>
              </a:solidFill>
              <a:latin typeface="Coming Soon"/>
              <a:ea typeface="Coming Soon"/>
              <a:cs typeface="Coming Soon"/>
              <a:sym typeface="Coming Soon"/>
            </a:endParaRPr>
          </a:p>
          <a:p>
            <a:pPr indent="0" lvl="0" marL="0" rtl="0">
              <a:lnSpc>
                <a:spcPct val="115000"/>
              </a:lnSpc>
              <a:spcBef>
                <a:spcPts val="900"/>
              </a:spcBef>
              <a:spcAft>
                <a:spcPts val="0"/>
              </a:spcAft>
              <a:buClr>
                <a:schemeClr val="dk1"/>
              </a:buClr>
              <a:buSzPts val="1100"/>
              <a:buFont typeface="Arial"/>
              <a:buNone/>
            </a:pPr>
            <a:r>
              <a:rPr b="1" lang="en" sz="1800">
                <a:solidFill>
                  <a:srgbClr val="980000"/>
                </a:solidFill>
                <a:latin typeface="Coming Soon"/>
                <a:ea typeface="Coming Soon"/>
                <a:cs typeface="Coming Soon"/>
                <a:sym typeface="Coming Soon"/>
              </a:rPr>
              <a:t>4. What other sources are available that could check, confirm, or oppose the evidence currently marshaled?</a:t>
            </a:r>
            <a:endParaRPr b="1" sz="1800">
              <a:solidFill>
                <a:srgbClr val="980000"/>
              </a:solidFill>
              <a:latin typeface="Coming Soon"/>
              <a:ea typeface="Coming Soon"/>
              <a:cs typeface="Coming Soon"/>
              <a:sym typeface="Coming Soon"/>
            </a:endParaRPr>
          </a:p>
          <a:p>
            <a:pPr indent="0" lvl="0" marL="0" rtl="0">
              <a:spcBef>
                <a:spcPts val="900"/>
              </a:spcBef>
              <a:spcAft>
                <a:spcPts val="0"/>
              </a:spcAft>
              <a:buNone/>
            </a:pPr>
            <a:r>
              <a:t/>
            </a:r>
            <a:endParaRPr/>
          </a:p>
        </p:txBody>
      </p:sp>
      <p:sp>
        <p:nvSpPr>
          <p:cNvPr id="485" name="Shape 485"/>
          <p:cNvSpPr txBox="1"/>
          <p:nvPr/>
        </p:nvSpPr>
        <p:spPr>
          <a:xfrm rot="-1370447">
            <a:off x="-141320" y="158504"/>
            <a:ext cx="2106800" cy="98174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9900FF"/>
                </a:solidFill>
                <a:latin typeface="Coming Soon"/>
                <a:ea typeface="Coming Soon"/>
                <a:cs typeface="Coming Soon"/>
                <a:sym typeface="Coming Soon"/>
              </a:rPr>
              <a:t>S</a:t>
            </a:r>
            <a:r>
              <a:rPr b="1" lang="en" sz="3600">
                <a:solidFill>
                  <a:srgbClr val="0000FF"/>
                </a:solidFill>
                <a:latin typeface="Coming Soon"/>
                <a:ea typeface="Coming Soon"/>
                <a:cs typeface="Coming Soon"/>
                <a:sym typeface="Coming Soon"/>
              </a:rPr>
              <a:t>C</a:t>
            </a:r>
            <a:r>
              <a:rPr b="1" lang="en" sz="3600">
                <a:solidFill>
                  <a:srgbClr val="FF00FF"/>
                </a:solidFill>
                <a:latin typeface="Coming Soon"/>
                <a:ea typeface="Coming Soon"/>
                <a:cs typeface="Coming Soon"/>
                <a:sym typeface="Coming Soon"/>
              </a:rPr>
              <a:t>I</a:t>
            </a:r>
            <a:r>
              <a:rPr b="1" lang="en" sz="3600">
                <a:solidFill>
                  <a:srgbClr val="FF9900"/>
                </a:solidFill>
                <a:latin typeface="Coming Soon"/>
                <a:ea typeface="Coming Soon"/>
                <a:cs typeface="Coming Soon"/>
                <a:sym typeface="Coming Soon"/>
              </a:rPr>
              <a:t>M</a:t>
            </a:r>
            <a:r>
              <a:rPr b="1" lang="en" sz="3600">
                <a:solidFill>
                  <a:schemeClr val="dk1"/>
                </a:solidFill>
                <a:latin typeface="Coming Soon"/>
                <a:ea typeface="Coming Soon"/>
                <a:cs typeface="Coming Soon"/>
                <a:sym typeface="Coming Soon"/>
              </a:rPr>
              <a:t>-</a:t>
            </a:r>
            <a:r>
              <a:rPr b="1" lang="en" sz="3600">
                <a:solidFill>
                  <a:srgbClr val="980000"/>
                </a:solidFill>
                <a:latin typeface="Coming Soon"/>
                <a:ea typeface="Coming Soon"/>
                <a:cs typeface="Coming Soon"/>
                <a:sym typeface="Coming Soon"/>
              </a:rPr>
              <a:t>C</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Shape 490"/>
          <p:cNvSpPr txBox="1"/>
          <p:nvPr>
            <p:ph type="title"/>
          </p:nvPr>
        </p:nvSpPr>
        <p:spPr>
          <a:xfrm>
            <a:off x="1357300" y="105800"/>
            <a:ext cx="6681600" cy="6474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b="1" lang="en">
                <a:solidFill>
                  <a:srgbClr val="741B47"/>
                </a:solidFill>
                <a:latin typeface="Coming Soon"/>
                <a:ea typeface="Coming Soon"/>
                <a:cs typeface="Coming Soon"/>
                <a:sym typeface="Coming Soon"/>
              </a:rPr>
              <a:t>Spanish take over the Aztecs</a:t>
            </a:r>
            <a:endParaRPr b="1" sz="3600">
              <a:solidFill>
                <a:srgbClr val="741B47"/>
              </a:solidFill>
              <a:latin typeface="Coming Soon"/>
              <a:ea typeface="Coming Soon"/>
              <a:cs typeface="Coming Soon"/>
              <a:sym typeface="Coming Soon"/>
            </a:endParaRPr>
          </a:p>
        </p:txBody>
      </p:sp>
      <p:sp>
        <p:nvSpPr>
          <p:cNvPr id="491" name="Shape 491"/>
          <p:cNvSpPr txBox="1"/>
          <p:nvPr>
            <p:ph idx="1" type="body"/>
          </p:nvPr>
        </p:nvSpPr>
        <p:spPr>
          <a:xfrm>
            <a:off x="1357300" y="261650"/>
            <a:ext cx="7403400" cy="3813600"/>
          </a:xfrm>
          <a:prstGeom prst="rect">
            <a:avLst/>
          </a:prstGeom>
        </p:spPr>
        <p:txBody>
          <a:bodyPr anchorCtr="0" anchor="ctr" bIns="91425" lIns="91425" spcFirstLastPara="1" rIns="91425" wrap="square" tIns="91425">
            <a:noAutofit/>
          </a:bodyPr>
          <a:lstStyle/>
          <a:p>
            <a:pPr indent="0" lvl="0" marL="0" rtl="0">
              <a:spcBef>
                <a:spcPts val="600"/>
              </a:spcBef>
              <a:spcAft>
                <a:spcPts val="0"/>
              </a:spcAft>
              <a:buNone/>
            </a:pPr>
            <a:r>
              <a:t/>
            </a:r>
            <a:endParaRPr b="1" sz="1800">
              <a:solidFill>
                <a:srgbClr val="741B47"/>
              </a:solidFill>
              <a:latin typeface="Coming Soon"/>
              <a:ea typeface="Coming Soon"/>
              <a:cs typeface="Coming Soon"/>
              <a:sym typeface="Coming Soon"/>
            </a:endParaRPr>
          </a:p>
          <a:p>
            <a:pPr indent="0" lvl="0" marL="0" rtl="0">
              <a:spcBef>
                <a:spcPts val="600"/>
              </a:spcBef>
              <a:spcAft>
                <a:spcPts val="0"/>
              </a:spcAft>
              <a:buClr>
                <a:schemeClr val="dk1"/>
              </a:buClr>
              <a:buSzPts val="1100"/>
              <a:buFont typeface="Arial"/>
              <a:buNone/>
            </a:pPr>
            <a:r>
              <a:rPr b="1" lang="en" sz="1800">
                <a:solidFill>
                  <a:srgbClr val="741B47"/>
                </a:solidFill>
                <a:latin typeface="Coming Soon"/>
                <a:ea typeface="Coming Soon"/>
                <a:cs typeface="Coming Soon"/>
                <a:sym typeface="Coming Soon"/>
              </a:rPr>
              <a:t>And so it was done, that after I had put the chiefs in the room, I left them bound up and rode away and we fought so hard that in two hours more than 3,000 men were killed. Finally all the people were driven out of the city in many directions.</a:t>
            </a:r>
            <a:endParaRPr b="1" sz="1800">
              <a:solidFill>
                <a:srgbClr val="741B47"/>
              </a:solidFill>
              <a:latin typeface="Coming Soon"/>
              <a:ea typeface="Coming Soon"/>
              <a:cs typeface="Coming Soon"/>
              <a:sym typeface="Coming Soon"/>
            </a:endParaRPr>
          </a:p>
          <a:p>
            <a:pPr indent="0" lvl="0" marL="0" rtl="0">
              <a:spcBef>
                <a:spcPts val="600"/>
              </a:spcBef>
              <a:spcAft>
                <a:spcPts val="0"/>
              </a:spcAft>
              <a:buNone/>
            </a:pPr>
            <a:r>
              <a:t/>
            </a:r>
            <a:endParaRPr b="1" sz="1800">
              <a:solidFill>
                <a:srgbClr val="741B47"/>
              </a:solidFill>
              <a:latin typeface="Coming Soon"/>
              <a:ea typeface="Coming Soon"/>
              <a:cs typeface="Coming Soon"/>
              <a:sym typeface="Coming Soon"/>
            </a:endParaRPr>
          </a:p>
          <a:p>
            <a:pPr indent="0" lvl="0" marL="0" rtl="0">
              <a:spcBef>
                <a:spcPts val="600"/>
              </a:spcBef>
              <a:spcAft>
                <a:spcPts val="0"/>
              </a:spcAft>
              <a:buNone/>
            </a:pPr>
            <a:r>
              <a:t/>
            </a:r>
            <a:endParaRPr b="1" sz="1800">
              <a:solidFill>
                <a:srgbClr val="741B47"/>
              </a:solidFill>
              <a:latin typeface="Coming Soon"/>
              <a:ea typeface="Coming Soon"/>
              <a:cs typeface="Coming Soon"/>
              <a:sym typeface="Coming Soon"/>
            </a:endParaRPr>
          </a:p>
        </p:txBody>
      </p:sp>
      <p:sp>
        <p:nvSpPr>
          <p:cNvPr id="492" name="Shape 492"/>
          <p:cNvSpPr txBox="1"/>
          <p:nvPr/>
        </p:nvSpPr>
        <p:spPr>
          <a:xfrm>
            <a:off x="1082850" y="2812500"/>
            <a:ext cx="7403400" cy="341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1600">
                <a:latin typeface="Coming Soon"/>
                <a:ea typeface="Coming Soon"/>
                <a:cs typeface="Coming Soon"/>
                <a:sym typeface="Coming Soon"/>
              </a:rPr>
              <a:t>-</a:t>
            </a:r>
            <a:r>
              <a:rPr b="1" lang="en" sz="1600">
                <a:solidFill>
                  <a:srgbClr val="741B47"/>
                </a:solidFill>
                <a:latin typeface="Coming Soon"/>
                <a:ea typeface="Coming Soon"/>
                <a:cs typeface="Coming Soon"/>
                <a:sym typeface="Coming Soon"/>
              </a:rPr>
              <a:t>Hernán Cortés’ Second Letter to the King of Spain, Charles V in 1519</a:t>
            </a:r>
            <a:endParaRPr b="1" sz="1600">
              <a:solidFill>
                <a:srgbClr val="741B47"/>
              </a:solidFill>
              <a:latin typeface="Coming Soon"/>
              <a:ea typeface="Coming Soon"/>
              <a:cs typeface="Coming Soon"/>
              <a:sym typeface="Coming Soon"/>
            </a:endParaRPr>
          </a:p>
        </p:txBody>
      </p:sp>
      <p:pic>
        <p:nvPicPr>
          <p:cNvPr id="493" name="Shape 493"/>
          <p:cNvPicPr preferRelativeResize="0"/>
          <p:nvPr/>
        </p:nvPicPr>
        <p:blipFill>
          <a:blip r:embed="rId3">
            <a:alphaModFix/>
          </a:blip>
          <a:stretch>
            <a:fillRect/>
          </a:stretch>
        </p:blipFill>
        <p:spPr>
          <a:xfrm>
            <a:off x="98700" y="3383125"/>
            <a:ext cx="1600674" cy="1600674"/>
          </a:xfrm>
          <a:prstGeom prst="rect">
            <a:avLst/>
          </a:prstGeom>
          <a:noFill/>
          <a:ln>
            <a:noFill/>
          </a:ln>
        </p:spPr>
      </p:pic>
      <p:pic>
        <p:nvPicPr>
          <p:cNvPr id="494" name="Shape 494"/>
          <p:cNvPicPr preferRelativeResize="0"/>
          <p:nvPr/>
        </p:nvPicPr>
        <p:blipFill>
          <a:blip r:embed="rId4">
            <a:alphaModFix/>
          </a:blip>
          <a:stretch>
            <a:fillRect/>
          </a:stretch>
        </p:blipFill>
        <p:spPr>
          <a:xfrm>
            <a:off x="7631375" y="3346440"/>
            <a:ext cx="1318900" cy="16006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Shape 130"/>
          <p:cNvSpPr txBox="1"/>
          <p:nvPr>
            <p:ph type="ctrTitle"/>
          </p:nvPr>
        </p:nvSpPr>
        <p:spPr>
          <a:xfrm>
            <a:off x="5115125" y="-133150"/>
            <a:ext cx="3852300" cy="5808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2400"/>
              <a:t>Let’s be CHAMPS today!</a:t>
            </a:r>
            <a:endParaRPr sz="2400"/>
          </a:p>
        </p:txBody>
      </p:sp>
      <p:sp>
        <p:nvSpPr>
          <p:cNvPr id="131" name="Shape 131"/>
          <p:cNvSpPr txBox="1"/>
          <p:nvPr/>
        </p:nvSpPr>
        <p:spPr>
          <a:xfrm>
            <a:off x="561475" y="182875"/>
            <a:ext cx="7449000" cy="4513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sz="3600">
                <a:solidFill>
                  <a:srgbClr val="0000FF"/>
                </a:solidFill>
                <a:latin typeface="Georgia"/>
                <a:ea typeface="Georgia"/>
                <a:cs typeface="Georgia"/>
                <a:sym typeface="Georgia"/>
              </a:rPr>
              <a:t>C - </a:t>
            </a:r>
            <a:r>
              <a:rPr lang="en" sz="1200">
                <a:solidFill>
                  <a:schemeClr val="dk1"/>
                </a:solidFill>
                <a:latin typeface="Georgia"/>
                <a:ea typeface="Georgia"/>
                <a:cs typeface="Georgia"/>
                <a:sym typeface="Georgia"/>
              </a:rPr>
              <a:t>Conversation: We will be opening the floor to discussions, thoughts and questions. All of us must remain respectful and mindful of others as they speak. When someone is speaking, you are not. </a:t>
            </a:r>
            <a:endParaRPr sz="1200">
              <a:solidFill>
                <a:schemeClr val="dk1"/>
              </a:solidFill>
              <a:latin typeface="Georgia"/>
              <a:ea typeface="Georgia"/>
              <a:cs typeface="Georgia"/>
              <a:sym typeface="Georgia"/>
            </a:endParaRPr>
          </a:p>
          <a:p>
            <a:pPr indent="0" lvl="0" marL="0" rtl="0">
              <a:spcBef>
                <a:spcPts val="0"/>
              </a:spcBef>
              <a:spcAft>
                <a:spcPts val="0"/>
              </a:spcAft>
              <a:buClr>
                <a:schemeClr val="dk1"/>
              </a:buClr>
              <a:buSzPts val="1100"/>
              <a:buFont typeface="Arial"/>
              <a:buNone/>
            </a:pPr>
            <a:r>
              <a:rPr lang="en" sz="3600">
                <a:solidFill>
                  <a:srgbClr val="0000FF"/>
                </a:solidFill>
                <a:latin typeface="Georgia"/>
                <a:ea typeface="Georgia"/>
                <a:cs typeface="Georgia"/>
                <a:sym typeface="Georgia"/>
              </a:rPr>
              <a:t>H - </a:t>
            </a:r>
            <a:r>
              <a:rPr lang="en" sz="1200">
                <a:solidFill>
                  <a:schemeClr val="dk1"/>
                </a:solidFill>
                <a:latin typeface="Georgia"/>
                <a:ea typeface="Georgia"/>
                <a:cs typeface="Georgia"/>
                <a:sym typeface="Georgia"/>
              </a:rPr>
              <a:t>Help: If you have ANY questions, please raise your hand. All questions should pertain to the topic at hand and should be appropriate. Please remember to be attentive to others when they speak. </a:t>
            </a:r>
            <a:endParaRPr sz="3600">
              <a:solidFill>
                <a:srgbClr val="0000FF"/>
              </a:solidFill>
              <a:latin typeface="Georgia"/>
              <a:ea typeface="Georgia"/>
              <a:cs typeface="Georgia"/>
              <a:sym typeface="Georgia"/>
            </a:endParaRPr>
          </a:p>
          <a:p>
            <a:pPr indent="0" lvl="0" marL="0">
              <a:spcBef>
                <a:spcPts val="0"/>
              </a:spcBef>
              <a:spcAft>
                <a:spcPts val="0"/>
              </a:spcAft>
              <a:buClr>
                <a:schemeClr val="dk1"/>
              </a:buClr>
              <a:buSzPts val="1100"/>
              <a:buFont typeface="Arial"/>
              <a:buNone/>
            </a:pPr>
            <a:r>
              <a:rPr lang="en" sz="3600">
                <a:solidFill>
                  <a:srgbClr val="0000FF"/>
                </a:solidFill>
                <a:latin typeface="Georgia"/>
                <a:ea typeface="Georgia"/>
                <a:cs typeface="Georgia"/>
                <a:sym typeface="Georgia"/>
              </a:rPr>
              <a:t>A - </a:t>
            </a:r>
            <a:r>
              <a:rPr lang="en" sz="1200">
                <a:solidFill>
                  <a:schemeClr val="dk1"/>
                </a:solidFill>
                <a:latin typeface="Georgia"/>
                <a:ea typeface="Georgia"/>
                <a:cs typeface="Georgia"/>
                <a:sym typeface="Georgia"/>
              </a:rPr>
              <a:t>Activity: We will have a story worksheet to go along with the read out loud of </a:t>
            </a:r>
            <a:r>
              <a:rPr i="1" lang="en" sz="1200">
                <a:solidFill>
                  <a:schemeClr val="dk1"/>
                </a:solidFill>
                <a:latin typeface="Georgia"/>
                <a:ea typeface="Georgia"/>
                <a:cs typeface="Georgia"/>
                <a:sym typeface="Georgia"/>
              </a:rPr>
              <a:t>The Wise Woman and Her Secrets </a:t>
            </a:r>
            <a:r>
              <a:rPr lang="en" sz="1200">
                <a:solidFill>
                  <a:schemeClr val="dk1"/>
                </a:solidFill>
                <a:latin typeface="Georgia"/>
                <a:ea typeface="Georgia"/>
                <a:cs typeface="Georgia"/>
                <a:sym typeface="Georgia"/>
              </a:rPr>
              <a:t> that will follow the </a:t>
            </a:r>
            <a:r>
              <a:rPr lang="en" sz="1200">
                <a:solidFill>
                  <a:schemeClr val="dk1"/>
                </a:solidFill>
                <a:latin typeface="Georgia"/>
                <a:ea typeface="Georgia"/>
                <a:cs typeface="Georgia"/>
                <a:sym typeface="Georgia"/>
              </a:rPr>
              <a:t>discovery</a:t>
            </a:r>
            <a:r>
              <a:rPr lang="en" sz="1200">
                <a:solidFill>
                  <a:schemeClr val="dk1"/>
                </a:solidFill>
                <a:latin typeface="Georgia"/>
                <a:ea typeface="Georgia"/>
                <a:cs typeface="Georgia"/>
                <a:sym typeface="Georgia"/>
              </a:rPr>
              <a:t> to finding happiness. Students will be called on to read their responses out loud and explain their thoughts and feelings. </a:t>
            </a:r>
            <a:endParaRPr sz="1200">
              <a:solidFill>
                <a:schemeClr val="dk1"/>
              </a:solidFill>
              <a:latin typeface="Georgia"/>
              <a:ea typeface="Georgia"/>
              <a:cs typeface="Georgia"/>
              <a:sym typeface="Georgia"/>
            </a:endParaRPr>
          </a:p>
          <a:p>
            <a:pPr indent="0" lvl="0" marL="0" rtl="0">
              <a:spcBef>
                <a:spcPts val="0"/>
              </a:spcBef>
              <a:spcAft>
                <a:spcPts val="0"/>
              </a:spcAft>
              <a:buClr>
                <a:schemeClr val="dk1"/>
              </a:buClr>
              <a:buSzPts val="1100"/>
              <a:buFont typeface="Arial"/>
              <a:buNone/>
            </a:pPr>
            <a:r>
              <a:rPr lang="en" sz="3600">
                <a:solidFill>
                  <a:srgbClr val="0000FF"/>
                </a:solidFill>
                <a:latin typeface="Georgia"/>
                <a:ea typeface="Georgia"/>
                <a:cs typeface="Georgia"/>
                <a:sym typeface="Georgia"/>
              </a:rPr>
              <a:t>M - </a:t>
            </a:r>
            <a:r>
              <a:rPr lang="en" sz="1200">
                <a:solidFill>
                  <a:schemeClr val="dk1"/>
                </a:solidFill>
                <a:latin typeface="Georgia"/>
                <a:ea typeface="Georgia"/>
                <a:cs typeface="Georgia"/>
                <a:sym typeface="Georgia"/>
              </a:rPr>
              <a:t>Movement: Students will need to be seated during the lesson. If a </a:t>
            </a:r>
            <a:r>
              <a:rPr lang="en" sz="1200">
                <a:solidFill>
                  <a:schemeClr val="dk1"/>
                </a:solidFill>
                <a:latin typeface="Georgia"/>
                <a:ea typeface="Georgia"/>
                <a:cs typeface="Georgia"/>
                <a:sym typeface="Georgia"/>
              </a:rPr>
              <a:t>student</a:t>
            </a:r>
            <a:r>
              <a:rPr lang="en" sz="1200">
                <a:solidFill>
                  <a:schemeClr val="dk1"/>
                </a:solidFill>
                <a:latin typeface="Georgia"/>
                <a:ea typeface="Georgia"/>
                <a:cs typeface="Georgia"/>
                <a:sym typeface="Georgia"/>
              </a:rPr>
              <a:t> has to use the </a:t>
            </a:r>
            <a:r>
              <a:rPr lang="en" sz="1200">
                <a:solidFill>
                  <a:schemeClr val="dk1"/>
                </a:solidFill>
                <a:latin typeface="Georgia"/>
                <a:ea typeface="Georgia"/>
                <a:cs typeface="Georgia"/>
                <a:sym typeface="Georgia"/>
              </a:rPr>
              <a:t>facilitates</a:t>
            </a:r>
            <a:r>
              <a:rPr lang="en" sz="1200">
                <a:solidFill>
                  <a:schemeClr val="dk1"/>
                </a:solidFill>
                <a:latin typeface="Georgia"/>
                <a:ea typeface="Georgia"/>
                <a:cs typeface="Georgia"/>
                <a:sym typeface="Georgia"/>
              </a:rPr>
              <a:t> or has an </a:t>
            </a:r>
            <a:r>
              <a:rPr lang="en" sz="1200">
                <a:solidFill>
                  <a:schemeClr val="dk1"/>
                </a:solidFill>
                <a:latin typeface="Georgia"/>
                <a:ea typeface="Georgia"/>
                <a:cs typeface="Georgia"/>
                <a:sym typeface="Georgia"/>
              </a:rPr>
              <a:t>emergency</a:t>
            </a:r>
            <a:r>
              <a:rPr lang="en" sz="1200">
                <a:solidFill>
                  <a:schemeClr val="dk1"/>
                </a:solidFill>
                <a:latin typeface="Georgia"/>
                <a:ea typeface="Georgia"/>
                <a:cs typeface="Georgia"/>
                <a:sym typeface="Georgia"/>
              </a:rPr>
              <a:t> they must </a:t>
            </a:r>
            <a:r>
              <a:rPr lang="en" sz="1200">
                <a:solidFill>
                  <a:schemeClr val="dk1"/>
                </a:solidFill>
                <a:latin typeface="Georgia"/>
                <a:ea typeface="Georgia"/>
                <a:cs typeface="Georgia"/>
                <a:sym typeface="Georgia"/>
              </a:rPr>
              <a:t>raise their</a:t>
            </a:r>
            <a:r>
              <a:rPr lang="en" sz="1200">
                <a:solidFill>
                  <a:schemeClr val="dk1"/>
                </a:solidFill>
                <a:latin typeface="Georgia"/>
                <a:ea typeface="Georgia"/>
                <a:cs typeface="Georgia"/>
                <a:sym typeface="Georgia"/>
              </a:rPr>
              <a:t> hand to inform the teacher before being excused. </a:t>
            </a:r>
            <a:endParaRPr sz="1200">
              <a:solidFill>
                <a:schemeClr val="dk1"/>
              </a:solidFill>
              <a:latin typeface="Georgia"/>
              <a:ea typeface="Georgia"/>
              <a:cs typeface="Georgia"/>
              <a:sym typeface="Georgia"/>
            </a:endParaRPr>
          </a:p>
          <a:p>
            <a:pPr indent="0" lvl="0" marL="0">
              <a:spcBef>
                <a:spcPts val="0"/>
              </a:spcBef>
              <a:spcAft>
                <a:spcPts val="0"/>
              </a:spcAft>
              <a:buClr>
                <a:schemeClr val="dk1"/>
              </a:buClr>
              <a:buSzPts val="1100"/>
              <a:buFont typeface="Arial"/>
              <a:buNone/>
            </a:pPr>
            <a:r>
              <a:rPr lang="en" sz="3600">
                <a:solidFill>
                  <a:srgbClr val="0000FF"/>
                </a:solidFill>
                <a:latin typeface="Georgia"/>
                <a:ea typeface="Georgia"/>
                <a:cs typeface="Georgia"/>
                <a:sym typeface="Georgia"/>
              </a:rPr>
              <a:t>P - </a:t>
            </a:r>
            <a:r>
              <a:rPr lang="en" sz="1200">
                <a:solidFill>
                  <a:schemeClr val="dk1"/>
                </a:solidFill>
                <a:latin typeface="Georgia"/>
                <a:ea typeface="Georgia"/>
                <a:cs typeface="Georgia"/>
                <a:sym typeface="Georgia"/>
              </a:rPr>
              <a:t>Participation: All students must be participating in the lesson. From the beginning of the lesson (be attentive to the personal story) to the taking of notes on the story worksheet. </a:t>
            </a:r>
            <a:endParaRPr sz="1200">
              <a:solidFill>
                <a:schemeClr val="dk1"/>
              </a:solidFill>
              <a:latin typeface="Georgia"/>
              <a:ea typeface="Georgia"/>
              <a:cs typeface="Georgia"/>
              <a:sym typeface="Georgia"/>
            </a:endParaRPr>
          </a:p>
          <a:p>
            <a:pPr indent="0" lvl="0" marL="0" rtl="0">
              <a:spcBef>
                <a:spcPts val="0"/>
              </a:spcBef>
              <a:spcAft>
                <a:spcPts val="0"/>
              </a:spcAft>
              <a:buClr>
                <a:schemeClr val="dk1"/>
              </a:buClr>
              <a:buSzPts val="1100"/>
              <a:buFont typeface="Arial"/>
              <a:buNone/>
            </a:pPr>
            <a:r>
              <a:rPr lang="en" sz="3600">
                <a:solidFill>
                  <a:srgbClr val="0000FF"/>
                </a:solidFill>
                <a:latin typeface="Georgia"/>
                <a:ea typeface="Georgia"/>
                <a:cs typeface="Georgia"/>
                <a:sym typeface="Georgia"/>
              </a:rPr>
              <a:t>S - </a:t>
            </a:r>
            <a:r>
              <a:rPr lang="en" sz="1200">
                <a:solidFill>
                  <a:schemeClr val="dk1"/>
                </a:solidFill>
                <a:latin typeface="Georgia"/>
                <a:ea typeface="Georgia"/>
                <a:cs typeface="Georgia"/>
                <a:sym typeface="Georgia"/>
              </a:rPr>
              <a:t>Success: When students can define what makes one happy and connect happiness to success in their personal lives. </a:t>
            </a:r>
            <a:endParaRPr sz="1200">
              <a:solidFill>
                <a:schemeClr val="dk1"/>
              </a:solidFill>
              <a:latin typeface="Georgia"/>
              <a:ea typeface="Georgia"/>
              <a:cs typeface="Georgia"/>
              <a:sym typeface="Georgia"/>
            </a:endParaRPr>
          </a:p>
          <a:p>
            <a:pPr indent="0" lvl="0" marL="0" rtl="0">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Shape 499"/>
          <p:cNvSpPr txBox="1"/>
          <p:nvPr/>
        </p:nvSpPr>
        <p:spPr>
          <a:xfrm>
            <a:off x="1353550" y="894525"/>
            <a:ext cx="5308200" cy="3378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b="1" sz="2000">
              <a:solidFill>
                <a:srgbClr val="741B47"/>
              </a:solidFill>
              <a:latin typeface="Coming Soon"/>
              <a:ea typeface="Coming Soon"/>
              <a:cs typeface="Coming Soon"/>
              <a:sym typeface="Coming Soon"/>
            </a:endParaRPr>
          </a:p>
          <a:p>
            <a:pPr indent="0" lvl="0" marL="0" rtl="0">
              <a:spcBef>
                <a:spcPts val="0"/>
              </a:spcBef>
              <a:spcAft>
                <a:spcPts val="0"/>
              </a:spcAft>
              <a:buNone/>
            </a:pPr>
            <a:r>
              <a:t/>
            </a:r>
            <a:endParaRPr b="1" sz="2000">
              <a:solidFill>
                <a:srgbClr val="741B47"/>
              </a:solidFill>
              <a:latin typeface="Coming Soon"/>
              <a:ea typeface="Coming Soon"/>
              <a:cs typeface="Coming Soon"/>
              <a:sym typeface="Coming Soon"/>
            </a:endParaRPr>
          </a:p>
          <a:p>
            <a:pPr indent="0" lvl="0" marL="0" rtl="0">
              <a:spcBef>
                <a:spcPts val="0"/>
              </a:spcBef>
              <a:spcAft>
                <a:spcPts val="0"/>
              </a:spcAft>
              <a:buNone/>
            </a:pPr>
            <a:r>
              <a:rPr b="1" lang="en" sz="2000">
                <a:solidFill>
                  <a:srgbClr val="741B47"/>
                </a:solidFill>
                <a:latin typeface="Coming Soon"/>
                <a:ea typeface="Coming Soon"/>
                <a:cs typeface="Coming Soon"/>
                <a:sym typeface="Coming Soon"/>
              </a:rPr>
              <a:t>“Come march with us for country and religion…”</a:t>
            </a:r>
            <a:endParaRPr b="1" sz="2000">
              <a:solidFill>
                <a:srgbClr val="741B47"/>
              </a:solidFill>
              <a:latin typeface="Coming Soon"/>
              <a:ea typeface="Coming Soon"/>
              <a:cs typeface="Coming Soon"/>
              <a:sym typeface="Coming Soon"/>
            </a:endParaRPr>
          </a:p>
          <a:p>
            <a:pPr indent="0" lvl="0" marL="0" rtl="0">
              <a:spcBef>
                <a:spcPts val="0"/>
              </a:spcBef>
              <a:spcAft>
                <a:spcPts val="0"/>
              </a:spcAft>
              <a:buNone/>
            </a:pPr>
            <a:r>
              <a:rPr b="1" lang="en" sz="1800">
                <a:solidFill>
                  <a:srgbClr val="741B47"/>
                </a:solidFill>
                <a:latin typeface="Coming Soon"/>
                <a:ea typeface="Coming Soon"/>
                <a:cs typeface="Coming Soon"/>
                <a:sym typeface="Coming Soon"/>
              </a:rPr>
              <a:t>-Quote by Miguel Hidalgo from his speech “Cry of Dolores” on September 16, 1810</a:t>
            </a:r>
            <a:endParaRPr b="1" sz="1800">
              <a:solidFill>
                <a:srgbClr val="741B47"/>
              </a:solidFill>
              <a:latin typeface="Coming Soon"/>
              <a:ea typeface="Coming Soon"/>
              <a:cs typeface="Coming Soon"/>
              <a:sym typeface="Coming Soon"/>
            </a:endParaRPr>
          </a:p>
          <a:p>
            <a:pPr indent="0" lvl="0" marL="0" rtl="0">
              <a:spcBef>
                <a:spcPts val="0"/>
              </a:spcBef>
              <a:spcAft>
                <a:spcPts val="0"/>
              </a:spcAft>
              <a:buNone/>
            </a:pPr>
            <a:r>
              <a:t/>
            </a:r>
            <a:endParaRPr b="1" sz="2000">
              <a:solidFill>
                <a:srgbClr val="741B47"/>
              </a:solidFill>
              <a:latin typeface="Coming Soon"/>
              <a:ea typeface="Coming Soon"/>
              <a:cs typeface="Coming Soon"/>
              <a:sym typeface="Coming Soon"/>
            </a:endParaRPr>
          </a:p>
          <a:p>
            <a:pPr indent="0" lvl="0" marL="0" rtl="0">
              <a:spcBef>
                <a:spcPts val="0"/>
              </a:spcBef>
              <a:spcAft>
                <a:spcPts val="0"/>
              </a:spcAft>
              <a:buNone/>
            </a:pPr>
            <a:r>
              <a:rPr b="1" lang="en" sz="2000">
                <a:solidFill>
                  <a:srgbClr val="741B47"/>
                </a:solidFill>
                <a:latin typeface="Coming Soon"/>
                <a:ea typeface="Coming Soon"/>
                <a:cs typeface="Coming Soon"/>
                <a:sym typeface="Coming Soon"/>
              </a:rPr>
              <a:t>Background: Hidalgo was a Catholic priest in Dolores, Mexico. He felt that the only way to help his people was to end Spanish control of Mexico. His speech. “Cry of Dolores,” began the War for Independence. </a:t>
            </a:r>
            <a:endParaRPr b="1" sz="2000">
              <a:solidFill>
                <a:srgbClr val="741B47"/>
              </a:solidFill>
              <a:latin typeface="Coming Soon"/>
              <a:ea typeface="Coming Soon"/>
              <a:cs typeface="Coming Soon"/>
              <a:sym typeface="Coming Soon"/>
            </a:endParaRPr>
          </a:p>
        </p:txBody>
      </p:sp>
      <p:sp>
        <p:nvSpPr>
          <p:cNvPr id="500" name="Shape 500"/>
          <p:cNvSpPr txBox="1"/>
          <p:nvPr>
            <p:ph idx="4294967295" type="title"/>
          </p:nvPr>
        </p:nvSpPr>
        <p:spPr>
          <a:xfrm>
            <a:off x="1353550" y="447125"/>
            <a:ext cx="66816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741B47"/>
                </a:solidFill>
                <a:latin typeface="Coming Soon"/>
                <a:ea typeface="Coming Soon"/>
                <a:cs typeface="Coming Soon"/>
                <a:sym typeface="Coming Soon"/>
              </a:rPr>
              <a:t>Mexico Wins Independence from Spain</a:t>
            </a:r>
            <a:endParaRPr b="1">
              <a:solidFill>
                <a:srgbClr val="741B47"/>
              </a:solidFill>
              <a:latin typeface="Coming Soon"/>
              <a:ea typeface="Coming Soon"/>
              <a:cs typeface="Coming Soon"/>
              <a:sym typeface="Coming Soon"/>
            </a:endParaRPr>
          </a:p>
        </p:txBody>
      </p:sp>
      <p:pic>
        <p:nvPicPr>
          <p:cNvPr id="501" name="Shape 501"/>
          <p:cNvPicPr preferRelativeResize="0"/>
          <p:nvPr/>
        </p:nvPicPr>
        <p:blipFill>
          <a:blip r:embed="rId3">
            <a:alphaModFix/>
          </a:blip>
          <a:stretch>
            <a:fillRect/>
          </a:stretch>
        </p:blipFill>
        <p:spPr>
          <a:xfrm>
            <a:off x="6661750" y="1526745"/>
            <a:ext cx="2026575" cy="19252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Shape 506"/>
          <p:cNvSpPr txBox="1"/>
          <p:nvPr/>
        </p:nvSpPr>
        <p:spPr>
          <a:xfrm>
            <a:off x="447275" y="258950"/>
            <a:ext cx="4802100" cy="4260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b="1" sz="1800">
              <a:solidFill>
                <a:srgbClr val="741B47"/>
              </a:solidFill>
              <a:latin typeface="Coming Soon"/>
              <a:ea typeface="Coming Soon"/>
              <a:cs typeface="Coming Soon"/>
              <a:sym typeface="Coming Soon"/>
            </a:endParaRPr>
          </a:p>
          <a:p>
            <a:pPr indent="0" lvl="0" marL="0" rtl="0">
              <a:spcBef>
                <a:spcPts val="0"/>
              </a:spcBef>
              <a:spcAft>
                <a:spcPts val="0"/>
              </a:spcAft>
              <a:buNone/>
            </a:pPr>
            <a:r>
              <a:t/>
            </a:r>
            <a:endParaRPr sz="1100">
              <a:solidFill>
                <a:schemeClr val="dk1"/>
              </a:solidFill>
              <a:latin typeface="Calibri"/>
              <a:ea typeface="Calibri"/>
              <a:cs typeface="Calibri"/>
              <a:sym typeface="Calibri"/>
            </a:endParaRPr>
          </a:p>
          <a:p>
            <a:pPr indent="0" lvl="0" marL="0" rtl="0">
              <a:spcBef>
                <a:spcPts val="0"/>
              </a:spcBef>
              <a:spcAft>
                <a:spcPts val="0"/>
              </a:spcAft>
              <a:buNone/>
            </a:pPr>
            <a:r>
              <a:rPr b="1" lang="en" sz="1800">
                <a:solidFill>
                  <a:srgbClr val="741B47"/>
                </a:solidFill>
                <a:latin typeface="Coming Soon"/>
                <a:ea typeface="Coming Soon"/>
                <a:cs typeface="Coming Soon"/>
                <a:sym typeface="Coming Soon"/>
              </a:rPr>
              <a:t>Mexicans now established (living) in territories previously belonging to Mexico, and which are now within the limits of the United States, as defined by the present treaty, shall be free to continue where they now live, or to remove at any time to the Mexican Republic. Those who shall prefer to remain in the said territories may either retain the title and rights of Mexican citizens, or acquire those of citizens of the United States (they can choose Mexican or American citizenship). </a:t>
            </a:r>
            <a:endParaRPr b="1" sz="1800">
              <a:solidFill>
                <a:srgbClr val="741B47"/>
              </a:solidFill>
              <a:latin typeface="Coming Soon"/>
              <a:ea typeface="Coming Soon"/>
              <a:cs typeface="Coming Soon"/>
              <a:sym typeface="Coming Soon"/>
            </a:endParaRPr>
          </a:p>
          <a:p>
            <a:pPr indent="0" lvl="0" marL="0" rtl="0">
              <a:spcBef>
                <a:spcPts val="0"/>
              </a:spcBef>
              <a:spcAft>
                <a:spcPts val="0"/>
              </a:spcAft>
              <a:buNone/>
            </a:pPr>
            <a:r>
              <a:t/>
            </a:r>
            <a:endParaRPr b="1" sz="1600">
              <a:solidFill>
                <a:srgbClr val="741B47"/>
              </a:solidFill>
              <a:latin typeface="Coming Soon"/>
              <a:ea typeface="Coming Soon"/>
              <a:cs typeface="Coming Soon"/>
              <a:sym typeface="Coming Soon"/>
            </a:endParaRPr>
          </a:p>
          <a:p>
            <a:pPr indent="0" lvl="0" marL="0" rtl="0">
              <a:spcBef>
                <a:spcPts val="0"/>
              </a:spcBef>
              <a:spcAft>
                <a:spcPts val="0"/>
              </a:spcAft>
              <a:buNone/>
            </a:pPr>
            <a:r>
              <a:rPr b="1" lang="en" sz="1600">
                <a:solidFill>
                  <a:srgbClr val="741B47"/>
                </a:solidFill>
                <a:latin typeface="Coming Soon"/>
                <a:ea typeface="Coming Soon"/>
                <a:cs typeface="Coming Soon"/>
                <a:sym typeface="Coming Soon"/>
              </a:rPr>
              <a:t>-Article VIII of the Treaty of Guadalupe Hidalgo. This is the peace treaty signed on February 2, 1848 that ended the Mexican-American War</a:t>
            </a:r>
            <a:endParaRPr b="1" sz="1600">
              <a:solidFill>
                <a:srgbClr val="741B47"/>
              </a:solidFill>
              <a:latin typeface="Coming Soon"/>
              <a:ea typeface="Coming Soon"/>
              <a:cs typeface="Coming Soon"/>
              <a:sym typeface="Coming Soon"/>
            </a:endParaRPr>
          </a:p>
          <a:p>
            <a:pPr indent="0" lvl="0" marL="0" rtl="0">
              <a:spcBef>
                <a:spcPts val="0"/>
              </a:spcBef>
              <a:spcAft>
                <a:spcPts val="0"/>
              </a:spcAft>
              <a:buNone/>
            </a:pPr>
            <a:r>
              <a:t/>
            </a:r>
            <a:endParaRPr b="1" sz="1800">
              <a:solidFill>
                <a:srgbClr val="741B47"/>
              </a:solidFill>
              <a:latin typeface="Coming Soon"/>
              <a:ea typeface="Coming Soon"/>
              <a:cs typeface="Coming Soon"/>
              <a:sym typeface="Coming Soon"/>
            </a:endParaRPr>
          </a:p>
        </p:txBody>
      </p:sp>
      <p:pic>
        <p:nvPicPr>
          <p:cNvPr id="507" name="Shape 507"/>
          <p:cNvPicPr preferRelativeResize="0"/>
          <p:nvPr/>
        </p:nvPicPr>
        <p:blipFill>
          <a:blip r:embed="rId3">
            <a:alphaModFix/>
          </a:blip>
          <a:stretch>
            <a:fillRect/>
          </a:stretch>
        </p:blipFill>
        <p:spPr>
          <a:xfrm>
            <a:off x="5849650" y="976900"/>
            <a:ext cx="2652549" cy="4095375"/>
          </a:xfrm>
          <a:prstGeom prst="rect">
            <a:avLst/>
          </a:prstGeom>
          <a:noFill/>
          <a:ln>
            <a:noFill/>
          </a:ln>
        </p:spPr>
      </p:pic>
      <p:sp>
        <p:nvSpPr>
          <p:cNvPr id="508" name="Shape 508"/>
          <p:cNvSpPr txBox="1"/>
          <p:nvPr>
            <p:ph idx="4294967295" type="title"/>
          </p:nvPr>
        </p:nvSpPr>
        <p:spPr>
          <a:xfrm>
            <a:off x="270700" y="105925"/>
            <a:ext cx="6329700" cy="570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en" sz="1800">
                <a:solidFill>
                  <a:srgbClr val="741B47"/>
                </a:solidFill>
                <a:latin typeface="Coming Soon"/>
                <a:ea typeface="Coming Soon"/>
                <a:cs typeface="Coming Soon"/>
                <a:sym typeface="Coming Soon"/>
              </a:rPr>
              <a:t>-Mexican War signing over lands to the United States</a:t>
            </a:r>
            <a:endParaRPr b="1" sz="3000">
              <a:solidFill>
                <a:srgbClr val="980000"/>
              </a:solidFill>
              <a:latin typeface="Coming Soon"/>
              <a:ea typeface="Coming Soon"/>
              <a:cs typeface="Coming Soon"/>
              <a:sym typeface="Coming Soon"/>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Shape 513"/>
          <p:cNvSpPr txBox="1"/>
          <p:nvPr/>
        </p:nvSpPr>
        <p:spPr>
          <a:xfrm>
            <a:off x="1494800" y="771000"/>
            <a:ext cx="6826500" cy="3601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b="1" sz="1800">
              <a:solidFill>
                <a:srgbClr val="741B47"/>
              </a:solidFill>
              <a:latin typeface="Coming Soon"/>
              <a:ea typeface="Coming Soon"/>
              <a:cs typeface="Coming Soon"/>
              <a:sym typeface="Coming Soon"/>
            </a:endParaRPr>
          </a:p>
          <a:p>
            <a:pPr indent="0" lvl="0" marL="0" rtl="0">
              <a:spcBef>
                <a:spcPts val="0"/>
              </a:spcBef>
              <a:spcAft>
                <a:spcPts val="0"/>
              </a:spcAft>
              <a:buNone/>
            </a:pPr>
            <a:r>
              <a:rPr b="1" lang="en" sz="1800">
                <a:solidFill>
                  <a:srgbClr val="741B47"/>
                </a:solidFill>
                <a:latin typeface="Coming Soon"/>
                <a:ea typeface="Coming Soon"/>
                <a:cs typeface="Coming Soon"/>
                <a:sym typeface="Coming Soon"/>
              </a:rPr>
              <a:t>“I will build a great, great wall on our southern border, and I will make Mexico pay for that wall.”</a:t>
            </a:r>
            <a:endParaRPr b="1" sz="1800">
              <a:solidFill>
                <a:srgbClr val="741B47"/>
              </a:solidFill>
              <a:latin typeface="Coming Soon"/>
              <a:ea typeface="Coming Soon"/>
              <a:cs typeface="Coming Soon"/>
              <a:sym typeface="Coming Soon"/>
            </a:endParaRPr>
          </a:p>
          <a:p>
            <a:pPr indent="0" lvl="0" marL="0" rtl="0">
              <a:spcBef>
                <a:spcPts val="0"/>
              </a:spcBef>
              <a:spcAft>
                <a:spcPts val="0"/>
              </a:spcAft>
              <a:buNone/>
            </a:pPr>
            <a:r>
              <a:rPr b="1" lang="en" sz="1600">
                <a:solidFill>
                  <a:srgbClr val="741B47"/>
                </a:solidFill>
                <a:latin typeface="Coming Soon"/>
                <a:ea typeface="Coming Soon"/>
                <a:cs typeface="Coming Soon"/>
                <a:sym typeface="Coming Soon"/>
              </a:rPr>
              <a:t>-Quote by Donald Trump, President of the United States of America</a:t>
            </a:r>
            <a:endParaRPr b="1" sz="1600">
              <a:solidFill>
                <a:srgbClr val="741B47"/>
              </a:solidFill>
              <a:latin typeface="Coming Soon"/>
              <a:ea typeface="Coming Soon"/>
              <a:cs typeface="Coming Soon"/>
              <a:sym typeface="Coming Soon"/>
            </a:endParaRPr>
          </a:p>
          <a:p>
            <a:pPr indent="0" lvl="0" marL="0" rtl="0">
              <a:spcBef>
                <a:spcPts val="0"/>
              </a:spcBef>
              <a:spcAft>
                <a:spcPts val="0"/>
              </a:spcAft>
              <a:buNone/>
            </a:pPr>
            <a:r>
              <a:t/>
            </a:r>
            <a:endParaRPr b="1" sz="1800">
              <a:solidFill>
                <a:srgbClr val="741B47"/>
              </a:solidFill>
              <a:latin typeface="Coming Soon"/>
              <a:ea typeface="Coming Soon"/>
              <a:cs typeface="Coming Soon"/>
              <a:sym typeface="Coming Soon"/>
            </a:endParaRPr>
          </a:p>
          <a:p>
            <a:pPr indent="0" lvl="0" marL="0" rtl="0">
              <a:spcBef>
                <a:spcPts val="0"/>
              </a:spcBef>
              <a:spcAft>
                <a:spcPts val="0"/>
              </a:spcAft>
              <a:buNone/>
            </a:pPr>
            <a:r>
              <a:rPr b="1" lang="en" sz="1800">
                <a:solidFill>
                  <a:srgbClr val="741B47"/>
                </a:solidFill>
                <a:latin typeface="Coming Soon"/>
                <a:ea typeface="Coming Soon"/>
                <a:cs typeface="Coming Soon"/>
                <a:sym typeface="Coming Soon"/>
              </a:rPr>
              <a:t>“Mexico does not believe in walls. I’ve said it many times before- Mexico will not pay for a wall.”</a:t>
            </a:r>
            <a:endParaRPr b="1" sz="1800">
              <a:solidFill>
                <a:srgbClr val="741B47"/>
              </a:solidFill>
              <a:latin typeface="Coming Soon"/>
              <a:ea typeface="Coming Soon"/>
              <a:cs typeface="Coming Soon"/>
              <a:sym typeface="Coming Soon"/>
            </a:endParaRPr>
          </a:p>
          <a:p>
            <a:pPr indent="0" lvl="0" marL="0" rtl="0">
              <a:spcBef>
                <a:spcPts val="0"/>
              </a:spcBef>
              <a:spcAft>
                <a:spcPts val="0"/>
              </a:spcAft>
              <a:buNone/>
            </a:pPr>
            <a:r>
              <a:rPr b="1" lang="en" sz="1600">
                <a:solidFill>
                  <a:srgbClr val="741B47"/>
                </a:solidFill>
                <a:latin typeface="Coming Soon"/>
                <a:ea typeface="Coming Soon"/>
                <a:cs typeface="Coming Soon"/>
                <a:sym typeface="Coming Soon"/>
              </a:rPr>
              <a:t>-Quote by Enrique Peña Nieto, President of Mexico</a:t>
            </a:r>
            <a:endParaRPr b="1" sz="1600">
              <a:solidFill>
                <a:srgbClr val="741B47"/>
              </a:solidFill>
              <a:latin typeface="Coming Soon"/>
              <a:ea typeface="Coming Soon"/>
              <a:cs typeface="Coming Soon"/>
              <a:sym typeface="Coming Soon"/>
            </a:endParaRPr>
          </a:p>
        </p:txBody>
      </p:sp>
      <p:pic>
        <p:nvPicPr>
          <p:cNvPr id="514" name="Shape 514"/>
          <p:cNvPicPr preferRelativeResize="0"/>
          <p:nvPr/>
        </p:nvPicPr>
        <p:blipFill>
          <a:blip r:embed="rId3">
            <a:alphaModFix/>
          </a:blip>
          <a:stretch>
            <a:fillRect/>
          </a:stretch>
        </p:blipFill>
        <p:spPr>
          <a:xfrm>
            <a:off x="2358775" y="3053250"/>
            <a:ext cx="1890175" cy="1890175"/>
          </a:xfrm>
          <a:prstGeom prst="rect">
            <a:avLst/>
          </a:prstGeom>
          <a:noFill/>
          <a:ln>
            <a:noFill/>
          </a:ln>
        </p:spPr>
      </p:pic>
      <p:pic>
        <p:nvPicPr>
          <p:cNvPr id="515" name="Shape 515"/>
          <p:cNvPicPr preferRelativeResize="0"/>
          <p:nvPr/>
        </p:nvPicPr>
        <p:blipFill>
          <a:blip r:embed="rId4">
            <a:alphaModFix/>
          </a:blip>
          <a:stretch>
            <a:fillRect/>
          </a:stretch>
        </p:blipFill>
        <p:spPr>
          <a:xfrm>
            <a:off x="5403075" y="3053250"/>
            <a:ext cx="1890175" cy="1890175"/>
          </a:xfrm>
          <a:prstGeom prst="rect">
            <a:avLst/>
          </a:prstGeom>
          <a:noFill/>
          <a:ln>
            <a:noFill/>
          </a:ln>
        </p:spPr>
      </p:pic>
      <p:sp>
        <p:nvSpPr>
          <p:cNvPr id="516" name="Shape 516"/>
          <p:cNvSpPr txBox="1"/>
          <p:nvPr>
            <p:ph idx="4294967295" type="title"/>
          </p:nvPr>
        </p:nvSpPr>
        <p:spPr>
          <a:xfrm>
            <a:off x="1567250" y="376525"/>
            <a:ext cx="6681600" cy="64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741B47"/>
                </a:solidFill>
                <a:latin typeface="Coming Soon"/>
                <a:ea typeface="Coming Soon"/>
                <a:cs typeface="Coming Soon"/>
                <a:sym typeface="Coming Soon"/>
              </a:rPr>
              <a:t>Border Wall</a:t>
            </a:r>
            <a:endParaRPr b="1">
              <a:solidFill>
                <a:srgbClr val="741B47"/>
              </a:solidFill>
              <a:latin typeface="Coming Soon"/>
              <a:ea typeface="Coming Soon"/>
              <a:cs typeface="Coming Soon"/>
              <a:sym typeface="Coming Soon"/>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Shape 521"/>
          <p:cNvSpPr txBox="1"/>
          <p:nvPr>
            <p:ph type="ctrTitle"/>
          </p:nvPr>
        </p:nvSpPr>
        <p:spPr>
          <a:xfrm>
            <a:off x="2161050" y="70725"/>
            <a:ext cx="4821900" cy="57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2D18D6"/>
                </a:solidFill>
                <a:latin typeface="Coming Soon"/>
                <a:ea typeface="Coming Soon"/>
                <a:cs typeface="Coming Soon"/>
                <a:sym typeface="Coming Soon"/>
              </a:rPr>
              <a:t>Homework</a:t>
            </a:r>
            <a:endParaRPr b="1" sz="2400">
              <a:solidFill>
                <a:srgbClr val="2D18D6"/>
              </a:solidFill>
              <a:latin typeface="Coming Soon"/>
              <a:ea typeface="Coming Soon"/>
              <a:cs typeface="Coming Soon"/>
              <a:sym typeface="Coming Soon"/>
            </a:endParaRPr>
          </a:p>
        </p:txBody>
      </p:sp>
      <p:sp>
        <p:nvSpPr>
          <p:cNvPr id="522" name="Shape 522"/>
          <p:cNvSpPr txBox="1"/>
          <p:nvPr/>
        </p:nvSpPr>
        <p:spPr>
          <a:xfrm>
            <a:off x="111150" y="647325"/>
            <a:ext cx="8921700" cy="4237200"/>
          </a:xfrm>
          <a:prstGeom prst="rect">
            <a:avLst/>
          </a:prstGeom>
          <a:noFill/>
          <a:ln>
            <a:noFill/>
          </a:ln>
        </p:spPr>
        <p:txBody>
          <a:bodyPr anchorCtr="0" anchor="t" bIns="91425" lIns="91425" spcFirstLastPara="1" rIns="91425" wrap="square" tIns="91425">
            <a:noAutofit/>
          </a:bodyPr>
          <a:lstStyle/>
          <a:p>
            <a:pPr indent="0" lvl="0" marL="0" rtl="0" algn="ctr">
              <a:lnSpc>
                <a:spcPct val="107916"/>
              </a:lnSpc>
              <a:spcBef>
                <a:spcPts val="0"/>
              </a:spcBef>
              <a:spcAft>
                <a:spcPts val="0"/>
              </a:spcAft>
              <a:buClr>
                <a:schemeClr val="dk1"/>
              </a:buClr>
              <a:buSzPts val="1100"/>
              <a:buFont typeface="Arial"/>
              <a:buNone/>
            </a:pPr>
            <a:r>
              <a:rPr b="1" lang="en" sz="2000">
                <a:solidFill>
                  <a:schemeClr val="dk1"/>
                </a:solidFill>
                <a:latin typeface="Comic Sans MS"/>
                <a:ea typeface="Comic Sans MS"/>
                <a:cs typeface="Comic Sans MS"/>
                <a:sym typeface="Comic Sans MS"/>
              </a:rPr>
              <a:t>Thinking Like a Historian</a:t>
            </a:r>
            <a:endParaRPr b="1" sz="2000">
              <a:solidFill>
                <a:schemeClr val="dk1"/>
              </a:solidFill>
              <a:latin typeface="Comic Sans MS"/>
              <a:ea typeface="Comic Sans MS"/>
              <a:cs typeface="Comic Sans MS"/>
              <a:sym typeface="Comic Sans MS"/>
            </a:endParaRPr>
          </a:p>
          <a:p>
            <a:pPr indent="0" lvl="0" marL="0" rtl="0">
              <a:lnSpc>
                <a:spcPct val="107916"/>
              </a:lnSpc>
              <a:spcBef>
                <a:spcPts val="800"/>
              </a:spcBef>
              <a:spcAft>
                <a:spcPts val="0"/>
              </a:spcAft>
              <a:buClr>
                <a:schemeClr val="dk1"/>
              </a:buClr>
              <a:buSzPts val="1100"/>
              <a:buFont typeface="Arial"/>
              <a:buNone/>
            </a:pPr>
            <a:r>
              <a:rPr lang="en">
                <a:solidFill>
                  <a:schemeClr val="dk1"/>
                </a:solidFill>
                <a:latin typeface="Comic Sans MS"/>
                <a:ea typeface="Comic Sans MS"/>
                <a:cs typeface="Comic Sans MS"/>
                <a:sym typeface="Comic Sans MS"/>
              </a:rPr>
              <a:t>Directions: Now that you know how to think like a historian, it is your job to see if this document is valid or not! Use the SCIM-C method to help you. Good luck, historian!</a:t>
            </a:r>
            <a:endParaRPr>
              <a:solidFill>
                <a:schemeClr val="dk1"/>
              </a:solidFill>
              <a:latin typeface="Comic Sans MS"/>
              <a:ea typeface="Comic Sans MS"/>
              <a:cs typeface="Comic Sans MS"/>
              <a:sym typeface="Comic Sans MS"/>
            </a:endParaRPr>
          </a:p>
          <a:p>
            <a:pPr indent="0" lvl="0" marL="0" rtl="0">
              <a:lnSpc>
                <a:spcPct val="107916"/>
              </a:lnSpc>
              <a:spcBef>
                <a:spcPts val="800"/>
              </a:spcBef>
              <a:spcAft>
                <a:spcPts val="0"/>
              </a:spcAft>
              <a:buClr>
                <a:schemeClr val="dk1"/>
              </a:buClr>
              <a:buSzPts val="1100"/>
              <a:buFont typeface="Arial"/>
              <a:buNone/>
            </a:pPr>
            <a:r>
              <a:rPr lang="en">
                <a:solidFill>
                  <a:schemeClr val="dk1"/>
                </a:solidFill>
                <a:latin typeface="Comic Sans MS"/>
                <a:ea typeface="Comic Sans MS"/>
                <a:cs typeface="Comic Sans MS"/>
                <a:sym typeface="Comic Sans MS"/>
              </a:rPr>
              <a:t>In addition to establishing the Rio Grande as the border between the two countries, the territory acquired by the U.S. included what will become the states of Texas, California, Nevada, Utah, most of New Mexico and Arizona, and parts of Colorado and Wyoming. In exchange Mexico received fifteen million dollars in compensation for the territory and the U.S. agreed to assume claims from private citizens of these areas against the Mexican government.</a:t>
            </a:r>
            <a:endParaRPr>
              <a:solidFill>
                <a:schemeClr val="dk1"/>
              </a:solidFill>
              <a:latin typeface="Comic Sans MS"/>
              <a:ea typeface="Comic Sans MS"/>
              <a:cs typeface="Comic Sans MS"/>
              <a:sym typeface="Comic Sans MS"/>
            </a:endParaRPr>
          </a:p>
          <a:p>
            <a:pPr indent="0" lvl="0" marL="0" rtl="0">
              <a:lnSpc>
                <a:spcPct val="107916"/>
              </a:lnSpc>
              <a:spcBef>
                <a:spcPts val="800"/>
              </a:spcBef>
              <a:spcAft>
                <a:spcPts val="0"/>
              </a:spcAft>
              <a:buClr>
                <a:schemeClr val="dk1"/>
              </a:buClr>
              <a:buSzPts val="1100"/>
              <a:buFont typeface="Arial"/>
              <a:buNone/>
            </a:pPr>
            <a:r>
              <a:rPr lang="en">
                <a:solidFill>
                  <a:schemeClr val="dk1"/>
                </a:solidFill>
                <a:latin typeface="Comic Sans MS"/>
                <a:ea typeface="Comic Sans MS"/>
                <a:cs typeface="Comic Sans MS"/>
                <a:sym typeface="Comic Sans MS"/>
              </a:rPr>
              <a:t>-Treaty of Guadalupe Hidalgo, February 2, 1848</a:t>
            </a:r>
            <a:endParaRPr>
              <a:solidFill>
                <a:schemeClr val="dk1"/>
              </a:solidFill>
              <a:latin typeface="Comic Sans MS"/>
              <a:ea typeface="Comic Sans MS"/>
              <a:cs typeface="Comic Sans MS"/>
              <a:sym typeface="Comic Sans MS"/>
            </a:endParaRPr>
          </a:p>
          <a:p>
            <a:pPr indent="0" lvl="0" marL="0" rtl="0">
              <a:lnSpc>
                <a:spcPct val="107916"/>
              </a:lnSpc>
              <a:spcBef>
                <a:spcPts val="800"/>
              </a:spcBef>
              <a:spcAft>
                <a:spcPts val="0"/>
              </a:spcAft>
              <a:buClr>
                <a:schemeClr val="dk1"/>
              </a:buClr>
              <a:buSzPts val="1100"/>
              <a:buFont typeface="Arial"/>
              <a:buNone/>
            </a:pPr>
            <a:r>
              <a:rPr lang="en">
                <a:solidFill>
                  <a:schemeClr val="dk1"/>
                </a:solidFill>
                <a:latin typeface="Comic Sans MS"/>
                <a:ea typeface="Comic Sans MS"/>
                <a:cs typeface="Comic Sans MS"/>
                <a:sym typeface="Comic Sans MS"/>
              </a:rPr>
              <a:t>Summarizing: </a:t>
            </a:r>
            <a:r>
              <a:rPr lang="en">
                <a:solidFill>
                  <a:srgbClr val="FF0000"/>
                </a:solidFill>
                <a:latin typeface="Comic Sans MS"/>
                <a:ea typeface="Comic Sans MS"/>
                <a:cs typeface="Comic Sans MS"/>
                <a:sym typeface="Comic Sans MS"/>
              </a:rPr>
              <a:t>What specific information, details, and/or perspectives does the source provide?</a:t>
            </a:r>
            <a:endParaRPr>
              <a:solidFill>
                <a:schemeClr val="dk1"/>
              </a:solidFill>
              <a:latin typeface="Comic Sans MS"/>
              <a:ea typeface="Comic Sans MS"/>
              <a:cs typeface="Comic Sans MS"/>
              <a:sym typeface="Comic Sans MS"/>
            </a:endParaRPr>
          </a:p>
          <a:p>
            <a:pPr indent="0" lvl="0" marL="0" rtl="0">
              <a:lnSpc>
                <a:spcPct val="107916"/>
              </a:lnSpc>
              <a:spcBef>
                <a:spcPts val="800"/>
              </a:spcBef>
              <a:spcAft>
                <a:spcPts val="0"/>
              </a:spcAft>
              <a:buNone/>
            </a:pPr>
            <a:r>
              <a:rPr lang="en">
                <a:solidFill>
                  <a:schemeClr val="dk1"/>
                </a:solidFill>
                <a:latin typeface="Comic Sans MS"/>
                <a:ea typeface="Comic Sans MS"/>
                <a:cs typeface="Comic Sans MS"/>
                <a:sym typeface="Comic Sans MS"/>
              </a:rPr>
              <a:t>Contextualizing: </a:t>
            </a:r>
            <a:r>
              <a:rPr lang="en">
                <a:solidFill>
                  <a:srgbClr val="008000"/>
                </a:solidFill>
                <a:latin typeface="Comic Sans MS"/>
                <a:ea typeface="Comic Sans MS"/>
                <a:cs typeface="Comic Sans MS"/>
                <a:sym typeface="Comic Sans MS"/>
              </a:rPr>
              <a:t>Why was the source produced?</a:t>
            </a:r>
            <a:br>
              <a:rPr lang="en">
                <a:solidFill>
                  <a:schemeClr val="dk1"/>
                </a:solidFill>
                <a:latin typeface="Comic Sans MS"/>
                <a:ea typeface="Comic Sans MS"/>
                <a:cs typeface="Comic Sans MS"/>
                <a:sym typeface="Comic Sans MS"/>
              </a:rPr>
            </a:br>
            <a:r>
              <a:rPr lang="en">
                <a:solidFill>
                  <a:schemeClr val="dk1"/>
                </a:solidFill>
                <a:latin typeface="Comic Sans MS"/>
                <a:ea typeface="Comic Sans MS"/>
                <a:cs typeface="Comic Sans MS"/>
                <a:sym typeface="Comic Sans MS"/>
              </a:rPr>
              <a:t>Inferring: </a:t>
            </a:r>
            <a:r>
              <a:rPr lang="en">
                <a:solidFill>
                  <a:srgbClr val="FF6600"/>
                </a:solidFill>
                <a:latin typeface="Comic Sans MS"/>
                <a:ea typeface="Comic Sans MS"/>
                <a:cs typeface="Comic Sans MS"/>
                <a:sym typeface="Comic Sans MS"/>
              </a:rPr>
              <a:t>What interpretations may be drawn from the source?</a:t>
            </a:r>
            <a:endParaRPr>
              <a:solidFill>
                <a:schemeClr val="dk1"/>
              </a:solidFill>
              <a:latin typeface="Comic Sans MS"/>
              <a:ea typeface="Comic Sans MS"/>
              <a:cs typeface="Comic Sans MS"/>
              <a:sym typeface="Comic Sans MS"/>
            </a:endParaRPr>
          </a:p>
          <a:p>
            <a:pPr indent="0" lvl="0" marL="0" rtl="0">
              <a:lnSpc>
                <a:spcPct val="107916"/>
              </a:lnSpc>
              <a:spcBef>
                <a:spcPts val="800"/>
              </a:spcBef>
              <a:spcAft>
                <a:spcPts val="0"/>
              </a:spcAft>
              <a:buClr>
                <a:schemeClr val="dk1"/>
              </a:buClr>
              <a:buSzPts val="1100"/>
              <a:buFont typeface="Arial"/>
              <a:buNone/>
            </a:pPr>
            <a:r>
              <a:rPr lang="en">
                <a:solidFill>
                  <a:schemeClr val="dk1"/>
                </a:solidFill>
                <a:latin typeface="Comic Sans MS"/>
                <a:ea typeface="Comic Sans MS"/>
                <a:cs typeface="Comic Sans MS"/>
                <a:sym typeface="Comic Sans MS"/>
              </a:rPr>
              <a:t>Monitoring: </a:t>
            </a:r>
            <a:r>
              <a:rPr lang="en">
                <a:solidFill>
                  <a:srgbClr val="333399"/>
                </a:solidFill>
                <a:latin typeface="Comic Sans MS"/>
                <a:ea typeface="Comic Sans MS"/>
                <a:cs typeface="Comic Sans MS"/>
                <a:sym typeface="Comic Sans MS"/>
              </a:rPr>
              <a:t>What additional evidence beyond the source is necessary?</a:t>
            </a:r>
            <a:endParaRPr>
              <a:solidFill>
                <a:srgbClr val="333399"/>
              </a:solidFill>
              <a:latin typeface="Comic Sans MS"/>
              <a:ea typeface="Comic Sans MS"/>
              <a:cs typeface="Comic Sans MS"/>
              <a:sym typeface="Comic Sans MS"/>
            </a:endParaRPr>
          </a:p>
          <a:p>
            <a:pPr indent="0" lvl="0" marL="0" rtl="0">
              <a:lnSpc>
                <a:spcPct val="107916"/>
              </a:lnSpc>
              <a:spcBef>
                <a:spcPts val="800"/>
              </a:spcBef>
              <a:spcAft>
                <a:spcPts val="800"/>
              </a:spcAft>
              <a:buClr>
                <a:schemeClr val="dk1"/>
              </a:buClr>
              <a:buSzPts val="1100"/>
              <a:buFont typeface="Arial"/>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Shape 527"/>
          <p:cNvSpPr txBox="1"/>
          <p:nvPr>
            <p:ph type="ctrTitle"/>
          </p:nvPr>
        </p:nvSpPr>
        <p:spPr>
          <a:xfrm>
            <a:off x="1292125" y="315875"/>
            <a:ext cx="6818100" cy="94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Lesson 5: History Mystery</a:t>
            </a:r>
            <a:endParaRPr sz="3600"/>
          </a:p>
        </p:txBody>
      </p:sp>
      <p:sp>
        <p:nvSpPr>
          <p:cNvPr id="528" name="Shape 528"/>
          <p:cNvSpPr txBox="1"/>
          <p:nvPr/>
        </p:nvSpPr>
        <p:spPr>
          <a:xfrm>
            <a:off x="1439400" y="1591025"/>
            <a:ext cx="7072200" cy="26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Roboto Slab"/>
                <a:ea typeface="Roboto Slab"/>
                <a:cs typeface="Roboto Slab"/>
                <a:sym typeface="Roboto Slab"/>
              </a:rPr>
              <a:t>Get your detective hats on because it's time to solve a mystery!</a:t>
            </a:r>
            <a:endParaRPr sz="3000">
              <a:latin typeface="Roboto Slab"/>
              <a:ea typeface="Roboto Slab"/>
              <a:cs typeface="Roboto Slab"/>
              <a:sym typeface="Roboto Slab"/>
            </a:endParaRPr>
          </a:p>
          <a:p>
            <a:pPr indent="0" lvl="0" marL="0" rtl="0" algn="ctr">
              <a:spcBef>
                <a:spcPts val="0"/>
              </a:spcBef>
              <a:spcAft>
                <a:spcPts val="0"/>
              </a:spcAft>
              <a:buNone/>
            </a:pPr>
            <a:r>
              <a:t/>
            </a:r>
            <a:endParaRPr sz="3000">
              <a:latin typeface="Roboto Slab"/>
              <a:ea typeface="Roboto Slab"/>
              <a:cs typeface="Roboto Slab"/>
              <a:sym typeface="Roboto Slab"/>
            </a:endParaRPr>
          </a:p>
          <a:p>
            <a:pPr indent="0" lvl="0" marL="0" rtl="0" algn="ctr">
              <a:spcBef>
                <a:spcPts val="0"/>
              </a:spcBef>
              <a:spcAft>
                <a:spcPts val="0"/>
              </a:spcAft>
              <a:buNone/>
            </a:pPr>
            <a:r>
              <a:rPr lang="en" sz="3000">
                <a:solidFill>
                  <a:srgbClr val="FF0000"/>
                </a:solidFill>
                <a:latin typeface="Roboto Slab"/>
                <a:ea typeface="Roboto Slab"/>
                <a:cs typeface="Roboto Slab"/>
                <a:sym typeface="Roboto Slab"/>
              </a:rPr>
              <a:t>“Are Mexicans Happier Than Americans?”</a:t>
            </a:r>
            <a:endParaRPr sz="3000">
              <a:solidFill>
                <a:srgbClr val="FF0000"/>
              </a:solidFill>
              <a:latin typeface="Roboto Slab"/>
              <a:ea typeface="Roboto Slab"/>
              <a:cs typeface="Roboto Slab"/>
              <a:sym typeface="Roboto Slab"/>
            </a:endParaRPr>
          </a:p>
        </p:txBody>
      </p:sp>
      <p:pic>
        <p:nvPicPr>
          <p:cNvPr id="529" name="Shape 529"/>
          <p:cNvPicPr preferRelativeResize="0"/>
          <p:nvPr/>
        </p:nvPicPr>
        <p:blipFill>
          <a:blip r:embed="rId3">
            <a:alphaModFix/>
          </a:blip>
          <a:stretch>
            <a:fillRect/>
          </a:stretch>
        </p:blipFill>
        <p:spPr>
          <a:xfrm>
            <a:off x="7915625" y="3354375"/>
            <a:ext cx="1134600" cy="1694336"/>
          </a:xfrm>
          <a:prstGeom prst="rect">
            <a:avLst/>
          </a:prstGeom>
          <a:noFill/>
          <a:ln>
            <a:noFill/>
          </a:ln>
        </p:spPr>
      </p:pic>
      <p:pic>
        <p:nvPicPr>
          <p:cNvPr id="530" name="Shape 530"/>
          <p:cNvPicPr preferRelativeResize="0"/>
          <p:nvPr/>
        </p:nvPicPr>
        <p:blipFill>
          <a:blip r:embed="rId4">
            <a:alphaModFix/>
          </a:blip>
          <a:stretch>
            <a:fillRect/>
          </a:stretch>
        </p:blipFill>
        <p:spPr>
          <a:xfrm>
            <a:off x="75272" y="2909597"/>
            <a:ext cx="2083850" cy="20838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sp>
        <p:nvSpPr>
          <p:cNvPr id="535" name="Shape 535"/>
          <p:cNvSpPr txBox="1"/>
          <p:nvPr>
            <p:ph type="title"/>
          </p:nvPr>
        </p:nvSpPr>
        <p:spPr>
          <a:xfrm>
            <a:off x="533400" y="183000"/>
            <a:ext cx="2106600" cy="532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000000"/>
                </a:solidFill>
              </a:rPr>
              <a:t>Motivation</a:t>
            </a:r>
            <a:endParaRPr>
              <a:solidFill>
                <a:srgbClr val="000000"/>
              </a:solidFill>
            </a:endParaRPr>
          </a:p>
        </p:txBody>
      </p:sp>
      <p:pic>
        <p:nvPicPr>
          <p:cNvPr id="536" name="Shape 536"/>
          <p:cNvPicPr preferRelativeResize="0"/>
          <p:nvPr/>
        </p:nvPicPr>
        <p:blipFill>
          <a:blip r:embed="rId3">
            <a:alphaModFix/>
          </a:blip>
          <a:stretch>
            <a:fillRect/>
          </a:stretch>
        </p:blipFill>
        <p:spPr>
          <a:xfrm>
            <a:off x="2640010" y="231638"/>
            <a:ext cx="3560890" cy="4680225"/>
          </a:xfrm>
          <a:prstGeom prst="rect">
            <a:avLst/>
          </a:prstGeom>
          <a:noFill/>
          <a:ln>
            <a:noFill/>
          </a:ln>
        </p:spPr>
      </p:pic>
      <p:sp>
        <p:nvSpPr>
          <p:cNvPr id="537" name="Shape 537"/>
          <p:cNvSpPr txBox="1"/>
          <p:nvPr/>
        </p:nvSpPr>
        <p:spPr>
          <a:xfrm rot="-1324330">
            <a:off x="55868" y="1489934"/>
            <a:ext cx="2923564" cy="48339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400">
                <a:latin typeface="Roboto Slab"/>
                <a:ea typeface="Roboto Slab"/>
                <a:cs typeface="Roboto Slab"/>
                <a:sym typeface="Roboto Slab"/>
              </a:rPr>
              <a:t>What do you see?</a:t>
            </a:r>
            <a:endParaRPr sz="2400">
              <a:latin typeface="Roboto Slab"/>
              <a:ea typeface="Roboto Slab"/>
              <a:cs typeface="Roboto Slab"/>
              <a:sym typeface="Roboto Slab"/>
            </a:endParaRPr>
          </a:p>
        </p:txBody>
      </p:sp>
      <p:sp>
        <p:nvSpPr>
          <p:cNvPr id="538" name="Shape 538"/>
          <p:cNvSpPr txBox="1"/>
          <p:nvPr/>
        </p:nvSpPr>
        <p:spPr>
          <a:xfrm rot="-1324496">
            <a:off x="82158" y="3067674"/>
            <a:ext cx="2205584" cy="48339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Roboto Slab"/>
                <a:ea typeface="Roboto Slab"/>
                <a:cs typeface="Roboto Slab"/>
                <a:sym typeface="Roboto Slab"/>
              </a:rPr>
              <a:t>What do you think </a:t>
            </a:r>
            <a:endParaRPr sz="2400">
              <a:latin typeface="Roboto Slab"/>
              <a:ea typeface="Roboto Slab"/>
              <a:cs typeface="Roboto Slab"/>
              <a:sym typeface="Roboto Slab"/>
            </a:endParaRPr>
          </a:p>
          <a:p>
            <a:pPr indent="0" lvl="0" marL="0" rtl="0" algn="ctr">
              <a:spcBef>
                <a:spcPts val="0"/>
              </a:spcBef>
              <a:spcAft>
                <a:spcPts val="0"/>
              </a:spcAft>
              <a:buNone/>
            </a:pPr>
            <a:r>
              <a:rPr lang="en" sz="2400">
                <a:latin typeface="Roboto Slab"/>
                <a:ea typeface="Roboto Slab"/>
                <a:cs typeface="Roboto Slab"/>
                <a:sym typeface="Roboto Slab"/>
              </a:rPr>
              <a:t>their job is?</a:t>
            </a:r>
            <a:endParaRPr sz="2400">
              <a:latin typeface="Roboto Slab"/>
              <a:ea typeface="Roboto Slab"/>
              <a:cs typeface="Roboto Slab"/>
              <a:sym typeface="Roboto Slab"/>
            </a:endParaRPr>
          </a:p>
        </p:txBody>
      </p:sp>
      <p:sp>
        <p:nvSpPr>
          <p:cNvPr id="539" name="Shape 539"/>
          <p:cNvSpPr txBox="1"/>
          <p:nvPr/>
        </p:nvSpPr>
        <p:spPr>
          <a:xfrm rot="1242174">
            <a:off x="6799136" y="1769196"/>
            <a:ext cx="2205519" cy="48325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Roboto Slab"/>
                <a:ea typeface="Roboto Slab"/>
                <a:cs typeface="Roboto Slab"/>
                <a:sym typeface="Roboto Slab"/>
              </a:rPr>
              <a:t>What do you notice about what they are wearing?</a:t>
            </a:r>
            <a:endParaRPr sz="2400">
              <a:latin typeface="Roboto Slab"/>
              <a:ea typeface="Roboto Slab"/>
              <a:cs typeface="Roboto Slab"/>
              <a:sym typeface="Roboto Slab"/>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Shape 544"/>
          <p:cNvSpPr txBox="1"/>
          <p:nvPr>
            <p:ph idx="1" type="body"/>
          </p:nvPr>
        </p:nvSpPr>
        <p:spPr>
          <a:xfrm>
            <a:off x="1153575" y="1253175"/>
            <a:ext cx="1840500" cy="2942700"/>
          </a:xfrm>
          <a:prstGeom prst="rect">
            <a:avLst/>
          </a:prstGeom>
        </p:spPr>
        <p:txBody>
          <a:bodyPr anchorCtr="0" anchor="t" bIns="91425" lIns="91425" spcFirstLastPara="1" rIns="91425" wrap="square" tIns="91425">
            <a:noAutofit/>
          </a:bodyPr>
          <a:lstStyle/>
          <a:p>
            <a:pPr indent="0" lvl="0" marL="0" rtl="0">
              <a:lnSpc>
                <a:spcPct val="115000"/>
              </a:lnSpc>
              <a:spcBef>
                <a:spcPts val="600"/>
              </a:spcBef>
              <a:spcAft>
                <a:spcPts val="0"/>
              </a:spcAft>
              <a:buNone/>
            </a:pPr>
            <a:r>
              <a:rPr b="1" lang="en" sz="2000">
                <a:solidFill>
                  <a:srgbClr val="000000"/>
                </a:solidFill>
              </a:rPr>
              <a:t> </a:t>
            </a:r>
            <a:endParaRPr b="1" sz="2000">
              <a:solidFill>
                <a:srgbClr val="000000"/>
              </a:solidFill>
            </a:endParaRPr>
          </a:p>
        </p:txBody>
      </p:sp>
      <p:sp>
        <p:nvSpPr>
          <p:cNvPr id="545" name="Shape 545"/>
          <p:cNvSpPr txBox="1"/>
          <p:nvPr>
            <p:ph type="title"/>
          </p:nvPr>
        </p:nvSpPr>
        <p:spPr>
          <a:xfrm>
            <a:off x="2291400" y="93975"/>
            <a:ext cx="4617000" cy="642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000000"/>
                </a:solidFill>
              </a:rPr>
              <a:t>Let’s Act Like CHAMPS Today!</a:t>
            </a:r>
            <a:r>
              <a:rPr lang="en">
                <a:solidFill>
                  <a:srgbClr val="000000"/>
                </a:solidFill>
              </a:rPr>
              <a:t> </a:t>
            </a:r>
            <a:endParaRPr>
              <a:solidFill>
                <a:srgbClr val="000000"/>
              </a:solidFill>
            </a:endParaRPr>
          </a:p>
        </p:txBody>
      </p:sp>
      <p:sp>
        <p:nvSpPr>
          <p:cNvPr id="546" name="Shape 546"/>
          <p:cNvSpPr txBox="1"/>
          <p:nvPr/>
        </p:nvSpPr>
        <p:spPr>
          <a:xfrm>
            <a:off x="1153575" y="970125"/>
            <a:ext cx="7768200" cy="433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600">
                <a:solidFill>
                  <a:srgbClr val="0000FF"/>
                </a:solidFill>
              </a:rPr>
              <a:t>C -</a:t>
            </a:r>
            <a:endParaRPr sz="3600">
              <a:solidFill>
                <a:srgbClr val="0000FF"/>
              </a:solidFill>
            </a:endParaRPr>
          </a:p>
          <a:p>
            <a:pPr indent="0" lvl="0" marL="0" rtl="0">
              <a:spcBef>
                <a:spcPts val="0"/>
              </a:spcBef>
              <a:spcAft>
                <a:spcPts val="0"/>
              </a:spcAft>
              <a:buNone/>
            </a:pPr>
            <a:r>
              <a:rPr lang="en" sz="3600">
                <a:solidFill>
                  <a:srgbClr val="0000FF"/>
                </a:solidFill>
              </a:rPr>
              <a:t>H - </a:t>
            </a:r>
            <a:endParaRPr sz="3600">
              <a:solidFill>
                <a:srgbClr val="0000FF"/>
              </a:solidFill>
            </a:endParaRPr>
          </a:p>
          <a:p>
            <a:pPr indent="0" lvl="0" marL="0" rtl="0">
              <a:spcBef>
                <a:spcPts val="0"/>
              </a:spcBef>
              <a:spcAft>
                <a:spcPts val="0"/>
              </a:spcAft>
              <a:buNone/>
            </a:pPr>
            <a:r>
              <a:rPr lang="en" sz="3600">
                <a:solidFill>
                  <a:srgbClr val="0000FF"/>
                </a:solidFill>
              </a:rPr>
              <a:t>A - </a:t>
            </a:r>
            <a:endParaRPr sz="3600">
              <a:solidFill>
                <a:srgbClr val="0000FF"/>
              </a:solidFill>
            </a:endParaRPr>
          </a:p>
          <a:p>
            <a:pPr indent="0" lvl="0" marL="0" rtl="0">
              <a:spcBef>
                <a:spcPts val="0"/>
              </a:spcBef>
              <a:spcAft>
                <a:spcPts val="0"/>
              </a:spcAft>
              <a:buNone/>
            </a:pPr>
            <a:r>
              <a:rPr lang="en" sz="3600">
                <a:solidFill>
                  <a:srgbClr val="0000FF"/>
                </a:solidFill>
              </a:rPr>
              <a:t>M - </a:t>
            </a:r>
            <a:endParaRPr sz="1200"/>
          </a:p>
          <a:p>
            <a:pPr indent="0" lvl="0" marL="0" rtl="0">
              <a:spcBef>
                <a:spcPts val="0"/>
              </a:spcBef>
              <a:spcAft>
                <a:spcPts val="0"/>
              </a:spcAft>
              <a:buNone/>
            </a:pPr>
            <a:r>
              <a:rPr lang="en" sz="3600">
                <a:solidFill>
                  <a:srgbClr val="0000FF"/>
                </a:solidFill>
              </a:rPr>
              <a:t>P - </a:t>
            </a:r>
            <a:endParaRPr sz="3600">
              <a:solidFill>
                <a:srgbClr val="0000FF"/>
              </a:solidFill>
            </a:endParaRPr>
          </a:p>
          <a:p>
            <a:pPr indent="0" lvl="0" marL="0" rtl="0">
              <a:spcBef>
                <a:spcPts val="0"/>
              </a:spcBef>
              <a:spcAft>
                <a:spcPts val="0"/>
              </a:spcAft>
              <a:buNone/>
            </a:pPr>
            <a:r>
              <a:rPr lang="en" sz="3600">
                <a:solidFill>
                  <a:srgbClr val="0000FF"/>
                </a:solidFill>
              </a:rPr>
              <a:t>S - </a:t>
            </a:r>
            <a:endParaRPr sz="1200"/>
          </a:p>
          <a:p>
            <a:pPr indent="0" lvl="0" marL="0" rtl="0">
              <a:spcBef>
                <a:spcPts val="0"/>
              </a:spcBef>
              <a:spcAft>
                <a:spcPts val="0"/>
              </a:spcAft>
              <a:buNone/>
            </a:pPr>
            <a:r>
              <a:t/>
            </a:r>
            <a:endParaRPr sz="1200"/>
          </a:p>
          <a:p>
            <a:pPr indent="0" lvl="0" marL="0" rtl="0">
              <a:spcBef>
                <a:spcPts val="0"/>
              </a:spcBef>
              <a:spcAft>
                <a:spcPts val="0"/>
              </a:spcAft>
              <a:buNone/>
            </a:pPr>
            <a:r>
              <a:t/>
            </a:r>
            <a:endParaRPr/>
          </a:p>
        </p:txBody>
      </p:sp>
      <p:sp>
        <p:nvSpPr>
          <p:cNvPr id="547" name="Shape 547"/>
          <p:cNvSpPr txBox="1"/>
          <p:nvPr/>
        </p:nvSpPr>
        <p:spPr>
          <a:xfrm>
            <a:off x="1832800" y="986325"/>
            <a:ext cx="6256800" cy="53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sz="1300" u="sng">
                <a:solidFill>
                  <a:schemeClr val="dk1"/>
                </a:solidFill>
              </a:rPr>
              <a:t>Conversation:</a:t>
            </a:r>
            <a:r>
              <a:rPr lang="en" sz="1300">
                <a:solidFill>
                  <a:schemeClr val="dk1"/>
                </a:solidFill>
              </a:rPr>
              <a:t> Please talk only if you raised your hand and have been called on. You will have the opportunity to talk with your group when it comes time to solve the mystery.  </a:t>
            </a:r>
            <a:endParaRPr sz="1300"/>
          </a:p>
        </p:txBody>
      </p:sp>
      <p:sp>
        <p:nvSpPr>
          <p:cNvPr id="548" name="Shape 548"/>
          <p:cNvSpPr txBox="1"/>
          <p:nvPr/>
        </p:nvSpPr>
        <p:spPr>
          <a:xfrm>
            <a:off x="1871225" y="1658125"/>
            <a:ext cx="6064800" cy="489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300" u="sng"/>
              <a:t>Help:</a:t>
            </a:r>
            <a:r>
              <a:rPr lang="en" sz="1300"/>
              <a:t> If you need assistance raise your hand and I will be right over. While working in your groups ask the other members of  your group your questions and see if you can answer it before calling me over</a:t>
            </a:r>
            <a:r>
              <a:rPr lang="en" sz="1200"/>
              <a:t>. </a:t>
            </a:r>
            <a:endParaRPr sz="1200"/>
          </a:p>
        </p:txBody>
      </p:sp>
      <p:sp>
        <p:nvSpPr>
          <p:cNvPr id="549" name="Shape 549"/>
          <p:cNvSpPr txBox="1"/>
          <p:nvPr/>
        </p:nvSpPr>
        <p:spPr>
          <a:xfrm>
            <a:off x="1863375" y="2281925"/>
            <a:ext cx="6348600" cy="431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300" u="sng"/>
              <a:t>Activity:</a:t>
            </a:r>
            <a:r>
              <a:rPr lang="en" sz="1300"/>
              <a:t> Our goal today is to solve the mystery “Are Mexicans happier than Americans?” and write a claim to support our answer.</a:t>
            </a:r>
            <a:r>
              <a:rPr lang="en" sz="1200"/>
              <a:t> </a:t>
            </a:r>
            <a:endParaRPr sz="1200"/>
          </a:p>
        </p:txBody>
      </p:sp>
      <p:sp>
        <p:nvSpPr>
          <p:cNvPr id="550" name="Shape 550"/>
          <p:cNvSpPr txBox="1"/>
          <p:nvPr/>
        </p:nvSpPr>
        <p:spPr>
          <a:xfrm>
            <a:off x="1871225" y="2752175"/>
            <a:ext cx="6256800" cy="431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300" u="sng"/>
              <a:t>Movement:  </a:t>
            </a:r>
            <a:r>
              <a:rPr lang="en" sz="1300"/>
              <a:t>Please remain in your seats at all times unless given direction or permission otherwise. You will be given the opportunity to move around when solving the mystery.</a:t>
            </a:r>
            <a:endParaRPr sz="1300"/>
          </a:p>
        </p:txBody>
      </p:sp>
      <p:sp>
        <p:nvSpPr>
          <p:cNvPr id="551" name="Shape 551"/>
          <p:cNvSpPr txBox="1"/>
          <p:nvPr/>
        </p:nvSpPr>
        <p:spPr>
          <a:xfrm>
            <a:off x="1876150" y="3395025"/>
            <a:ext cx="6712200" cy="537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300" u="sng"/>
              <a:t>Participation:</a:t>
            </a:r>
            <a:r>
              <a:rPr lang="en" sz="1300"/>
              <a:t> You are expected to participate in class discussions. While working in groups you should offer help to your group. Be sure to fulfill your job responsibility!</a:t>
            </a:r>
            <a:endParaRPr sz="1300"/>
          </a:p>
        </p:txBody>
      </p:sp>
      <p:sp>
        <p:nvSpPr>
          <p:cNvPr id="552" name="Shape 552"/>
          <p:cNvSpPr txBox="1"/>
          <p:nvPr/>
        </p:nvSpPr>
        <p:spPr>
          <a:xfrm>
            <a:off x="1871225" y="3932325"/>
            <a:ext cx="6064800" cy="431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300" u="sng"/>
              <a:t>Success: </a:t>
            </a:r>
            <a:r>
              <a:rPr lang="en" sz="1300"/>
              <a:t>Once the mystery is solved, be sure to write your supporting claim to support your successful findings!</a:t>
            </a:r>
            <a:endParaRPr sz="1300"/>
          </a:p>
        </p:txBody>
      </p:sp>
      <p:pic>
        <p:nvPicPr>
          <p:cNvPr id="553" name="Shape 553"/>
          <p:cNvPicPr preferRelativeResize="0"/>
          <p:nvPr/>
        </p:nvPicPr>
        <p:blipFill>
          <a:blip r:embed="rId3">
            <a:alphaModFix/>
          </a:blip>
          <a:stretch>
            <a:fillRect/>
          </a:stretch>
        </p:blipFill>
        <p:spPr>
          <a:xfrm>
            <a:off x="0" y="0"/>
            <a:ext cx="1333850" cy="1120225"/>
          </a:xfrm>
          <a:prstGeom prst="rect">
            <a:avLst/>
          </a:prstGeom>
          <a:noFill/>
          <a:ln>
            <a:noFill/>
          </a:ln>
        </p:spPr>
      </p:pic>
      <p:pic>
        <p:nvPicPr>
          <p:cNvPr id="554" name="Shape 554"/>
          <p:cNvPicPr preferRelativeResize="0"/>
          <p:nvPr/>
        </p:nvPicPr>
        <p:blipFill>
          <a:blip r:embed="rId3">
            <a:alphaModFix/>
          </a:blip>
          <a:stretch>
            <a:fillRect/>
          </a:stretch>
        </p:blipFill>
        <p:spPr>
          <a:xfrm>
            <a:off x="7810150" y="0"/>
            <a:ext cx="1333850" cy="11202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pic>
        <p:nvPicPr>
          <p:cNvPr id="559" name="Shape 559"/>
          <p:cNvPicPr preferRelativeResize="0"/>
          <p:nvPr/>
        </p:nvPicPr>
        <p:blipFill>
          <a:blip r:embed="rId3">
            <a:alphaModFix/>
          </a:blip>
          <a:stretch>
            <a:fillRect/>
          </a:stretch>
        </p:blipFill>
        <p:spPr>
          <a:xfrm>
            <a:off x="959075" y="256363"/>
            <a:ext cx="7225851" cy="4630775"/>
          </a:xfrm>
          <a:prstGeom prst="rect">
            <a:avLst/>
          </a:prstGeom>
          <a:noFill/>
          <a:ln>
            <a:noFill/>
          </a:ln>
        </p:spPr>
      </p:pic>
      <p:sp>
        <p:nvSpPr>
          <p:cNvPr id="560" name="Shape 560"/>
          <p:cNvSpPr txBox="1"/>
          <p:nvPr>
            <p:ph type="ctrTitle"/>
          </p:nvPr>
        </p:nvSpPr>
        <p:spPr>
          <a:xfrm>
            <a:off x="3279825" y="124150"/>
            <a:ext cx="2258100" cy="652500"/>
          </a:xfrm>
          <a:prstGeom prst="rect">
            <a:avLst/>
          </a:prstGeom>
          <a:solidFill>
            <a:srgbClr val="FFFFFF"/>
          </a:solidFill>
        </p:spPr>
        <p:txBody>
          <a:bodyPr anchorCtr="0" anchor="b" bIns="91425" lIns="91425" spcFirstLastPara="1" rIns="91425" wrap="square" tIns="91425">
            <a:noAutofit/>
          </a:bodyPr>
          <a:lstStyle/>
          <a:p>
            <a:pPr indent="0" lvl="0" marL="0" rtl="0" algn="ctr">
              <a:spcBef>
                <a:spcPts val="0"/>
              </a:spcBef>
              <a:spcAft>
                <a:spcPts val="0"/>
              </a:spcAft>
              <a:buNone/>
            </a:pPr>
            <a:r>
              <a:rPr lang="en" sz="2500"/>
              <a:t>Mystery</a:t>
            </a:r>
            <a:r>
              <a:rPr lang="en" sz="3600"/>
              <a:t> </a:t>
            </a:r>
            <a:endParaRPr sz="36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Shape 565"/>
          <p:cNvSpPr txBox="1"/>
          <p:nvPr>
            <p:ph type="ctrTitle"/>
          </p:nvPr>
        </p:nvSpPr>
        <p:spPr>
          <a:xfrm>
            <a:off x="2896500" y="47375"/>
            <a:ext cx="3351000" cy="6525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None/>
            </a:pPr>
            <a:r>
              <a:rPr lang="en" sz="2500"/>
              <a:t>Job Responsibilities </a:t>
            </a:r>
            <a:endParaRPr sz="3600"/>
          </a:p>
        </p:txBody>
      </p:sp>
      <p:graphicFrame>
        <p:nvGraphicFramePr>
          <p:cNvPr id="566" name="Shape 566"/>
          <p:cNvGraphicFramePr/>
          <p:nvPr/>
        </p:nvGraphicFramePr>
        <p:xfrm>
          <a:off x="952500" y="957125"/>
          <a:ext cx="3000000" cy="3000000"/>
        </p:xfrm>
        <a:graphic>
          <a:graphicData uri="http://schemas.openxmlformats.org/drawingml/2006/table">
            <a:tbl>
              <a:tblPr>
                <a:noFill/>
                <a:tableStyleId>{F71E87B2-F5D4-4D0B-B6D9-83F564A3B836}</a:tableStyleId>
              </a:tblPr>
              <a:tblGrid>
                <a:gridCol w="3619500"/>
                <a:gridCol w="3619500"/>
              </a:tblGrid>
              <a:tr h="381000">
                <a:tc>
                  <a:txBody>
                    <a:bodyPr>
                      <a:noAutofit/>
                    </a:bodyPr>
                    <a:lstStyle/>
                    <a:p>
                      <a:pPr indent="0" lvl="0" marL="0" rtl="0" algn="ctr">
                        <a:spcBef>
                          <a:spcPts val="0"/>
                        </a:spcBef>
                        <a:spcAft>
                          <a:spcPts val="0"/>
                        </a:spcAft>
                        <a:buNone/>
                      </a:pPr>
                      <a:r>
                        <a:rPr lang="en"/>
                        <a:t>Job Name</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t>Job Responsibility</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381000">
                <a:tc>
                  <a:txBody>
                    <a:bodyPr>
                      <a:noAutofit/>
                    </a:bodyPr>
                    <a:lstStyle/>
                    <a:p>
                      <a:pPr indent="0" lvl="0" marL="0" rtl="0" algn="ctr">
                        <a:spcBef>
                          <a:spcPts val="0"/>
                        </a:spcBef>
                        <a:spcAft>
                          <a:spcPts val="0"/>
                        </a:spcAft>
                        <a:buNone/>
                      </a:pPr>
                      <a:r>
                        <a:rPr lang="en"/>
                        <a:t>Document Distributor (Green Dot)</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t>In charge of distributing the documents for all group members to view and examine</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381000">
                <a:tc>
                  <a:txBody>
                    <a:bodyPr>
                      <a:noAutofit/>
                    </a:bodyPr>
                    <a:lstStyle/>
                    <a:p>
                      <a:pPr indent="0" lvl="0" marL="0" rtl="0" algn="ctr">
                        <a:spcBef>
                          <a:spcPts val="0"/>
                        </a:spcBef>
                        <a:spcAft>
                          <a:spcPts val="0"/>
                        </a:spcAft>
                        <a:buNone/>
                      </a:pPr>
                      <a:r>
                        <a:rPr lang="en"/>
                        <a:t>Document Organizer (Blue Dot)</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t>In charge of placing the documents onto the graphic organizer</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381000">
                <a:tc>
                  <a:txBody>
                    <a:bodyPr>
                      <a:noAutofit/>
                    </a:bodyPr>
                    <a:lstStyle/>
                    <a:p>
                      <a:pPr indent="0" lvl="0" marL="0" rtl="0" algn="ctr">
                        <a:spcBef>
                          <a:spcPts val="0"/>
                        </a:spcBef>
                        <a:spcAft>
                          <a:spcPts val="0"/>
                        </a:spcAft>
                        <a:buNone/>
                      </a:pPr>
                      <a:r>
                        <a:rPr lang="en"/>
                        <a:t>Group Leader (Red Dot)</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t>In charge of managing the group; time management (2 minutes to observe, 3 minutes to discuss per document). In charge of making sure everyone fulfills their job</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r h="381000">
                <a:tc>
                  <a:txBody>
                    <a:bodyPr>
                      <a:noAutofit/>
                    </a:bodyPr>
                    <a:lstStyle/>
                    <a:p>
                      <a:pPr indent="0" lvl="0" marL="0" rtl="0" algn="ctr">
                        <a:spcBef>
                          <a:spcPts val="0"/>
                        </a:spcBef>
                        <a:spcAft>
                          <a:spcPts val="0"/>
                        </a:spcAft>
                        <a:buNone/>
                      </a:pPr>
                      <a:r>
                        <a:rPr lang="en"/>
                        <a:t>Great Communicator (Orange Dot)</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a:t>In charge of sharing the groups findings with the class during the class discussion</a:t>
                      </a:r>
                      <a:endParaRPr/>
                    </a:p>
                  </a:txBody>
                  <a:tcPr marT="91425" marB="91425" marR="91425" marL="91425">
                    <a:lnL cap="flat" cmpd="sng" w="19050">
                      <a:solidFill>
                        <a:srgbClr val="FF0000"/>
                      </a:solidFill>
                      <a:prstDash val="solid"/>
                      <a:round/>
                      <a:headEnd len="sm" w="sm" type="none"/>
                      <a:tailEnd len="sm" w="sm" type="none"/>
                    </a:lnL>
                    <a:lnR cap="flat" cmpd="sng" w="19050">
                      <a:solidFill>
                        <a:srgbClr val="FF0000"/>
                      </a:solidFill>
                      <a:prstDash val="solid"/>
                      <a:round/>
                      <a:headEnd len="sm" w="sm" type="none"/>
                      <a:tailEnd len="sm" w="sm" type="none"/>
                    </a:lnR>
                    <a:lnT cap="flat" cmpd="sng" w="19050">
                      <a:solidFill>
                        <a:srgbClr val="FF0000"/>
                      </a:solidFill>
                      <a:prstDash val="solid"/>
                      <a:round/>
                      <a:headEnd len="sm" w="sm" type="none"/>
                      <a:tailEnd len="sm" w="sm" type="none"/>
                    </a:lnT>
                    <a:lnB cap="flat" cmpd="sng" w="19050">
                      <a:solidFill>
                        <a:srgbClr val="FF0000"/>
                      </a:solidFill>
                      <a:prstDash val="solid"/>
                      <a:round/>
                      <a:headEnd len="sm" w="sm" type="none"/>
                      <a:tailEnd len="sm" w="sm" type="none"/>
                    </a:lnB>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pic>
        <p:nvPicPr>
          <p:cNvPr id="571" name="Shape 571"/>
          <p:cNvPicPr preferRelativeResize="0"/>
          <p:nvPr/>
        </p:nvPicPr>
        <p:blipFill>
          <a:blip r:embed="rId3">
            <a:alphaModFix/>
          </a:blip>
          <a:stretch>
            <a:fillRect/>
          </a:stretch>
        </p:blipFill>
        <p:spPr>
          <a:xfrm>
            <a:off x="296350" y="421100"/>
            <a:ext cx="3820375" cy="4499799"/>
          </a:xfrm>
          <a:prstGeom prst="rect">
            <a:avLst/>
          </a:prstGeom>
          <a:noFill/>
          <a:ln>
            <a:noFill/>
          </a:ln>
        </p:spPr>
      </p:pic>
      <p:pic>
        <p:nvPicPr>
          <p:cNvPr id="572" name="Shape 572"/>
          <p:cNvPicPr preferRelativeResize="0"/>
          <p:nvPr/>
        </p:nvPicPr>
        <p:blipFill>
          <a:blip r:embed="rId4">
            <a:alphaModFix/>
          </a:blip>
          <a:stretch>
            <a:fillRect/>
          </a:stretch>
        </p:blipFill>
        <p:spPr>
          <a:xfrm>
            <a:off x="5269868" y="363525"/>
            <a:ext cx="3625782" cy="4706947"/>
          </a:xfrm>
          <a:prstGeom prst="rect">
            <a:avLst/>
          </a:prstGeom>
          <a:noFill/>
          <a:ln>
            <a:noFill/>
          </a:ln>
        </p:spPr>
      </p:pic>
      <p:sp>
        <p:nvSpPr>
          <p:cNvPr id="573" name="Shape 573"/>
          <p:cNvSpPr txBox="1"/>
          <p:nvPr>
            <p:ph type="ctrTitle"/>
          </p:nvPr>
        </p:nvSpPr>
        <p:spPr>
          <a:xfrm>
            <a:off x="2613450" y="0"/>
            <a:ext cx="3917100" cy="421200"/>
          </a:xfrm>
          <a:prstGeom prst="rect">
            <a:avLst/>
          </a:prstGeom>
          <a:noFill/>
          <a:ln cap="flat" cmpd="sng" w="38100">
            <a:solidFill>
              <a:srgbClr val="00000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1800"/>
              <a:t>Mystery Worksheets</a:t>
            </a:r>
            <a:r>
              <a:rPr lang="en" sz="3600"/>
              <a:t> </a:t>
            </a:r>
            <a:endParaRPr sz="3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Shape 136"/>
          <p:cNvSpPr txBox="1"/>
          <p:nvPr>
            <p:ph type="ctrTitle"/>
          </p:nvPr>
        </p:nvSpPr>
        <p:spPr>
          <a:xfrm>
            <a:off x="3871850" y="149200"/>
            <a:ext cx="5013600" cy="119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Discovering the Secret to “Happiness”</a:t>
            </a:r>
            <a:endParaRPr sz="3600"/>
          </a:p>
        </p:txBody>
      </p:sp>
      <p:pic>
        <p:nvPicPr>
          <p:cNvPr id="137" name="Shape 137"/>
          <p:cNvPicPr preferRelativeResize="0"/>
          <p:nvPr/>
        </p:nvPicPr>
        <p:blipFill>
          <a:blip r:embed="rId3">
            <a:alphaModFix/>
          </a:blip>
          <a:stretch>
            <a:fillRect/>
          </a:stretch>
        </p:blipFill>
        <p:spPr>
          <a:xfrm>
            <a:off x="470400" y="632825"/>
            <a:ext cx="3129800" cy="3877850"/>
          </a:xfrm>
          <a:prstGeom prst="rect">
            <a:avLst/>
          </a:prstGeom>
          <a:noFill/>
          <a:ln>
            <a:noFill/>
          </a:ln>
        </p:spPr>
      </p:pic>
      <p:sp>
        <p:nvSpPr>
          <p:cNvPr id="138" name="Shape 138"/>
          <p:cNvSpPr txBox="1"/>
          <p:nvPr/>
        </p:nvSpPr>
        <p:spPr>
          <a:xfrm>
            <a:off x="241775" y="4510675"/>
            <a:ext cx="3928500" cy="447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Georgia"/>
                <a:ea typeface="Georgia"/>
                <a:cs typeface="Georgia"/>
                <a:sym typeface="Georgia"/>
              </a:rPr>
              <a:t>**Spoiler Alert** The answer is </a:t>
            </a:r>
            <a:r>
              <a:rPr b="1" lang="en">
                <a:latin typeface="Georgia"/>
                <a:ea typeface="Georgia"/>
                <a:cs typeface="Georgia"/>
                <a:sym typeface="Georgia"/>
              </a:rPr>
              <a:t>Gratitude </a:t>
            </a:r>
            <a:r>
              <a:rPr lang="en">
                <a:latin typeface="Georgia"/>
                <a:ea typeface="Georgia"/>
                <a:cs typeface="Georgia"/>
                <a:sym typeface="Georgia"/>
              </a:rPr>
              <a:t>(savoring the moment).</a:t>
            </a:r>
            <a:endParaRPr>
              <a:latin typeface="Georgia"/>
              <a:ea typeface="Georgia"/>
              <a:cs typeface="Georgia"/>
              <a:sym typeface="Georgia"/>
            </a:endParaRPr>
          </a:p>
        </p:txBody>
      </p:sp>
      <p:pic>
        <p:nvPicPr>
          <p:cNvPr id="139" name="Shape 139"/>
          <p:cNvPicPr preferRelativeResize="0"/>
          <p:nvPr/>
        </p:nvPicPr>
        <p:blipFill>
          <a:blip r:embed="rId4">
            <a:alphaModFix/>
          </a:blip>
          <a:stretch>
            <a:fillRect/>
          </a:stretch>
        </p:blipFill>
        <p:spPr>
          <a:xfrm>
            <a:off x="4934838" y="1500100"/>
            <a:ext cx="2887617" cy="3491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Shape 578"/>
          <p:cNvSpPr txBox="1"/>
          <p:nvPr>
            <p:ph type="ctrTitle"/>
          </p:nvPr>
        </p:nvSpPr>
        <p:spPr>
          <a:xfrm>
            <a:off x="0" y="0"/>
            <a:ext cx="2258100" cy="65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t>Documents</a:t>
            </a:r>
            <a:endParaRPr sz="3600"/>
          </a:p>
        </p:txBody>
      </p:sp>
      <p:pic>
        <p:nvPicPr>
          <p:cNvPr id="579" name="Shape 579"/>
          <p:cNvPicPr preferRelativeResize="0"/>
          <p:nvPr/>
        </p:nvPicPr>
        <p:blipFill>
          <a:blip r:embed="rId3">
            <a:alphaModFix/>
          </a:blip>
          <a:stretch>
            <a:fillRect/>
          </a:stretch>
        </p:blipFill>
        <p:spPr>
          <a:xfrm>
            <a:off x="0" y="1438400"/>
            <a:ext cx="3565751" cy="3619876"/>
          </a:xfrm>
          <a:prstGeom prst="rect">
            <a:avLst/>
          </a:prstGeom>
          <a:noFill/>
          <a:ln>
            <a:noFill/>
          </a:ln>
        </p:spPr>
      </p:pic>
      <p:pic>
        <p:nvPicPr>
          <p:cNvPr id="580" name="Shape 580"/>
          <p:cNvPicPr preferRelativeResize="0"/>
          <p:nvPr/>
        </p:nvPicPr>
        <p:blipFill>
          <a:blip r:embed="rId4">
            <a:alphaModFix/>
          </a:blip>
          <a:stretch>
            <a:fillRect/>
          </a:stretch>
        </p:blipFill>
        <p:spPr>
          <a:xfrm>
            <a:off x="3565750" y="46825"/>
            <a:ext cx="4109400" cy="2570975"/>
          </a:xfrm>
          <a:prstGeom prst="rect">
            <a:avLst/>
          </a:prstGeom>
          <a:noFill/>
          <a:ln>
            <a:noFill/>
          </a:ln>
        </p:spPr>
      </p:pic>
      <p:pic>
        <p:nvPicPr>
          <p:cNvPr id="581" name="Shape 581"/>
          <p:cNvPicPr preferRelativeResize="0"/>
          <p:nvPr/>
        </p:nvPicPr>
        <p:blipFill>
          <a:blip r:embed="rId5">
            <a:alphaModFix/>
          </a:blip>
          <a:stretch>
            <a:fillRect/>
          </a:stretch>
        </p:blipFill>
        <p:spPr>
          <a:xfrm>
            <a:off x="3188725" y="3774322"/>
            <a:ext cx="5781576" cy="1283950"/>
          </a:xfrm>
          <a:prstGeom prst="rect">
            <a:avLst/>
          </a:prstGeom>
          <a:noFill/>
          <a:ln>
            <a:noFill/>
          </a:ln>
        </p:spPr>
      </p:pic>
      <p:pic>
        <p:nvPicPr>
          <p:cNvPr id="582" name="Shape 582"/>
          <p:cNvPicPr preferRelativeResize="0"/>
          <p:nvPr/>
        </p:nvPicPr>
        <p:blipFill>
          <a:blip r:embed="rId6">
            <a:alphaModFix/>
          </a:blip>
          <a:stretch>
            <a:fillRect/>
          </a:stretch>
        </p:blipFill>
        <p:spPr>
          <a:xfrm>
            <a:off x="3199125" y="2659599"/>
            <a:ext cx="5760770" cy="1072925"/>
          </a:xfrm>
          <a:prstGeom prst="rect">
            <a:avLst/>
          </a:prstGeom>
          <a:noFill/>
          <a:ln>
            <a:noFill/>
          </a:ln>
        </p:spPr>
      </p:pic>
      <p:sp>
        <p:nvSpPr>
          <p:cNvPr id="583" name="Shape 583"/>
          <p:cNvSpPr/>
          <p:nvPr/>
        </p:nvSpPr>
        <p:spPr>
          <a:xfrm>
            <a:off x="6842000" y="46825"/>
            <a:ext cx="2379834" cy="2696544"/>
          </a:xfrm>
          <a:prstGeom prst="irregularSeal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Students will determine Credibility of the documents</a:t>
            </a:r>
            <a:endParaRPr b="1"/>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pic>
        <p:nvPicPr>
          <p:cNvPr id="588" name="Shape 588"/>
          <p:cNvPicPr preferRelativeResize="0"/>
          <p:nvPr/>
        </p:nvPicPr>
        <p:blipFill>
          <a:blip r:embed="rId3">
            <a:alphaModFix/>
          </a:blip>
          <a:stretch>
            <a:fillRect/>
          </a:stretch>
        </p:blipFill>
        <p:spPr>
          <a:xfrm>
            <a:off x="75625" y="2233975"/>
            <a:ext cx="4613400" cy="2863825"/>
          </a:xfrm>
          <a:prstGeom prst="rect">
            <a:avLst/>
          </a:prstGeom>
          <a:noFill/>
          <a:ln>
            <a:noFill/>
          </a:ln>
        </p:spPr>
      </p:pic>
      <p:sp>
        <p:nvSpPr>
          <p:cNvPr id="589" name="Shape 589"/>
          <p:cNvSpPr txBox="1"/>
          <p:nvPr>
            <p:ph type="ctrTitle"/>
          </p:nvPr>
        </p:nvSpPr>
        <p:spPr>
          <a:xfrm>
            <a:off x="0" y="0"/>
            <a:ext cx="2258100" cy="65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t>Documents</a:t>
            </a:r>
            <a:endParaRPr sz="3600"/>
          </a:p>
        </p:txBody>
      </p:sp>
      <p:pic>
        <p:nvPicPr>
          <p:cNvPr id="590" name="Shape 590"/>
          <p:cNvPicPr preferRelativeResize="0"/>
          <p:nvPr/>
        </p:nvPicPr>
        <p:blipFill>
          <a:blip r:embed="rId4">
            <a:alphaModFix/>
          </a:blip>
          <a:stretch>
            <a:fillRect/>
          </a:stretch>
        </p:blipFill>
        <p:spPr>
          <a:xfrm>
            <a:off x="5495087" y="2233976"/>
            <a:ext cx="3534813" cy="2909525"/>
          </a:xfrm>
          <a:prstGeom prst="rect">
            <a:avLst/>
          </a:prstGeom>
          <a:noFill/>
          <a:ln>
            <a:noFill/>
          </a:ln>
        </p:spPr>
      </p:pic>
      <p:pic>
        <p:nvPicPr>
          <p:cNvPr id="591" name="Shape 591"/>
          <p:cNvPicPr preferRelativeResize="0"/>
          <p:nvPr/>
        </p:nvPicPr>
        <p:blipFill>
          <a:blip r:embed="rId5">
            <a:alphaModFix/>
          </a:blip>
          <a:stretch>
            <a:fillRect/>
          </a:stretch>
        </p:blipFill>
        <p:spPr>
          <a:xfrm>
            <a:off x="2619375" y="0"/>
            <a:ext cx="5287799" cy="21540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cxnSp>
        <p:nvCxnSpPr>
          <p:cNvPr id="596" name="Shape 596"/>
          <p:cNvCxnSpPr/>
          <p:nvPr/>
        </p:nvCxnSpPr>
        <p:spPr>
          <a:xfrm flipH="1" rot="10800000">
            <a:off x="998000" y="948200"/>
            <a:ext cx="7677000" cy="1800"/>
          </a:xfrm>
          <a:prstGeom prst="straightConnector1">
            <a:avLst/>
          </a:prstGeom>
          <a:noFill/>
          <a:ln cap="flat" cmpd="sng" w="38100">
            <a:solidFill>
              <a:srgbClr val="FF0000"/>
            </a:solidFill>
            <a:prstDash val="solid"/>
            <a:round/>
            <a:headEnd len="med" w="med" type="none"/>
            <a:tailEnd len="med" w="med" type="none"/>
          </a:ln>
        </p:spPr>
      </p:cxnSp>
      <p:cxnSp>
        <p:nvCxnSpPr>
          <p:cNvPr id="597" name="Shape 597"/>
          <p:cNvCxnSpPr/>
          <p:nvPr/>
        </p:nvCxnSpPr>
        <p:spPr>
          <a:xfrm>
            <a:off x="4846025" y="420300"/>
            <a:ext cx="28800" cy="4807800"/>
          </a:xfrm>
          <a:prstGeom prst="straightConnector1">
            <a:avLst/>
          </a:prstGeom>
          <a:noFill/>
          <a:ln cap="flat" cmpd="sng" w="38100">
            <a:solidFill>
              <a:srgbClr val="FF0000"/>
            </a:solidFill>
            <a:prstDash val="solid"/>
            <a:round/>
            <a:headEnd len="med" w="med" type="none"/>
            <a:tailEnd len="med" w="med" type="none"/>
          </a:ln>
        </p:spPr>
      </p:cxnSp>
      <p:sp>
        <p:nvSpPr>
          <p:cNvPr id="598" name="Shape 598"/>
          <p:cNvSpPr txBox="1"/>
          <p:nvPr/>
        </p:nvSpPr>
        <p:spPr>
          <a:xfrm>
            <a:off x="1257075" y="420300"/>
            <a:ext cx="3387300" cy="450900"/>
          </a:xfrm>
          <a:prstGeom prst="rect">
            <a:avLst/>
          </a:prstGeom>
          <a:noFill/>
          <a:ln cap="flat" cmpd="sng" w="2857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lang="en" sz="1800">
                <a:latin typeface="Roboto Slab"/>
                <a:ea typeface="Roboto Slab"/>
                <a:cs typeface="Roboto Slab"/>
                <a:sym typeface="Roboto Slab"/>
              </a:rPr>
              <a:t>Evidence Mexico is Happier</a:t>
            </a:r>
            <a:endParaRPr sz="1800">
              <a:latin typeface="Roboto Slab"/>
              <a:ea typeface="Roboto Slab"/>
              <a:cs typeface="Roboto Slab"/>
              <a:sym typeface="Roboto Slab"/>
            </a:endParaRPr>
          </a:p>
        </p:txBody>
      </p:sp>
      <p:sp>
        <p:nvSpPr>
          <p:cNvPr id="599" name="Shape 599"/>
          <p:cNvSpPr txBox="1"/>
          <p:nvPr/>
        </p:nvSpPr>
        <p:spPr>
          <a:xfrm>
            <a:off x="5113575" y="420300"/>
            <a:ext cx="3387300" cy="450900"/>
          </a:xfrm>
          <a:prstGeom prst="rect">
            <a:avLst/>
          </a:prstGeom>
          <a:noFill/>
          <a:ln cap="flat" cmpd="sng" w="2857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lang="en" sz="1800">
                <a:latin typeface="Roboto Slab"/>
                <a:ea typeface="Roboto Slab"/>
                <a:cs typeface="Roboto Slab"/>
                <a:sym typeface="Roboto Slab"/>
              </a:rPr>
              <a:t>Evidence America is Happier</a:t>
            </a:r>
            <a:endParaRPr sz="1800">
              <a:latin typeface="Roboto Slab"/>
              <a:ea typeface="Roboto Slab"/>
              <a:cs typeface="Roboto Slab"/>
              <a:sym typeface="Roboto Slab"/>
            </a:endParaRPr>
          </a:p>
        </p:txBody>
      </p:sp>
      <p:sp>
        <p:nvSpPr>
          <p:cNvPr id="600" name="Shape 600"/>
          <p:cNvSpPr txBox="1"/>
          <p:nvPr/>
        </p:nvSpPr>
        <p:spPr>
          <a:xfrm>
            <a:off x="115150" y="1130425"/>
            <a:ext cx="1141800" cy="41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Most credible</a:t>
            </a:r>
            <a:endParaRPr>
              <a:solidFill>
                <a:srgbClr val="FF0000"/>
              </a:solidFill>
            </a:endParaRPr>
          </a:p>
        </p:txBody>
      </p:sp>
      <p:sp>
        <p:nvSpPr>
          <p:cNvPr id="601" name="Shape 601"/>
          <p:cNvSpPr/>
          <p:nvPr/>
        </p:nvSpPr>
        <p:spPr>
          <a:xfrm>
            <a:off x="259000" y="1839875"/>
            <a:ext cx="854100" cy="23127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0000"/>
              </a:solidFill>
            </a:endParaRPr>
          </a:p>
        </p:txBody>
      </p:sp>
      <p:sp>
        <p:nvSpPr>
          <p:cNvPr id="602" name="Shape 602"/>
          <p:cNvSpPr txBox="1"/>
          <p:nvPr/>
        </p:nvSpPr>
        <p:spPr>
          <a:xfrm>
            <a:off x="115150" y="4238425"/>
            <a:ext cx="1141800" cy="41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Least</a:t>
            </a:r>
            <a:endParaRPr>
              <a:solidFill>
                <a:srgbClr val="FF0000"/>
              </a:solidFill>
            </a:endParaRPr>
          </a:p>
          <a:p>
            <a:pPr indent="0" lvl="0" marL="0" rtl="0" algn="ctr">
              <a:spcBef>
                <a:spcPts val="0"/>
              </a:spcBef>
              <a:spcAft>
                <a:spcPts val="0"/>
              </a:spcAft>
              <a:buNone/>
            </a:pPr>
            <a:r>
              <a:rPr lang="en">
                <a:solidFill>
                  <a:srgbClr val="FF0000"/>
                </a:solidFill>
              </a:rPr>
              <a:t>credible</a:t>
            </a:r>
            <a:endParaRPr>
              <a:solidFill>
                <a:srgbClr val="FF0000"/>
              </a:solidFill>
            </a:endParaRPr>
          </a:p>
        </p:txBody>
      </p:sp>
      <p:sp>
        <p:nvSpPr>
          <p:cNvPr id="603" name="Shape 603"/>
          <p:cNvSpPr txBox="1"/>
          <p:nvPr/>
        </p:nvSpPr>
        <p:spPr>
          <a:xfrm>
            <a:off x="7925225" y="1130425"/>
            <a:ext cx="1141800" cy="41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Most credible</a:t>
            </a:r>
            <a:endParaRPr>
              <a:solidFill>
                <a:srgbClr val="FF0000"/>
              </a:solidFill>
            </a:endParaRPr>
          </a:p>
        </p:txBody>
      </p:sp>
      <p:sp>
        <p:nvSpPr>
          <p:cNvPr id="604" name="Shape 604"/>
          <p:cNvSpPr/>
          <p:nvPr/>
        </p:nvSpPr>
        <p:spPr>
          <a:xfrm>
            <a:off x="8069075" y="1839875"/>
            <a:ext cx="854100" cy="23127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0000"/>
              </a:solidFill>
            </a:endParaRPr>
          </a:p>
        </p:txBody>
      </p:sp>
      <p:sp>
        <p:nvSpPr>
          <p:cNvPr id="605" name="Shape 605"/>
          <p:cNvSpPr txBox="1"/>
          <p:nvPr/>
        </p:nvSpPr>
        <p:spPr>
          <a:xfrm>
            <a:off x="7925225" y="4238425"/>
            <a:ext cx="1141800" cy="41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Least</a:t>
            </a:r>
            <a:endParaRPr>
              <a:solidFill>
                <a:srgbClr val="FF0000"/>
              </a:solidFill>
            </a:endParaRPr>
          </a:p>
          <a:p>
            <a:pPr indent="0" lvl="0" marL="0" rtl="0" algn="ctr">
              <a:spcBef>
                <a:spcPts val="0"/>
              </a:spcBef>
              <a:spcAft>
                <a:spcPts val="0"/>
              </a:spcAft>
              <a:buNone/>
            </a:pPr>
            <a:r>
              <a:rPr lang="en">
                <a:solidFill>
                  <a:srgbClr val="FF0000"/>
                </a:solidFill>
              </a:rPr>
              <a:t>credible</a:t>
            </a:r>
            <a:endParaRPr>
              <a:solidFill>
                <a:srgbClr val="FF0000"/>
              </a:solidFill>
            </a:endParaRPr>
          </a:p>
        </p:txBody>
      </p:sp>
      <p:sp>
        <p:nvSpPr>
          <p:cNvPr id="606" name="Shape 606"/>
          <p:cNvSpPr/>
          <p:nvPr/>
        </p:nvSpPr>
        <p:spPr>
          <a:xfrm>
            <a:off x="2345525" y="2435475"/>
            <a:ext cx="4635000" cy="2561700"/>
          </a:xfrm>
          <a:prstGeom prst="wave">
            <a:avLst>
              <a:gd fmla="val 12500" name="adj1"/>
              <a:gd fmla="val 0" name="adj2"/>
            </a:avLst>
          </a:prstGeom>
          <a:gradFill>
            <a:gsLst>
              <a:gs pos="0">
                <a:srgbClr val="F5D0D0"/>
              </a:gs>
              <a:gs pos="100000">
                <a:srgbClr val="D96868"/>
              </a:gs>
            </a:gsLst>
            <a:path path="circle">
              <a:fillToRect b="50%" l="50%" r="50%" t="50%"/>
            </a:path>
            <a:tileRect/>
          </a:grad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Roboto Slab"/>
                <a:ea typeface="Roboto Slab"/>
                <a:cs typeface="Roboto Slab"/>
                <a:sym typeface="Roboto Slab"/>
              </a:rPr>
              <a:t>Students will be asked to place the evidence in the appropriate areas in order to help them solve the compelling question, “Are Mexicans Happier than Americans?”</a:t>
            </a:r>
            <a:endParaRPr sz="1800">
              <a:latin typeface="Roboto Slab"/>
              <a:ea typeface="Roboto Slab"/>
              <a:cs typeface="Roboto Slab"/>
              <a:sym typeface="Roboto Slab"/>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pic>
        <p:nvPicPr>
          <p:cNvPr id="611" name="Shape 611"/>
          <p:cNvPicPr preferRelativeResize="0"/>
          <p:nvPr/>
        </p:nvPicPr>
        <p:blipFill>
          <a:blip r:embed="rId3">
            <a:alphaModFix/>
          </a:blip>
          <a:stretch>
            <a:fillRect/>
          </a:stretch>
        </p:blipFill>
        <p:spPr>
          <a:xfrm>
            <a:off x="2679050" y="140625"/>
            <a:ext cx="3785899" cy="4862250"/>
          </a:xfrm>
          <a:prstGeom prst="rect">
            <a:avLst/>
          </a:prstGeom>
          <a:noFill/>
          <a:ln>
            <a:noFill/>
          </a:ln>
        </p:spPr>
      </p:pic>
      <p:sp>
        <p:nvSpPr>
          <p:cNvPr id="612" name="Shape 612"/>
          <p:cNvSpPr txBox="1"/>
          <p:nvPr>
            <p:ph type="ctrTitle"/>
          </p:nvPr>
        </p:nvSpPr>
        <p:spPr>
          <a:xfrm>
            <a:off x="175425" y="140625"/>
            <a:ext cx="2258100" cy="652500"/>
          </a:xfrm>
          <a:prstGeom prst="rect">
            <a:avLst/>
          </a:prstGeom>
          <a:solidFill>
            <a:srgbClr val="FFFFFF"/>
          </a:solidFill>
        </p:spPr>
        <p:txBody>
          <a:bodyPr anchorCtr="0" anchor="b" bIns="91425" lIns="91425" spcFirstLastPara="1" rIns="91425" wrap="square" tIns="91425">
            <a:noAutofit/>
          </a:bodyPr>
          <a:lstStyle/>
          <a:p>
            <a:pPr indent="0" lvl="0" marL="0" rtl="0" algn="ctr">
              <a:spcBef>
                <a:spcPts val="0"/>
              </a:spcBef>
              <a:spcAft>
                <a:spcPts val="0"/>
              </a:spcAft>
              <a:buNone/>
            </a:pPr>
            <a:r>
              <a:rPr lang="en" sz="2500"/>
              <a:t>Homework</a:t>
            </a:r>
            <a:r>
              <a:rPr lang="en" sz="3600"/>
              <a:t> </a:t>
            </a:r>
            <a:endParaRPr sz="36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Shape 617"/>
          <p:cNvSpPr txBox="1"/>
          <p:nvPr>
            <p:ph type="ctrTitle"/>
          </p:nvPr>
        </p:nvSpPr>
        <p:spPr>
          <a:xfrm>
            <a:off x="1292125" y="295275"/>
            <a:ext cx="6818100" cy="1236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Lesson 6: Writing and DBQ Skills </a:t>
            </a:r>
            <a:endParaRPr sz="3600"/>
          </a:p>
        </p:txBody>
      </p:sp>
      <p:sp>
        <p:nvSpPr>
          <p:cNvPr id="618" name="Shape 618"/>
          <p:cNvSpPr txBox="1"/>
          <p:nvPr/>
        </p:nvSpPr>
        <p:spPr>
          <a:xfrm>
            <a:off x="1248150" y="1622225"/>
            <a:ext cx="7307700" cy="26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3D85C6"/>
                </a:solidFill>
                <a:latin typeface="Roboto Slab"/>
                <a:ea typeface="Roboto Slab"/>
                <a:cs typeface="Roboto Slab"/>
                <a:sym typeface="Roboto Slab"/>
              </a:rPr>
              <a:t>Are people happier living in America or in Mexico?</a:t>
            </a:r>
            <a:endParaRPr b="1" sz="3000">
              <a:solidFill>
                <a:srgbClr val="3D85C6"/>
              </a:solidFill>
              <a:latin typeface="Roboto Slab"/>
              <a:ea typeface="Roboto Slab"/>
              <a:cs typeface="Roboto Slab"/>
              <a:sym typeface="Roboto Slab"/>
            </a:endParaRPr>
          </a:p>
          <a:p>
            <a:pPr indent="0" lvl="0" marL="0" rtl="0" algn="ctr">
              <a:spcBef>
                <a:spcPts val="0"/>
              </a:spcBef>
              <a:spcAft>
                <a:spcPts val="0"/>
              </a:spcAft>
              <a:buNone/>
            </a:pPr>
            <a:r>
              <a:t/>
            </a:r>
            <a:endParaRPr b="1" sz="3000">
              <a:solidFill>
                <a:srgbClr val="3D85C6"/>
              </a:solidFill>
              <a:latin typeface="Roboto Slab"/>
              <a:ea typeface="Roboto Slab"/>
              <a:cs typeface="Roboto Slab"/>
              <a:sym typeface="Roboto Slab"/>
            </a:endParaRPr>
          </a:p>
          <a:p>
            <a:pPr indent="0" lvl="0" marL="0" rtl="0" algn="ctr">
              <a:spcBef>
                <a:spcPts val="0"/>
              </a:spcBef>
              <a:spcAft>
                <a:spcPts val="0"/>
              </a:spcAft>
              <a:buNone/>
            </a:pPr>
            <a:r>
              <a:rPr b="1" lang="en" sz="3000">
                <a:solidFill>
                  <a:srgbClr val="3D85C6"/>
                </a:solidFill>
                <a:latin typeface="Roboto Slab"/>
                <a:ea typeface="Roboto Slab"/>
                <a:cs typeface="Roboto Slab"/>
                <a:sym typeface="Roboto Slab"/>
              </a:rPr>
              <a:t>Discuss two ways the NY Yankees will the win the World Series in 2018. </a:t>
            </a:r>
            <a:endParaRPr b="1" sz="3000">
              <a:solidFill>
                <a:srgbClr val="3D85C6"/>
              </a:solidFill>
              <a:latin typeface="Roboto Slab"/>
              <a:ea typeface="Roboto Slab"/>
              <a:cs typeface="Roboto Slab"/>
              <a:sym typeface="Roboto Slab"/>
            </a:endParaRPr>
          </a:p>
          <a:p>
            <a:pPr indent="0" lvl="0" marL="0" rtl="0" algn="ctr">
              <a:spcBef>
                <a:spcPts val="0"/>
              </a:spcBef>
              <a:spcAft>
                <a:spcPts val="0"/>
              </a:spcAft>
              <a:buNone/>
            </a:pPr>
            <a:r>
              <a:t/>
            </a:r>
            <a:endParaRPr b="1" sz="3000">
              <a:solidFill>
                <a:srgbClr val="3D85C6"/>
              </a:solidFill>
              <a:latin typeface="Roboto Slab"/>
              <a:ea typeface="Roboto Slab"/>
              <a:cs typeface="Roboto Slab"/>
              <a:sym typeface="Roboto Slab"/>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Shape 623"/>
          <p:cNvSpPr txBox="1"/>
          <p:nvPr>
            <p:ph idx="1" type="body"/>
          </p:nvPr>
        </p:nvSpPr>
        <p:spPr>
          <a:xfrm>
            <a:off x="1153575" y="1253175"/>
            <a:ext cx="1840500" cy="2942700"/>
          </a:xfrm>
          <a:prstGeom prst="rect">
            <a:avLst/>
          </a:prstGeom>
        </p:spPr>
        <p:txBody>
          <a:bodyPr anchorCtr="0" anchor="t" bIns="91425" lIns="91425" spcFirstLastPara="1" rIns="91425" wrap="square" tIns="91425">
            <a:noAutofit/>
          </a:bodyPr>
          <a:lstStyle/>
          <a:p>
            <a:pPr indent="0" lvl="0" marL="0" rtl="0">
              <a:lnSpc>
                <a:spcPct val="115000"/>
              </a:lnSpc>
              <a:spcBef>
                <a:spcPts val="600"/>
              </a:spcBef>
              <a:spcAft>
                <a:spcPts val="0"/>
              </a:spcAft>
              <a:buNone/>
            </a:pPr>
            <a:r>
              <a:rPr b="1" lang="en" sz="2000">
                <a:solidFill>
                  <a:srgbClr val="000000"/>
                </a:solidFill>
              </a:rPr>
              <a:t> </a:t>
            </a:r>
            <a:endParaRPr b="1" sz="2000">
              <a:solidFill>
                <a:srgbClr val="000000"/>
              </a:solidFill>
            </a:endParaRPr>
          </a:p>
        </p:txBody>
      </p:sp>
      <p:sp>
        <p:nvSpPr>
          <p:cNvPr id="624" name="Shape 624"/>
          <p:cNvSpPr txBox="1"/>
          <p:nvPr>
            <p:ph type="title"/>
          </p:nvPr>
        </p:nvSpPr>
        <p:spPr>
          <a:xfrm>
            <a:off x="2291400" y="93975"/>
            <a:ext cx="4617000" cy="642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000000"/>
                </a:solidFill>
              </a:rPr>
              <a:t>CHAMPS! CHAMPS! CHAMPS!</a:t>
            </a:r>
            <a:r>
              <a:rPr lang="en">
                <a:solidFill>
                  <a:srgbClr val="000000"/>
                </a:solidFill>
              </a:rPr>
              <a:t> </a:t>
            </a:r>
            <a:endParaRPr>
              <a:solidFill>
                <a:srgbClr val="000000"/>
              </a:solidFill>
            </a:endParaRPr>
          </a:p>
        </p:txBody>
      </p:sp>
      <p:sp>
        <p:nvSpPr>
          <p:cNvPr id="625" name="Shape 625"/>
          <p:cNvSpPr txBox="1"/>
          <p:nvPr/>
        </p:nvSpPr>
        <p:spPr>
          <a:xfrm>
            <a:off x="1194000" y="792300"/>
            <a:ext cx="7768200" cy="4351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600">
                <a:solidFill>
                  <a:srgbClr val="0000FF"/>
                </a:solidFill>
              </a:rPr>
              <a:t>C - </a:t>
            </a:r>
            <a:r>
              <a:rPr lang="en" sz="1200" u="sng"/>
              <a:t>Conversation:</a:t>
            </a:r>
            <a:r>
              <a:rPr lang="en" sz="1200"/>
              <a:t> There will be multiple opportunities for discussion with your classmates. After I am done speaking, I will let you know when you may talk with your partners! Please do not speak over me or any of your friends.  </a:t>
            </a:r>
            <a:endParaRPr sz="1200"/>
          </a:p>
          <a:p>
            <a:pPr indent="0" lvl="0" marL="0" rtl="0">
              <a:spcBef>
                <a:spcPts val="0"/>
              </a:spcBef>
              <a:spcAft>
                <a:spcPts val="0"/>
              </a:spcAft>
              <a:buNone/>
            </a:pPr>
            <a:r>
              <a:rPr lang="en" sz="3600">
                <a:solidFill>
                  <a:srgbClr val="0000FF"/>
                </a:solidFill>
              </a:rPr>
              <a:t>H - </a:t>
            </a:r>
            <a:r>
              <a:rPr lang="en" sz="1200" u="sng"/>
              <a:t>Help:</a:t>
            </a:r>
            <a:r>
              <a:rPr lang="en" sz="1200"/>
              <a:t> If you need any help at all during the lesson, please raise your hand and I will assist you! </a:t>
            </a:r>
            <a:endParaRPr sz="3600">
              <a:solidFill>
                <a:srgbClr val="0000FF"/>
              </a:solidFill>
            </a:endParaRPr>
          </a:p>
          <a:p>
            <a:pPr indent="0" lvl="0" marL="0" rtl="0">
              <a:spcBef>
                <a:spcPts val="0"/>
              </a:spcBef>
              <a:spcAft>
                <a:spcPts val="0"/>
              </a:spcAft>
              <a:buNone/>
            </a:pPr>
            <a:r>
              <a:rPr lang="en" sz="3600">
                <a:solidFill>
                  <a:srgbClr val="0000FF"/>
                </a:solidFill>
              </a:rPr>
              <a:t>A - </a:t>
            </a:r>
            <a:r>
              <a:rPr lang="en" sz="1200" u="sng"/>
              <a:t>Activity: </a:t>
            </a:r>
            <a:r>
              <a:rPr lang="en" sz="1200"/>
              <a:t>Our goal today is to learn how to use TDFC as a writing strategy to apply to a DBQ one day! You will be working with the teacher and fellow students to complete the TDFC. </a:t>
            </a:r>
            <a:endParaRPr sz="3600">
              <a:solidFill>
                <a:srgbClr val="0000FF"/>
              </a:solidFill>
            </a:endParaRPr>
          </a:p>
          <a:p>
            <a:pPr indent="0" lvl="0" marL="0" rtl="0">
              <a:spcBef>
                <a:spcPts val="0"/>
              </a:spcBef>
              <a:spcAft>
                <a:spcPts val="0"/>
              </a:spcAft>
              <a:buNone/>
            </a:pPr>
            <a:r>
              <a:rPr lang="en" sz="3600">
                <a:solidFill>
                  <a:srgbClr val="0000FF"/>
                </a:solidFill>
              </a:rPr>
              <a:t>M - </a:t>
            </a:r>
            <a:r>
              <a:rPr lang="en" sz="1200" u="sng"/>
              <a:t>Movement:</a:t>
            </a:r>
            <a:r>
              <a:rPr lang="en" sz="1200"/>
              <a:t> You may move around once I tell you to. We will be working in small groups of 4 as we try to find details in the documents to use in our pre-writing exercise.</a:t>
            </a:r>
            <a:endParaRPr sz="1200"/>
          </a:p>
          <a:p>
            <a:pPr indent="0" lvl="0" marL="0" rtl="0">
              <a:spcBef>
                <a:spcPts val="0"/>
              </a:spcBef>
              <a:spcAft>
                <a:spcPts val="0"/>
              </a:spcAft>
              <a:buNone/>
            </a:pPr>
            <a:r>
              <a:rPr lang="en" sz="3600">
                <a:solidFill>
                  <a:srgbClr val="0000FF"/>
                </a:solidFill>
              </a:rPr>
              <a:t>P - </a:t>
            </a:r>
            <a:r>
              <a:rPr lang="en" sz="1200" u="sng"/>
              <a:t>Participation:</a:t>
            </a:r>
            <a:r>
              <a:rPr lang="en" sz="1200"/>
              <a:t> You are expected to participate during discussions! Please speak quietly to one another during small group discussions.</a:t>
            </a:r>
            <a:endParaRPr sz="3600">
              <a:solidFill>
                <a:srgbClr val="0000FF"/>
              </a:solidFill>
            </a:endParaRPr>
          </a:p>
          <a:p>
            <a:pPr indent="0" lvl="0" marL="0" rtl="0">
              <a:spcBef>
                <a:spcPts val="0"/>
              </a:spcBef>
              <a:spcAft>
                <a:spcPts val="0"/>
              </a:spcAft>
              <a:buNone/>
            </a:pPr>
            <a:r>
              <a:rPr lang="en" sz="3600">
                <a:solidFill>
                  <a:srgbClr val="0000FF"/>
                </a:solidFill>
              </a:rPr>
              <a:t>S - </a:t>
            </a:r>
            <a:r>
              <a:rPr lang="en" sz="1200" u="sng"/>
              <a:t>Success:</a:t>
            </a:r>
            <a:r>
              <a:rPr lang="en" sz="1200"/>
              <a:t> Once you have completed all the parts to the TDFC, you will tie it all together to form an essay! </a:t>
            </a:r>
            <a:endParaRPr sz="1200"/>
          </a:p>
          <a:p>
            <a:pPr indent="0" lvl="0" marL="0" rtl="0">
              <a:spcBef>
                <a:spcPts val="0"/>
              </a:spcBef>
              <a:spcAft>
                <a:spcPts val="0"/>
              </a:spcAft>
              <a:buNone/>
            </a:pPr>
            <a:r>
              <a:t/>
            </a:r>
            <a:endParaRPr sz="1200"/>
          </a:p>
          <a:p>
            <a:pPr indent="0" lvl="0" marL="0" rtl="0">
              <a:spcBef>
                <a:spcPts val="0"/>
              </a:spcBef>
              <a:spcAft>
                <a:spcPts val="0"/>
              </a:spcAft>
              <a:buNone/>
            </a:pPr>
            <a:r>
              <a:t/>
            </a:r>
            <a:endParaRPr/>
          </a:p>
        </p:txBody>
      </p:sp>
      <p:pic>
        <p:nvPicPr>
          <p:cNvPr id="626" name="Shape 626"/>
          <p:cNvPicPr preferRelativeResize="0"/>
          <p:nvPr/>
        </p:nvPicPr>
        <p:blipFill>
          <a:blip r:embed="rId3">
            <a:alphaModFix/>
          </a:blip>
          <a:stretch>
            <a:fillRect/>
          </a:stretch>
        </p:blipFill>
        <p:spPr>
          <a:xfrm>
            <a:off x="8306250" y="93975"/>
            <a:ext cx="837750" cy="837750"/>
          </a:xfrm>
          <a:prstGeom prst="rect">
            <a:avLst/>
          </a:prstGeom>
          <a:noFill/>
          <a:ln>
            <a:noFill/>
          </a:ln>
        </p:spPr>
      </p:pic>
      <p:pic>
        <p:nvPicPr>
          <p:cNvPr id="627" name="Shape 627"/>
          <p:cNvPicPr preferRelativeResize="0"/>
          <p:nvPr/>
        </p:nvPicPr>
        <p:blipFill>
          <a:blip r:embed="rId4">
            <a:alphaModFix/>
          </a:blip>
          <a:stretch>
            <a:fillRect/>
          </a:stretch>
        </p:blipFill>
        <p:spPr>
          <a:xfrm>
            <a:off x="48075" y="93975"/>
            <a:ext cx="1105501" cy="110550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Shape 632"/>
          <p:cNvSpPr txBox="1"/>
          <p:nvPr>
            <p:ph type="ctrTitle"/>
          </p:nvPr>
        </p:nvSpPr>
        <p:spPr>
          <a:xfrm>
            <a:off x="1177575" y="199300"/>
            <a:ext cx="7015800" cy="100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What is TDFC?</a:t>
            </a:r>
            <a:endParaRPr sz="4800"/>
          </a:p>
        </p:txBody>
      </p:sp>
      <p:sp>
        <p:nvSpPr>
          <p:cNvPr id="633" name="Shape 633"/>
          <p:cNvSpPr txBox="1"/>
          <p:nvPr/>
        </p:nvSpPr>
        <p:spPr>
          <a:xfrm>
            <a:off x="1449450" y="1397100"/>
            <a:ext cx="6673500" cy="3118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 sz="2400">
                <a:solidFill>
                  <a:srgbClr val="38761D"/>
                </a:solidFill>
                <a:latin typeface="Cambria"/>
                <a:ea typeface="Cambria"/>
                <a:cs typeface="Cambria"/>
                <a:sym typeface="Cambria"/>
              </a:rPr>
              <a:t>Example: Discuss two reasons why the New York Yankees will win the World Series in 2018.</a:t>
            </a:r>
            <a:endParaRPr sz="2400">
              <a:latin typeface="Cambria"/>
              <a:ea typeface="Cambria"/>
              <a:cs typeface="Cambria"/>
              <a:sym typeface="Cambria"/>
            </a:endParaRPr>
          </a:p>
          <a:p>
            <a:pPr indent="-381000" lvl="0" marL="457200" rtl="0">
              <a:spcBef>
                <a:spcPts val="0"/>
              </a:spcBef>
              <a:spcAft>
                <a:spcPts val="0"/>
              </a:spcAft>
              <a:buSzPts val="2400"/>
              <a:buFont typeface="Cambria"/>
              <a:buChar char="❏"/>
            </a:pPr>
            <a:r>
              <a:rPr lang="en" sz="2400">
                <a:latin typeface="Cambria"/>
                <a:ea typeface="Cambria"/>
                <a:cs typeface="Cambria"/>
                <a:sym typeface="Cambria"/>
              </a:rPr>
              <a:t>TOPIC</a:t>
            </a:r>
            <a:endParaRPr sz="2400">
              <a:latin typeface="Cambria"/>
              <a:ea typeface="Cambria"/>
              <a:cs typeface="Cambria"/>
              <a:sym typeface="Cambria"/>
            </a:endParaRPr>
          </a:p>
          <a:p>
            <a:pPr indent="-381000" lvl="0" marL="457200" rtl="0">
              <a:spcBef>
                <a:spcPts val="0"/>
              </a:spcBef>
              <a:spcAft>
                <a:spcPts val="0"/>
              </a:spcAft>
              <a:buSzPts val="2400"/>
              <a:buFont typeface="Cambria"/>
              <a:buChar char="❏"/>
            </a:pPr>
            <a:r>
              <a:rPr lang="en" sz="2400">
                <a:latin typeface="Cambria"/>
                <a:ea typeface="Cambria"/>
                <a:cs typeface="Cambria"/>
                <a:sym typeface="Cambria"/>
              </a:rPr>
              <a:t>DETAIL</a:t>
            </a:r>
            <a:endParaRPr sz="2400">
              <a:latin typeface="Cambria"/>
              <a:ea typeface="Cambria"/>
              <a:cs typeface="Cambria"/>
              <a:sym typeface="Cambria"/>
            </a:endParaRPr>
          </a:p>
          <a:p>
            <a:pPr indent="-381000" lvl="0" marL="457200" rtl="0">
              <a:spcBef>
                <a:spcPts val="0"/>
              </a:spcBef>
              <a:spcAft>
                <a:spcPts val="0"/>
              </a:spcAft>
              <a:buSzPts val="2400"/>
              <a:buFont typeface="Cambria"/>
              <a:buChar char="❏"/>
            </a:pPr>
            <a:r>
              <a:rPr lang="en" sz="2400">
                <a:latin typeface="Cambria"/>
                <a:ea typeface="Cambria"/>
                <a:cs typeface="Cambria"/>
                <a:sym typeface="Cambria"/>
              </a:rPr>
              <a:t>FOLLOW-UP (Support for Detail)</a:t>
            </a:r>
            <a:endParaRPr sz="2400">
              <a:latin typeface="Cambria"/>
              <a:ea typeface="Cambria"/>
              <a:cs typeface="Cambria"/>
              <a:sym typeface="Cambria"/>
            </a:endParaRPr>
          </a:p>
          <a:p>
            <a:pPr indent="-381000" lvl="0" marL="457200" rtl="0">
              <a:spcBef>
                <a:spcPts val="0"/>
              </a:spcBef>
              <a:spcAft>
                <a:spcPts val="0"/>
              </a:spcAft>
              <a:buSzPts val="2400"/>
              <a:buFont typeface="Cambria"/>
              <a:buChar char="❏"/>
            </a:pPr>
            <a:r>
              <a:rPr lang="en" sz="2400">
                <a:latin typeface="Cambria"/>
                <a:ea typeface="Cambria"/>
                <a:cs typeface="Cambria"/>
                <a:sym typeface="Cambria"/>
              </a:rPr>
              <a:t>CLINCHER</a:t>
            </a:r>
            <a:endParaRPr sz="2400">
              <a:latin typeface="Cambria"/>
              <a:ea typeface="Cambria"/>
              <a:cs typeface="Cambria"/>
              <a:sym typeface="Cambria"/>
            </a:endParaRPr>
          </a:p>
          <a:p>
            <a:pPr indent="0" lvl="0" marL="0" rtl="0">
              <a:spcBef>
                <a:spcPts val="0"/>
              </a:spcBef>
              <a:spcAft>
                <a:spcPts val="0"/>
              </a:spcAft>
              <a:buNone/>
            </a:pPr>
            <a:r>
              <a:t/>
            </a:r>
            <a:endParaRPr sz="2400">
              <a:latin typeface="Cambria"/>
              <a:ea typeface="Cambria"/>
              <a:cs typeface="Cambria"/>
              <a:sym typeface="Cambria"/>
            </a:endParaRPr>
          </a:p>
          <a:p>
            <a:pPr indent="0" lvl="0" marL="0" rtl="0">
              <a:spcBef>
                <a:spcPts val="0"/>
              </a:spcBef>
              <a:spcAft>
                <a:spcPts val="0"/>
              </a:spcAft>
              <a:buNone/>
            </a:pPr>
            <a:r>
              <a:t/>
            </a:r>
            <a:endParaRPr sz="2400">
              <a:solidFill>
                <a:srgbClr val="38761D"/>
              </a:solidFill>
              <a:latin typeface="Cambria"/>
              <a:ea typeface="Cambria"/>
              <a:cs typeface="Cambria"/>
              <a:sym typeface="Cambria"/>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Shape 638"/>
          <p:cNvSpPr txBox="1"/>
          <p:nvPr>
            <p:ph type="ctrTitle"/>
          </p:nvPr>
        </p:nvSpPr>
        <p:spPr>
          <a:xfrm>
            <a:off x="662675" y="151850"/>
            <a:ext cx="7513800" cy="1285500"/>
          </a:xfrm>
          <a:prstGeom prst="rect">
            <a:avLst/>
          </a:prstGeom>
          <a:ln cap="flat" cmpd="sng" w="9525">
            <a:solidFill>
              <a:srgbClr val="FF0000"/>
            </a:solidFill>
            <a:prstDash val="solid"/>
            <a:round/>
            <a:headEnd len="sm" w="sm" type="none"/>
            <a:tailEnd len="sm" w="sm" type="none"/>
          </a:ln>
        </p:spPr>
        <p:txBody>
          <a:bodyPr anchorCtr="0" anchor="b" bIns="91425" lIns="91425" spcFirstLastPara="1" rIns="91425" wrap="square" tIns="91425">
            <a:noAutofit/>
          </a:bodyPr>
          <a:lstStyle/>
          <a:p>
            <a:pPr indent="0" lvl="0" marL="0" rtl="0">
              <a:spcBef>
                <a:spcPts val="0"/>
              </a:spcBef>
              <a:spcAft>
                <a:spcPts val="0"/>
              </a:spcAft>
              <a:buNone/>
            </a:pPr>
            <a:r>
              <a:rPr lang="en">
                <a:solidFill>
                  <a:srgbClr val="38761D"/>
                </a:solidFill>
              </a:rPr>
              <a:t>T</a:t>
            </a:r>
            <a:r>
              <a:rPr lang="en"/>
              <a:t>DFC: </a:t>
            </a:r>
            <a:r>
              <a:rPr lang="en">
                <a:solidFill>
                  <a:srgbClr val="38761D"/>
                </a:solidFill>
              </a:rPr>
              <a:t>TOPIC </a:t>
            </a:r>
            <a:endParaRPr>
              <a:solidFill>
                <a:srgbClr val="38761D"/>
              </a:solidFill>
            </a:endParaRPr>
          </a:p>
        </p:txBody>
      </p:sp>
      <p:sp>
        <p:nvSpPr>
          <p:cNvPr id="639" name="Shape 639"/>
          <p:cNvSpPr txBox="1"/>
          <p:nvPr/>
        </p:nvSpPr>
        <p:spPr>
          <a:xfrm>
            <a:off x="1258175" y="1502725"/>
            <a:ext cx="7513800" cy="3243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latin typeface="Cambria"/>
                <a:ea typeface="Cambria"/>
                <a:cs typeface="Cambria"/>
                <a:sym typeface="Cambria"/>
              </a:rPr>
              <a:t>Step 1: Write a </a:t>
            </a:r>
            <a:r>
              <a:rPr b="1" lang="en" sz="1800">
                <a:latin typeface="Cambria"/>
                <a:ea typeface="Cambria"/>
                <a:cs typeface="Cambria"/>
                <a:sym typeface="Cambria"/>
              </a:rPr>
              <a:t>Topic</a:t>
            </a:r>
            <a:r>
              <a:rPr lang="en" sz="1800">
                <a:latin typeface="Cambria"/>
                <a:ea typeface="Cambria"/>
                <a:cs typeface="Cambria"/>
                <a:sym typeface="Cambria"/>
              </a:rPr>
              <a:t> Sentence</a:t>
            </a:r>
            <a:endParaRPr sz="1800">
              <a:latin typeface="Cambria"/>
              <a:ea typeface="Cambria"/>
              <a:cs typeface="Cambria"/>
              <a:sym typeface="Cambria"/>
            </a:endParaRPr>
          </a:p>
          <a:p>
            <a:pPr indent="0" lvl="0" marL="0" rtl="0">
              <a:spcBef>
                <a:spcPts val="0"/>
              </a:spcBef>
              <a:spcAft>
                <a:spcPts val="0"/>
              </a:spcAft>
              <a:buNone/>
            </a:pPr>
            <a:r>
              <a:t/>
            </a:r>
            <a:endParaRPr sz="1800">
              <a:latin typeface="Cambria"/>
              <a:ea typeface="Cambria"/>
              <a:cs typeface="Cambria"/>
              <a:sym typeface="Cambria"/>
            </a:endParaRPr>
          </a:p>
          <a:p>
            <a:pPr indent="0" lvl="0" marL="0" rtl="0">
              <a:spcBef>
                <a:spcPts val="0"/>
              </a:spcBef>
              <a:spcAft>
                <a:spcPts val="0"/>
              </a:spcAft>
              <a:buNone/>
            </a:pPr>
            <a:r>
              <a:rPr lang="en" sz="1800">
                <a:latin typeface="Cambria"/>
                <a:ea typeface="Cambria"/>
                <a:cs typeface="Cambria"/>
                <a:sym typeface="Cambria"/>
              </a:rPr>
              <a:t>State your opinion and give the reader a “Sneak peek” at what you will be writing about.</a:t>
            </a:r>
            <a:endParaRPr sz="1800">
              <a:latin typeface="Cambria"/>
              <a:ea typeface="Cambria"/>
              <a:cs typeface="Cambria"/>
              <a:sym typeface="Cambria"/>
            </a:endParaRPr>
          </a:p>
          <a:p>
            <a:pPr indent="0" lvl="0" marL="0" rtl="0">
              <a:spcBef>
                <a:spcPts val="0"/>
              </a:spcBef>
              <a:spcAft>
                <a:spcPts val="0"/>
              </a:spcAft>
              <a:buNone/>
            </a:pPr>
            <a:r>
              <a:t/>
            </a:r>
            <a:endParaRPr sz="1800">
              <a:latin typeface="Cambria"/>
              <a:ea typeface="Cambria"/>
              <a:cs typeface="Cambria"/>
              <a:sym typeface="Cambria"/>
            </a:endParaRPr>
          </a:p>
          <a:p>
            <a:pPr indent="0" lvl="0" marL="0" rtl="0">
              <a:spcBef>
                <a:spcPts val="0"/>
              </a:spcBef>
              <a:spcAft>
                <a:spcPts val="0"/>
              </a:spcAft>
              <a:buNone/>
            </a:pPr>
            <a:r>
              <a:rPr lang="en" sz="1800">
                <a:latin typeface="Cambria"/>
                <a:ea typeface="Cambria"/>
                <a:cs typeface="Cambria"/>
                <a:sym typeface="Cambria"/>
              </a:rPr>
              <a:t>Example: </a:t>
            </a:r>
            <a:endParaRPr sz="1800">
              <a:latin typeface="Cambria"/>
              <a:ea typeface="Cambria"/>
              <a:cs typeface="Cambria"/>
              <a:sym typeface="Cambria"/>
            </a:endParaRPr>
          </a:p>
          <a:p>
            <a:pPr indent="0" lvl="0" marL="0" rtl="0">
              <a:spcBef>
                <a:spcPts val="0"/>
              </a:spcBef>
              <a:spcAft>
                <a:spcPts val="0"/>
              </a:spcAft>
              <a:buNone/>
            </a:pPr>
            <a:r>
              <a:t/>
            </a:r>
            <a:endParaRPr sz="1800">
              <a:latin typeface="Cambria"/>
              <a:ea typeface="Cambria"/>
              <a:cs typeface="Cambria"/>
              <a:sym typeface="Cambria"/>
            </a:endParaRPr>
          </a:p>
          <a:p>
            <a:pPr indent="0" lvl="0" marL="0" rtl="0">
              <a:spcBef>
                <a:spcPts val="0"/>
              </a:spcBef>
              <a:spcAft>
                <a:spcPts val="0"/>
              </a:spcAft>
              <a:buNone/>
            </a:pPr>
            <a:r>
              <a:rPr lang="en" sz="1800">
                <a:solidFill>
                  <a:srgbClr val="38761D"/>
                </a:solidFill>
                <a:latin typeface="Cambria"/>
                <a:ea typeface="Cambria"/>
                <a:cs typeface="Cambria"/>
                <a:sym typeface="Cambria"/>
              </a:rPr>
              <a:t>The New York Yankees will win the World Series in 2018 because of their great players.</a:t>
            </a:r>
            <a:endParaRPr sz="1800">
              <a:solidFill>
                <a:srgbClr val="38761D"/>
              </a:solidFill>
              <a:latin typeface="Cambria"/>
              <a:ea typeface="Cambria"/>
              <a:cs typeface="Cambria"/>
              <a:sym typeface="Cambria"/>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Shape 644"/>
          <p:cNvSpPr txBox="1"/>
          <p:nvPr>
            <p:ph type="ctrTitle"/>
          </p:nvPr>
        </p:nvSpPr>
        <p:spPr>
          <a:xfrm>
            <a:off x="497950" y="111050"/>
            <a:ext cx="8486700" cy="10905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4800"/>
              <a:t>T</a:t>
            </a:r>
            <a:r>
              <a:rPr lang="en" sz="4800">
                <a:solidFill>
                  <a:srgbClr val="0000FF"/>
                </a:solidFill>
              </a:rPr>
              <a:t>D</a:t>
            </a:r>
            <a:r>
              <a:rPr lang="en" sz="4800">
                <a:solidFill>
                  <a:srgbClr val="A64D79"/>
                </a:solidFill>
              </a:rPr>
              <a:t>F</a:t>
            </a:r>
            <a:r>
              <a:rPr lang="en" sz="4800"/>
              <a:t>C: 1st </a:t>
            </a:r>
            <a:r>
              <a:rPr lang="en" sz="4800">
                <a:solidFill>
                  <a:srgbClr val="0000FF"/>
                </a:solidFill>
              </a:rPr>
              <a:t>Details </a:t>
            </a:r>
            <a:r>
              <a:rPr lang="en" sz="4800">
                <a:solidFill>
                  <a:srgbClr val="434343"/>
                </a:solidFill>
              </a:rPr>
              <a:t>/ </a:t>
            </a:r>
            <a:r>
              <a:rPr lang="en" sz="4800">
                <a:solidFill>
                  <a:srgbClr val="A64D79"/>
                </a:solidFill>
              </a:rPr>
              <a:t>Follow-up</a:t>
            </a:r>
            <a:endParaRPr sz="4800">
              <a:solidFill>
                <a:srgbClr val="A64D79"/>
              </a:solidFill>
            </a:endParaRPr>
          </a:p>
        </p:txBody>
      </p:sp>
      <p:sp>
        <p:nvSpPr>
          <p:cNvPr id="645" name="Shape 645"/>
          <p:cNvSpPr txBox="1"/>
          <p:nvPr/>
        </p:nvSpPr>
        <p:spPr>
          <a:xfrm>
            <a:off x="1197800" y="1407150"/>
            <a:ext cx="7368000" cy="2959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For each DBQ response, you will need to write two details with follow-ups.</a:t>
            </a:r>
            <a:endParaRPr/>
          </a:p>
          <a:p>
            <a:pPr indent="0" lvl="0" marL="0" rtl="0">
              <a:spcBef>
                <a:spcPts val="0"/>
              </a:spcBef>
              <a:spcAft>
                <a:spcPts val="0"/>
              </a:spcAft>
              <a:buNone/>
            </a:pPr>
            <a:r>
              <a:t/>
            </a:r>
            <a:endParaRPr/>
          </a:p>
          <a:p>
            <a:pPr indent="0" lvl="0" marL="0" rtl="0">
              <a:spcBef>
                <a:spcPts val="0"/>
              </a:spcBef>
              <a:spcAft>
                <a:spcPts val="0"/>
              </a:spcAft>
              <a:buNone/>
            </a:pPr>
            <a:r>
              <a:rPr b="1" lang="en"/>
              <a:t>Detail One:</a:t>
            </a:r>
            <a:r>
              <a:rPr lang="en"/>
              <a:t> Introduce the </a:t>
            </a:r>
            <a:r>
              <a:rPr lang="en">
                <a:solidFill>
                  <a:srgbClr val="0000FF"/>
                </a:solidFill>
              </a:rPr>
              <a:t>detail </a:t>
            </a:r>
            <a:r>
              <a:rPr lang="en"/>
              <a:t>and give a </a:t>
            </a:r>
            <a:r>
              <a:rPr lang="en">
                <a:solidFill>
                  <a:srgbClr val="A64D79"/>
                </a:solidFill>
              </a:rPr>
              <a:t>follow-up</a:t>
            </a:r>
            <a:r>
              <a:rPr lang="en"/>
              <a:t> to give more information about the detail.</a:t>
            </a:r>
            <a:endParaRPr/>
          </a:p>
          <a:p>
            <a:pPr indent="0" lvl="0" marL="0" rtl="0">
              <a:spcBef>
                <a:spcPts val="0"/>
              </a:spcBef>
              <a:spcAft>
                <a:spcPts val="0"/>
              </a:spcAft>
              <a:buNone/>
            </a:pPr>
            <a:r>
              <a:t/>
            </a:r>
            <a:endParaRPr/>
          </a:p>
          <a:p>
            <a:pPr indent="0" lvl="0" marL="0" rtl="0">
              <a:spcBef>
                <a:spcPts val="0"/>
              </a:spcBef>
              <a:spcAft>
                <a:spcPts val="0"/>
              </a:spcAft>
              <a:buNone/>
            </a:pPr>
            <a:r>
              <a:rPr b="1" lang="en"/>
              <a:t>Follow-up One:</a:t>
            </a:r>
            <a:r>
              <a:rPr lang="en"/>
              <a:t> give more information about details</a:t>
            </a:r>
            <a:endParaRPr/>
          </a:p>
          <a:p>
            <a:pPr indent="0" lvl="0" marL="0" rtl="0">
              <a:spcBef>
                <a:spcPts val="0"/>
              </a:spcBef>
              <a:spcAft>
                <a:spcPts val="0"/>
              </a:spcAft>
              <a:buNone/>
            </a:pPr>
            <a:r>
              <a:t/>
            </a:r>
            <a:endParaRPr/>
          </a:p>
          <a:p>
            <a:pPr indent="0" lvl="0" marL="0" rtl="0">
              <a:spcBef>
                <a:spcPts val="0"/>
              </a:spcBef>
              <a:spcAft>
                <a:spcPts val="0"/>
              </a:spcAft>
              <a:buNone/>
            </a:pPr>
            <a:r>
              <a:rPr lang="en"/>
              <a:t>Example:</a:t>
            </a:r>
            <a:endParaRPr/>
          </a:p>
          <a:p>
            <a:pPr indent="0" lvl="0" marL="0" rtl="0">
              <a:spcBef>
                <a:spcPts val="0"/>
              </a:spcBef>
              <a:spcAft>
                <a:spcPts val="0"/>
              </a:spcAft>
              <a:buNone/>
            </a:pPr>
            <a:r>
              <a:rPr lang="en">
                <a:solidFill>
                  <a:srgbClr val="0000FF"/>
                </a:solidFill>
              </a:rPr>
              <a:t>One of the offensive stars of the NY Yankees is Aaron Judge.</a:t>
            </a:r>
            <a:r>
              <a:rPr lang="en"/>
              <a:t>  </a:t>
            </a:r>
            <a:endParaRPr/>
          </a:p>
          <a:p>
            <a:pPr indent="0" lvl="0" marL="0" rtl="0">
              <a:spcBef>
                <a:spcPts val="0"/>
              </a:spcBef>
              <a:spcAft>
                <a:spcPts val="0"/>
              </a:spcAft>
              <a:buNone/>
            </a:pPr>
            <a:r>
              <a:t/>
            </a:r>
            <a:endParaRPr/>
          </a:p>
          <a:p>
            <a:pPr indent="0" lvl="0" marL="0" rtl="0">
              <a:spcBef>
                <a:spcPts val="0"/>
              </a:spcBef>
              <a:spcAft>
                <a:spcPts val="0"/>
              </a:spcAft>
              <a:buNone/>
            </a:pPr>
            <a:r>
              <a:rPr lang="en">
                <a:solidFill>
                  <a:srgbClr val="A64D79"/>
                </a:solidFill>
              </a:rPr>
              <a:t>Aaron Judge was unanimously named 2017 AL rookie of the year. He hit 52 home runs.</a:t>
            </a:r>
            <a:endParaRPr>
              <a:solidFill>
                <a:srgbClr val="A64D79"/>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Shape 650"/>
          <p:cNvSpPr txBox="1"/>
          <p:nvPr>
            <p:ph type="ctrTitle"/>
          </p:nvPr>
        </p:nvSpPr>
        <p:spPr>
          <a:xfrm>
            <a:off x="125825" y="128775"/>
            <a:ext cx="9018300" cy="9360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4800"/>
              <a:t>T</a:t>
            </a:r>
            <a:r>
              <a:rPr lang="en" sz="4800">
                <a:solidFill>
                  <a:srgbClr val="0000FF"/>
                </a:solidFill>
              </a:rPr>
              <a:t>D</a:t>
            </a:r>
            <a:r>
              <a:rPr lang="en" sz="4800">
                <a:solidFill>
                  <a:srgbClr val="A64D79"/>
                </a:solidFill>
              </a:rPr>
              <a:t>F</a:t>
            </a:r>
            <a:r>
              <a:rPr lang="en" sz="4800"/>
              <a:t>C: 2nd </a:t>
            </a:r>
            <a:r>
              <a:rPr lang="en" sz="4800">
                <a:solidFill>
                  <a:srgbClr val="0000FF"/>
                </a:solidFill>
              </a:rPr>
              <a:t>Detail</a:t>
            </a:r>
            <a:r>
              <a:rPr lang="en" sz="4800"/>
              <a:t> / </a:t>
            </a:r>
            <a:r>
              <a:rPr lang="en" sz="4800">
                <a:solidFill>
                  <a:srgbClr val="A64D79"/>
                </a:solidFill>
              </a:rPr>
              <a:t>Follow-up</a:t>
            </a:r>
            <a:r>
              <a:rPr lang="en" sz="4800"/>
              <a:t> </a:t>
            </a:r>
            <a:endParaRPr sz="4800"/>
          </a:p>
        </p:txBody>
      </p:sp>
      <p:sp>
        <p:nvSpPr>
          <p:cNvPr id="651" name="Shape 651"/>
          <p:cNvSpPr txBox="1"/>
          <p:nvPr/>
        </p:nvSpPr>
        <p:spPr>
          <a:xfrm>
            <a:off x="1137400" y="1205850"/>
            <a:ext cx="7388100" cy="3160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Introduce a </a:t>
            </a:r>
            <a:r>
              <a:rPr b="1" lang="en" sz="1800"/>
              <a:t>second </a:t>
            </a:r>
            <a:r>
              <a:rPr lang="en" sz="1800"/>
              <a:t>detail with a second follow-up. </a:t>
            </a:r>
            <a:endParaRPr sz="1800"/>
          </a:p>
          <a:p>
            <a:pPr indent="0" lvl="0" marL="0" rtl="0">
              <a:spcBef>
                <a:spcPts val="0"/>
              </a:spcBef>
              <a:spcAft>
                <a:spcPts val="0"/>
              </a:spcAft>
              <a:buNone/>
            </a:pPr>
            <a:r>
              <a:t/>
            </a:r>
            <a:endParaRPr sz="1800"/>
          </a:p>
          <a:p>
            <a:pPr indent="0" lvl="0" marL="0" rtl="0">
              <a:spcBef>
                <a:spcPts val="0"/>
              </a:spcBef>
              <a:spcAft>
                <a:spcPts val="0"/>
              </a:spcAft>
              <a:buNone/>
            </a:pPr>
            <a:r>
              <a:rPr lang="en" sz="1800"/>
              <a:t>Example:</a:t>
            </a:r>
            <a:endParaRPr sz="1800"/>
          </a:p>
          <a:p>
            <a:pPr indent="0" lvl="0" marL="0" rtl="0">
              <a:spcBef>
                <a:spcPts val="0"/>
              </a:spcBef>
              <a:spcAft>
                <a:spcPts val="0"/>
              </a:spcAft>
              <a:buNone/>
            </a:pPr>
            <a:r>
              <a:t/>
            </a:r>
            <a:endParaRPr sz="1800"/>
          </a:p>
          <a:p>
            <a:pPr indent="0" lvl="0" marL="0" rtl="0">
              <a:spcBef>
                <a:spcPts val="0"/>
              </a:spcBef>
              <a:spcAft>
                <a:spcPts val="0"/>
              </a:spcAft>
              <a:buNone/>
            </a:pPr>
            <a:r>
              <a:rPr lang="en" sz="1800">
                <a:solidFill>
                  <a:srgbClr val="0000FF"/>
                </a:solidFill>
              </a:rPr>
              <a:t>Another great player for the Yankees is Gary Sanchez. </a:t>
            </a:r>
            <a:endParaRPr sz="1800">
              <a:solidFill>
                <a:srgbClr val="0000FF"/>
              </a:solidFill>
            </a:endParaRPr>
          </a:p>
          <a:p>
            <a:pPr indent="0" lvl="0" marL="0" rtl="0">
              <a:spcBef>
                <a:spcPts val="0"/>
              </a:spcBef>
              <a:spcAft>
                <a:spcPts val="0"/>
              </a:spcAft>
              <a:buNone/>
            </a:pPr>
            <a:r>
              <a:t/>
            </a:r>
            <a:endParaRPr sz="1800">
              <a:solidFill>
                <a:srgbClr val="A64D79"/>
              </a:solidFill>
            </a:endParaRPr>
          </a:p>
          <a:p>
            <a:pPr indent="0" lvl="0" marL="0" rtl="0">
              <a:spcBef>
                <a:spcPts val="0"/>
              </a:spcBef>
              <a:spcAft>
                <a:spcPts val="0"/>
              </a:spcAft>
              <a:buNone/>
            </a:pPr>
            <a:r>
              <a:rPr lang="en" sz="1800">
                <a:solidFill>
                  <a:srgbClr val="A64D79"/>
                </a:solidFill>
              </a:rPr>
              <a:t>Gary Sanchez hit 33 home runs in 2017.  He was selected for the All-Star game this year. </a:t>
            </a:r>
            <a:endParaRPr sz="1800">
              <a:solidFill>
                <a:srgbClr val="A64D7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txBox="1"/>
          <p:nvPr>
            <p:ph type="ctrTitle"/>
          </p:nvPr>
        </p:nvSpPr>
        <p:spPr>
          <a:xfrm>
            <a:off x="224375" y="1168425"/>
            <a:ext cx="2891700" cy="256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Power of Positive Thinking </a:t>
            </a:r>
            <a:endParaRPr sz="4800"/>
          </a:p>
        </p:txBody>
      </p:sp>
      <p:pic>
        <p:nvPicPr>
          <p:cNvPr id="145" name="Shape 145"/>
          <p:cNvPicPr preferRelativeResize="0"/>
          <p:nvPr/>
        </p:nvPicPr>
        <p:blipFill>
          <a:blip r:embed="rId3">
            <a:alphaModFix/>
          </a:blip>
          <a:stretch>
            <a:fillRect/>
          </a:stretch>
        </p:blipFill>
        <p:spPr>
          <a:xfrm>
            <a:off x="5421513" y="898300"/>
            <a:ext cx="1479674" cy="1034800"/>
          </a:xfrm>
          <a:prstGeom prst="rect">
            <a:avLst/>
          </a:prstGeom>
          <a:noFill/>
          <a:ln>
            <a:noFill/>
          </a:ln>
        </p:spPr>
      </p:pic>
      <p:sp>
        <p:nvSpPr>
          <p:cNvPr id="146" name="Shape 146"/>
          <p:cNvSpPr txBox="1"/>
          <p:nvPr/>
        </p:nvSpPr>
        <p:spPr>
          <a:xfrm>
            <a:off x="303375" y="-788700"/>
            <a:ext cx="3438000" cy="788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solidFill>
                <a:srgbClr val="990000"/>
              </a:solidFill>
              <a:latin typeface="Georgia"/>
              <a:ea typeface="Georgia"/>
              <a:cs typeface="Georgia"/>
              <a:sym typeface="Georgia"/>
            </a:endParaRPr>
          </a:p>
        </p:txBody>
      </p:sp>
      <p:sp>
        <p:nvSpPr>
          <p:cNvPr id="147" name="Shape 147"/>
          <p:cNvSpPr txBox="1"/>
          <p:nvPr/>
        </p:nvSpPr>
        <p:spPr>
          <a:xfrm>
            <a:off x="8467350" y="898300"/>
            <a:ext cx="3310500" cy="11508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solidFill>
                <a:srgbClr val="073763"/>
              </a:solidFill>
              <a:latin typeface="Georgia"/>
              <a:ea typeface="Georgia"/>
              <a:cs typeface="Georgia"/>
              <a:sym typeface="Georgia"/>
            </a:endParaRPr>
          </a:p>
        </p:txBody>
      </p:sp>
      <p:sp>
        <p:nvSpPr>
          <p:cNvPr id="148" name="Shape 148"/>
          <p:cNvSpPr txBox="1"/>
          <p:nvPr/>
        </p:nvSpPr>
        <p:spPr>
          <a:xfrm>
            <a:off x="3894950" y="2049100"/>
            <a:ext cx="4717800" cy="239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u="sng">
                <a:latin typeface="Georgia"/>
                <a:ea typeface="Georgia"/>
                <a:cs typeface="Georgia"/>
                <a:sym typeface="Georgia"/>
              </a:rPr>
              <a:t>THINKING    QUESTION</a:t>
            </a:r>
            <a:endParaRPr b="1" u="sng">
              <a:latin typeface="Georgia"/>
              <a:ea typeface="Georgia"/>
              <a:cs typeface="Georgia"/>
              <a:sym typeface="Georgia"/>
            </a:endParaRPr>
          </a:p>
          <a:p>
            <a:pPr indent="0" lvl="0" marL="0" rtl="0">
              <a:spcBef>
                <a:spcPts val="0"/>
              </a:spcBef>
              <a:spcAft>
                <a:spcPts val="0"/>
              </a:spcAft>
              <a:buNone/>
            </a:pPr>
            <a:r>
              <a:t/>
            </a:r>
            <a:endParaRPr>
              <a:latin typeface="Georgia"/>
              <a:ea typeface="Georgia"/>
              <a:cs typeface="Georgia"/>
              <a:sym typeface="Georgia"/>
            </a:endParaRPr>
          </a:p>
          <a:p>
            <a:pPr indent="457200" lvl="0" marL="0" rtl="0">
              <a:spcBef>
                <a:spcPts val="0"/>
              </a:spcBef>
              <a:spcAft>
                <a:spcPts val="0"/>
              </a:spcAft>
              <a:buNone/>
            </a:pPr>
            <a:r>
              <a:rPr lang="en">
                <a:latin typeface="Georgia"/>
                <a:ea typeface="Georgia"/>
                <a:cs typeface="Georgia"/>
                <a:sym typeface="Georgia"/>
              </a:rPr>
              <a:t>In Leon, Nicaragua, most of the city’s inhabitants live below the poverty line. This has forced some residents to live in the rubbish dump, collecting and recycling rubbish for a living. Although these collectors are the poorest of the poor and socially scorned, interviews reveal that over 70% are happy and optimistic about a better future. Do you think the same could be said for those who live in America? Explain. </a:t>
            </a:r>
            <a:endParaRPr>
              <a:latin typeface="Georgia"/>
              <a:ea typeface="Georgia"/>
              <a:cs typeface="Georgia"/>
              <a:sym typeface="Georgia"/>
            </a:endParaRPr>
          </a:p>
        </p:txBody>
      </p:sp>
      <p:sp>
        <p:nvSpPr>
          <p:cNvPr id="149" name="Shape 149"/>
          <p:cNvSpPr txBox="1"/>
          <p:nvPr/>
        </p:nvSpPr>
        <p:spPr>
          <a:xfrm>
            <a:off x="10309825" y="2793825"/>
            <a:ext cx="2977500" cy="1421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t/>
            </a:r>
            <a:endParaRPr sz="1200">
              <a:solidFill>
                <a:srgbClr val="274E13"/>
              </a:solidFill>
              <a:latin typeface="Georgia"/>
              <a:ea typeface="Georgia"/>
              <a:cs typeface="Georgia"/>
              <a:sym typeface="Georgia"/>
            </a:endParaRPr>
          </a:p>
          <a:p>
            <a:pPr indent="0" lvl="0" marL="0" rtl="0">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Shape 656"/>
          <p:cNvSpPr txBox="1"/>
          <p:nvPr>
            <p:ph type="ctrTitle"/>
          </p:nvPr>
        </p:nvSpPr>
        <p:spPr>
          <a:xfrm>
            <a:off x="251575" y="188275"/>
            <a:ext cx="8565900" cy="10980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TDF</a:t>
            </a:r>
            <a:r>
              <a:rPr lang="en">
                <a:solidFill>
                  <a:srgbClr val="FF0000"/>
                </a:solidFill>
              </a:rPr>
              <a:t>C</a:t>
            </a:r>
            <a:r>
              <a:rPr lang="en"/>
              <a:t>: </a:t>
            </a:r>
            <a:r>
              <a:rPr lang="en">
                <a:solidFill>
                  <a:srgbClr val="FF0000"/>
                </a:solidFill>
              </a:rPr>
              <a:t>Clincher</a:t>
            </a:r>
            <a:endParaRPr>
              <a:solidFill>
                <a:srgbClr val="FF0000"/>
              </a:solidFill>
            </a:endParaRPr>
          </a:p>
        </p:txBody>
      </p:sp>
      <p:sp>
        <p:nvSpPr>
          <p:cNvPr id="657" name="Shape 657"/>
          <p:cNvSpPr txBox="1"/>
          <p:nvPr/>
        </p:nvSpPr>
        <p:spPr>
          <a:xfrm>
            <a:off x="1258175" y="1485025"/>
            <a:ext cx="7354200" cy="2835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t>A clincher sentence is a concluding sentence that ties everything together.</a:t>
            </a:r>
            <a:endParaRPr sz="1800"/>
          </a:p>
          <a:p>
            <a:pPr indent="0" lvl="0" marL="0" rtl="0">
              <a:spcBef>
                <a:spcPts val="0"/>
              </a:spcBef>
              <a:spcAft>
                <a:spcPts val="0"/>
              </a:spcAft>
              <a:buNone/>
            </a:pPr>
            <a:r>
              <a:t/>
            </a:r>
            <a:endParaRPr sz="1800"/>
          </a:p>
          <a:p>
            <a:pPr indent="0" lvl="0" marL="0" rtl="0">
              <a:spcBef>
                <a:spcPts val="0"/>
              </a:spcBef>
              <a:spcAft>
                <a:spcPts val="0"/>
              </a:spcAft>
              <a:buNone/>
            </a:pPr>
            <a:r>
              <a:rPr lang="en" sz="1800"/>
              <a:t>Example:</a:t>
            </a:r>
            <a:endParaRPr sz="1800"/>
          </a:p>
          <a:p>
            <a:pPr indent="0" lvl="0" marL="0" rtl="0">
              <a:spcBef>
                <a:spcPts val="0"/>
              </a:spcBef>
              <a:spcAft>
                <a:spcPts val="0"/>
              </a:spcAft>
              <a:buNone/>
            </a:pPr>
            <a:r>
              <a:t/>
            </a:r>
            <a:endParaRPr sz="1800"/>
          </a:p>
          <a:p>
            <a:pPr indent="0" lvl="0" marL="0" rtl="0">
              <a:spcBef>
                <a:spcPts val="0"/>
              </a:spcBef>
              <a:spcAft>
                <a:spcPts val="0"/>
              </a:spcAft>
              <a:buNone/>
            </a:pPr>
            <a:r>
              <a:rPr lang="en" sz="1800">
                <a:solidFill>
                  <a:srgbClr val="FF0000"/>
                </a:solidFill>
              </a:rPr>
              <a:t>“As you can see, [with all the evidence provided] there is enough talent on the Yankees team to another World Series title.”</a:t>
            </a:r>
            <a:endParaRPr sz="1800">
              <a:solidFill>
                <a:srgbClr val="FF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Shape 662"/>
          <p:cNvSpPr txBox="1"/>
          <p:nvPr>
            <p:ph type="ctrTitle"/>
          </p:nvPr>
        </p:nvSpPr>
        <p:spPr>
          <a:xfrm>
            <a:off x="328650" y="159475"/>
            <a:ext cx="8486700" cy="11259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TDFC: All Together</a:t>
            </a:r>
            <a:endParaRPr/>
          </a:p>
        </p:txBody>
      </p:sp>
      <p:sp>
        <p:nvSpPr>
          <p:cNvPr id="663" name="Shape 663"/>
          <p:cNvSpPr txBox="1"/>
          <p:nvPr/>
        </p:nvSpPr>
        <p:spPr>
          <a:xfrm>
            <a:off x="1222750" y="1449575"/>
            <a:ext cx="7336500" cy="29241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38761D"/>
                </a:solidFill>
              </a:rPr>
              <a:t>The New York Yankees will win the World Series in 2018 because of their great players.</a:t>
            </a:r>
            <a:r>
              <a:rPr b="1" lang="en"/>
              <a:t> </a:t>
            </a:r>
            <a:r>
              <a:rPr b="1" lang="en">
                <a:solidFill>
                  <a:srgbClr val="0000FF"/>
                </a:solidFill>
              </a:rPr>
              <a:t>One of the offensive stars of the NY Yankees is Aaron Judge.</a:t>
            </a:r>
            <a:r>
              <a:rPr b="1" lang="en">
                <a:solidFill>
                  <a:srgbClr val="A64D79"/>
                </a:solidFill>
              </a:rPr>
              <a:t> Aaron Judge was unanimously named 2017 AL rookie of the year.</a:t>
            </a:r>
            <a:r>
              <a:rPr b="1" lang="en"/>
              <a:t> </a:t>
            </a:r>
            <a:r>
              <a:rPr b="1" lang="en">
                <a:solidFill>
                  <a:srgbClr val="A64D79"/>
                </a:solidFill>
              </a:rPr>
              <a:t>He hit 52 home runs. Judge was second in the MLB in home runs.</a:t>
            </a:r>
            <a:r>
              <a:rPr b="1" lang="en"/>
              <a:t> </a:t>
            </a:r>
            <a:r>
              <a:rPr b="1" lang="en">
                <a:solidFill>
                  <a:srgbClr val="0000FF"/>
                </a:solidFill>
              </a:rPr>
              <a:t>Another great player for the Yankees is Gary Sanchez</a:t>
            </a:r>
            <a:r>
              <a:rPr b="1" lang="en"/>
              <a:t>. </a:t>
            </a:r>
            <a:r>
              <a:rPr b="1" lang="en">
                <a:solidFill>
                  <a:srgbClr val="A64D79"/>
                </a:solidFill>
              </a:rPr>
              <a:t>Gary Sanchez hit 33 home runs in 2017. He was selected for the All-Star game this year. He is a successful offensive and defensive player.</a:t>
            </a:r>
            <a:r>
              <a:rPr b="1" lang="en"/>
              <a:t> </a:t>
            </a:r>
            <a:r>
              <a:rPr b="1" lang="en">
                <a:solidFill>
                  <a:srgbClr val="FF0000"/>
                </a:solidFill>
              </a:rPr>
              <a:t>As you can see, there is enough talent on the Yankees team to earn another World Series title.</a:t>
            </a:r>
            <a:endParaRPr b="1">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sp>
        <p:nvSpPr>
          <p:cNvPr id="668" name="Shape 668"/>
          <p:cNvSpPr txBox="1"/>
          <p:nvPr>
            <p:ph type="ctrTitle"/>
          </p:nvPr>
        </p:nvSpPr>
        <p:spPr>
          <a:xfrm>
            <a:off x="0" y="200075"/>
            <a:ext cx="8978400" cy="1111500"/>
          </a:xfrm>
          <a:prstGeom prst="rect">
            <a:avLst/>
          </a:prstGeom>
          <a:noFill/>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spcBef>
                <a:spcPts val="0"/>
              </a:spcBef>
              <a:spcAft>
                <a:spcPts val="0"/>
              </a:spcAft>
              <a:buNone/>
            </a:pPr>
            <a:r>
              <a:rPr b="1" lang="en" sz="3000">
                <a:solidFill>
                  <a:srgbClr val="4A86E8"/>
                </a:solidFill>
                <a:highlight>
                  <a:srgbClr val="FFFFFF"/>
                </a:highlight>
                <a:latin typeface="Arial"/>
                <a:ea typeface="Arial"/>
                <a:cs typeface="Arial"/>
                <a:sym typeface="Arial"/>
              </a:rPr>
              <a:t>Are people happier living in America or in Mexico?</a:t>
            </a:r>
            <a:endParaRPr b="1" sz="3000">
              <a:solidFill>
                <a:srgbClr val="4A86E8"/>
              </a:solidFill>
            </a:endParaRPr>
          </a:p>
        </p:txBody>
      </p:sp>
      <p:sp>
        <p:nvSpPr>
          <p:cNvPr id="669" name="Shape 669"/>
          <p:cNvSpPr txBox="1"/>
          <p:nvPr/>
        </p:nvSpPr>
        <p:spPr>
          <a:xfrm>
            <a:off x="120775" y="1586325"/>
            <a:ext cx="8575800" cy="3341700"/>
          </a:xfrm>
          <a:prstGeom prst="rect">
            <a:avLst/>
          </a:prstGeom>
          <a:noFill/>
          <a:ln>
            <a:noFill/>
          </a:ln>
        </p:spPr>
        <p:txBody>
          <a:bodyPr anchorCtr="0" anchor="t" bIns="91425" lIns="91425" spcFirstLastPara="1" rIns="91425" wrap="square" tIns="91425">
            <a:noAutofit/>
          </a:bodyPr>
          <a:lstStyle/>
          <a:p>
            <a:pPr indent="0" lvl="0" marL="0" rtl="0">
              <a:lnSpc>
                <a:spcPct val="200000"/>
              </a:lnSpc>
              <a:spcBef>
                <a:spcPts val="0"/>
              </a:spcBef>
              <a:spcAft>
                <a:spcPts val="0"/>
              </a:spcAft>
              <a:buNone/>
            </a:pPr>
            <a:r>
              <a:rPr lang="en"/>
              <a:t>Topic Sentence: ____________________________________________________________________________________________________________________________________________________________________________________________________________________________________________________________</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Shape 674"/>
          <p:cNvSpPr txBox="1"/>
          <p:nvPr>
            <p:ph type="ctrTitle"/>
          </p:nvPr>
        </p:nvSpPr>
        <p:spPr>
          <a:xfrm>
            <a:off x="30175" y="270825"/>
            <a:ext cx="9079200" cy="1075200"/>
          </a:xfrm>
          <a:prstGeom prst="rect">
            <a:avLst/>
          </a:prstGeom>
        </p:spPr>
        <p:txBody>
          <a:bodyPr anchorCtr="0" anchor="b"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en" sz="3000">
                <a:solidFill>
                  <a:srgbClr val="4A86E8"/>
                </a:solidFill>
                <a:highlight>
                  <a:srgbClr val="FFFFFF"/>
                </a:highlight>
                <a:latin typeface="Arial"/>
                <a:ea typeface="Arial"/>
                <a:cs typeface="Arial"/>
                <a:sym typeface="Arial"/>
              </a:rPr>
              <a:t>Are people happier living in America or in Mexico?</a:t>
            </a:r>
            <a:endParaRPr b="1" sz="3600">
              <a:solidFill>
                <a:srgbClr val="4A86E8"/>
              </a:solidFill>
            </a:endParaRPr>
          </a:p>
        </p:txBody>
      </p:sp>
      <p:sp>
        <p:nvSpPr>
          <p:cNvPr id="675" name="Shape 675"/>
          <p:cNvSpPr txBox="1"/>
          <p:nvPr/>
        </p:nvSpPr>
        <p:spPr>
          <a:xfrm>
            <a:off x="110725" y="1709125"/>
            <a:ext cx="8918100" cy="3351900"/>
          </a:xfrm>
          <a:prstGeom prst="rect">
            <a:avLst/>
          </a:prstGeom>
          <a:noFill/>
          <a:ln>
            <a:noFill/>
          </a:ln>
        </p:spPr>
        <p:txBody>
          <a:bodyPr anchorCtr="0" anchor="t" bIns="91425" lIns="91425" spcFirstLastPara="1" rIns="91425" wrap="square" tIns="91425">
            <a:noAutofit/>
          </a:bodyPr>
          <a:lstStyle/>
          <a:p>
            <a:pPr indent="0" lvl="0" marL="0" rtl="0">
              <a:lnSpc>
                <a:spcPct val="200000"/>
              </a:lnSpc>
              <a:spcBef>
                <a:spcPts val="0"/>
              </a:spcBef>
              <a:spcAft>
                <a:spcPts val="0"/>
              </a:spcAft>
              <a:buNone/>
            </a:pPr>
            <a:r>
              <a:rPr lang="en"/>
              <a:t>Detail One: 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a:p>
            <a:pPr indent="0" lvl="0" marL="0" rtl="0">
              <a:spcBef>
                <a:spcPts val="0"/>
              </a:spcBef>
              <a:spcAft>
                <a:spcPts val="0"/>
              </a:spcAft>
              <a:buNone/>
            </a:pPr>
            <a:r>
              <a:t/>
            </a:r>
            <a:endParaRPr/>
          </a:p>
          <a:p>
            <a:pPr indent="0" lvl="0" marL="0" rtl="0">
              <a:spcBef>
                <a:spcPts val="0"/>
              </a:spcBef>
              <a:spcAft>
                <a:spcPts val="0"/>
              </a:spcAft>
              <a:buNone/>
            </a:pPr>
            <a:r>
              <a:rPr lang="en"/>
              <a:t>Follow-up One: </a:t>
            </a:r>
            <a:endParaRPr/>
          </a:p>
          <a:p>
            <a:pPr indent="0" lvl="0" marL="0" rtl="0">
              <a:lnSpc>
                <a:spcPct val="200000"/>
              </a:lnSpc>
              <a:spcBef>
                <a:spcPts val="0"/>
              </a:spcBef>
              <a:spcAft>
                <a:spcPts val="0"/>
              </a:spcAft>
              <a:buNone/>
            </a:pPr>
            <a:r>
              <a:rPr lang="en"/>
              <a:t>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Shape 680"/>
          <p:cNvSpPr txBox="1"/>
          <p:nvPr>
            <p:ph type="ctrTitle"/>
          </p:nvPr>
        </p:nvSpPr>
        <p:spPr>
          <a:xfrm>
            <a:off x="866325" y="412025"/>
            <a:ext cx="2258100" cy="65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t>Homework</a:t>
            </a:r>
            <a:r>
              <a:rPr lang="en" sz="3600"/>
              <a:t> </a:t>
            </a:r>
            <a:endParaRPr sz="3600"/>
          </a:p>
        </p:txBody>
      </p:sp>
      <p:sp>
        <p:nvSpPr>
          <p:cNvPr id="681" name="Shape 681"/>
          <p:cNvSpPr txBox="1"/>
          <p:nvPr/>
        </p:nvSpPr>
        <p:spPr>
          <a:xfrm>
            <a:off x="1228000" y="1316575"/>
            <a:ext cx="6542700" cy="28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00FF"/>
                </a:solidFill>
                <a:latin typeface="Comic Sans MS"/>
                <a:ea typeface="Comic Sans MS"/>
                <a:cs typeface="Comic Sans MS"/>
                <a:sym typeface="Comic Sans MS"/>
              </a:rPr>
              <a:t>Finish completing the TDFC planning sheet to find two more details and follow-ups and to create a clincher sentence to answer the question: “Are people happier living in America or in Mexico?”</a:t>
            </a:r>
            <a:endParaRPr b="1" sz="1800">
              <a:solidFill>
                <a:srgbClr val="0000FF"/>
              </a:solidFill>
              <a:latin typeface="Comic Sans MS"/>
              <a:ea typeface="Comic Sans MS"/>
              <a:cs typeface="Comic Sans MS"/>
              <a:sym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ph type="ctrTitle"/>
          </p:nvPr>
        </p:nvSpPr>
        <p:spPr>
          <a:xfrm>
            <a:off x="380550" y="277075"/>
            <a:ext cx="2468400" cy="653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Homework </a:t>
            </a:r>
            <a:endParaRPr sz="3000"/>
          </a:p>
        </p:txBody>
      </p:sp>
      <p:pic>
        <p:nvPicPr>
          <p:cNvPr id="155" name="Shape 155"/>
          <p:cNvPicPr preferRelativeResize="0"/>
          <p:nvPr/>
        </p:nvPicPr>
        <p:blipFill rotWithShape="1">
          <a:blip r:embed="rId3">
            <a:alphaModFix/>
          </a:blip>
          <a:srcRect b="2244" l="0" r="0" t="2244"/>
          <a:stretch/>
        </p:blipFill>
        <p:spPr>
          <a:xfrm>
            <a:off x="3511575" y="152400"/>
            <a:ext cx="5217425" cy="4991101"/>
          </a:xfrm>
          <a:prstGeom prst="rect">
            <a:avLst/>
          </a:prstGeom>
          <a:noFill/>
          <a:ln>
            <a:noFill/>
          </a:ln>
        </p:spPr>
      </p:pic>
      <p:sp>
        <p:nvSpPr>
          <p:cNvPr id="156" name="Shape 156"/>
          <p:cNvSpPr/>
          <p:nvPr/>
        </p:nvSpPr>
        <p:spPr>
          <a:xfrm rot="-1243910">
            <a:off x="2323189" y="2549361"/>
            <a:ext cx="1316122" cy="604989"/>
          </a:xfrm>
          <a:prstGeom prst="rightArrow">
            <a:avLst>
              <a:gd fmla="val 50000" name="adj1"/>
              <a:gd fmla="val 50000" name="adj2"/>
            </a:avLst>
          </a:prstGeom>
          <a:solidFill>
            <a:srgbClr val="2D18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7" name="Shape 157"/>
          <p:cNvSpPr txBox="1"/>
          <p:nvPr/>
        </p:nvSpPr>
        <p:spPr>
          <a:xfrm>
            <a:off x="170525" y="1356925"/>
            <a:ext cx="2749200" cy="3346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Georgia"/>
                <a:ea typeface="Georgia"/>
                <a:cs typeface="Georgia"/>
                <a:sym typeface="Georgia"/>
              </a:rPr>
              <a:t>First question involves parent/guardian participation. Sparks discussion on the topic at hand. Student has the option to share a plethora of information they have just discovered.</a:t>
            </a:r>
            <a:endParaRPr>
              <a:latin typeface="Georgia"/>
              <a:ea typeface="Georgia"/>
              <a:cs typeface="Georgia"/>
              <a:sym typeface="Georgia"/>
            </a:endParaRPr>
          </a:p>
          <a:p>
            <a:pPr indent="0" lvl="0" marL="0" rtl="0">
              <a:spcBef>
                <a:spcPts val="0"/>
              </a:spcBef>
              <a:spcAft>
                <a:spcPts val="0"/>
              </a:spcAft>
              <a:buNone/>
            </a:pPr>
            <a:r>
              <a:t/>
            </a:r>
            <a:endParaRPr>
              <a:latin typeface="Georgia"/>
              <a:ea typeface="Georgia"/>
              <a:cs typeface="Georgia"/>
              <a:sym typeface="Georgia"/>
            </a:endParaRPr>
          </a:p>
          <a:p>
            <a:pPr indent="0" lvl="0" marL="0" rtl="0">
              <a:spcBef>
                <a:spcPts val="0"/>
              </a:spcBef>
              <a:spcAft>
                <a:spcPts val="0"/>
              </a:spcAft>
              <a:buNone/>
            </a:pPr>
            <a:r>
              <a:t/>
            </a:r>
            <a:endParaRPr>
              <a:latin typeface="Georgia"/>
              <a:ea typeface="Georgia"/>
              <a:cs typeface="Georgia"/>
              <a:sym typeface="Georgia"/>
            </a:endParaRPr>
          </a:p>
          <a:p>
            <a:pPr indent="0" lvl="0" marL="0" rtl="0">
              <a:spcBef>
                <a:spcPts val="0"/>
              </a:spcBef>
              <a:spcAft>
                <a:spcPts val="0"/>
              </a:spcAft>
              <a:buNone/>
            </a:pPr>
            <a:r>
              <a:t/>
            </a:r>
            <a:endParaRPr>
              <a:latin typeface="Georgia"/>
              <a:ea typeface="Georgia"/>
              <a:cs typeface="Georgia"/>
              <a:sym typeface="Georgia"/>
            </a:endParaRPr>
          </a:p>
          <a:p>
            <a:pPr indent="0" lvl="0" marL="0" rtl="0">
              <a:spcBef>
                <a:spcPts val="0"/>
              </a:spcBef>
              <a:spcAft>
                <a:spcPts val="0"/>
              </a:spcAft>
              <a:buNone/>
            </a:pPr>
            <a:r>
              <a:rPr lang="en">
                <a:latin typeface="Georgia"/>
                <a:ea typeface="Georgia"/>
                <a:cs typeface="Georgia"/>
                <a:sym typeface="Georgia"/>
              </a:rPr>
              <a:t>Second question acts as a bridge into the next lesson on Mexico. Teacher can use students “why” as a jumping off point for a class discussion on other places people can live. </a:t>
            </a:r>
            <a:endParaRPr>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Shape 162"/>
          <p:cNvSpPr/>
          <p:nvPr/>
        </p:nvSpPr>
        <p:spPr>
          <a:xfrm rot="-36">
            <a:off x="3510125" y="577328"/>
            <a:ext cx="5103594" cy="3404700"/>
          </a:xfrm>
          <a:prstGeom prst="irregularSeal2">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Pangolin"/>
                <a:ea typeface="Pangolin"/>
                <a:cs typeface="Pangolin"/>
                <a:sym typeface="Pangolin"/>
              </a:rPr>
              <a:t>List three ways you find happiness living in New York. Would you want to live anywhere else? Why?</a:t>
            </a:r>
            <a:endParaRPr sz="1800">
              <a:latin typeface="Pangolin"/>
              <a:ea typeface="Pangolin"/>
              <a:cs typeface="Pangolin"/>
              <a:sym typeface="Pangolin"/>
            </a:endParaRPr>
          </a:p>
        </p:txBody>
      </p:sp>
      <p:pic>
        <p:nvPicPr>
          <p:cNvPr id="163" name="Shape 163"/>
          <p:cNvPicPr preferRelativeResize="0"/>
          <p:nvPr/>
        </p:nvPicPr>
        <p:blipFill>
          <a:blip r:embed="rId3">
            <a:alphaModFix/>
          </a:blip>
          <a:stretch>
            <a:fillRect/>
          </a:stretch>
        </p:blipFill>
        <p:spPr>
          <a:xfrm>
            <a:off x="1179775" y="847325"/>
            <a:ext cx="2256575" cy="3271600"/>
          </a:xfrm>
          <a:prstGeom prst="rect">
            <a:avLst/>
          </a:prstGeom>
          <a:noFill/>
          <a:ln>
            <a:noFill/>
          </a:ln>
        </p:spPr>
      </p:pic>
      <p:sp>
        <p:nvSpPr>
          <p:cNvPr id="164" name="Shape 164"/>
          <p:cNvSpPr txBox="1"/>
          <p:nvPr/>
        </p:nvSpPr>
        <p:spPr>
          <a:xfrm>
            <a:off x="4436175" y="370825"/>
            <a:ext cx="4707900" cy="309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ysand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