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Amatic SC"/>
      <p:regular r:id="rId47"/>
      <p:bold r:id="rId48"/>
    </p:embeddedFont>
    <p:embeddedFont>
      <p:font typeface="Playfair Display"/>
      <p:regular r:id="rId49"/>
      <p:bold r:id="rId50"/>
      <p:italic r:id="rId51"/>
      <p:boldItalic r:id="rId52"/>
    </p:embeddedFont>
    <p:embeddedFont>
      <p:font typeface="Lato"/>
      <p:regular r:id="rId53"/>
      <p:bold r:id="rId54"/>
      <p:italic r:id="rId55"/>
      <p:boldItalic r:id="rId56"/>
    </p:embeddedFont>
    <p:embeddedFont>
      <p:font typeface="Indie Flower"/>
      <p:regular r:id="rId57"/>
    </p:embeddedFont>
    <p:embeddedFont>
      <p:font typeface="Shadows Into Light"/>
      <p:regular r:id="rId58"/>
    </p:embeddedFont>
    <p:embeddedFont>
      <p:font typeface="Bree Serif"/>
      <p:regular r:id="rId59"/>
    </p:embeddedFont>
    <p:embeddedFont>
      <p:font typeface="Stardos Stencil"/>
      <p:regular r:id="rId60"/>
      <p:bold r:id="rId61"/>
    </p:embeddedFont>
    <p:embeddedFont>
      <p:font typeface="Alegreya"/>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D6B281D-26D1-4690-B74C-355B7E8BBB8C}">
  <a:tblStyle styleId="{6D6B281D-26D1-4690-B74C-355B7E8BBB8C}"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AmaticSC-bold.fntdata"/><Relationship Id="rId47" Type="http://schemas.openxmlformats.org/officeDocument/2006/relationships/font" Target="fonts/AmaticSC-regular.fntdata"/><Relationship Id="rId49" Type="http://schemas.openxmlformats.org/officeDocument/2006/relationships/font" Target="fonts/PlayfairDisplay-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Alegreya-regular.fntdata"/><Relationship Id="rId61" Type="http://schemas.openxmlformats.org/officeDocument/2006/relationships/font" Target="fonts/StardosStencil-bold.fntdata"/><Relationship Id="rId20" Type="http://schemas.openxmlformats.org/officeDocument/2006/relationships/slide" Target="slides/slide15.xml"/><Relationship Id="rId64" Type="http://schemas.openxmlformats.org/officeDocument/2006/relationships/font" Target="fonts/Alegreya-italic.fntdata"/><Relationship Id="rId63" Type="http://schemas.openxmlformats.org/officeDocument/2006/relationships/font" Target="fonts/Alegreya-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Alegreya-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StardosStencil-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layfairDisplay-italic.fntdata"/><Relationship Id="rId50" Type="http://schemas.openxmlformats.org/officeDocument/2006/relationships/font" Target="fonts/PlayfairDisplay-bold.fntdata"/><Relationship Id="rId53" Type="http://schemas.openxmlformats.org/officeDocument/2006/relationships/font" Target="fonts/Lato-regular.fntdata"/><Relationship Id="rId52" Type="http://schemas.openxmlformats.org/officeDocument/2006/relationships/font" Target="fonts/PlayfairDisplay-boldItalic.fntdata"/><Relationship Id="rId11" Type="http://schemas.openxmlformats.org/officeDocument/2006/relationships/slide" Target="slides/slide6.xml"/><Relationship Id="rId55" Type="http://schemas.openxmlformats.org/officeDocument/2006/relationships/font" Target="fonts/Lato-italic.fntdata"/><Relationship Id="rId10" Type="http://schemas.openxmlformats.org/officeDocument/2006/relationships/slide" Target="slides/slide5.xml"/><Relationship Id="rId54" Type="http://schemas.openxmlformats.org/officeDocument/2006/relationships/font" Target="fonts/Lato-bold.fntdata"/><Relationship Id="rId13" Type="http://schemas.openxmlformats.org/officeDocument/2006/relationships/slide" Target="slides/slide8.xml"/><Relationship Id="rId57" Type="http://schemas.openxmlformats.org/officeDocument/2006/relationships/font" Target="fonts/IndieFlower-regular.fntdata"/><Relationship Id="rId12" Type="http://schemas.openxmlformats.org/officeDocument/2006/relationships/slide" Target="slides/slide7.xml"/><Relationship Id="rId56" Type="http://schemas.openxmlformats.org/officeDocument/2006/relationships/font" Target="fonts/Lato-boldItalic.fntdata"/><Relationship Id="rId15" Type="http://schemas.openxmlformats.org/officeDocument/2006/relationships/slide" Target="slides/slide10.xml"/><Relationship Id="rId59" Type="http://schemas.openxmlformats.org/officeDocument/2006/relationships/font" Target="fonts/BreeSerif-regular.fntdata"/><Relationship Id="rId14" Type="http://schemas.openxmlformats.org/officeDocument/2006/relationships/slide" Target="slides/slide9.xml"/><Relationship Id="rId58" Type="http://schemas.openxmlformats.org/officeDocument/2006/relationships/font" Target="fonts/ShadowsIntoLight-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Shape 2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5" name="Shape 29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4" name="Shape 3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 name="Shape 7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1" name="Shape 32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hyperlink" Target="https://www.youtube.com/watch?v=vfe-eNq-Qyg&amp;t=44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youtube.com/watch?v=8jSttc9LXGo" TargetMode="External"/><Relationship Id="rId4" Type="http://schemas.openxmlformats.org/officeDocument/2006/relationships/image" Target="../media/image18.jp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3.jp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3.jpg"/><Relationship Id="rId4" Type="http://schemas.openxmlformats.org/officeDocument/2006/relationships/image" Target="../media/image24.png"/><Relationship Id="rId5"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youtube.com/watch?v=OY4jondX6tg" TargetMode="External"/><Relationship Id="rId4" Type="http://schemas.openxmlformats.org/officeDocument/2006/relationships/image" Target="../media/image30.png"/><Relationship Id="rId5"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3.jp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2.png"/><Relationship Id="rId4" Type="http://schemas.openxmlformats.org/officeDocument/2006/relationships/image" Target="../media/image45.png"/><Relationship Id="rId5" Type="http://schemas.openxmlformats.org/officeDocument/2006/relationships/hyperlink" Target="https://www.youtube.com/watch?v=icCdAl6TvN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6.png"/><Relationship Id="rId4" Type="http://schemas.openxmlformats.org/officeDocument/2006/relationships/image" Target="../media/image50.png"/><Relationship Id="rId5"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hyperlink" Target="https://create.kahoot.it/l/#user/bc312d35-7428-4480-a57c-ad454ae23d00/kahoots/creat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53" name="Shape 53"/>
        <p:cNvGrpSpPr/>
        <p:nvPr/>
      </p:nvGrpSpPr>
      <p:grpSpPr>
        <a:xfrm>
          <a:off x="0" y="0"/>
          <a:ext cx="0" cy="0"/>
          <a:chOff x="0" y="0"/>
          <a:chExt cx="0" cy="0"/>
        </a:xfrm>
      </p:grpSpPr>
      <p:sp>
        <p:nvSpPr>
          <p:cNvPr id="54" name="Shape 54"/>
          <p:cNvSpPr txBox="1"/>
          <p:nvPr>
            <p:ph type="title"/>
          </p:nvPr>
        </p:nvSpPr>
        <p:spPr>
          <a:xfrm>
            <a:off x="123900" y="0"/>
            <a:ext cx="8896200" cy="840000"/>
          </a:xfrm>
          <a:prstGeom prst="rect">
            <a:avLst/>
          </a:prstGeom>
        </p:spPr>
        <p:txBody>
          <a:bodyPr anchorCtr="0" anchor="t" bIns="91425" lIns="91425" rIns="91425" wrap="square" tIns="91425">
            <a:noAutofit/>
          </a:bodyPr>
          <a:lstStyle/>
          <a:p>
            <a:pPr lvl="0" algn="ctr">
              <a:spcBef>
                <a:spcPts val="0"/>
              </a:spcBef>
              <a:buNone/>
            </a:pPr>
            <a:r>
              <a:rPr b="1" lang="en" sz="6400">
                <a:solidFill>
                  <a:srgbClr val="FF0000"/>
                </a:solidFill>
                <a:latin typeface="Amatic SC"/>
                <a:ea typeface="Amatic SC"/>
                <a:cs typeface="Amatic SC"/>
                <a:sym typeface="Amatic SC"/>
              </a:rPr>
              <a:t>Character Strengths on the Silk Road</a:t>
            </a:r>
          </a:p>
        </p:txBody>
      </p:sp>
      <p:pic>
        <p:nvPicPr>
          <p:cNvPr id="55" name="Shape 55"/>
          <p:cNvPicPr preferRelativeResize="0"/>
          <p:nvPr/>
        </p:nvPicPr>
        <p:blipFill>
          <a:blip r:embed="rId3">
            <a:alphaModFix/>
          </a:blip>
          <a:stretch>
            <a:fillRect/>
          </a:stretch>
        </p:blipFill>
        <p:spPr>
          <a:xfrm>
            <a:off x="1417800" y="1017725"/>
            <a:ext cx="6467150" cy="3233575"/>
          </a:xfrm>
          <a:prstGeom prst="rect">
            <a:avLst/>
          </a:prstGeom>
          <a:noFill/>
          <a:ln>
            <a:noFill/>
          </a:ln>
        </p:spPr>
      </p:pic>
      <p:sp>
        <p:nvSpPr>
          <p:cNvPr id="56" name="Shape 56"/>
          <p:cNvSpPr txBox="1"/>
          <p:nvPr/>
        </p:nvSpPr>
        <p:spPr>
          <a:xfrm>
            <a:off x="324825" y="4251300"/>
            <a:ext cx="8345100" cy="892200"/>
          </a:xfrm>
          <a:prstGeom prst="rect">
            <a:avLst/>
          </a:prstGeom>
          <a:noFill/>
          <a:ln>
            <a:noFill/>
          </a:ln>
        </p:spPr>
        <p:txBody>
          <a:bodyPr anchorCtr="0" anchor="ctr" bIns="91425" lIns="91425" rIns="91425" wrap="square" tIns="91425">
            <a:noAutofit/>
          </a:bodyPr>
          <a:lstStyle/>
          <a:p>
            <a:pPr lvl="0" rtl="0" algn="ctr">
              <a:spcBef>
                <a:spcPts val="0"/>
              </a:spcBef>
              <a:buNone/>
            </a:pPr>
            <a:r>
              <a:rPr b="1" lang="en" sz="2400">
                <a:solidFill>
                  <a:schemeClr val="dk2"/>
                </a:solidFill>
                <a:latin typeface="Amatic SC"/>
                <a:ea typeface="Amatic SC"/>
                <a:cs typeface="Amatic SC"/>
                <a:sym typeface="Amatic SC"/>
              </a:rPr>
              <a:t>Iriana Payamps, Toni Mangione, Nastassja Hines, Megan McManus, </a:t>
            </a:r>
          </a:p>
          <a:p>
            <a:pPr lvl="0" rtl="0" algn="ctr">
              <a:spcBef>
                <a:spcPts val="0"/>
              </a:spcBef>
              <a:buNone/>
            </a:pPr>
            <a:r>
              <a:rPr b="1" lang="en" sz="2400">
                <a:solidFill>
                  <a:schemeClr val="dk2"/>
                </a:solidFill>
                <a:latin typeface="Amatic SC"/>
                <a:ea typeface="Amatic SC"/>
                <a:cs typeface="Amatic SC"/>
                <a:sym typeface="Amatic SC"/>
              </a:rPr>
              <a:t>Kaitlin Batik, Gabrielle Morales</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7" name="Shape 107"/>
        <p:cNvGrpSpPr/>
        <p:nvPr/>
      </p:nvGrpSpPr>
      <p:grpSpPr>
        <a:xfrm>
          <a:off x="0" y="0"/>
          <a:ext cx="0" cy="0"/>
          <a:chOff x="0" y="0"/>
          <a:chExt cx="0" cy="0"/>
        </a:xfrm>
      </p:grpSpPr>
      <p:sp>
        <p:nvSpPr>
          <p:cNvPr id="108" name="Shape 108"/>
          <p:cNvSpPr txBox="1"/>
          <p:nvPr>
            <p:ph type="title"/>
          </p:nvPr>
        </p:nvSpPr>
        <p:spPr>
          <a:xfrm>
            <a:off x="200575" y="0"/>
            <a:ext cx="8520600" cy="572700"/>
          </a:xfrm>
          <a:prstGeom prst="rect">
            <a:avLst/>
          </a:prstGeom>
        </p:spPr>
        <p:txBody>
          <a:bodyPr anchorCtr="0" anchor="t" bIns="91425" lIns="91425" rIns="91425" wrap="square" tIns="91425">
            <a:noAutofit/>
          </a:bodyPr>
          <a:lstStyle/>
          <a:p>
            <a:pPr lvl="0">
              <a:spcBef>
                <a:spcPts val="0"/>
              </a:spcBef>
              <a:buNone/>
            </a:pPr>
            <a:r>
              <a:rPr lang="en">
                <a:latin typeface="Cambria"/>
                <a:ea typeface="Cambria"/>
                <a:cs typeface="Cambria"/>
                <a:sym typeface="Cambria"/>
              </a:rPr>
              <a:t>Champs!</a:t>
            </a:r>
          </a:p>
        </p:txBody>
      </p:sp>
      <p:sp>
        <p:nvSpPr>
          <p:cNvPr id="109" name="Shape 109"/>
          <p:cNvSpPr txBox="1"/>
          <p:nvPr>
            <p:ph idx="1" type="body"/>
          </p:nvPr>
        </p:nvSpPr>
        <p:spPr>
          <a:xfrm>
            <a:off x="311700" y="482550"/>
            <a:ext cx="8520600" cy="4026000"/>
          </a:xfrm>
          <a:prstGeom prst="rect">
            <a:avLst/>
          </a:prstGeom>
        </p:spPr>
        <p:txBody>
          <a:bodyPr anchorCtr="0" anchor="t" bIns="91425" lIns="91425" rIns="91425" wrap="square" tIns="91425">
            <a:noAutofit/>
          </a:bodyPr>
          <a:lstStyle/>
          <a:p>
            <a:pPr lvl="0">
              <a:spcBef>
                <a:spcPts val="0"/>
              </a:spcBef>
              <a:buClr>
                <a:schemeClr val="dk1"/>
              </a:buClr>
              <a:buSzPts val="1100"/>
              <a:buFont typeface="Arial"/>
              <a:buNone/>
            </a:pPr>
            <a:r>
              <a:rPr b="1" lang="en">
                <a:solidFill>
                  <a:srgbClr val="000000"/>
                </a:solidFill>
                <a:latin typeface="Cambria"/>
                <a:ea typeface="Cambria"/>
                <a:cs typeface="Cambria"/>
                <a:sym typeface="Cambria"/>
              </a:rPr>
              <a:t>Conversation:</a:t>
            </a:r>
            <a:r>
              <a:rPr lang="en">
                <a:solidFill>
                  <a:srgbClr val="000000"/>
                </a:solidFill>
                <a:latin typeface="Cambria"/>
                <a:ea typeface="Cambria"/>
                <a:cs typeface="Cambria"/>
                <a:sym typeface="Cambria"/>
              </a:rPr>
              <a:t> There should be no talking during the virtual field trip, but students will be able to talk and work together for the statement strategy!</a:t>
            </a:r>
          </a:p>
          <a:p>
            <a:pPr lvl="0">
              <a:spcBef>
                <a:spcPts val="0"/>
              </a:spcBef>
              <a:buClr>
                <a:schemeClr val="dk1"/>
              </a:buClr>
              <a:buSzPts val="1100"/>
              <a:buFont typeface="Arial"/>
              <a:buNone/>
            </a:pPr>
            <a:r>
              <a:rPr b="1" lang="en">
                <a:solidFill>
                  <a:srgbClr val="000000"/>
                </a:solidFill>
                <a:latin typeface="Cambria"/>
                <a:ea typeface="Cambria"/>
                <a:cs typeface="Cambria"/>
                <a:sym typeface="Cambria"/>
              </a:rPr>
              <a:t>Help:</a:t>
            </a:r>
            <a:r>
              <a:rPr lang="en">
                <a:solidFill>
                  <a:srgbClr val="000000"/>
                </a:solidFill>
                <a:latin typeface="Cambria"/>
                <a:ea typeface="Cambria"/>
                <a:cs typeface="Cambria"/>
                <a:sym typeface="Cambria"/>
              </a:rPr>
              <a:t> If you need help raise your hand and the teacher will help you or you can ask a classmate for help.</a:t>
            </a:r>
          </a:p>
          <a:p>
            <a:pPr lvl="0">
              <a:spcBef>
                <a:spcPts val="0"/>
              </a:spcBef>
              <a:buClr>
                <a:schemeClr val="dk1"/>
              </a:buClr>
              <a:buSzPts val="1100"/>
              <a:buFont typeface="Arial"/>
              <a:buNone/>
            </a:pPr>
            <a:r>
              <a:rPr b="1" lang="en">
                <a:solidFill>
                  <a:srgbClr val="000000"/>
                </a:solidFill>
                <a:latin typeface="Cambria"/>
                <a:ea typeface="Cambria"/>
                <a:cs typeface="Cambria"/>
                <a:sym typeface="Cambria"/>
              </a:rPr>
              <a:t>Activity: </a:t>
            </a:r>
            <a:r>
              <a:rPr lang="en">
                <a:solidFill>
                  <a:srgbClr val="000000"/>
                </a:solidFill>
                <a:latin typeface="Cambria"/>
                <a:ea typeface="Cambria"/>
                <a:cs typeface="Cambria"/>
                <a:sym typeface="Cambria"/>
              </a:rPr>
              <a:t>The students will learn about Marco Polo &amp; Ibn Battuta through a virtual field trip.</a:t>
            </a:r>
          </a:p>
          <a:p>
            <a:pPr lvl="0">
              <a:spcBef>
                <a:spcPts val="0"/>
              </a:spcBef>
              <a:buClr>
                <a:schemeClr val="dk1"/>
              </a:buClr>
              <a:buSzPts val="1100"/>
              <a:buFont typeface="Arial"/>
              <a:buNone/>
            </a:pPr>
            <a:r>
              <a:rPr b="1" lang="en">
                <a:solidFill>
                  <a:srgbClr val="000000"/>
                </a:solidFill>
                <a:latin typeface="Cambria"/>
                <a:ea typeface="Cambria"/>
                <a:cs typeface="Cambria"/>
                <a:sym typeface="Cambria"/>
              </a:rPr>
              <a:t>Movement</a:t>
            </a:r>
            <a:r>
              <a:rPr lang="en">
                <a:solidFill>
                  <a:srgbClr val="000000"/>
                </a:solidFill>
                <a:latin typeface="Cambria"/>
                <a:ea typeface="Cambria"/>
                <a:cs typeface="Cambria"/>
                <a:sym typeface="Cambria"/>
              </a:rPr>
              <a:t>: Students will carefully move their seats into rows of two for the virtual field trip and stay seated during it!</a:t>
            </a:r>
          </a:p>
          <a:p>
            <a:pPr lvl="0">
              <a:spcBef>
                <a:spcPts val="0"/>
              </a:spcBef>
              <a:buNone/>
            </a:pPr>
            <a:r>
              <a:rPr b="1" lang="en">
                <a:solidFill>
                  <a:srgbClr val="000000"/>
                </a:solidFill>
                <a:latin typeface="Cambria"/>
                <a:ea typeface="Cambria"/>
                <a:cs typeface="Cambria"/>
                <a:sym typeface="Cambria"/>
              </a:rPr>
              <a:t>Participation:</a:t>
            </a:r>
            <a:r>
              <a:rPr lang="en">
                <a:solidFill>
                  <a:srgbClr val="000000"/>
                </a:solidFill>
                <a:latin typeface="Cambria"/>
                <a:ea typeface="Cambria"/>
                <a:cs typeface="Cambria"/>
                <a:sym typeface="Cambria"/>
              </a:rPr>
              <a:t> Students will participate by doing a turn &amp; talk at the end of the lesson.</a:t>
            </a:r>
          </a:p>
          <a:p>
            <a:pPr lvl="0">
              <a:spcBef>
                <a:spcPts val="0"/>
              </a:spcBef>
              <a:buClr>
                <a:schemeClr val="dk1"/>
              </a:buClr>
              <a:buSzPts val="1100"/>
              <a:buFont typeface="Arial"/>
              <a:buNone/>
            </a:pPr>
            <a:r>
              <a:rPr b="1" lang="en">
                <a:solidFill>
                  <a:srgbClr val="000000"/>
                </a:solidFill>
                <a:latin typeface="Cambria"/>
                <a:ea typeface="Cambria"/>
                <a:cs typeface="Cambria"/>
                <a:sym typeface="Cambria"/>
              </a:rPr>
              <a:t>Success:</a:t>
            </a:r>
            <a:r>
              <a:rPr lang="en">
                <a:solidFill>
                  <a:srgbClr val="000000"/>
                </a:solidFill>
                <a:latin typeface="Cambria"/>
                <a:ea typeface="Cambria"/>
                <a:cs typeface="Cambria"/>
                <a:sym typeface="Cambria"/>
              </a:rPr>
              <a:t> Let’s work together to learn something new!</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3" name="Shape 113"/>
        <p:cNvGrpSpPr/>
        <p:nvPr/>
      </p:nvGrpSpPr>
      <p:grpSpPr>
        <a:xfrm>
          <a:off x="0" y="0"/>
          <a:ext cx="0" cy="0"/>
          <a:chOff x="0" y="0"/>
          <a:chExt cx="0" cy="0"/>
        </a:xfrm>
      </p:grpSpPr>
      <p:pic>
        <p:nvPicPr>
          <p:cNvPr id="114" name="Shape 114"/>
          <p:cNvPicPr preferRelativeResize="0"/>
          <p:nvPr/>
        </p:nvPicPr>
        <p:blipFill>
          <a:blip r:embed="rId4">
            <a:alphaModFix/>
          </a:blip>
          <a:stretch>
            <a:fillRect/>
          </a:stretch>
        </p:blipFill>
        <p:spPr>
          <a:xfrm>
            <a:off x="1097975" y="483450"/>
            <a:ext cx="7265550" cy="4176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8" name="Shape 118"/>
        <p:cNvGrpSpPr/>
        <p:nvPr/>
      </p:nvGrpSpPr>
      <p:grpSpPr>
        <a:xfrm>
          <a:off x="0" y="0"/>
          <a:ext cx="0" cy="0"/>
          <a:chOff x="0" y="0"/>
          <a:chExt cx="0" cy="0"/>
        </a:xfrm>
      </p:grpSpPr>
      <p:pic>
        <p:nvPicPr>
          <p:cNvPr id="119" name="Shape 119"/>
          <p:cNvPicPr preferRelativeResize="0"/>
          <p:nvPr/>
        </p:nvPicPr>
        <p:blipFill>
          <a:blip r:embed="rId4">
            <a:alphaModFix/>
          </a:blip>
          <a:stretch>
            <a:fillRect/>
          </a:stretch>
        </p:blipFill>
        <p:spPr>
          <a:xfrm>
            <a:off x="1151588" y="240088"/>
            <a:ext cx="6840825" cy="4663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3" name="Shape 123"/>
        <p:cNvGrpSpPr/>
        <p:nvPr/>
      </p:nvGrpSpPr>
      <p:grpSpPr>
        <a:xfrm>
          <a:off x="0" y="0"/>
          <a:ext cx="0" cy="0"/>
          <a:chOff x="0" y="0"/>
          <a:chExt cx="0" cy="0"/>
        </a:xfrm>
      </p:grpSpPr>
      <p:pic>
        <p:nvPicPr>
          <p:cNvPr id="124" name="Shape 124"/>
          <p:cNvPicPr preferRelativeResize="0"/>
          <p:nvPr/>
        </p:nvPicPr>
        <p:blipFill>
          <a:blip r:embed="rId4">
            <a:alphaModFix/>
          </a:blip>
          <a:stretch>
            <a:fillRect/>
          </a:stretch>
        </p:blipFill>
        <p:spPr>
          <a:xfrm>
            <a:off x="2554888" y="266475"/>
            <a:ext cx="4034225" cy="4610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8" name="Shape 128"/>
        <p:cNvGrpSpPr/>
        <p:nvPr/>
      </p:nvGrpSpPr>
      <p:grpSpPr>
        <a:xfrm>
          <a:off x="0" y="0"/>
          <a:ext cx="0" cy="0"/>
          <a:chOff x="0" y="0"/>
          <a:chExt cx="0" cy="0"/>
        </a:xfrm>
      </p:grpSpPr>
      <p:pic>
        <p:nvPicPr>
          <p:cNvPr id="129" name="Shape 129"/>
          <p:cNvPicPr preferRelativeResize="0"/>
          <p:nvPr/>
        </p:nvPicPr>
        <p:blipFill>
          <a:blip r:embed="rId4">
            <a:alphaModFix/>
          </a:blip>
          <a:stretch>
            <a:fillRect/>
          </a:stretch>
        </p:blipFill>
        <p:spPr>
          <a:xfrm>
            <a:off x="1309950" y="152400"/>
            <a:ext cx="6524088" cy="4838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Shape 134"/>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latin typeface="Cambria"/>
                <a:ea typeface="Cambria"/>
                <a:cs typeface="Cambria"/>
                <a:sym typeface="Cambria"/>
              </a:rPr>
              <a:t>Statement Strategy:</a:t>
            </a:r>
          </a:p>
        </p:txBody>
      </p:sp>
      <p:sp>
        <p:nvSpPr>
          <p:cNvPr id="135" name="Shape 135"/>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
                <a:latin typeface="Cambria"/>
                <a:ea typeface="Cambria"/>
                <a:cs typeface="Cambria"/>
                <a:sym typeface="Cambria"/>
              </a:rPr>
              <a:t>Example:</a:t>
            </a:r>
          </a:p>
          <a:p>
            <a:pPr lvl="0">
              <a:spcBef>
                <a:spcPts val="0"/>
              </a:spcBef>
              <a:buNone/>
            </a:pPr>
            <a:r>
              <a:rPr lang="en">
                <a:latin typeface="Cambria"/>
                <a:ea typeface="Cambria"/>
                <a:cs typeface="Cambria"/>
                <a:sym typeface="Cambria"/>
              </a:rPr>
              <a:t>Marco Polo traveled 24 years along the Silk Road. The Silk Road was made of trade routes between major cities. There were trading posts that went from Eastern Europe to Northern China. It is called the Silk Road because silk cloth was the major export from China.</a:t>
            </a:r>
          </a:p>
          <a:p>
            <a:pPr lvl="0">
              <a:spcBef>
                <a:spcPts val="0"/>
              </a:spcBef>
              <a:buNone/>
            </a:pPr>
            <a:r>
              <a:rPr b="1" lang="en">
                <a:latin typeface="Cambria"/>
                <a:ea typeface="Cambria"/>
                <a:cs typeface="Cambria"/>
                <a:sym typeface="Cambria"/>
              </a:rPr>
              <a:t>Statement:</a:t>
            </a:r>
            <a:r>
              <a:rPr lang="en">
                <a:latin typeface="Cambria"/>
                <a:ea typeface="Cambria"/>
                <a:cs typeface="Cambria"/>
                <a:sym typeface="Cambria"/>
              </a:rPr>
              <a:t> The Silk Roads major export was soil.</a:t>
            </a:r>
          </a:p>
          <a:p>
            <a:pPr lvl="0">
              <a:spcBef>
                <a:spcPts val="0"/>
              </a:spcBef>
              <a:buNone/>
            </a:pPr>
            <a:r>
              <a:rPr lang="en">
                <a:latin typeface="Cambria"/>
                <a:ea typeface="Cambria"/>
                <a:cs typeface="Cambria"/>
                <a:sym typeface="Cambria"/>
              </a:rPr>
              <a:t>Agree______		Disagree______</a:t>
            </a:r>
          </a:p>
          <a:p>
            <a:pPr lvl="0">
              <a:spcBef>
                <a:spcPts val="0"/>
              </a:spcBef>
              <a:buNone/>
            </a:pPr>
            <a:r>
              <a:rPr lang="en">
                <a:latin typeface="Cambria"/>
                <a:ea typeface="Cambria"/>
                <a:cs typeface="Cambria"/>
                <a:sym typeface="Cambria"/>
              </a:rPr>
              <a:t>Evidence:</a:t>
            </a:r>
            <a:r>
              <a:rPr lang="en"/>
              <a:t>__________________________________________________________________________________________________________________________ </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Shape 140"/>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latin typeface="Lato"/>
                <a:ea typeface="Lato"/>
                <a:cs typeface="Lato"/>
                <a:sym typeface="Lato"/>
              </a:rPr>
              <a:t>Homework!</a:t>
            </a:r>
          </a:p>
        </p:txBody>
      </p:sp>
      <p:sp>
        <p:nvSpPr>
          <p:cNvPr id="141" name="Shape 141"/>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lnSpc>
                <a:spcPct val="200000"/>
              </a:lnSpc>
              <a:spcBef>
                <a:spcPts val="0"/>
              </a:spcBef>
              <a:spcAft>
                <a:spcPts val="0"/>
              </a:spcAft>
              <a:buNone/>
            </a:pPr>
            <a:r>
              <a:rPr lang="en" sz="2400" u="sng">
                <a:solidFill>
                  <a:schemeClr val="hlink"/>
                </a:solidFill>
                <a:latin typeface="Cambria"/>
                <a:ea typeface="Cambria"/>
                <a:cs typeface="Cambria"/>
                <a:sym typeface="Cambria"/>
                <a:hlinkClick r:id="rId4"/>
              </a:rPr>
              <a:t>https://www.youtube.com/watch?v=vfe-eNq-Qyg&amp;t=44s</a:t>
            </a:r>
          </a:p>
          <a:p>
            <a:pPr lvl="0" rtl="0">
              <a:lnSpc>
                <a:spcPct val="200000"/>
              </a:lnSpc>
              <a:spcBef>
                <a:spcPts val="0"/>
              </a:spcBef>
              <a:spcAft>
                <a:spcPts val="0"/>
              </a:spcAft>
              <a:buClr>
                <a:schemeClr val="dk1"/>
              </a:buClr>
              <a:buSzPts val="1100"/>
              <a:buFont typeface="Arial"/>
              <a:buNone/>
            </a:pPr>
            <a:r>
              <a:rPr lang="en" sz="2400">
                <a:solidFill>
                  <a:schemeClr val="dk1"/>
                </a:solidFill>
                <a:latin typeface="Cambria"/>
                <a:ea typeface="Cambria"/>
                <a:cs typeface="Cambria"/>
                <a:sym typeface="Cambria"/>
              </a:rPr>
              <a:t>For homework you will watch this video and write a summary on what you have learned from it!</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DE9E7"/>
        </a:solidFill>
      </p:bgPr>
    </p:bg>
    <p:spTree>
      <p:nvGrpSpPr>
        <p:cNvPr id="145" name="Shape 145"/>
        <p:cNvGrpSpPr/>
        <p:nvPr/>
      </p:nvGrpSpPr>
      <p:grpSpPr>
        <a:xfrm>
          <a:off x="0" y="0"/>
          <a:ext cx="0" cy="0"/>
          <a:chOff x="0" y="0"/>
          <a:chExt cx="0" cy="0"/>
        </a:xfrm>
      </p:grpSpPr>
      <p:sp>
        <p:nvSpPr>
          <p:cNvPr id="146" name="Shape 146"/>
          <p:cNvSpPr txBox="1"/>
          <p:nvPr>
            <p:ph type="title"/>
          </p:nvPr>
        </p:nvSpPr>
        <p:spPr>
          <a:xfrm>
            <a:off x="311700" y="325925"/>
            <a:ext cx="8520600" cy="896700"/>
          </a:xfrm>
          <a:prstGeom prst="rect">
            <a:avLst/>
          </a:prstGeom>
          <a:ln cap="flat" cmpd="sng" w="76200">
            <a:solidFill>
              <a:srgbClr val="50B17E"/>
            </a:solidFill>
            <a:prstDash val="solid"/>
            <a:round/>
            <a:headEnd len="med" w="med" type="none"/>
            <a:tailEnd len="med" w="med" type="none"/>
          </a:ln>
        </p:spPr>
        <p:txBody>
          <a:bodyPr anchorCtr="0" anchor="t" bIns="91425" lIns="91425" rIns="91425" wrap="square" tIns="91425">
            <a:noAutofit/>
          </a:bodyPr>
          <a:lstStyle/>
          <a:p>
            <a:pPr lvl="0" rtl="0" algn="ctr">
              <a:spcBef>
                <a:spcPts val="0"/>
              </a:spcBef>
              <a:buNone/>
            </a:pPr>
            <a:r>
              <a:rPr b="1" lang="en" sz="4800"/>
              <a:t>Thinking Like A Historian</a:t>
            </a:r>
          </a:p>
        </p:txBody>
      </p:sp>
      <p:pic>
        <p:nvPicPr>
          <p:cNvPr id="147" name="Shape 147"/>
          <p:cNvPicPr preferRelativeResize="0"/>
          <p:nvPr/>
        </p:nvPicPr>
        <p:blipFill>
          <a:blip r:embed="rId3">
            <a:alphaModFix/>
          </a:blip>
          <a:stretch>
            <a:fillRect/>
          </a:stretch>
        </p:blipFill>
        <p:spPr>
          <a:xfrm>
            <a:off x="2886113" y="1561375"/>
            <a:ext cx="3371772" cy="3404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DE9E7"/>
        </a:solidFill>
      </p:bgPr>
    </p:bg>
    <p:spTree>
      <p:nvGrpSpPr>
        <p:cNvPr id="151" name="Shape 151"/>
        <p:cNvGrpSpPr/>
        <p:nvPr/>
      </p:nvGrpSpPr>
      <p:grpSpPr>
        <a:xfrm>
          <a:off x="0" y="0"/>
          <a:ext cx="0" cy="0"/>
          <a:chOff x="0" y="0"/>
          <a:chExt cx="0" cy="0"/>
        </a:xfrm>
      </p:grpSpPr>
      <p:sp>
        <p:nvSpPr>
          <p:cNvPr id="152" name="Shape 152"/>
          <p:cNvSpPr/>
          <p:nvPr/>
        </p:nvSpPr>
        <p:spPr>
          <a:xfrm>
            <a:off x="4099900" y="-75"/>
            <a:ext cx="5093700" cy="5143500"/>
          </a:xfrm>
          <a:prstGeom prst="rect">
            <a:avLst/>
          </a:prstGeom>
          <a:solidFill>
            <a:srgbClr val="000000"/>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descr="Subscribe for new videos: http://bit.ly/1iK5Kqx Follow us on facebook: http://facebook.com/BoredShortsTV Follow us on instagram: http://instagram.com/boredshortstv  New Kid Snippets videos every MONDAY.  If movies were written by our children...  We asked a girl to have her brother help her find her lost dog. This is what they came up with.   Produced by Bored Shorts TV Filmed and Edited by Ryan Haldeman Starring: Richard Sharrah Denise Holbrook Production Assistants: John Roberts  In this episode of The Detective, Richard gets a client who claims she has lost her dog. As he tries to probe deeper to get more information her story doesn't hold up. Finally he asks her how much she loves her dog and it's a lot less than he would love a dog if he owned one and the jig is up, Richard exposes her as a fraud." id="153" name="Shape 153" title="Kid Snippets: &quot;The Detective - Lost Dog&quot; (Imagined by Kids)">
            <a:hlinkClick r:id="rId3"/>
          </p:cNvPr>
          <p:cNvSpPr/>
          <p:nvPr/>
        </p:nvSpPr>
        <p:spPr>
          <a:xfrm>
            <a:off x="4144997" y="697134"/>
            <a:ext cx="4999000" cy="3749225"/>
          </a:xfrm>
          <a:prstGeom prst="rect">
            <a:avLst/>
          </a:prstGeom>
          <a:blipFill>
            <a:blip r:embed="rId4">
              <a:alphaModFix/>
            </a:blip>
            <a:stretch>
              <a:fillRect/>
            </a:stretch>
          </a:blipFill>
          <a:ln>
            <a:noFill/>
          </a:ln>
        </p:spPr>
      </p:sp>
      <p:sp>
        <p:nvSpPr>
          <p:cNvPr id="154" name="Shape 154"/>
          <p:cNvSpPr txBox="1"/>
          <p:nvPr/>
        </p:nvSpPr>
        <p:spPr>
          <a:xfrm>
            <a:off x="206275" y="447250"/>
            <a:ext cx="3758700" cy="1791900"/>
          </a:xfrm>
          <a:prstGeom prst="rect">
            <a:avLst/>
          </a:prstGeom>
          <a:noFill/>
          <a:ln>
            <a:noFill/>
          </a:ln>
        </p:spPr>
        <p:txBody>
          <a:bodyPr anchorCtr="0" anchor="ctr" bIns="91425" lIns="91425" rIns="91425" wrap="square" tIns="91425">
            <a:noAutofit/>
          </a:bodyPr>
          <a:lstStyle/>
          <a:p>
            <a:pPr lvl="0" rtl="0" algn="ctr">
              <a:lnSpc>
                <a:spcPct val="150000"/>
              </a:lnSpc>
              <a:spcBef>
                <a:spcPts val="0"/>
              </a:spcBef>
              <a:buNone/>
            </a:pPr>
            <a:r>
              <a:rPr b="1" lang="en" sz="3000">
                <a:solidFill>
                  <a:schemeClr val="dk1"/>
                </a:solidFill>
              </a:rPr>
              <a:t>How are historians like detectives?</a:t>
            </a:r>
          </a:p>
        </p:txBody>
      </p:sp>
      <p:pic>
        <p:nvPicPr>
          <p:cNvPr id="155" name="Shape 155"/>
          <p:cNvPicPr preferRelativeResize="0"/>
          <p:nvPr/>
        </p:nvPicPr>
        <p:blipFill>
          <a:blip r:embed="rId5">
            <a:alphaModFix/>
          </a:blip>
          <a:stretch>
            <a:fillRect/>
          </a:stretch>
        </p:blipFill>
        <p:spPr>
          <a:xfrm>
            <a:off x="1056024" y="2065225"/>
            <a:ext cx="2209800" cy="1976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Shape 160"/>
          <p:cNvSpPr/>
          <p:nvPr/>
        </p:nvSpPr>
        <p:spPr>
          <a:xfrm>
            <a:off x="0" y="0"/>
            <a:ext cx="9144000" cy="5143500"/>
          </a:xfrm>
          <a:prstGeom prst="rect">
            <a:avLst/>
          </a:prstGeom>
          <a:solidFill>
            <a:srgbClr val="FFFFFF">
              <a:alpha val="86540"/>
            </a:srgbClr>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sp>
        <p:nvSpPr>
          <p:cNvPr id="161" name="Shape 161"/>
          <p:cNvSpPr txBox="1"/>
          <p:nvPr>
            <p:ph type="title"/>
          </p:nvPr>
        </p:nvSpPr>
        <p:spPr>
          <a:xfrm>
            <a:off x="311700" y="292625"/>
            <a:ext cx="8520600" cy="572700"/>
          </a:xfrm>
          <a:prstGeom prst="rect">
            <a:avLst/>
          </a:prstGeom>
          <a:ln cap="flat" cmpd="sng" w="76200">
            <a:solidFill>
              <a:srgbClr val="50B17E"/>
            </a:solidFill>
            <a:prstDash val="solid"/>
            <a:round/>
            <a:headEnd len="med" w="med" type="none"/>
            <a:tailEnd len="med" w="med" type="none"/>
          </a:ln>
        </p:spPr>
        <p:txBody>
          <a:bodyPr anchorCtr="0" anchor="t" bIns="91425" lIns="91425" rIns="91425" wrap="square" tIns="91425">
            <a:noAutofit/>
          </a:bodyPr>
          <a:lstStyle/>
          <a:p>
            <a:pPr lvl="0" rtl="0">
              <a:spcBef>
                <a:spcPts val="0"/>
              </a:spcBef>
              <a:buNone/>
            </a:pPr>
            <a:r>
              <a:rPr b="1" lang="en"/>
              <a:t>CHAMPS</a:t>
            </a:r>
          </a:p>
        </p:txBody>
      </p:sp>
      <p:graphicFrame>
        <p:nvGraphicFramePr>
          <p:cNvPr id="162" name="Shape 162"/>
          <p:cNvGraphicFramePr/>
          <p:nvPr/>
        </p:nvGraphicFramePr>
        <p:xfrm>
          <a:off x="311700" y="1041950"/>
          <a:ext cx="3000000" cy="3000000"/>
        </p:xfrm>
        <a:graphic>
          <a:graphicData uri="http://schemas.openxmlformats.org/drawingml/2006/table">
            <a:tbl>
              <a:tblPr>
                <a:noFill/>
                <a:tableStyleId>{6D6B281D-26D1-4690-B74C-355B7E8BBB8C}</a:tableStyleId>
              </a:tblPr>
              <a:tblGrid>
                <a:gridCol w="1780775"/>
                <a:gridCol w="6739825"/>
              </a:tblGrid>
              <a:tr h="381000">
                <a:tc>
                  <a:txBody>
                    <a:bodyPr>
                      <a:noAutofit/>
                    </a:bodyPr>
                    <a:lstStyle/>
                    <a:p>
                      <a:pPr lvl="0" rtl="0">
                        <a:lnSpc>
                          <a:spcPct val="100000"/>
                        </a:lnSpc>
                        <a:spcBef>
                          <a:spcPts val="0"/>
                        </a:spcBef>
                        <a:spcAft>
                          <a:spcPts val="1600"/>
                        </a:spcAft>
                        <a:buClr>
                          <a:schemeClr val="dk1"/>
                        </a:buClr>
                        <a:buSzPts val="1100"/>
                        <a:buFont typeface="Arial"/>
                        <a:buNone/>
                      </a:pPr>
                      <a:r>
                        <a:rPr b="1" lang="en" sz="1800"/>
                        <a:t>Conversation: </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rtl="0">
                        <a:lnSpc>
                          <a:spcPct val="100000"/>
                        </a:lnSpc>
                        <a:spcBef>
                          <a:spcPts val="0"/>
                        </a:spcBef>
                        <a:buNone/>
                      </a:pPr>
                      <a:r>
                        <a:rPr lang="en"/>
                        <a:t>Students will discuss their ideas as a group during the Thinking Like a Historian activities. Students should focus and stay on topic to complete their worksheets.</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381000">
                <a:tc>
                  <a:txBody>
                    <a:bodyPr>
                      <a:noAutofit/>
                    </a:bodyPr>
                    <a:lstStyle/>
                    <a:p>
                      <a:pPr lvl="0" rtl="0">
                        <a:lnSpc>
                          <a:spcPct val="100000"/>
                        </a:lnSpc>
                        <a:spcBef>
                          <a:spcPts val="0"/>
                        </a:spcBef>
                        <a:spcAft>
                          <a:spcPts val="1600"/>
                        </a:spcAft>
                        <a:buNone/>
                      </a:pPr>
                      <a:r>
                        <a:rPr b="1" lang="en" sz="1800"/>
                        <a:t>Help:</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None/>
                      </a:pPr>
                      <a:r>
                        <a:rPr lang="en"/>
                        <a:t>Students can help one another during the group activities or raise their hands when doing their individual work.</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381000">
                <a:tc>
                  <a:txBody>
                    <a:bodyPr>
                      <a:noAutofit/>
                    </a:bodyPr>
                    <a:lstStyle/>
                    <a:p>
                      <a:pPr lvl="0" rtl="0">
                        <a:lnSpc>
                          <a:spcPct val="100000"/>
                        </a:lnSpc>
                        <a:spcBef>
                          <a:spcPts val="0"/>
                        </a:spcBef>
                        <a:spcAft>
                          <a:spcPts val="1600"/>
                        </a:spcAft>
                        <a:buNone/>
                      </a:pPr>
                      <a:r>
                        <a:rPr b="1" lang="en" sz="1800"/>
                        <a:t>Activities:</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None/>
                      </a:pPr>
                      <a:r>
                        <a:rPr lang="en"/>
                        <a:t>Today we’ll learn how to Think Like a Historian by analyzing documents to decide whether they are credible sources or not through close reading and contextualization.</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381000">
                <a:tc>
                  <a:txBody>
                    <a:bodyPr>
                      <a:noAutofit/>
                    </a:bodyPr>
                    <a:lstStyle/>
                    <a:p>
                      <a:pPr lvl="0" rtl="0">
                        <a:lnSpc>
                          <a:spcPct val="100000"/>
                        </a:lnSpc>
                        <a:spcBef>
                          <a:spcPts val="0"/>
                        </a:spcBef>
                        <a:spcAft>
                          <a:spcPts val="1600"/>
                        </a:spcAft>
                        <a:buNone/>
                      </a:pPr>
                      <a:r>
                        <a:rPr b="1" lang="en" sz="1800"/>
                        <a:t>Movement: </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None/>
                      </a:pPr>
                      <a:r>
                        <a:rPr lang="en"/>
                        <a:t>Students will move around the classroom to enter into their groups for the group activity.</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381000">
                <a:tc>
                  <a:txBody>
                    <a:bodyPr>
                      <a:noAutofit/>
                    </a:bodyPr>
                    <a:lstStyle/>
                    <a:p>
                      <a:pPr lvl="0" rtl="0">
                        <a:lnSpc>
                          <a:spcPct val="100000"/>
                        </a:lnSpc>
                        <a:spcBef>
                          <a:spcPts val="0"/>
                        </a:spcBef>
                        <a:spcAft>
                          <a:spcPts val="1600"/>
                        </a:spcAft>
                        <a:buClr>
                          <a:schemeClr val="dk1"/>
                        </a:buClr>
                        <a:buSzPts val="1100"/>
                        <a:buFont typeface="Arial"/>
                        <a:buNone/>
                      </a:pPr>
                      <a:r>
                        <a:rPr b="1" lang="en" sz="1800"/>
                        <a:t>Participation:</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None/>
                      </a:pPr>
                      <a:r>
                        <a:rPr lang="en"/>
                        <a:t>Students should all provide their own input in the group activity. Each student is expected to ask and answer questions throughout the lesson.</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381000">
                <a:tc>
                  <a:txBody>
                    <a:bodyPr>
                      <a:noAutofit/>
                    </a:bodyPr>
                    <a:lstStyle/>
                    <a:p>
                      <a:pPr lvl="0" rtl="0">
                        <a:lnSpc>
                          <a:spcPct val="100000"/>
                        </a:lnSpc>
                        <a:spcBef>
                          <a:spcPts val="0"/>
                        </a:spcBef>
                        <a:spcAft>
                          <a:spcPts val="1600"/>
                        </a:spcAft>
                        <a:buNone/>
                      </a:pPr>
                      <a:r>
                        <a:rPr b="1" lang="en" sz="1800"/>
                        <a:t>Success:</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None/>
                      </a:pPr>
                      <a:r>
                        <a:rPr lang="en"/>
                        <a:t>If all students participate we can have a successful discussion.</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DDDDD"/>
            </a:gs>
            <a:gs pos="100000">
              <a:srgbClr val="919191"/>
            </a:gs>
          </a:gsLst>
          <a:path path="circle">
            <a:fillToRect b="50%" l="50%" r="50%" t="50%"/>
          </a:path>
          <a:tileRect/>
        </a:gradFill>
      </p:bgPr>
    </p:bg>
    <p:spTree>
      <p:nvGrpSpPr>
        <p:cNvPr id="60" name="Shape 60"/>
        <p:cNvGrpSpPr/>
        <p:nvPr/>
      </p:nvGrpSpPr>
      <p:grpSpPr>
        <a:xfrm>
          <a:off x="0" y="0"/>
          <a:ext cx="0" cy="0"/>
          <a:chOff x="0" y="0"/>
          <a:chExt cx="0" cy="0"/>
        </a:xfrm>
      </p:grpSpPr>
      <p:sp>
        <p:nvSpPr>
          <p:cNvPr id="61" name="Shape 61"/>
          <p:cNvSpPr txBox="1"/>
          <p:nvPr>
            <p:ph type="ctrTitle"/>
          </p:nvPr>
        </p:nvSpPr>
        <p:spPr>
          <a:xfrm>
            <a:off x="311708" y="744575"/>
            <a:ext cx="8520600" cy="2052600"/>
          </a:xfrm>
          <a:prstGeom prst="rect">
            <a:avLst/>
          </a:prstGeom>
        </p:spPr>
        <p:txBody>
          <a:bodyPr anchorCtr="0" anchor="b" bIns="91425" lIns="91425" rIns="91425" wrap="square" tIns="91425">
            <a:noAutofit/>
          </a:bodyPr>
          <a:lstStyle/>
          <a:p>
            <a:pPr lvl="0">
              <a:spcBef>
                <a:spcPts val="0"/>
              </a:spcBef>
              <a:buNone/>
            </a:pPr>
            <a:r>
              <a:rPr lang="en">
                <a:solidFill>
                  <a:srgbClr val="000000"/>
                </a:solidFill>
                <a:latin typeface="Shadows Into Light"/>
                <a:ea typeface="Shadows Into Light"/>
                <a:cs typeface="Shadows Into Light"/>
                <a:sym typeface="Shadows Into Light"/>
              </a:rPr>
              <a:t>Character Strengths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Shape 167"/>
          <p:cNvSpPr/>
          <p:nvPr/>
        </p:nvSpPr>
        <p:spPr>
          <a:xfrm>
            <a:off x="0" y="0"/>
            <a:ext cx="9144000" cy="5143500"/>
          </a:xfrm>
          <a:prstGeom prst="rect">
            <a:avLst/>
          </a:prstGeom>
          <a:solidFill>
            <a:srgbClr val="FFFFFF">
              <a:alpha val="86540"/>
            </a:srgbClr>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sp>
        <p:nvSpPr>
          <p:cNvPr id="168" name="Shape 168"/>
          <p:cNvSpPr txBox="1"/>
          <p:nvPr>
            <p:ph type="title"/>
          </p:nvPr>
        </p:nvSpPr>
        <p:spPr>
          <a:xfrm>
            <a:off x="311700" y="263575"/>
            <a:ext cx="8520600" cy="572700"/>
          </a:xfrm>
          <a:prstGeom prst="rect">
            <a:avLst/>
          </a:prstGeom>
          <a:ln cap="flat" cmpd="sng" w="76200">
            <a:solidFill>
              <a:srgbClr val="50B17E"/>
            </a:solidFill>
            <a:prstDash val="solid"/>
            <a:round/>
            <a:headEnd len="med" w="med" type="none"/>
            <a:tailEnd len="med" w="med" type="none"/>
          </a:ln>
        </p:spPr>
        <p:txBody>
          <a:bodyPr anchorCtr="0" anchor="t" bIns="91425" lIns="91425" rIns="91425" wrap="square" tIns="91425">
            <a:noAutofit/>
          </a:bodyPr>
          <a:lstStyle/>
          <a:p>
            <a:pPr lvl="0" rtl="0">
              <a:spcBef>
                <a:spcPts val="0"/>
              </a:spcBef>
              <a:buNone/>
            </a:pPr>
            <a:r>
              <a:rPr b="1" lang="en"/>
              <a:t>Historical Reading Thinking Questions</a:t>
            </a:r>
          </a:p>
        </p:txBody>
      </p:sp>
      <p:graphicFrame>
        <p:nvGraphicFramePr>
          <p:cNvPr id="169" name="Shape 169"/>
          <p:cNvGraphicFramePr/>
          <p:nvPr/>
        </p:nvGraphicFramePr>
        <p:xfrm>
          <a:off x="311700" y="1006350"/>
          <a:ext cx="3000000" cy="3000000"/>
        </p:xfrm>
        <a:graphic>
          <a:graphicData uri="http://schemas.openxmlformats.org/drawingml/2006/table">
            <a:tbl>
              <a:tblPr>
                <a:noFill/>
                <a:tableStyleId>{6D6B281D-26D1-4690-B74C-355B7E8BBB8C}</a:tableStyleId>
              </a:tblPr>
              <a:tblGrid>
                <a:gridCol w="3718900"/>
                <a:gridCol w="4801700"/>
              </a:tblGrid>
              <a:tr h="381000">
                <a:tc>
                  <a:txBody>
                    <a:bodyPr>
                      <a:noAutofit/>
                    </a:bodyPr>
                    <a:lstStyle/>
                    <a:p>
                      <a:pPr lvl="0" rtl="0">
                        <a:lnSpc>
                          <a:spcPct val="100000"/>
                        </a:lnSpc>
                        <a:spcBef>
                          <a:spcPts val="0"/>
                        </a:spcBef>
                        <a:spcAft>
                          <a:spcPts val="1600"/>
                        </a:spcAft>
                        <a:buNone/>
                      </a:pPr>
                      <a:r>
                        <a:rPr b="1" lang="en" sz="1800"/>
                        <a:t>Sourcing: </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rtl="0">
                        <a:lnSpc>
                          <a:spcPct val="100000"/>
                        </a:lnSpc>
                        <a:spcBef>
                          <a:spcPts val="0"/>
                        </a:spcBef>
                        <a:spcAft>
                          <a:spcPts val="1600"/>
                        </a:spcAft>
                        <a:buNone/>
                      </a:pPr>
                      <a:r>
                        <a:rPr lang="en"/>
                        <a:t>Who wrote the article and what might be the motivation and personal interest. Is there bias?</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381000">
                <a:tc>
                  <a:txBody>
                    <a:bodyPr>
                      <a:noAutofit/>
                    </a:bodyPr>
                    <a:lstStyle/>
                    <a:p>
                      <a:pPr lvl="0" rtl="0">
                        <a:lnSpc>
                          <a:spcPct val="100000"/>
                        </a:lnSpc>
                        <a:spcBef>
                          <a:spcPts val="0"/>
                        </a:spcBef>
                        <a:spcAft>
                          <a:spcPts val="1600"/>
                        </a:spcAft>
                        <a:buNone/>
                      </a:pPr>
                      <a:r>
                        <a:rPr b="1" lang="en" sz="1800"/>
                        <a:t>Close Reading:</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rtl="0">
                        <a:lnSpc>
                          <a:spcPct val="100000"/>
                        </a:lnSpc>
                        <a:spcBef>
                          <a:spcPts val="0"/>
                        </a:spcBef>
                        <a:spcAft>
                          <a:spcPts val="1600"/>
                        </a:spcAft>
                        <a:buNone/>
                      </a:pPr>
                      <a:r>
                        <a:rPr lang="en"/>
                        <a:t>What does the document actually say and what do the specific words or phrases refer to.</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381000">
                <a:tc>
                  <a:txBody>
                    <a:bodyPr>
                      <a:noAutofit/>
                    </a:bodyPr>
                    <a:lstStyle/>
                    <a:p>
                      <a:pPr lvl="0" rtl="0">
                        <a:lnSpc>
                          <a:spcPct val="100000"/>
                        </a:lnSpc>
                        <a:spcBef>
                          <a:spcPts val="0"/>
                        </a:spcBef>
                        <a:spcAft>
                          <a:spcPts val="1600"/>
                        </a:spcAft>
                        <a:buNone/>
                      </a:pPr>
                      <a:r>
                        <a:rPr b="1" lang="en" sz="1800"/>
                        <a:t>Close Reading - Perspective:</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rtl="0">
                        <a:lnSpc>
                          <a:spcPct val="100000"/>
                        </a:lnSpc>
                        <a:spcBef>
                          <a:spcPts val="0"/>
                        </a:spcBef>
                        <a:spcAft>
                          <a:spcPts val="1600"/>
                        </a:spcAft>
                        <a:buNone/>
                      </a:pPr>
                      <a:r>
                        <a:rPr lang="en"/>
                        <a:t>Gauge the perspective of the author.</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381000">
                <a:tc>
                  <a:txBody>
                    <a:bodyPr>
                      <a:noAutofit/>
                    </a:bodyPr>
                    <a:lstStyle/>
                    <a:p>
                      <a:pPr lvl="0" rtl="0">
                        <a:lnSpc>
                          <a:spcPct val="100000"/>
                        </a:lnSpc>
                        <a:spcBef>
                          <a:spcPts val="0"/>
                        </a:spcBef>
                        <a:spcAft>
                          <a:spcPts val="1600"/>
                        </a:spcAft>
                        <a:buNone/>
                      </a:pPr>
                      <a:r>
                        <a:rPr b="1" lang="en" sz="1800"/>
                        <a:t>Context: </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rtl="0">
                        <a:lnSpc>
                          <a:spcPct val="100000"/>
                        </a:lnSpc>
                        <a:spcBef>
                          <a:spcPts val="0"/>
                        </a:spcBef>
                        <a:spcAft>
                          <a:spcPts val="1600"/>
                        </a:spcAft>
                        <a:buNone/>
                      </a:pPr>
                      <a:r>
                        <a:rPr lang="en"/>
                        <a:t>What else is going on at the time of the document and what effects might that have on the author?</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r h="381000">
                <a:tc>
                  <a:txBody>
                    <a:bodyPr>
                      <a:noAutofit/>
                    </a:bodyPr>
                    <a:lstStyle/>
                    <a:p>
                      <a:pPr lvl="0" rtl="0">
                        <a:lnSpc>
                          <a:spcPct val="100000"/>
                        </a:lnSpc>
                        <a:spcBef>
                          <a:spcPts val="0"/>
                        </a:spcBef>
                        <a:spcAft>
                          <a:spcPts val="1600"/>
                        </a:spcAft>
                        <a:buNone/>
                      </a:pPr>
                      <a:r>
                        <a:rPr b="1" lang="en" sz="1800"/>
                        <a:t>Corroboration:</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c>
                  <a:txBody>
                    <a:bodyPr>
                      <a:noAutofit/>
                    </a:bodyPr>
                    <a:lstStyle/>
                    <a:p>
                      <a:pPr lvl="0" rtl="0">
                        <a:lnSpc>
                          <a:spcPct val="100000"/>
                        </a:lnSpc>
                        <a:spcBef>
                          <a:spcPts val="0"/>
                        </a:spcBef>
                        <a:spcAft>
                          <a:spcPts val="1600"/>
                        </a:spcAft>
                        <a:buNone/>
                      </a:pPr>
                      <a:r>
                        <a:rPr lang="en"/>
                        <a:t>Gauge whether the two documents contradict or support one another by analyzing the information in each document. </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9525">
                      <a:solidFill>
                        <a:srgbClr val="9E9E9E">
                          <a:alpha val="0"/>
                        </a:srgbClr>
                      </a:solidFill>
                      <a:prstDash val="solid"/>
                      <a:round/>
                      <a:headEnd len="med" w="med" type="none"/>
                      <a:tailEnd len="med" w="med"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Shape 174"/>
          <p:cNvSpPr/>
          <p:nvPr/>
        </p:nvSpPr>
        <p:spPr>
          <a:xfrm>
            <a:off x="0" y="0"/>
            <a:ext cx="9144000" cy="5143500"/>
          </a:xfrm>
          <a:prstGeom prst="rect">
            <a:avLst/>
          </a:prstGeom>
          <a:solidFill>
            <a:srgbClr val="FFFFFF">
              <a:alpha val="86540"/>
            </a:srgbClr>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sp>
        <p:nvSpPr>
          <p:cNvPr id="175" name="Shape 175"/>
          <p:cNvSpPr txBox="1"/>
          <p:nvPr>
            <p:ph type="title"/>
          </p:nvPr>
        </p:nvSpPr>
        <p:spPr>
          <a:xfrm>
            <a:off x="490250" y="1315475"/>
            <a:ext cx="8376300" cy="3367500"/>
          </a:xfrm>
          <a:prstGeom prst="rect">
            <a:avLst/>
          </a:prstGeom>
          <a:noFill/>
        </p:spPr>
        <p:txBody>
          <a:bodyPr anchorCtr="0" anchor="ctr" bIns="91425" lIns="91425" rIns="91425" wrap="square" tIns="91425">
            <a:noAutofit/>
          </a:bodyPr>
          <a:lstStyle/>
          <a:p>
            <a:pPr lvl="0" rtl="0">
              <a:lnSpc>
                <a:spcPct val="115000"/>
              </a:lnSpc>
              <a:spcBef>
                <a:spcPts val="0"/>
              </a:spcBef>
              <a:buNone/>
            </a:pPr>
            <a:r>
              <a:rPr lang="en" sz="1800">
                <a:solidFill>
                  <a:srgbClr val="000000"/>
                </a:solidFill>
              </a:rPr>
              <a:t>“The city is passing great, and has a circuit of some 60 miles; it has merchants of great wealth and an incalculable number of people. Indeed, if the men of this city and of the rest of Manzi had but the spirit of soldiers they would conquer the world; but they are no soldiers at all, only accomplished traders and most skillful craftsmen. There are also in this city many philosophers and leeches, diligent students of nature.”</a:t>
            </a:r>
          </a:p>
          <a:p>
            <a:pPr lvl="0" rtl="0">
              <a:lnSpc>
                <a:spcPct val="115000"/>
              </a:lnSpc>
              <a:spcBef>
                <a:spcPts val="0"/>
              </a:spcBef>
              <a:buClr>
                <a:schemeClr val="dk1"/>
              </a:buClr>
              <a:buSzPts val="1100"/>
              <a:buFont typeface="Arial"/>
              <a:buNone/>
            </a:pPr>
            <a:r>
              <a:t/>
            </a:r>
            <a:endParaRPr sz="1800">
              <a:solidFill>
                <a:srgbClr val="000000"/>
              </a:solidFill>
            </a:endParaRPr>
          </a:p>
          <a:p>
            <a:pPr indent="-342900" lvl="0" marL="457200" rtl="0">
              <a:lnSpc>
                <a:spcPct val="115000"/>
              </a:lnSpc>
              <a:spcBef>
                <a:spcPts val="0"/>
              </a:spcBef>
              <a:buClr>
                <a:srgbClr val="000000"/>
              </a:buClr>
              <a:buSzPts val="1800"/>
              <a:buChar char="-"/>
            </a:pPr>
            <a:r>
              <a:rPr i="1" lang="en" sz="1800">
                <a:solidFill>
                  <a:srgbClr val="000000"/>
                </a:solidFill>
              </a:rPr>
              <a:t>The Book of Ser Marco Polo: The Venetian Concerning Kingdoms and Marvels of the East, </a:t>
            </a:r>
            <a:r>
              <a:rPr lang="en" sz="1800">
                <a:solidFill>
                  <a:srgbClr val="000000"/>
                </a:solidFill>
              </a:rPr>
              <a:t>Volumes I and II, translated and edited by Colonel Sir Henry Yule (London: John Murray, 1903)</a:t>
            </a:r>
          </a:p>
        </p:txBody>
      </p:sp>
      <p:sp>
        <p:nvSpPr>
          <p:cNvPr id="176" name="Shape 176"/>
          <p:cNvSpPr txBox="1"/>
          <p:nvPr/>
        </p:nvSpPr>
        <p:spPr>
          <a:xfrm>
            <a:off x="490250" y="539375"/>
            <a:ext cx="8218800" cy="697200"/>
          </a:xfrm>
          <a:prstGeom prst="rect">
            <a:avLst/>
          </a:prstGeom>
          <a:noFill/>
          <a:ln cap="flat" cmpd="sng" w="76200">
            <a:solidFill>
              <a:srgbClr val="50B17E"/>
            </a:solidFill>
            <a:prstDash val="solid"/>
            <a:round/>
            <a:headEnd len="med" w="med" type="none"/>
            <a:tailEnd len="med" w="med" type="none"/>
          </a:ln>
        </p:spPr>
        <p:txBody>
          <a:bodyPr anchorCtr="0" anchor="t" bIns="91425" lIns="91425" rIns="91425" wrap="square" tIns="91425">
            <a:noAutofit/>
          </a:bodyPr>
          <a:lstStyle/>
          <a:p>
            <a:pPr lvl="0" rtl="0" algn="ctr">
              <a:spcBef>
                <a:spcPts val="0"/>
              </a:spcBef>
              <a:buNone/>
            </a:pPr>
            <a:r>
              <a:rPr b="1" lang="en" sz="3000"/>
              <a:t>Let’s Do One Together!</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Shape 181"/>
          <p:cNvSpPr/>
          <p:nvPr/>
        </p:nvSpPr>
        <p:spPr>
          <a:xfrm>
            <a:off x="0" y="0"/>
            <a:ext cx="9144000" cy="5143500"/>
          </a:xfrm>
          <a:prstGeom prst="rect">
            <a:avLst/>
          </a:prstGeom>
          <a:solidFill>
            <a:srgbClr val="FFFFFF">
              <a:alpha val="86540"/>
            </a:srgbClr>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sp>
        <p:nvSpPr>
          <p:cNvPr id="182" name="Shape 182"/>
          <p:cNvSpPr txBox="1"/>
          <p:nvPr/>
        </p:nvSpPr>
        <p:spPr>
          <a:xfrm>
            <a:off x="462600" y="378975"/>
            <a:ext cx="8218800" cy="1571700"/>
          </a:xfrm>
          <a:prstGeom prst="rect">
            <a:avLst/>
          </a:prstGeom>
          <a:noFill/>
          <a:ln cap="flat" cmpd="sng" w="76200">
            <a:solidFill>
              <a:srgbClr val="50B17E"/>
            </a:solidFill>
            <a:prstDash val="solid"/>
            <a:round/>
            <a:headEnd len="med" w="med" type="none"/>
            <a:tailEnd len="med" w="med" type="none"/>
          </a:ln>
        </p:spPr>
        <p:txBody>
          <a:bodyPr anchorCtr="0" anchor="t" bIns="91425" lIns="91425" rIns="91425" wrap="square" tIns="91425">
            <a:noAutofit/>
          </a:bodyPr>
          <a:lstStyle/>
          <a:p>
            <a:pPr lvl="0" rtl="0" algn="ctr">
              <a:spcBef>
                <a:spcPts val="0"/>
              </a:spcBef>
              <a:buNone/>
            </a:pPr>
            <a:r>
              <a:rPr b="1" lang="en" sz="4800"/>
              <a:t>Now it’s your turn!</a:t>
            </a:r>
          </a:p>
          <a:p>
            <a:pPr lvl="0" rtl="0" algn="ctr">
              <a:spcBef>
                <a:spcPts val="0"/>
              </a:spcBef>
              <a:buNone/>
            </a:pPr>
            <a:r>
              <a:t/>
            </a:r>
            <a:endParaRPr b="1" sz="1200"/>
          </a:p>
          <a:p>
            <a:pPr lvl="0" rtl="0" algn="ctr">
              <a:spcBef>
                <a:spcPts val="0"/>
              </a:spcBef>
              <a:buNone/>
            </a:pPr>
            <a:r>
              <a:rPr b="1" lang="en" sz="3000"/>
              <a:t>Get into your groups and try one together.</a:t>
            </a:r>
          </a:p>
        </p:txBody>
      </p:sp>
      <p:pic>
        <p:nvPicPr>
          <p:cNvPr id="183" name="Shape 183"/>
          <p:cNvPicPr preferRelativeResize="0"/>
          <p:nvPr/>
        </p:nvPicPr>
        <p:blipFill>
          <a:blip r:embed="rId4">
            <a:alphaModFix/>
          </a:blip>
          <a:stretch>
            <a:fillRect/>
          </a:stretch>
        </p:blipFill>
        <p:spPr>
          <a:xfrm>
            <a:off x="2624125" y="2183574"/>
            <a:ext cx="3895750" cy="2731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7" name="Shape 187"/>
        <p:cNvGrpSpPr/>
        <p:nvPr/>
      </p:nvGrpSpPr>
      <p:grpSpPr>
        <a:xfrm>
          <a:off x="0" y="0"/>
          <a:ext cx="0" cy="0"/>
          <a:chOff x="0" y="0"/>
          <a:chExt cx="0" cy="0"/>
        </a:xfrm>
      </p:grpSpPr>
      <p:sp>
        <p:nvSpPr>
          <p:cNvPr id="188" name="Shape 188"/>
          <p:cNvSpPr/>
          <p:nvPr/>
        </p:nvSpPr>
        <p:spPr>
          <a:xfrm>
            <a:off x="0" y="0"/>
            <a:ext cx="9144000" cy="5143500"/>
          </a:xfrm>
          <a:prstGeom prst="rect">
            <a:avLst/>
          </a:prstGeom>
          <a:solidFill>
            <a:srgbClr val="FFFFFF">
              <a:alpha val="86540"/>
            </a:srgbClr>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sp>
        <p:nvSpPr>
          <p:cNvPr id="189" name="Shape 189"/>
          <p:cNvSpPr txBox="1"/>
          <p:nvPr>
            <p:ph type="title"/>
          </p:nvPr>
        </p:nvSpPr>
        <p:spPr>
          <a:xfrm>
            <a:off x="490250" y="1315475"/>
            <a:ext cx="8376300" cy="3367500"/>
          </a:xfrm>
          <a:prstGeom prst="rect">
            <a:avLst/>
          </a:prstGeom>
          <a:noFill/>
        </p:spPr>
        <p:txBody>
          <a:bodyPr anchorCtr="0" anchor="t" bIns="91425" lIns="91425" rIns="91425" wrap="square" tIns="91425">
            <a:noAutofit/>
          </a:bodyPr>
          <a:lstStyle/>
          <a:p>
            <a:pPr lvl="0" rtl="0">
              <a:lnSpc>
                <a:spcPct val="115000"/>
              </a:lnSpc>
              <a:spcBef>
                <a:spcPts val="0"/>
              </a:spcBef>
              <a:buNone/>
            </a:pPr>
            <a:r>
              <a:rPr lang="en" sz="1800">
                <a:solidFill>
                  <a:srgbClr val="000000"/>
                </a:solidFill>
              </a:rPr>
              <a:t>“I left Tangier, my birthplace, on Thursday, June 14, 1325, being at that time twenty-two years of age, with the intention of making the Pilgrimage to the Holy House at Mecca and the Tomb of the Prophet at Medina. I set out alone, finding no companion to cheer the way with friendly intercourse, and no party of travellers with whom to associate myself. Swayed by an overmastering impulse within me, and a long-cherished desire to visit those glorious sanctuaries, I resolved to quit all my friends and tear myself away from my home. ”</a:t>
            </a:r>
          </a:p>
          <a:p>
            <a:pPr lvl="0" rtl="0">
              <a:lnSpc>
                <a:spcPct val="115000"/>
              </a:lnSpc>
              <a:spcBef>
                <a:spcPts val="0"/>
              </a:spcBef>
              <a:buNone/>
            </a:pPr>
            <a:r>
              <a:t/>
            </a:r>
            <a:endParaRPr sz="1800">
              <a:solidFill>
                <a:srgbClr val="000000"/>
              </a:solidFill>
            </a:endParaRPr>
          </a:p>
          <a:p>
            <a:pPr indent="-342900" lvl="0" marL="457200" rtl="0">
              <a:lnSpc>
                <a:spcPct val="115000"/>
              </a:lnSpc>
              <a:spcBef>
                <a:spcPts val="0"/>
              </a:spcBef>
              <a:buClr>
                <a:srgbClr val="000000"/>
              </a:buClr>
              <a:buSzPts val="1800"/>
              <a:buChar char="-"/>
            </a:pPr>
            <a:r>
              <a:rPr i="1" lang="en" sz="1800">
                <a:solidFill>
                  <a:srgbClr val="000000"/>
                </a:solidFill>
              </a:rPr>
              <a:t>Travels In Asia And Africa, 1325-1354</a:t>
            </a:r>
            <a:r>
              <a:rPr lang="en" sz="1800">
                <a:solidFill>
                  <a:srgbClr val="000000"/>
                </a:solidFill>
              </a:rPr>
              <a:t> by Ibn Battuta (P. 43)</a:t>
            </a:r>
            <a:br>
              <a:rPr lang="en" sz="1800">
                <a:solidFill>
                  <a:srgbClr val="000000"/>
                </a:solidFill>
              </a:rPr>
            </a:br>
          </a:p>
        </p:txBody>
      </p:sp>
      <p:sp>
        <p:nvSpPr>
          <p:cNvPr id="190" name="Shape 190"/>
          <p:cNvSpPr txBox="1"/>
          <p:nvPr/>
        </p:nvSpPr>
        <p:spPr>
          <a:xfrm>
            <a:off x="490250" y="539375"/>
            <a:ext cx="8218800" cy="697200"/>
          </a:xfrm>
          <a:prstGeom prst="rect">
            <a:avLst/>
          </a:prstGeom>
          <a:noFill/>
          <a:ln cap="flat" cmpd="sng" w="76200">
            <a:solidFill>
              <a:srgbClr val="50B17E"/>
            </a:solidFill>
            <a:prstDash val="solid"/>
            <a:round/>
            <a:headEnd len="med" w="med" type="none"/>
            <a:tailEnd len="med" w="med" type="none"/>
          </a:ln>
        </p:spPr>
        <p:txBody>
          <a:bodyPr anchorCtr="0" anchor="t" bIns="91425" lIns="91425" rIns="91425" wrap="square" tIns="91425">
            <a:noAutofit/>
          </a:bodyPr>
          <a:lstStyle/>
          <a:p>
            <a:pPr lvl="0" rtl="0" algn="ctr">
              <a:spcBef>
                <a:spcPts val="0"/>
              </a:spcBef>
              <a:buNone/>
            </a:pPr>
            <a:r>
              <a:rPr b="1" lang="en" sz="3000"/>
              <a:t>Let’s Review!</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Shape 195"/>
          <p:cNvSpPr/>
          <p:nvPr/>
        </p:nvSpPr>
        <p:spPr>
          <a:xfrm>
            <a:off x="0" y="0"/>
            <a:ext cx="9144000" cy="5143500"/>
          </a:xfrm>
          <a:prstGeom prst="rect">
            <a:avLst/>
          </a:prstGeom>
          <a:solidFill>
            <a:srgbClr val="FFFFFF">
              <a:alpha val="86540"/>
            </a:srgbClr>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rtl="0">
              <a:spcBef>
                <a:spcPts val="0"/>
              </a:spcBef>
              <a:buNone/>
            </a:pPr>
            <a:r>
              <a:t/>
            </a:r>
            <a:endParaRPr/>
          </a:p>
        </p:txBody>
      </p:sp>
      <p:sp>
        <p:nvSpPr>
          <p:cNvPr id="196" name="Shape 196"/>
          <p:cNvSpPr txBox="1"/>
          <p:nvPr>
            <p:ph type="title"/>
          </p:nvPr>
        </p:nvSpPr>
        <p:spPr>
          <a:xfrm>
            <a:off x="490250" y="1315475"/>
            <a:ext cx="8376300" cy="3367500"/>
          </a:xfrm>
          <a:prstGeom prst="rect">
            <a:avLst/>
          </a:prstGeom>
          <a:noFill/>
        </p:spPr>
        <p:txBody>
          <a:bodyPr anchorCtr="0" anchor="t" bIns="91425" lIns="91425" rIns="91425" wrap="square" tIns="91425">
            <a:noAutofit/>
          </a:bodyPr>
          <a:lstStyle/>
          <a:p>
            <a:pPr lvl="0" rtl="0" algn="ctr">
              <a:lnSpc>
                <a:spcPct val="115000"/>
              </a:lnSpc>
              <a:spcBef>
                <a:spcPts val="0"/>
              </a:spcBef>
              <a:buNone/>
            </a:pPr>
            <a:r>
              <a:rPr lang="en" sz="1800">
                <a:solidFill>
                  <a:srgbClr val="000000"/>
                </a:solidFill>
              </a:rPr>
              <a:t>Time to </a:t>
            </a:r>
            <a:r>
              <a:rPr b="1" i="1" lang="en" sz="1800">
                <a:solidFill>
                  <a:srgbClr val="000000"/>
                </a:solidFill>
              </a:rPr>
              <a:t>Create your own questions!</a:t>
            </a:r>
          </a:p>
          <a:p>
            <a:pPr lvl="0" rtl="0" algn="ctr">
              <a:lnSpc>
                <a:spcPct val="115000"/>
              </a:lnSpc>
              <a:spcBef>
                <a:spcPts val="0"/>
              </a:spcBef>
              <a:buNone/>
            </a:pPr>
            <a:r>
              <a:t/>
            </a:r>
            <a:endParaRPr b="1" i="1" sz="1800">
              <a:solidFill>
                <a:srgbClr val="000000"/>
              </a:solidFill>
            </a:endParaRPr>
          </a:p>
          <a:p>
            <a:pPr lvl="0" rtl="0" algn="ctr">
              <a:lnSpc>
                <a:spcPct val="115000"/>
              </a:lnSpc>
              <a:spcBef>
                <a:spcPts val="0"/>
              </a:spcBef>
              <a:buNone/>
            </a:pPr>
            <a:r>
              <a:rPr lang="en" sz="1800">
                <a:solidFill>
                  <a:srgbClr val="000000"/>
                </a:solidFill>
              </a:rPr>
              <a:t>After reading the excerpt provided on the worksheet, create your own sourcing, close reading, close reading: perspective, and context questions.</a:t>
            </a:r>
          </a:p>
          <a:p>
            <a:pPr lvl="0" rtl="0" algn="ctr">
              <a:lnSpc>
                <a:spcPct val="115000"/>
              </a:lnSpc>
              <a:spcBef>
                <a:spcPts val="0"/>
              </a:spcBef>
              <a:buNone/>
            </a:pPr>
            <a:r>
              <a:t/>
            </a:r>
            <a:endParaRPr sz="1800">
              <a:solidFill>
                <a:srgbClr val="000000"/>
              </a:solidFill>
            </a:endParaRPr>
          </a:p>
          <a:p>
            <a:pPr lvl="0" rtl="0" algn="ctr">
              <a:lnSpc>
                <a:spcPct val="115000"/>
              </a:lnSpc>
              <a:spcBef>
                <a:spcPts val="0"/>
              </a:spcBef>
              <a:buNone/>
            </a:pPr>
            <a:r>
              <a:rPr b="1" lang="en" sz="1800">
                <a:solidFill>
                  <a:srgbClr val="000000"/>
                </a:solidFill>
              </a:rPr>
              <a:t>Use your new detective skills and don’t forget...THINK LIKE A HISTORIAN!</a:t>
            </a:r>
            <a:r>
              <a:rPr lang="en" sz="1800">
                <a:solidFill>
                  <a:srgbClr val="000000"/>
                </a:solidFill>
              </a:rPr>
              <a:t> </a:t>
            </a:r>
          </a:p>
        </p:txBody>
      </p:sp>
      <p:sp>
        <p:nvSpPr>
          <p:cNvPr id="197" name="Shape 197"/>
          <p:cNvSpPr txBox="1"/>
          <p:nvPr/>
        </p:nvSpPr>
        <p:spPr>
          <a:xfrm>
            <a:off x="490250" y="539375"/>
            <a:ext cx="8218800" cy="697200"/>
          </a:xfrm>
          <a:prstGeom prst="rect">
            <a:avLst/>
          </a:prstGeom>
          <a:noFill/>
          <a:ln cap="flat" cmpd="sng" w="76200">
            <a:solidFill>
              <a:srgbClr val="50B17E"/>
            </a:solidFill>
            <a:prstDash val="solid"/>
            <a:round/>
            <a:headEnd len="med" w="med" type="none"/>
            <a:tailEnd len="med" w="med" type="none"/>
          </a:ln>
        </p:spPr>
        <p:txBody>
          <a:bodyPr anchorCtr="0" anchor="t" bIns="91425" lIns="91425" rIns="91425" wrap="square" tIns="91425">
            <a:noAutofit/>
          </a:bodyPr>
          <a:lstStyle/>
          <a:p>
            <a:pPr lvl="0" rtl="0" algn="ctr">
              <a:spcBef>
                <a:spcPts val="0"/>
              </a:spcBef>
              <a:buNone/>
            </a:pPr>
            <a:r>
              <a:rPr b="1" lang="en" sz="3000"/>
              <a:t>For Homework</a:t>
            </a:r>
          </a:p>
        </p:txBody>
      </p:sp>
      <p:pic>
        <p:nvPicPr>
          <p:cNvPr id="198" name="Shape 198"/>
          <p:cNvPicPr preferRelativeResize="0"/>
          <p:nvPr/>
        </p:nvPicPr>
        <p:blipFill>
          <a:blip r:embed="rId4">
            <a:alphaModFix/>
          </a:blip>
          <a:stretch>
            <a:fillRect/>
          </a:stretch>
        </p:blipFill>
        <p:spPr>
          <a:xfrm>
            <a:off x="1199146" y="3322675"/>
            <a:ext cx="2376550" cy="1551275"/>
          </a:xfrm>
          <a:prstGeom prst="rect">
            <a:avLst/>
          </a:prstGeom>
          <a:noFill/>
          <a:ln>
            <a:noFill/>
          </a:ln>
        </p:spPr>
      </p:pic>
      <p:pic>
        <p:nvPicPr>
          <p:cNvPr id="199" name="Shape 199"/>
          <p:cNvPicPr preferRelativeResize="0"/>
          <p:nvPr/>
        </p:nvPicPr>
        <p:blipFill>
          <a:blip r:embed="rId5">
            <a:alphaModFix/>
          </a:blip>
          <a:stretch>
            <a:fillRect/>
          </a:stretch>
        </p:blipFill>
        <p:spPr>
          <a:xfrm>
            <a:off x="2446775" y="4545175"/>
            <a:ext cx="1183950" cy="352350"/>
          </a:xfrm>
          <a:prstGeom prst="rect">
            <a:avLst/>
          </a:prstGeom>
          <a:noFill/>
          <a:ln>
            <a:noFill/>
          </a:ln>
        </p:spPr>
      </p:pic>
      <p:pic>
        <p:nvPicPr>
          <p:cNvPr id="200" name="Shape 200"/>
          <p:cNvPicPr preferRelativeResize="0"/>
          <p:nvPr/>
        </p:nvPicPr>
        <p:blipFill>
          <a:blip r:embed="rId5">
            <a:alphaModFix/>
          </a:blip>
          <a:stretch>
            <a:fillRect/>
          </a:stretch>
        </p:blipFill>
        <p:spPr>
          <a:xfrm>
            <a:off x="3934288" y="4545175"/>
            <a:ext cx="1183950" cy="352350"/>
          </a:xfrm>
          <a:prstGeom prst="rect">
            <a:avLst/>
          </a:prstGeom>
          <a:noFill/>
          <a:ln>
            <a:noFill/>
          </a:ln>
        </p:spPr>
      </p:pic>
      <p:pic>
        <p:nvPicPr>
          <p:cNvPr id="201" name="Shape 201"/>
          <p:cNvPicPr preferRelativeResize="0"/>
          <p:nvPr/>
        </p:nvPicPr>
        <p:blipFill>
          <a:blip r:embed="rId5">
            <a:alphaModFix/>
          </a:blip>
          <a:stretch>
            <a:fillRect/>
          </a:stretch>
        </p:blipFill>
        <p:spPr>
          <a:xfrm>
            <a:off x="5375250" y="4545175"/>
            <a:ext cx="1183950" cy="352350"/>
          </a:xfrm>
          <a:prstGeom prst="rect">
            <a:avLst/>
          </a:prstGeom>
          <a:noFill/>
          <a:ln>
            <a:noFill/>
          </a:ln>
        </p:spPr>
      </p:pic>
      <p:pic>
        <p:nvPicPr>
          <p:cNvPr id="202" name="Shape 202"/>
          <p:cNvPicPr preferRelativeResize="0"/>
          <p:nvPr/>
        </p:nvPicPr>
        <p:blipFill>
          <a:blip r:embed="rId5">
            <a:alphaModFix/>
          </a:blip>
          <a:stretch>
            <a:fillRect/>
          </a:stretch>
        </p:blipFill>
        <p:spPr>
          <a:xfrm>
            <a:off x="6816200" y="4545175"/>
            <a:ext cx="1183950" cy="352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6D7A8"/>
        </a:solidFill>
      </p:bgPr>
    </p:bg>
    <p:spTree>
      <p:nvGrpSpPr>
        <p:cNvPr id="206" name="Shape 206"/>
        <p:cNvGrpSpPr/>
        <p:nvPr/>
      </p:nvGrpSpPr>
      <p:grpSpPr>
        <a:xfrm>
          <a:off x="0" y="0"/>
          <a:ext cx="0" cy="0"/>
          <a:chOff x="0" y="0"/>
          <a:chExt cx="0" cy="0"/>
        </a:xfrm>
      </p:grpSpPr>
      <p:sp>
        <p:nvSpPr>
          <p:cNvPr id="207" name="Shape 20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lgn="ctr">
              <a:spcBef>
                <a:spcPts val="0"/>
              </a:spcBef>
              <a:buNone/>
            </a:pPr>
            <a:r>
              <a:rPr lang="en" sz="3600">
                <a:latin typeface="Bree Serif"/>
                <a:ea typeface="Bree Serif"/>
                <a:cs typeface="Bree Serif"/>
                <a:sym typeface="Bree Serif"/>
              </a:rPr>
              <a:t>Let’s Solve This Mystery, Gang!</a:t>
            </a:r>
          </a:p>
        </p:txBody>
      </p:sp>
      <p:sp>
        <p:nvSpPr>
          <p:cNvPr id="208" name="Shape 208"/>
          <p:cNvSpPr txBox="1"/>
          <p:nvPr>
            <p:ph idx="1" type="body"/>
          </p:nvPr>
        </p:nvSpPr>
        <p:spPr>
          <a:xfrm>
            <a:off x="311700" y="1327600"/>
            <a:ext cx="8520600" cy="572700"/>
          </a:xfrm>
          <a:prstGeom prst="rect">
            <a:avLst/>
          </a:prstGeom>
        </p:spPr>
        <p:txBody>
          <a:bodyPr anchorCtr="0" anchor="t" bIns="91425" lIns="91425" rIns="91425" wrap="square" tIns="91425">
            <a:noAutofit/>
          </a:bodyPr>
          <a:lstStyle/>
          <a:p>
            <a:pPr lvl="0" algn="ctr">
              <a:spcBef>
                <a:spcPts val="0"/>
              </a:spcBef>
              <a:buNone/>
            </a:pPr>
            <a:r>
              <a:rPr lang="en"/>
              <a:t>https://www.youtube.com/watch?v=eZXg6Uaxd2k</a:t>
            </a:r>
          </a:p>
        </p:txBody>
      </p:sp>
      <p:pic>
        <p:nvPicPr>
          <p:cNvPr id="209" name="Shape 209"/>
          <p:cNvPicPr preferRelativeResize="0"/>
          <p:nvPr/>
        </p:nvPicPr>
        <p:blipFill>
          <a:blip r:embed="rId3">
            <a:alphaModFix/>
          </a:blip>
          <a:stretch>
            <a:fillRect/>
          </a:stretch>
        </p:blipFill>
        <p:spPr>
          <a:xfrm>
            <a:off x="2338718" y="1874850"/>
            <a:ext cx="4466575" cy="3084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6D7A8"/>
        </a:solidFill>
      </p:bgPr>
    </p:bg>
    <p:spTree>
      <p:nvGrpSpPr>
        <p:cNvPr id="213" name="Shape 213"/>
        <p:cNvGrpSpPr/>
        <p:nvPr/>
      </p:nvGrpSpPr>
      <p:grpSpPr>
        <a:xfrm>
          <a:off x="0" y="0"/>
          <a:ext cx="0" cy="0"/>
          <a:chOff x="0" y="0"/>
          <a:chExt cx="0" cy="0"/>
        </a:xfrm>
      </p:grpSpPr>
      <p:sp>
        <p:nvSpPr>
          <p:cNvPr id="214" name="Shape 214"/>
          <p:cNvSpPr txBox="1"/>
          <p:nvPr>
            <p:ph type="title"/>
          </p:nvPr>
        </p:nvSpPr>
        <p:spPr>
          <a:xfrm>
            <a:off x="210300" y="284300"/>
            <a:ext cx="8520600" cy="572700"/>
          </a:xfrm>
          <a:prstGeom prst="rect">
            <a:avLst/>
          </a:prstGeom>
        </p:spPr>
        <p:txBody>
          <a:bodyPr anchorCtr="0" anchor="t" bIns="91425" lIns="91425" rIns="91425" wrap="square" tIns="91425">
            <a:noAutofit/>
          </a:bodyPr>
          <a:lstStyle/>
          <a:p>
            <a:pPr lvl="0">
              <a:spcBef>
                <a:spcPts val="0"/>
              </a:spcBef>
              <a:buNone/>
            </a:pPr>
            <a:r>
              <a:rPr lang="en" sz="4800">
                <a:latin typeface="Bree Serif"/>
                <a:ea typeface="Bree Serif"/>
                <a:cs typeface="Bree Serif"/>
                <a:sym typeface="Bree Serif"/>
              </a:rPr>
              <a:t>We are CHAMPS</a:t>
            </a:r>
          </a:p>
        </p:txBody>
      </p:sp>
      <p:sp>
        <p:nvSpPr>
          <p:cNvPr id="215" name="Shape 215"/>
          <p:cNvSpPr txBox="1"/>
          <p:nvPr>
            <p:ph idx="1" type="body"/>
          </p:nvPr>
        </p:nvSpPr>
        <p:spPr>
          <a:xfrm>
            <a:off x="210300" y="1075675"/>
            <a:ext cx="8933700" cy="3604500"/>
          </a:xfrm>
          <a:prstGeom prst="rect">
            <a:avLst/>
          </a:prstGeom>
        </p:spPr>
        <p:txBody>
          <a:bodyPr anchorCtr="0" anchor="t" bIns="91425" lIns="91425" rIns="91425" wrap="square" tIns="91425">
            <a:noAutofit/>
          </a:bodyPr>
          <a:lstStyle/>
          <a:p>
            <a:pPr lvl="0" rtl="0">
              <a:lnSpc>
                <a:spcPct val="100000"/>
              </a:lnSpc>
              <a:spcBef>
                <a:spcPts val="0"/>
              </a:spcBef>
              <a:buNone/>
            </a:pPr>
            <a:r>
              <a:rPr b="1" lang="en" sz="2400">
                <a:solidFill>
                  <a:srgbClr val="000000"/>
                </a:solidFill>
                <a:latin typeface="Bree Serif"/>
                <a:ea typeface="Bree Serif"/>
                <a:cs typeface="Bree Serif"/>
                <a:sym typeface="Bree Serif"/>
              </a:rPr>
              <a:t>Conversation</a:t>
            </a:r>
            <a:r>
              <a:rPr b="1" lang="en" sz="1200">
                <a:solidFill>
                  <a:srgbClr val="000000"/>
                </a:solidFill>
              </a:rPr>
              <a:t>: </a:t>
            </a:r>
            <a:r>
              <a:rPr b="1" lang="en" sz="1400">
                <a:solidFill>
                  <a:srgbClr val="000000"/>
                </a:solidFill>
              </a:rPr>
              <a:t>Students will discuss with their table during the History Mystery activity. Talking will be at a LEVEL ONE. </a:t>
            </a:r>
          </a:p>
          <a:p>
            <a:pPr lvl="0" rtl="0">
              <a:lnSpc>
                <a:spcPct val="100000"/>
              </a:lnSpc>
              <a:spcBef>
                <a:spcPts val="0"/>
              </a:spcBef>
              <a:buNone/>
            </a:pPr>
            <a:r>
              <a:rPr b="1" lang="en" sz="2400">
                <a:solidFill>
                  <a:srgbClr val="000000"/>
                </a:solidFill>
                <a:latin typeface="Bree Serif"/>
                <a:ea typeface="Bree Serif"/>
                <a:cs typeface="Bree Serif"/>
                <a:sym typeface="Bree Serif"/>
              </a:rPr>
              <a:t>Help</a:t>
            </a:r>
            <a:r>
              <a:rPr b="1" lang="en" sz="1200">
                <a:solidFill>
                  <a:srgbClr val="000000"/>
                </a:solidFill>
              </a:rPr>
              <a:t>:</a:t>
            </a:r>
            <a:r>
              <a:rPr b="1" lang="en" sz="1400">
                <a:solidFill>
                  <a:srgbClr val="000000"/>
                </a:solidFill>
              </a:rPr>
              <a:t> Students will work together and help each other answer the questions. </a:t>
            </a:r>
          </a:p>
          <a:p>
            <a:pPr lvl="0" rtl="0">
              <a:lnSpc>
                <a:spcPct val="100000"/>
              </a:lnSpc>
              <a:spcBef>
                <a:spcPts val="0"/>
              </a:spcBef>
              <a:buNone/>
            </a:pPr>
            <a:r>
              <a:rPr b="1" lang="en" sz="2400">
                <a:solidFill>
                  <a:srgbClr val="000000"/>
                </a:solidFill>
                <a:latin typeface="Bree Serif"/>
                <a:ea typeface="Bree Serif"/>
                <a:cs typeface="Bree Serif"/>
                <a:sym typeface="Bree Serif"/>
              </a:rPr>
              <a:t>Activities</a:t>
            </a:r>
            <a:r>
              <a:rPr b="1" lang="en" sz="1200">
                <a:solidFill>
                  <a:srgbClr val="000000"/>
                </a:solidFill>
              </a:rPr>
              <a:t>: </a:t>
            </a:r>
            <a:r>
              <a:rPr b="1" lang="en" sz="1400">
                <a:solidFill>
                  <a:srgbClr val="000000"/>
                </a:solidFill>
              </a:rPr>
              <a:t>Students will participate in a History Mystery activity by sorting through documents provided. </a:t>
            </a:r>
          </a:p>
          <a:p>
            <a:pPr lvl="0" rtl="0">
              <a:lnSpc>
                <a:spcPct val="100000"/>
              </a:lnSpc>
              <a:spcBef>
                <a:spcPts val="0"/>
              </a:spcBef>
              <a:buNone/>
            </a:pPr>
            <a:r>
              <a:rPr b="1" lang="en" sz="2400">
                <a:solidFill>
                  <a:srgbClr val="000000"/>
                </a:solidFill>
                <a:latin typeface="Bree Serif"/>
                <a:ea typeface="Bree Serif"/>
                <a:cs typeface="Bree Serif"/>
                <a:sym typeface="Bree Serif"/>
              </a:rPr>
              <a:t>Movement:</a:t>
            </a:r>
            <a:r>
              <a:rPr b="1" lang="en" sz="1200">
                <a:solidFill>
                  <a:srgbClr val="000000"/>
                </a:solidFill>
              </a:rPr>
              <a:t> </a:t>
            </a:r>
            <a:r>
              <a:rPr b="1" lang="en" sz="1400">
                <a:solidFill>
                  <a:srgbClr val="000000"/>
                </a:solidFill>
              </a:rPr>
              <a:t>Students will remain in their seats during this activity. </a:t>
            </a:r>
          </a:p>
          <a:p>
            <a:pPr lvl="0" rtl="0">
              <a:lnSpc>
                <a:spcPct val="100000"/>
              </a:lnSpc>
              <a:spcBef>
                <a:spcPts val="0"/>
              </a:spcBef>
              <a:buNone/>
            </a:pPr>
            <a:r>
              <a:rPr b="1" lang="en" sz="2400">
                <a:solidFill>
                  <a:srgbClr val="000000"/>
                </a:solidFill>
                <a:latin typeface="Bree Serif"/>
                <a:ea typeface="Bree Serif"/>
                <a:cs typeface="Bree Serif"/>
                <a:sym typeface="Bree Serif"/>
              </a:rPr>
              <a:t>Participation</a:t>
            </a:r>
            <a:r>
              <a:rPr b="1" lang="en" sz="1200">
                <a:solidFill>
                  <a:srgbClr val="000000"/>
                </a:solidFill>
              </a:rPr>
              <a:t>:</a:t>
            </a:r>
            <a:r>
              <a:rPr b="1" lang="en" sz="1400">
                <a:solidFill>
                  <a:srgbClr val="000000"/>
                </a:solidFill>
              </a:rPr>
              <a:t> Every student is expected to be an active participate during the lesson. </a:t>
            </a:r>
          </a:p>
          <a:p>
            <a:pPr lvl="0" rtl="0">
              <a:lnSpc>
                <a:spcPct val="100000"/>
              </a:lnSpc>
              <a:spcBef>
                <a:spcPts val="0"/>
              </a:spcBef>
              <a:buNone/>
            </a:pPr>
            <a:r>
              <a:rPr b="1" lang="en" sz="2400">
                <a:solidFill>
                  <a:srgbClr val="000000"/>
                </a:solidFill>
                <a:latin typeface="Bree Serif"/>
                <a:ea typeface="Bree Serif"/>
                <a:cs typeface="Bree Serif"/>
                <a:sym typeface="Bree Serif"/>
              </a:rPr>
              <a:t>Success</a:t>
            </a:r>
            <a:r>
              <a:rPr b="1" lang="en" sz="1200">
                <a:solidFill>
                  <a:srgbClr val="000000"/>
                </a:solidFill>
              </a:rPr>
              <a:t>: </a:t>
            </a:r>
            <a:r>
              <a:rPr b="1" lang="en" sz="1400">
                <a:solidFill>
                  <a:srgbClr val="000000"/>
                </a:solidFill>
              </a:rPr>
              <a:t>Students will be successful when they determine the character traits depicted in each document. </a:t>
            </a:r>
          </a:p>
          <a:p>
            <a:pPr lvl="0">
              <a:spcBef>
                <a:spcPts val="0"/>
              </a:spcBef>
              <a:buNone/>
            </a:pPr>
            <a:r>
              <a:t/>
            </a:r>
            <a:endParaRPr sz="1200"/>
          </a:p>
        </p:txBody>
      </p:sp>
      <p:pic>
        <p:nvPicPr>
          <p:cNvPr id="216" name="Shape 216"/>
          <p:cNvPicPr preferRelativeResize="0"/>
          <p:nvPr/>
        </p:nvPicPr>
        <p:blipFill>
          <a:blip r:embed="rId3">
            <a:alphaModFix/>
          </a:blip>
          <a:stretch>
            <a:fillRect/>
          </a:stretch>
        </p:blipFill>
        <p:spPr>
          <a:xfrm>
            <a:off x="5098425" y="171273"/>
            <a:ext cx="797951" cy="1003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6D7A8"/>
        </a:solidFill>
      </p:bgPr>
    </p:bg>
    <p:spTree>
      <p:nvGrpSpPr>
        <p:cNvPr id="220" name="Shape 220"/>
        <p:cNvGrpSpPr/>
        <p:nvPr/>
      </p:nvGrpSpPr>
      <p:grpSpPr>
        <a:xfrm>
          <a:off x="0" y="0"/>
          <a:ext cx="0" cy="0"/>
          <a:chOff x="0" y="0"/>
          <a:chExt cx="0" cy="0"/>
        </a:xfrm>
      </p:grpSpPr>
      <p:sp>
        <p:nvSpPr>
          <p:cNvPr id="221" name="Shape 221"/>
          <p:cNvSpPr txBox="1"/>
          <p:nvPr>
            <p:ph type="title"/>
          </p:nvPr>
        </p:nvSpPr>
        <p:spPr>
          <a:xfrm>
            <a:off x="311700" y="395550"/>
            <a:ext cx="8520600" cy="572700"/>
          </a:xfrm>
          <a:prstGeom prst="rect">
            <a:avLst/>
          </a:prstGeom>
        </p:spPr>
        <p:txBody>
          <a:bodyPr anchorCtr="0" anchor="t" bIns="91425" lIns="91425" rIns="91425" wrap="square" tIns="91425">
            <a:noAutofit/>
          </a:bodyPr>
          <a:lstStyle/>
          <a:p>
            <a:pPr lvl="0">
              <a:spcBef>
                <a:spcPts val="0"/>
              </a:spcBef>
              <a:buNone/>
            </a:pPr>
            <a:r>
              <a:rPr lang="en" sz="3600">
                <a:latin typeface="Bree Serif"/>
                <a:ea typeface="Bree Serif"/>
                <a:cs typeface="Bree Serif"/>
                <a:sym typeface="Bree Serif"/>
              </a:rPr>
              <a:t>What is a mystery?</a:t>
            </a:r>
          </a:p>
        </p:txBody>
      </p:sp>
      <p:sp>
        <p:nvSpPr>
          <p:cNvPr id="222" name="Shape 222"/>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 sz="2400" u="sng"/>
              <a:t>Mystery</a:t>
            </a:r>
            <a:r>
              <a:rPr lang="en" sz="2400"/>
              <a:t>: something that is </a:t>
            </a:r>
            <a:r>
              <a:rPr b="1" lang="en" sz="2400"/>
              <a:t>difficult </a:t>
            </a:r>
            <a:r>
              <a:rPr lang="en" sz="2400"/>
              <a:t>or impossible to understand or </a:t>
            </a:r>
            <a:r>
              <a:rPr b="1" lang="en" sz="2400"/>
              <a:t>explain</a:t>
            </a:r>
            <a:r>
              <a:rPr lang="en" sz="2400"/>
              <a:t> </a:t>
            </a:r>
          </a:p>
          <a:p>
            <a:pPr lvl="0">
              <a:spcBef>
                <a:spcPts val="0"/>
              </a:spcBef>
              <a:buNone/>
            </a:pPr>
            <a:r>
              <a:t/>
            </a:r>
            <a:endParaRPr sz="2400"/>
          </a:p>
          <a:p>
            <a:pPr lvl="0">
              <a:spcBef>
                <a:spcPts val="0"/>
              </a:spcBef>
              <a:buNone/>
            </a:pPr>
            <a:r>
              <a:rPr lang="en" sz="2400"/>
              <a:t>Nothing is impossible in our classroom!</a:t>
            </a:r>
          </a:p>
        </p:txBody>
      </p:sp>
      <p:pic>
        <p:nvPicPr>
          <p:cNvPr id="223" name="Shape 223"/>
          <p:cNvPicPr preferRelativeResize="0"/>
          <p:nvPr/>
        </p:nvPicPr>
        <p:blipFill>
          <a:blip r:embed="rId3">
            <a:alphaModFix/>
          </a:blip>
          <a:stretch>
            <a:fillRect/>
          </a:stretch>
        </p:blipFill>
        <p:spPr>
          <a:xfrm>
            <a:off x="6036000" y="2193500"/>
            <a:ext cx="2950000" cy="295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6D7A8"/>
        </a:solidFill>
      </p:bgPr>
    </p:bg>
    <p:spTree>
      <p:nvGrpSpPr>
        <p:cNvPr id="227" name="Shape 227"/>
        <p:cNvGrpSpPr/>
        <p:nvPr/>
      </p:nvGrpSpPr>
      <p:grpSpPr>
        <a:xfrm>
          <a:off x="0" y="0"/>
          <a:ext cx="0" cy="0"/>
          <a:chOff x="0" y="0"/>
          <a:chExt cx="0" cy="0"/>
        </a:xfrm>
      </p:grpSpPr>
      <p:sp>
        <p:nvSpPr>
          <p:cNvPr id="228" name="Shape 228"/>
          <p:cNvSpPr txBox="1"/>
          <p:nvPr>
            <p:ph type="title"/>
          </p:nvPr>
        </p:nvSpPr>
        <p:spPr>
          <a:xfrm>
            <a:off x="311700" y="978425"/>
            <a:ext cx="8520600" cy="572700"/>
          </a:xfrm>
          <a:prstGeom prst="rect">
            <a:avLst/>
          </a:prstGeom>
        </p:spPr>
        <p:txBody>
          <a:bodyPr anchorCtr="0" anchor="t" bIns="91425" lIns="91425" rIns="91425" wrap="square" tIns="91425">
            <a:noAutofit/>
          </a:bodyPr>
          <a:lstStyle/>
          <a:p>
            <a:pPr lvl="0">
              <a:spcBef>
                <a:spcPts val="0"/>
              </a:spcBef>
              <a:buNone/>
            </a:pPr>
            <a:r>
              <a:rPr lang="en" sz="6000">
                <a:latin typeface="Bree Serif"/>
                <a:ea typeface="Bree Serif"/>
                <a:cs typeface="Bree Serif"/>
                <a:sym typeface="Bree Serif"/>
              </a:rPr>
              <a:t>HISTORY MYSTERY TIME </a:t>
            </a:r>
          </a:p>
        </p:txBody>
      </p:sp>
      <p:pic>
        <p:nvPicPr>
          <p:cNvPr id="229" name="Shape 229"/>
          <p:cNvPicPr preferRelativeResize="0"/>
          <p:nvPr/>
        </p:nvPicPr>
        <p:blipFill>
          <a:blip r:embed="rId3">
            <a:alphaModFix/>
          </a:blip>
          <a:stretch>
            <a:fillRect/>
          </a:stretch>
        </p:blipFill>
        <p:spPr>
          <a:xfrm>
            <a:off x="3338513" y="2629100"/>
            <a:ext cx="2466975" cy="2190750"/>
          </a:xfrm>
          <a:prstGeom prst="rect">
            <a:avLst/>
          </a:prstGeom>
          <a:noFill/>
          <a:ln>
            <a:noFill/>
          </a:ln>
        </p:spPr>
      </p:pic>
      <p:pic>
        <p:nvPicPr>
          <p:cNvPr id="230" name="Shape 230"/>
          <p:cNvPicPr preferRelativeResize="0"/>
          <p:nvPr/>
        </p:nvPicPr>
        <p:blipFill>
          <a:blip r:embed="rId4">
            <a:alphaModFix/>
          </a:blip>
          <a:stretch>
            <a:fillRect/>
          </a:stretch>
        </p:blipFill>
        <p:spPr>
          <a:xfrm rot="1064640">
            <a:off x="1042625" y="3174850"/>
            <a:ext cx="1684249" cy="1684249"/>
          </a:xfrm>
          <a:prstGeom prst="rect">
            <a:avLst/>
          </a:prstGeom>
          <a:noFill/>
          <a:ln>
            <a:noFill/>
          </a:ln>
        </p:spPr>
      </p:pic>
      <p:pic>
        <p:nvPicPr>
          <p:cNvPr id="231" name="Shape 231"/>
          <p:cNvPicPr preferRelativeResize="0"/>
          <p:nvPr/>
        </p:nvPicPr>
        <p:blipFill>
          <a:blip r:embed="rId5">
            <a:alphaModFix/>
          </a:blip>
          <a:stretch>
            <a:fillRect/>
          </a:stretch>
        </p:blipFill>
        <p:spPr>
          <a:xfrm rot="1014190">
            <a:off x="5648796" y="2075779"/>
            <a:ext cx="2117425" cy="2117442"/>
          </a:xfrm>
          <a:prstGeom prst="rect">
            <a:avLst/>
          </a:prstGeom>
          <a:noFill/>
          <a:ln>
            <a:noFill/>
          </a:ln>
        </p:spPr>
      </p:pic>
      <p:pic>
        <p:nvPicPr>
          <p:cNvPr id="232" name="Shape 232"/>
          <p:cNvPicPr preferRelativeResize="0"/>
          <p:nvPr/>
        </p:nvPicPr>
        <p:blipFill>
          <a:blip r:embed="rId6">
            <a:alphaModFix/>
          </a:blip>
          <a:stretch>
            <a:fillRect/>
          </a:stretch>
        </p:blipFill>
        <p:spPr>
          <a:xfrm rot="-1369602">
            <a:off x="2318775" y="1965900"/>
            <a:ext cx="1449000" cy="1449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6D7A8"/>
        </a:solidFill>
      </p:bgPr>
    </p:bg>
    <p:spTree>
      <p:nvGrpSpPr>
        <p:cNvPr id="236" name="Shape 236"/>
        <p:cNvGrpSpPr/>
        <p:nvPr/>
      </p:nvGrpSpPr>
      <p:grpSpPr>
        <a:xfrm>
          <a:off x="0" y="0"/>
          <a:ext cx="0" cy="0"/>
          <a:chOff x="0" y="0"/>
          <a:chExt cx="0" cy="0"/>
        </a:xfrm>
      </p:grpSpPr>
      <p:sp>
        <p:nvSpPr>
          <p:cNvPr id="237" name="Shape 237"/>
          <p:cNvSpPr txBox="1"/>
          <p:nvPr>
            <p:ph type="title"/>
          </p:nvPr>
        </p:nvSpPr>
        <p:spPr>
          <a:xfrm>
            <a:off x="311700" y="346100"/>
            <a:ext cx="8520600" cy="572700"/>
          </a:xfrm>
          <a:prstGeom prst="rect">
            <a:avLst/>
          </a:prstGeom>
        </p:spPr>
        <p:txBody>
          <a:bodyPr anchorCtr="0" anchor="t" bIns="91425" lIns="91425" rIns="91425" wrap="square" tIns="91425">
            <a:noAutofit/>
          </a:bodyPr>
          <a:lstStyle/>
          <a:p>
            <a:pPr lvl="0">
              <a:spcBef>
                <a:spcPts val="0"/>
              </a:spcBef>
              <a:buNone/>
            </a:pPr>
            <a:r>
              <a:rPr lang="en" sz="3600">
                <a:latin typeface="Bree Serif"/>
                <a:ea typeface="Bree Serif"/>
                <a:cs typeface="Bree Serif"/>
                <a:sym typeface="Bree Serif"/>
              </a:rPr>
              <a:t>HOMEWORK</a:t>
            </a:r>
          </a:p>
        </p:txBody>
      </p:sp>
      <p:sp>
        <p:nvSpPr>
          <p:cNvPr id="238" name="Shape 238"/>
          <p:cNvSpPr txBox="1"/>
          <p:nvPr>
            <p:ph idx="1" type="body"/>
          </p:nvPr>
        </p:nvSpPr>
        <p:spPr>
          <a:xfrm>
            <a:off x="0" y="1304875"/>
            <a:ext cx="9144000" cy="1414200"/>
          </a:xfrm>
          <a:prstGeom prst="rect">
            <a:avLst/>
          </a:prstGeom>
        </p:spPr>
        <p:txBody>
          <a:bodyPr anchorCtr="0" anchor="t" bIns="91425" lIns="91425" rIns="91425" wrap="square" tIns="91425">
            <a:noAutofit/>
          </a:bodyPr>
          <a:lstStyle/>
          <a:p>
            <a:pPr lvl="0" rtl="0" algn="ctr">
              <a:spcBef>
                <a:spcPts val="0"/>
              </a:spcBef>
              <a:buNone/>
            </a:pPr>
            <a:r>
              <a:rPr b="1" lang="en"/>
              <a:t>Listen to the song “Hit the Road Jack” and </a:t>
            </a:r>
          </a:p>
          <a:p>
            <a:pPr lvl="0" rtl="0" algn="ctr">
              <a:spcBef>
                <a:spcPts val="0"/>
              </a:spcBef>
              <a:buNone/>
            </a:pPr>
            <a:r>
              <a:rPr b="1" lang="en"/>
              <a:t>determine how this relates to our lesson today.</a:t>
            </a:r>
          </a:p>
          <a:p>
            <a:pPr lvl="0" rtl="0" algn="ctr">
              <a:lnSpc>
                <a:spcPct val="100000"/>
              </a:lnSpc>
              <a:spcBef>
                <a:spcPts val="0"/>
              </a:spcBef>
              <a:spcAft>
                <a:spcPts val="0"/>
              </a:spcAft>
              <a:buClr>
                <a:schemeClr val="dk1"/>
              </a:buClr>
              <a:buSzPts val="1100"/>
              <a:buFont typeface="Arial"/>
              <a:buNone/>
            </a:pPr>
            <a:r>
              <a:rPr b="1" lang="en" sz="1200" u="sng">
                <a:solidFill>
                  <a:srgbClr val="1155CC"/>
                </a:solidFill>
                <a:latin typeface="Times New Roman"/>
                <a:ea typeface="Times New Roman"/>
                <a:cs typeface="Times New Roman"/>
                <a:sym typeface="Times New Roman"/>
                <a:hlinkClick r:id="rId3"/>
              </a:rPr>
              <a:t>https://www.youtube.com/watch?v=OY4jondX6tg</a:t>
            </a:r>
            <a:r>
              <a:rPr b="1" lang="en" sz="1200">
                <a:solidFill>
                  <a:schemeClr val="dk1"/>
                </a:solidFill>
                <a:latin typeface="Times New Roman"/>
                <a:ea typeface="Times New Roman"/>
                <a:cs typeface="Times New Roman"/>
                <a:sym typeface="Times New Roman"/>
              </a:rPr>
              <a:t> </a:t>
            </a:r>
          </a:p>
          <a:p>
            <a:pPr lvl="0" rtl="0" algn="ctr">
              <a:spcBef>
                <a:spcPts val="0"/>
              </a:spcBef>
              <a:buNone/>
            </a:pPr>
            <a:r>
              <a:t/>
            </a:r>
            <a:endParaRPr b="1"/>
          </a:p>
          <a:p>
            <a:pPr lvl="0" algn="ctr">
              <a:spcBef>
                <a:spcPts val="0"/>
              </a:spcBef>
              <a:buNone/>
            </a:pPr>
            <a:r>
              <a:t/>
            </a:r>
            <a:endParaRPr b="1"/>
          </a:p>
        </p:txBody>
      </p:sp>
      <p:pic>
        <p:nvPicPr>
          <p:cNvPr id="239" name="Shape 239"/>
          <p:cNvPicPr preferRelativeResize="0"/>
          <p:nvPr/>
        </p:nvPicPr>
        <p:blipFill>
          <a:blip r:embed="rId4">
            <a:alphaModFix/>
          </a:blip>
          <a:stretch>
            <a:fillRect/>
          </a:stretch>
        </p:blipFill>
        <p:spPr>
          <a:xfrm>
            <a:off x="2803350" y="2677950"/>
            <a:ext cx="3537275" cy="2358175"/>
          </a:xfrm>
          <a:prstGeom prst="rect">
            <a:avLst/>
          </a:prstGeom>
          <a:noFill/>
          <a:ln>
            <a:noFill/>
          </a:ln>
        </p:spPr>
      </p:pic>
      <p:pic>
        <p:nvPicPr>
          <p:cNvPr id="240" name="Shape 240"/>
          <p:cNvPicPr preferRelativeResize="0"/>
          <p:nvPr/>
        </p:nvPicPr>
        <p:blipFill>
          <a:blip r:embed="rId5">
            <a:alphaModFix/>
          </a:blip>
          <a:stretch>
            <a:fillRect/>
          </a:stretch>
        </p:blipFill>
        <p:spPr>
          <a:xfrm>
            <a:off x="3156875" y="248075"/>
            <a:ext cx="1714600" cy="929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DDDDD"/>
            </a:gs>
            <a:gs pos="100000">
              <a:srgbClr val="919191"/>
            </a:gs>
          </a:gsLst>
          <a:path path="circle">
            <a:fillToRect b="50%" l="50%" r="50%" t="50%"/>
          </a:path>
          <a:tileRect/>
        </a:gradFill>
      </p:bgPr>
    </p:bg>
    <p:spTree>
      <p:nvGrpSpPr>
        <p:cNvPr id="65" name="Shape 65"/>
        <p:cNvGrpSpPr/>
        <p:nvPr/>
      </p:nvGrpSpPr>
      <p:grpSpPr>
        <a:xfrm>
          <a:off x="0" y="0"/>
          <a:ext cx="0" cy="0"/>
          <a:chOff x="0" y="0"/>
          <a:chExt cx="0" cy="0"/>
        </a:xfrm>
      </p:grpSpPr>
      <p:sp>
        <p:nvSpPr>
          <p:cNvPr id="66" name="Shape 66"/>
          <p:cNvSpPr txBox="1"/>
          <p:nvPr>
            <p:ph type="title"/>
          </p:nvPr>
        </p:nvSpPr>
        <p:spPr>
          <a:xfrm>
            <a:off x="311700" y="98125"/>
            <a:ext cx="8520600" cy="572700"/>
          </a:xfrm>
          <a:prstGeom prst="rect">
            <a:avLst/>
          </a:prstGeom>
        </p:spPr>
        <p:txBody>
          <a:bodyPr anchorCtr="0" anchor="t" bIns="91425" lIns="91425" rIns="91425" wrap="square" tIns="91425">
            <a:noAutofit/>
          </a:bodyPr>
          <a:lstStyle/>
          <a:p>
            <a:pPr lvl="0" rtl="0">
              <a:spcBef>
                <a:spcPts val="0"/>
              </a:spcBef>
              <a:buNone/>
            </a:pPr>
            <a:r>
              <a:rPr lang="en">
                <a:solidFill>
                  <a:srgbClr val="000000"/>
                </a:solidFill>
                <a:latin typeface="Alegreya"/>
                <a:ea typeface="Alegreya"/>
                <a:cs typeface="Alegreya"/>
                <a:sym typeface="Alegreya"/>
              </a:rPr>
              <a:t>Let us be CHAMPS:</a:t>
            </a:r>
          </a:p>
        </p:txBody>
      </p:sp>
      <p:sp>
        <p:nvSpPr>
          <p:cNvPr id="67" name="Shape 67"/>
          <p:cNvSpPr txBox="1"/>
          <p:nvPr>
            <p:ph idx="1" type="body"/>
          </p:nvPr>
        </p:nvSpPr>
        <p:spPr>
          <a:xfrm>
            <a:off x="311700" y="670825"/>
            <a:ext cx="8520600" cy="3416400"/>
          </a:xfrm>
          <a:prstGeom prst="rect">
            <a:avLst/>
          </a:prstGeom>
        </p:spPr>
        <p:txBody>
          <a:bodyPr anchorCtr="0" anchor="t" bIns="91425" lIns="91425" rIns="91425" wrap="square" tIns="91425">
            <a:noAutofit/>
          </a:bodyPr>
          <a:lstStyle/>
          <a:p>
            <a:pPr lvl="0" algn="ctr">
              <a:spcBef>
                <a:spcPts val="0"/>
              </a:spcBef>
              <a:buNone/>
            </a:pPr>
            <a:r>
              <a:rPr b="1" lang="en" sz="2400">
                <a:solidFill>
                  <a:srgbClr val="FFFFFF"/>
                </a:solidFill>
                <a:latin typeface="Shadows Into Light"/>
                <a:ea typeface="Shadows Into Light"/>
                <a:cs typeface="Shadows Into Light"/>
                <a:sym typeface="Shadows Into Light"/>
              </a:rPr>
              <a:t>Conversation:</a:t>
            </a:r>
            <a:r>
              <a:rPr b="1" lang="en" sz="2400">
                <a:solidFill>
                  <a:srgbClr val="000000"/>
                </a:solidFill>
                <a:latin typeface="Shadows Into Light"/>
                <a:ea typeface="Shadows Into Light"/>
                <a:cs typeface="Shadows Into Light"/>
                <a:sym typeface="Shadows Into Light"/>
              </a:rPr>
              <a:t> </a:t>
            </a:r>
            <a:r>
              <a:rPr lang="en" sz="2400">
                <a:solidFill>
                  <a:srgbClr val="000000"/>
                </a:solidFill>
                <a:latin typeface="Shadows Into Light"/>
                <a:ea typeface="Shadows Into Light"/>
                <a:cs typeface="Shadows Into Light"/>
                <a:sym typeface="Shadows Into Light"/>
              </a:rPr>
              <a:t>Students will participate in a conversation about the book </a:t>
            </a:r>
          </a:p>
          <a:p>
            <a:pPr lvl="0" algn="ctr">
              <a:spcBef>
                <a:spcPts val="0"/>
              </a:spcBef>
              <a:buNone/>
            </a:pPr>
            <a:r>
              <a:rPr b="1" lang="en" sz="2400">
                <a:solidFill>
                  <a:srgbClr val="FFFFFF"/>
                </a:solidFill>
                <a:latin typeface="Shadows Into Light"/>
                <a:ea typeface="Shadows Into Light"/>
                <a:cs typeface="Shadows Into Light"/>
                <a:sym typeface="Shadows Into Light"/>
              </a:rPr>
              <a:t>Help:</a:t>
            </a:r>
            <a:r>
              <a:rPr lang="en" sz="2400">
                <a:solidFill>
                  <a:srgbClr val="FFFFFF"/>
                </a:solidFill>
                <a:latin typeface="Shadows Into Light"/>
                <a:ea typeface="Shadows Into Light"/>
                <a:cs typeface="Shadows Into Light"/>
                <a:sym typeface="Shadows Into Light"/>
              </a:rPr>
              <a:t> </a:t>
            </a:r>
            <a:r>
              <a:rPr lang="en" sz="2400">
                <a:solidFill>
                  <a:srgbClr val="000000"/>
                </a:solidFill>
                <a:latin typeface="Shadows Into Light"/>
                <a:ea typeface="Shadows Into Light"/>
                <a:cs typeface="Shadows Into Light"/>
                <a:sym typeface="Shadows Into Light"/>
              </a:rPr>
              <a:t>Students will work together as a team to brainstorm thoughts</a:t>
            </a:r>
          </a:p>
          <a:p>
            <a:pPr lvl="0" algn="ctr">
              <a:spcBef>
                <a:spcPts val="0"/>
              </a:spcBef>
              <a:buNone/>
            </a:pPr>
            <a:r>
              <a:rPr b="1" lang="en" sz="2400">
                <a:solidFill>
                  <a:srgbClr val="FFFFFF"/>
                </a:solidFill>
                <a:latin typeface="Shadows Into Light"/>
                <a:ea typeface="Shadows Into Light"/>
                <a:cs typeface="Shadows Into Light"/>
                <a:sym typeface="Shadows Into Light"/>
              </a:rPr>
              <a:t>Activities:</a:t>
            </a:r>
            <a:r>
              <a:rPr lang="en" sz="2400">
                <a:solidFill>
                  <a:srgbClr val="000000"/>
                </a:solidFill>
                <a:latin typeface="Shadows Into Light"/>
                <a:ea typeface="Shadows Into Light"/>
                <a:cs typeface="Shadows Into Light"/>
                <a:sym typeface="Shadows Into Light"/>
              </a:rPr>
              <a:t> Students will engage in a 360 character strength activity</a:t>
            </a:r>
          </a:p>
          <a:p>
            <a:pPr lvl="0" algn="ctr">
              <a:spcBef>
                <a:spcPts val="0"/>
              </a:spcBef>
              <a:buNone/>
            </a:pPr>
            <a:r>
              <a:rPr b="1" lang="en" sz="2400">
                <a:solidFill>
                  <a:srgbClr val="FFFFFF"/>
                </a:solidFill>
                <a:latin typeface="Shadows Into Light"/>
                <a:ea typeface="Shadows Into Light"/>
                <a:cs typeface="Shadows Into Light"/>
                <a:sym typeface="Shadows Into Light"/>
              </a:rPr>
              <a:t>Movement:</a:t>
            </a:r>
            <a:r>
              <a:rPr lang="en" sz="2400">
                <a:solidFill>
                  <a:srgbClr val="000000"/>
                </a:solidFill>
                <a:latin typeface="Shadows Into Light"/>
                <a:ea typeface="Shadows Into Light"/>
                <a:cs typeface="Shadows Into Light"/>
                <a:sym typeface="Shadows Into Light"/>
              </a:rPr>
              <a:t> Students will move around the room to get to each </a:t>
            </a:r>
            <a:r>
              <a:rPr lang="en" sz="2400">
                <a:solidFill>
                  <a:srgbClr val="000000"/>
                </a:solidFill>
                <a:latin typeface="Shadows Into Light"/>
                <a:ea typeface="Shadows Into Light"/>
                <a:cs typeface="Shadows Into Light"/>
                <a:sym typeface="Shadows Into Light"/>
              </a:rPr>
              <a:t>student's</a:t>
            </a:r>
            <a:r>
              <a:rPr lang="en" sz="2400">
                <a:solidFill>
                  <a:srgbClr val="000000"/>
                </a:solidFill>
                <a:latin typeface="Shadows Into Light"/>
                <a:ea typeface="Shadows Into Light"/>
                <a:cs typeface="Shadows Into Light"/>
                <a:sym typeface="Shadows Into Light"/>
              </a:rPr>
              <a:t> chart</a:t>
            </a:r>
          </a:p>
          <a:p>
            <a:pPr lvl="0" algn="ctr">
              <a:spcBef>
                <a:spcPts val="0"/>
              </a:spcBef>
              <a:buNone/>
            </a:pPr>
            <a:r>
              <a:rPr b="1" lang="en" sz="2400">
                <a:solidFill>
                  <a:srgbClr val="FFFFFF"/>
                </a:solidFill>
                <a:latin typeface="Shadows Into Light"/>
                <a:ea typeface="Shadows Into Light"/>
                <a:cs typeface="Shadows Into Light"/>
                <a:sym typeface="Shadows Into Light"/>
              </a:rPr>
              <a:t>Participation:</a:t>
            </a:r>
            <a:r>
              <a:rPr lang="en" sz="2400">
                <a:solidFill>
                  <a:srgbClr val="FFFFFF"/>
                </a:solidFill>
                <a:latin typeface="Shadows Into Light"/>
                <a:ea typeface="Shadows Into Light"/>
                <a:cs typeface="Shadows Into Light"/>
                <a:sym typeface="Shadows Into Light"/>
              </a:rPr>
              <a:t> </a:t>
            </a:r>
            <a:r>
              <a:rPr lang="en" sz="2400">
                <a:solidFill>
                  <a:srgbClr val="000000"/>
                </a:solidFill>
                <a:latin typeface="Shadows Into Light"/>
                <a:ea typeface="Shadows Into Light"/>
                <a:cs typeface="Shadows Into Light"/>
                <a:sym typeface="Shadows Into Light"/>
              </a:rPr>
              <a:t>Students will participate in a conversation with valid reasons for choosing each character strength</a:t>
            </a:r>
          </a:p>
          <a:p>
            <a:pPr lvl="0" algn="ctr">
              <a:spcBef>
                <a:spcPts val="0"/>
              </a:spcBef>
              <a:buNone/>
            </a:pPr>
            <a:r>
              <a:rPr b="1" lang="en" sz="2400">
                <a:solidFill>
                  <a:srgbClr val="FFFFFF"/>
                </a:solidFill>
                <a:latin typeface="Shadows Into Light"/>
                <a:ea typeface="Shadows Into Light"/>
                <a:cs typeface="Shadows Into Light"/>
                <a:sym typeface="Shadows Into Light"/>
              </a:rPr>
              <a:t>Success:</a:t>
            </a:r>
            <a:r>
              <a:rPr lang="en" sz="2400">
                <a:solidFill>
                  <a:srgbClr val="000000"/>
                </a:solidFill>
                <a:latin typeface="Shadows Into Light"/>
                <a:ea typeface="Shadows Into Light"/>
                <a:cs typeface="Shadows Into Light"/>
                <a:sym typeface="Shadows Into Light"/>
              </a:rPr>
              <a:t> Students will successfully complete the activity</a:t>
            </a:r>
          </a:p>
        </p:txBody>
      </p:sp>
      <p:pic>
        <p:nvPicPr>
          <p:cNvPr id="68" name="Shape 68"/>
          <p:cNvPicPr preferRelativeResize="0"/>
          <p:nvPr/>
        </p:nvPicPr>
        <p:blipFill>
          <a:blip r:embed="rId3">
            <a:alphaModFix/>
          </a:blip>
          <a:stretch>
            <a:fillRect/>
          </a:stretch>
        </p:blipFill>
        <p:spPr>
          <a:xfrm rot="1093996">
            <a:off x="8102425" y="98125"/>
            <a:ext cx="859549" cy="830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E29AA"/>
            </a:gs>
            <a:gs pos="100000">
              <a:srgbClr val="1E123D"/>
            </a:gs>
          </a:gsLst>
          <a:path path="circle">
            <a:fillToRect b="50%" l="50%" r="50%" t="50%"/>
          </a:path>
          <a:tileRect/>
        </a:gradFill>
      </p:bgPr>
    </p:bg>
    <p:spTree>
      <p:nvGrpSpPr>
        <p:cNvPr id="244" name="Shape 244"/>
        <p:cNvGrpSpPr/>
        <p:nvPr/>
      </p:nvGrpSpPr>
      <p:grpSpPr>
        <a:xfrm>
          <a:off x="0" y="0"/>
          <a:ext cx="0" cy="0"/>
          <a:chOff x="0" y="0"/>
          <a:chExt cx="0" cy="0"/>
        </a:xfrm>
      </p:grpSpPr>
      <p:sp>
        <p:nvSpPr>
          <p:cNvPr id="245" name="Shape 245"/>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History Alive: Meeting of the Minds</a:t>
            </a:r>
          </a:p>
        </p:txBody>
      </p:sp>
      <p:pic>
        <p:nvPicPr>
          <p:cNvPr id="246" name="Shape 246"/>
          <p:cNvPicPr preferRelativeResize="0"/>
          <p:nvPr/>
        </p:nvPicPr>
        <p:blipFill>
          <a:blip r:embed="rId3">
            <a:alphaModFix/>
          </a:blip>
          <a:stretch>
            <a:fillRect/>
          </a:stretch>
        </p:blipFill>
        <p:spPr>
          <a:xfrm>
            <a:off x="1752102" y="1105925"/>
            <a:ext cx="5379749" cy="37994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E29AA"/>
            </a:gs>
            <a:gs pos="100000">
              <a:srgbClr val="1E123D"/>
            </a:gs>
          </a:gsLst>
          <a:path path="circle">
            <a:fillToRect b="50%" l="50%" r="50%" t="50%"/>
          </a:path>
          <a:tileRect/>
        </a:gradFill>
      </p:bgPr>
    </p:bg>
    <p:spTree>
      <p:nvGrpSpPr>
        <p:cNvPr id="250" name="Shape 250"/>
        <p:cNvGrpSpPr/>
        <p:nvPr/>
      </p:nvGrpSpPr>
      <p:grpSpPr>
        <a:xfrm>
          <a:off x="0" y="0"/>
          <a:ext cx="0" cy="0"/>
          <a:chOff x="0" y="0"/>
          <a:chExt cx="0" cy="0"/>
        </a:xfrm>
      </p:grpSpPr>
      <p:sp>
        <p:nvSpPr>
          <p:cNvPr id="251" name="Shape 25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Two Truths and a Lie</a:t>
            </a:r>
          </a:p>
        </p:txBody>
      </p:sp>
      <p:sp>
        <p:nvSpPr>
          <p:cNvPr id="252" name="Shape 252"/>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
                <a:solidFill>
                  <a:schemeClr val="lt1"/>
                </a:solidFill>
                <a:latin typeface="Indie Flower"/>
                <a:ea typeface="Indie Flower"/>
                <a:cs typeface="Indie Flower"/>
                <a:sym typeface="Indie Flower"/>
              </a:rPr>
              <a:t>Five volunteers will come to the front of the classroom and share two true things and one lie about themselves.  The rest of the class will guess which statement is false.</a:t>
            </a:r>
          </a:p>
          <a:p>
            <a:pPr lvl="0">
              <a:spcBef>
                <a:spcPts val="0"/>
              </a:spcBef>
              <a:buNone/>
            </a:pPr>
            <a:r>
              <a:t/>
            </a:r>
            <a:endParaRPr/>
          </a:p>
        </p:txBody>
      </p:sp>
      <p:pic>
        <p:nvPicPr>
          <p:cNvPr id="253" name="Shape 253"/>
          <p:cNvPicPr preferRelativeResize="0"/>
          <p:nvPr/>
        </p:nvPicPr>
        <p:blipFill>
          <a:blip r:embed="rId3">
            <a:alphaModFix/>
          </a:blip>
          <a:stretch>
            <a:fillRect/>
          </a:stretch>
        </p:blipFill>
        <p:spPr>
          <a:xfrm>
            <a:off x="2547950" y="1964525"/>
            <a:ext cx="3762374" cy="2821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E29AA"/>
            </a:gs>
            <a:gs pos="100000">
              <a:srgbClr val="1E123D"/>
            </a:gs>
          </a:gsLst>
          <a:path path="circle">
            <a:fillToRect b="50%" l="50%" r="50%" t="50%"/>
          </a:path>
          <a:tileRect/>
        </a:gradFill>
      </p:bgPr>
    </p:bg>
    <p:spTree>
      <p:nvGrpSpPr>
        <p:cNvPr id="257" name="Shape 257"/>
        <p:cNvGrpSpPr/>
        <p:nvPr/>
      </p:nvGrpSpPr>
      <p:grpSpPr>
        <a:xfrm>
          <a:off x="0" y="0"/>
          <a:ext cx="0" cy="0"/>
          <a:chOff x="0" y="0"/>
          <a:chExt cx="0" cy="0"/>
        </a:xfrm>
      </p:grpSpPr>
      <p:sp>
        <p:nvSpPr>
          <p:cNvPr id="258" name="Shape 258"/>
          <p:cNvSpPr txBox="1"/>
          <p:nvPr>
            <p:ph type="title"/>
          </p:nvPr>
        </p:nvSpPr>
        <p:spPr>
          <a:xfrm>
            <a:off x="241950" y="115338"/>
            <a:ext cx="8520600" cy="572700"/>
          </a:xfrm>
          <a:prstGeom prst="rect">
            <a:avLst/>
          </a:prstGeom>
        </p:spPr>
        <p:txBody>
          <a:bodyPr anchorCtr="0" anchor="t" bIns="91425" lIns="91425" rIns="91425" wrap="square" tIns="91425">
            <a:noAutofit/>
          </a:bodyPr>
          <a:lstStyle/>
          <a:p>
            <a:pPr lvl="0" algn="ctr">
              <a:spcBef>
                <a:spcPts val="0"/>
              </a:spcBef>
              <a:buNone/>
            </a:pPr>
            <a:r>
              <a:rPr lang="en">
                <a:solidFill>
                  <a:schemeClr val="lt1"/>
                </a:solidFill>
                <a:latin typeface="Indie Flower"/>
                <a:ea typeface="Indie Flower"/>
                <a:cs typeface="Indie Flower"/>
                <a:sym typeface="Indie Flower"/>
              </a:rPr>
              <a:t>CHAMPS</a:t>
            </a:r>
          </a:p>
        </p:txBody>
      </p:sp>
      <p:sp>
        <p:nvSpPr>
          <p:cNvPr id="259" name="Shape 259"/>
          <p:cNvSpPr txBox="1"/>
          <p:nvPr>
            <p:ph idx="1" type="body"/>
          </p:nvPr>
        </p:nvSpPr>
        <p:spPr>
          <a:xfrm>
            <a:off x="0" y="661125"/>
            <a:ext cx="9004500" cy="4482600"/>
          </a:xfrm>
          <a:prstGeom prst="rect">
            <a:avLst/>
          </a:prstGeom>
        </p:spPr>
        <p:txBody>
          <a:bodyPr anchorCtr="0" anchor="t" bIns="91425" lIns="91425" rIns="91425" wrap="square" tIns="91425">
            <a:noAutofit/>
          </a:bodyPr>
          <a:lstStyle/>
          <a:p>
            <a:pPr lvl="0">
              <a:spcBef>
                <a:spcPts val="0"/>
              </a:spcBef>
              <a:buNone/>
            </a:pPr>
            <a:r>
              <a:rPr b="1" lang="en" sz="1400">
                <a:solidFill>
                  <a:schemeClr val="lt1"/>
                </a:solidFill>
                <a:latin typeface="Indie Flower"/>
                <a:ea typeface="Indie Flower"/>
                <a:cs typeface="Indie Flower"/>
                <a:sym typeface="Indie Flower"/>
              </a:rPr>
              <a:t>Conversation</a:t>
            </a:r>
            <a:r>
              <a:rPr lang="en" sz="1400">
                <a:solidFill>
                  <a:schemeClr val="lt1"/>
                </a:solidFill>
                <a:latin typeface="Indie Flower"/>
                <a:ea typeface="Indie Flower"/>
                <a:cs typeface="Indie Flower"/>
                <a:sym typeface="Indie Flower"/>
              </a:rPr>
              <a:t>:  Students will talk to each other during the Meeting of the Minds.  Conversation should be about the group’s assigned topic, not personal conversations about other topics.</a:t>
            </a:r>
          </a:p>
          <a:p>
            <a:pPr lvl="0">
              <a:spcBef>
                <a:spcPts val="0"/>
              </a:spcBef>
              <a:buNone/>
            </a:pPr>
            <a:r>
              <a:rPr b="1" lang="en" sz="1400">
                <a:solidFill>
                  <a:schemeClr val="lt1"/>
                </a:solidFill>
                <a:latin typeface="Indie Flower"/>
                <a:ea typeface="Indie Flower"/>
                <a:cs typeface="Indie Flower"/>
                <a:sym typeface="Indie Flower"/>
              </a:rPr>
              <a:t>Help:</a:t>
            </a:r>
            <a:r>
              <a:rPr lang="en" sz="1400">
                <a:solidFill>
                  <a:schemeClr val="lt1"/>
                </a:solidFill>
                <a:latin typeface="Indie Flower"/>
                <a:ea typeface="Indie Flower"/>
                <a:cs typeface="Indie Flower"/>
                <a:sym typeface="Indie Flower"/>
              </a:rPr>
              <a:t> Students can ask group members for help or raise hand to get help from the teacher.</a:t>
            </a:r>
          </a:p>
          <a:p>
            <a:pPr lvl="0">
              <a:spcBef>
                <a:spcPts val="0"/>
              </a:spcBef>
              <a:buNone/>
            </a:pPr>
            <a:r>
              <a:rPr b="1" lang="en" sz="1400">
                <a:solidFill>
                  <a:schemeClr val="lt1"/>
                </a:solidFill>
                <a:latin typeface="Indie Flower"/>
                <a:ea typeface="Indie Flower"/>
                <a:cs typeface="Indie Flower"/>
                <a:sym typeface="Indie Flower"/>
              </a:rPr>
              <a:t>Activity</a:t>
            </a:r>
            <a:r>
              <a:rPr lang="en" sz="1400">
                <a:solidFill>
                  <a:schemeClr val="lt1"/>
                </a:solidFill>
                <a:latin typeface="Indie Flower"/>
                <a:ea typeface="Indie Flower"/>
                <a:cs typeface="Indie Flower"/>
                <a:sym typeface="Indie Flower"/>
              </a:rPr>
              <a:t>: Today we will have a “Meeting of the Minds” discussion and use the information we discuss to write a paragraph</a:t>
            </a:r>
          </a:p>
          <a:p>
            <a:pPr lvl="0">
              <a:spcBef>
                <a:spcPts val="0"/>
              </a:spcBef>
              <a:buNone/>
            </a:pPr>
            <a:r>
              <a:rPr b="1" lang="en" sz="1400">
                <a:solidFill>
                  <a:schemeClr val="lt1"/>
                </a:solidFill>
                <a:latin typeface="Indie Flower"/>
                <a:ea typeface="Indie Flower"/>
                <a:cs typeface="Indie Flower"/>
                <a:sym typeface="Indie Flower"/>
              </a:rPr>
              <a:t>Movement</a:t>
            </a:r>
            <a:r>
              <a:rPr lang="en" sz="1400">
                <a:solidFill>
                  <a:schemeClr val="lt1"/>
                </a:solidFill>
                <a:latin typeface="Indie Flower"/>
                <a:ea typeface="Indie Flower"/>
                <a:cs typeface="Indie Flower"/>
                <a:sym typeface="Indie Flower"/>
              </a:rPr>
              <a:t>: We will move around the room when we are broken into groups and when we form new groups.  Stay with your groups during discussions.</a:t>
            </a:r>
          </a:p>
          <a:p>
            <a:pPr lvl="0">
              <a:spcBef>
                <a:spcPts val="0"/>
              </a:spcBef>
              <a:buNone/>
            </a:pPr>
            <a:r>
              <a:rPr b="1" lang="en" sz="1400">
                <a:solidFill>
                  <a:schemeClr val="lt1"/>
                </a:solidFill>
                <a:latin typeface="Indie Flower"/>
                <a:ea typeface="Indie Flower"/>
                <a:cs typeface="Indie Flower"/>
                <a:sym typeface="Indie Flower"/>
              </a:rPr>
              <a:t>Participation</a:t>
            </a:r>
            <a:r>
              <a:rPr lang="en" sz="1400">
                <a:solidFill>
                  <a:schemeClr val="lt1"/>
                </a:solidFill>
                <a:latin typeface="Indie Flower"/>
                <a:ea typeface="Indie Flower"/>
                <a:cs typeface="Indie Flower"/>
                <a:sym typeface="Indie Flower"/>
              </a:rPr>
              <a:t>: Everyone should share at least one idea in each discussion.</a:t>
            </a:r>
          </a:p>
          <a:p>
            <a:pPr lvl="0">
              <a:spcBef>
                <a:spcPts val="0"/>
              </a:spcBef>
              <a:buNone/>
            </a:pPr>
            <a:r>
              <a:rPr b="1" lang="en" sz="1400">
                <a:solidFill>
                  <a:schemeClr val="lt1"/>
                </a:solidFill>
                <a:latin typeface="Indie Flower"/>
                <a:ea typeface="Indie Flower"/>
                <a:cs typeface="Indie Flower"/>
                <a:sym typeface="Indie Flower"/>
              </a:rPr>
              <a:t>Success</a:t>
            </a:r>
            <a:r>
              <a:rPr lang="en" sz="1400">
                <a:solidFill>
                  <a:schemeClr val="lt1"/>
                </a:solidFill>
                <a:latin typeface="Indie Flower"/>
                <a:ea typeface="Indie Flower"/>
                <a:cs typeface="Indie Flower"/>
                <a:sym typeface="Indie Flower"/>
              </a:rPr>
              <a:t>: If we cooperate we can have successful discussions!</a:t>
            </a:r>
            <a:r>
              <a:rPr lang="en" sz="1400"/>
              <a:t> </a:t>
            </a:r>
          </a:p>
          <a:p>
            <a:pPr lvl="0">
              <a:spcBef>
                <a:spcPts val="0"/>
              </a:spcBef>
              <a:buNone/>
            </a:pPr>
            <a:r>
              <a:t/>
            </a:r>
            <a:endParaRPr/>
          </a:p>
        </p:txBody>
      </p:sp>
      <p:pic>
        <p:nvPicPr>
          <p:cNvPr id="260" name="Shape 260"/>
          <p:cNvPicPr preferRelativeResize="0"/>
          <p:nvPr/>
        </p:nvPicPr>
        <p:blipFill>
          <a:blip r:embed="rId3">
            <a:alphaModFix/>
          </a:blip>
          <a:stretch>
            <a:fillRect/>
          </a:stretch>
        </p:blipFill>
        <p:spPr>
          <a:xfrm>
            <a:off x="991650" y="4002498"/>
            <a:ext cx="952025" cy="952000"/>
          </a:xfrm>
          <a:prstGeom prst="rect">
            <a:avLst/>
          </a:prstGeom>
          <a:noFill/>
          <a:ln>
            <a:noFill/>
          </a:ln>
        </p:spPr>
      </p:pic>
      <p:pic>
        <p:nvPicPr>
          <p:cNvPr id="261" name="Shape 261"/>
          <p:cNvPicPr preferRelativeResize="0"/>
          <p:nvPr/>
        </p:nvPicPr>
        <p:blipFill>
          <a:blip r:embed="rId4">
            <a:alphaModFix/>
          </a:blip>
          <a:stretch>
            <a:fillRect/>
          </a:stretch>
        </p:blipFill>
        <p:spPr>
          <a:xfrm>
            <a:off x="6627175" y="2842800"/>
            <a:ext cx="1930125" cy="2058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0124D"/>
        </a:solidFill>
      </p:bgPr>
    </p:bg>
    <p:spTree>
      <p:nvGrpSpPr>
        <p:cNvPr id="265" name="Shape 265"/>
        <p:cNvGrpSpPr/>
        <p:nvPr/>
      </p:nvGrpSpPr>
      <p:grpSpPr>
        <a:xfrm>
          <a:off x="0" y="0"/>
          <a:ext cx="0" cy="0"/>
          <a:chOff x="0" y="0"/>
          <a:chExt cx="0" cy="0"/>
        </a:xfrm>
      </p:grpSpPr>
      <p:sp>
        <p:nvSpPr>
          <p:cNvPr id="266" name="Shape 26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Round 1 Groups</a:t>
            </a:r>
          </a:p>
        </p:txBody>
      </p:sp>
      <p:sp>
        <p:nvSpPr>
          <p:cNvPr id="267" name="Shape 267"/>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Group 1: Marco Polo.  Be prepared to discuss his travels, the impact of his travels, and the character strengths his travels demonstrate.</a:t>
            </a:r>
          </a:p>
          <a:p>
            <a:pPr lvl="0">
              <a:spcBef>
                <a:spcPts val="0"/>
              </a:spcBef>
              <a:buNone/>
            </a:pPr>
            <a:r>
              <a:rPr lang="en">
                <a:solidFill>
                  <a:schemeClr val="lt1"/>
                </a:solidFill>
                <a:latin typeface="Indie Flower"/>
                <a:ea typeface="Indie Flower"/>
                <a:cs typeface="Indie Flower"/>
                <a:sym typeface="Indie Flower"/>
              </a:rPr>
              <a:t>Group 2: Ibn Battuta.  </a:t>
            </a:r>
            <a:r>
              <a:rPr lang="en">
                <a:solidFill>
                  <a:schemeClr val="lt1"/>
                </a:solidFill>
                <a:latin typeface="Indie Flower"/>
                <a:ea typeface="Indie Flower"/>
                <a:cs typeface="Indie Flower"/>
                <a:sym typeface="Indie Flower"/>
              </a:rPr>
              <a:t>Be prepared to discuss his travels, the impact of his travels, and the character strengths his travels demonstrate.</a:t>
            </a:r>
          </a:p>
          <a:p>
            <a:pPr lvl="0">
              <a:spcBef>
                <a:spcPts val="0"/>
              </a:spcBef>
              <a:buNone/>
            </a:pPr>
            <a:r>
              <a:rPr lang="en">
                <a:solidFill>
                  <a:schemeClr val="lt1"/>
                </a:solidFill>
                <a:latin typeface="Indie Flower"/>
                <a:ea typeface="Indie Flower"/>
                <a:cs typeface="Indie Flower"/>
                <a:sym typeface="Indie Flower"/>
              </a:rPr>
              <a:t>Group 3: Historians.  Be prepared to discuss evidence that Marco Polo and/or Ibn Battuta may have faked their travels and the character strengths that faking their travels would demonstrate.</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E29AA"/>
            </a:gs>
            <a:gs pos="100000">
              <a:srgbClr val="1E123D"/>
            </a:gs>
          </a:gsLst>
          <a:path path="circle">
            <a:fillToRect b="50%" l="50%" r="50%" t="50%"/>
          </a:path>
          <a:tileRect/>
        </a:gradFill>
      </p:bgPr>
    </p:bg>
    <p:spTree>
      <p:nvGrpSpPr>
        <p:cNvPr id="271" name="Shape 271"/>
        <p:cNvGrpSpPr/>
        <p:nvPr/>
      </p:nvGrpSpPr>
      <p:grpSpPr>
        <a:xfrm>
          <a:off x="0" y="0"/>
          <a:ext cx="0" cy="0"/>
          <a:chOff x="0" y="0"/>
          <a:chExt cx="0" cy="0"/>
        </a:xfrm>
      </p:grpSpPr>
      <p:sp>
        <p:nvSpPr>
          <p:cNvPr id="272" name="Shape 272"/>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Jigsaw</a:t>
            </a:r>
          </a:p>
        </p:txBody>
      </p:sp>
      <p:sp>
        <p:nvSpPr>
          <p:cNvPr id="273" name="Shape 273"/>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Now that you’re experts in your topic, it’s time to get together and debate!</a:t>
            </a:r>
          </a:p>
        </p:txBody>
      </p:sp>
      <p:pic>
        <p:nvPicPr>
          <p:cNvPr id="274" name="Shape 274"/>
          <p:cNvPicPr preferRelativeResize="0"/>
          <p:nvPr/>
        </p:nvPicPr>
        <p:blipFill>
          <a:blip r:embed="rId3">
            <a:alphaModFix/>
          </a:blip>
          <a:stretch>
            <a:fillRect/>
          </a:stretch>
        </p:blipFill>
        <p:spPr>
          <a:xfrm>
            <a:off x="2519550" y="1851150"/>
            <a:ext cx="4276726" cy="2895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E29AA"/>
            </a:gs>
            <a:gs pos="100000">
              <a:srgbClr val="1E123D"/>
            </a:gs>
          </a:gsLst>
          <a:path path="circle">
            <a:fillToRect b="50%" l="50%" r="50%" t="50%"/>
          </a:path>
          <a:tileRect/>
        </a:gradFill>
      </p:bgPr>
    </p:bg>
    <p:spTree>
      <p:nvGrpSpPr>
        <p:cNvPr id="278" name="Shape 278"/>
        <p:cNvGrpSpPr/>
        <p:nvPr/>
      </p:nvGrpSpPr>
      <p:grpSpPr>
        <a:xfrm>
          <a:off x="0" y="0"/>
          <a:ext cx="0" cy="0"/>
          <a:chOff x="0" y="0"/>
          <a:chExt cx="0" cy="0"/>
        </a:xfrm>
      </p:grpSpPr>
      <p:sp>
        <p:nvSpPr>
          <p:cNvPr id="279" name="Shape 279"/>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History is Written Down</a:t>
            </a:r>
          </a:p>
        </p:txBody>
      </p:sp>
      <p:sp>
        <p:nvSpPr>
          <p:cNvPr id="280" name="Shape 280"/>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Now that you’ve talked to different groups with assigned opinions, you get to decide your own opinion and write a paragraph about it.</a:t>
            </a:r>
          </a:p>
          <a:p>
            <a:pPr lvl="0">
              <a:spcBef>
                <a:spcPts val="0"/>
              </a:spcBef>
              <a:buNone/>
            </a:pPr>
            <a:r>
              <a:rPr lang="en">
                <a:solidFill>
                  <a:schemeClr val="lt1"/>
                </a:solidFill>
                <a:latin typeface="Indie Flower"/>
                <a:ea typeface="Indie Flower"/>
                <a:cs typeface="Indie Flower"/>
                <a:sym typeface="Indie Flower"/>
              </a:rPr>
              <a:t>Remember to support your opinion with evidence and include information about character strengths!</a:t>
            </a:r>
          </a:p>
        </p:txBody>
      </p:sp>
      <p:pic>
        <p:nvPicPr>
          <p:cNvPr id="281" name="Shape 281"/>
          <p:cNvPicPr preferRelativeResize="0"/>
          <p:nvPr/>
        </p:nvPicPr>
        <p:blipFill>
          <a:blip r:embed="rId3">
            <a:alphaModFix/>
          </a:blip>
          <a:stretch>
            <a:fillRect/>
          </a:stretch>
        </p:blipFill>
        <p:spPr>
          <a:xfrm>
            <a:off x="2789326" y="2446125"/>
            <a:ext cx="3808998" cy="25386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E29AA"/>
            </a:gs>
            <a:gs pos="100000">
              <a:srgbClr val="1E123D"/>
            </a:gs>
          </a:gsLst>
          <a:path path="circle">
            <a:fillToRect b="50%" l="50%" r="50%" t="50%"/>
          </a:path>
          <a:tileRect/>
        </a:gradFill>
      </p:bgPr>
    </p:bg>
    <p:spTree>
      <p:nvGrpSpPr>
        <p:cNvPr id="285" name="Shape 285"/>
        <p:cNvGrpSpPr/>
        <p:nvPr/>
      </p:nvGrpSpPr>
      <p:grpSpPr>
        <a:xfrm>
          <a:off x="0" y="0"/>
          <a:ext cx="0" cy="0"/>
          <a:chOff x="0" y="0"/>
          <a:chExt cx="0" cy="0"/>
        </a:xfrm>
      </p:grpSpPr>
      <p:sp>
        <p:nvSpPr>
          <p:cNvPr id="286" name="Shape 28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Let’s Groove!</a:t>
            </a:r>
          </a:p>
        </p:txBody>
      </p:sp>
      <p:sp>
        <p:nvSpPr>
          <p:cNvPr id="287" name="Shape 287"/>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en">
                <a:solidFill>
                  <a:schemeClr val="lt1"/>
                </a:solidFill>
                <a:latin typeface="Indie Flower"/>
                <a:ea typeface="Indie Flower"/>
                <a:cs typeface="Indie Flower"/>
                <a:sym typeface="Indie Flower"/>
              </a:rPr>
              <a:t>At home, find a song that you can relate to one of the following:</a:t>
            </a:r>
          </a:p>
          <a:p>
            <a:pPr indent="-342900" lvl="0" marL="457200" rtl="0">
              <a:spcBef>
                <a:spcPts val="0"/>
              </a:spcBef>
              <a:spcAft>
                <a:spcPts val="0"/>
              </a:spcAft>
              <a:buClr>
                <a:schemeClr val="lt1"/>
              </a:buClr>
              <a:buSzPts val="1800"/>
              <a:buFont typeface="Indie Flower"/>
              <a:buChar char="●"/>
            </a:pPr>
            <a:r>
              <a:rPr lang="en">
                <a:solidFill>
                  <a:schemeClr val="lt1"/>
                </a:solidFill>
                <a:latin typeface="Indie Flower"/>
                <a:ea typeface="Indie Flower"/>
                <a:cs typeface="Indie Flower"/>
                <a:sym typeface="Indie Flower"/>
              </a:rPr>
              <a:t>Exploration</a:t>
            </a:r>
          </a:p>
          <a:p>
            <a:pPr indent="-342900" lvl="0" marL="457200" rtl="0">
              <a:spcBef>
                <a:spcPts val="0"/>
              </a:spcBef>
              <a:spcAft>
                <a:spcPts val="0"/>
              </a:spcAft>
              <a:buClr>
                <a:schemeClr val="lt1"/>
              </a:buClr>
              <a:buSzPts val="1800"/>
              <a:buFont typeface="Indie Flower"/>
              <a:buChar char="●"/>
            </a:pPr>
            <a:r>
              <a:rPr lang="en">
                <a:solidFill>
                  <a:schemeClr val="lt1"/>
                </a:solidFill>
                <a:latin typeface="Indie Flower"/>
                <a:ea typeface="Indie Flower"/>
                <a:cs typeface="Indie Flower"/>
                <a:sym typeface="Indie Flower"/>
              </a:rPr>
              <a:t>Making Up Stories/Telling Lies</a:t>
            </a:r>
          </a:p>
          <a:p>
            <a:pPr indent="-342900" lvl="0" marL="457200" rtl="0">
              <a:spcBef>
                <a:spcPts val="0"/>
              </a:spcBef>
              <a:buClr>
                <a:schemeClr val="lt1"/>
              </a:buClr>
              <a:buSzPts val="1800"/>
              <a:buFont typeface="Indie Flower"/>
              <a:buChar char="●"/>
            </a:pPr>
            <a:r>
              <a:rPr lang="en">
                <a:solidFill>
                  <a:schemeClr val="lt1"/>
                </a:solidFill>
                <a:latin typeface="Indie Flower"/>
                <a:ea typeface="Indie Flower"/>
                <a:cs typeface="Indie Flower"/>
                <a:sym typeface="Indie Flower"/>
              </a:rPr>
              <a:t>Character Strengths</a:t>
            </a:r>
          </a:p>
          <a:p>
            <a:pPr lvl="0">
              <a:spcBef>
                <a:spcPts val="0"/>
              </a:spcBef>
              <a:buNone/>
            </a:pPr>
            <a:r>
              <a:rPr lang="en">
                <a:solidFill>
                  <a:schemeClr val="lt1"/>
                </a:solidFill>
                <a:latin typeface="Indie Flower"/>
                <a:ea typeface="Indie Flower"/>
                <a:cs typeface="Indie Flower"/>
                <a:sym typeface="Indie Flower"/>
              </a:rPr>
              <a:t>Share a link to a YouTube video of the song you chose on Twitter with #edu35101 and tell us why you chose it</a:t>
            </a:r>
            <a:r>
              <a:rPr lang="en"/>
              <a:t>.  </a:t>
            </a:r>
          </a:p>
        </p:txBody>
      </p:sp>
      <p:pic>
        <p:nvPicPr>
          <p:cNvPr id="288" name="Shape 288"/>
          <p:cNvPicPr preferRelativeResize="0"/>
          <p:nvPr/>
        </p:nvPicPr>
        <p:blipFill>
          <a:blip r:embed="rId3">
            <a:alphaModFix/>
          </a:blip>
          <a:stretch>
            <a:fillRect/>
          </a:stretch>
        </p:blipFill>
        <p:spPr>
          <a:xfrm>
            <a:off x="5204475" y="3384925"/>
            <a:ext cx="2556324" cy="1533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2" name="Shape 292"/>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1C232"/>
        </a:solidFill>
      </p:bgPr>
    </p:bg>
    <p:spTree>
      <p:nvGrpSpPr>
        <p:cNvPr id="296" name="Shape 296"/>
        <p:cNvGrpSpPr/>
        <p:nvPr/>
      </p:nvGrpSpPr>
      <p:grpSpPr>
        <a:xfrm>
          <a:off x="0" y="0"/>
          <a:ext cx="0" cy="0"/>
          <a:chOff x="0" y="0"/>
          <a:chExt cx="0" cy="0"/>
        </a:xfrm>
      </p:grpSpPr>
      <p:pic>
        <p:nvPicPr>
          <p:cNvPr id="297" name="Shape 297"/>
          <p:cNvPicPr preferRelativeResize="0"/>
          <p:nvPr/>
        </p:nvPicPr>
        <p:blipFill>
          <a:blip r:embed="rId3">
            <a:alphaModFix/>
          </a:blip>
          <a:stretch>
            <a:fillRect/>
          </a:stretch>
        </p:blipFill>
        <p:spPr>
          <a:xfrm>
            <a:off x="886425" y="3148325"/>
            <a:ext cx="3193124" cy="1796125"/>
          </a:xfrm>
          <a:prstGeom prst="rect">
            <a:avLst/>
          </a:prstGeom>
          <a:noFill/>
          <a:ln>
            <a:noFill/>
          </a:ln>
        </p:spPr>
      </p:pic>
      <p:sp>
        <p:nvSpPr>
          <p:cNvPr id="298" name="Shape 298"/>
          <p:cNvSpPr txBox="1"/>
          <p:nvPr/>
        </p:nvSpPr>
        <p:spPr>
          <a:xfrm>
            <a:off x="116700" y="104975"/>
            <a:ext cx="8910600" cy="746400"/>
          </a:xfrm>
          <a:prstGeom prst="rect">
            <a:avLst/>
          </a:prstGeom>
          <a:noFill/>
          <a:ln>
            <a:noFill/>
          </a:ln>
        </p:spPr>
        <p:txBody>
          <a:bodyPr anchorCtr="0" anchor="t" bIns="91425" lIns="91425" rIns="91425" wrap="square" tIns="91425">
            <a:noAutofit/>
          </a:bodyPr>
          <a:lstStyle/>
          <a:p>
            <a:pPr lvl="0" algn="ctr">
              <a:spcBef>
                <a:spcPts val="0"/>
              </a:spcBef>
              <a:buNone/>
            </a:pPr>
            <a:r>
              <a:rPr b="1" lang="en" sz="3600" u="sng">
                <a:latin typeface="Stardos Stencil"/>
                <a:ea typeface="Stardos Stencil"/>
                <a:cs typeface="Stardos Stencil"/>
                <a:sym typeface="Stardos Stencil"/>
              </a:rPr>
              <a:t>What</a:t>
            </a:r>
            <a:r>
              <a:rPr b="1" lang="en" sz="3600">
                <a:latin typeface="Stardos Stencil"/>
                <a:ea typeface="Stardos Stencil"/>
                <a:cs typeface="Stardos Stencil"/>
                <a:sym typeface="Stardos Stencil"/>
              </a:rPr>
              <a:t> </a:t>
            </a:r>
            <a:r>
              <a:rPr b="1" lang="en" sz="3600" u="sng">
                <a:latin typeface="Stardos Stencil"/>
                <a:ea typeface="Stardos Stencil"/>
                <a:cs typeface="Stardos Stencil"/>
                <a:sym typeface="Stardos Stencil"/>
              </a:rPr>
              <a:t>is</a:t>
            </a:r>
            <a:r>
              <a:rPr b="1" lang="en" sz="3600">
                <a:latin typeface="Stardos Stencil"/>
                <a:ea typeface="Stardos Stencil"/>
                <a:cs typeface="Stardos Stencil"/>
                <a:sym typeface="Stardos Stencil"/>
              </a:rPr>
              <a:t>  </a:t>
            </a:r>
            <a:r>
              <a:rPr b="1" lang="en" sz="3600" u="sng">
                <a:latin typeface="Stardos Stencil"/>
                <a:ea typeface="Stardos Stencil"/>
                <a:cs typeface="Stardos Stencil"/>
                <a:sym typeface="Stardos Stencil"/>
              </a:rPr>
              <a:t>Misleading</a:t>
            </a:r>
            <a:r>
              <a:rPr b="1" lang="en" sz="3600">
                <a:latin typeface="Stardos Stencil"/>
                <a:ea typeface="Stardos Stencil"/>
                <a:cs typeface="Stardos Stencil"/>
                <a:sym typeface="Stardos Stencil"/>
              </a:rPr>
              <a:t> </a:t>
            </a:r>
            <a:r>
              <a:rPr b="1" lang="en" sz="3600" u="sng">
                <a:latin typeface="Stardos Stencil"/>
                <a:ea typeface="Stardos Stencil"/>
                <a:cs typeface="Stardos Stencil"/>
                <a:sym typeface="Stardos Stencil"/>
              </a:rPr>
              <a:t>(Fake)</a:t>
            </a:r>
            <a:r>
              <a:rPr b="1" lang="en" sz="3600">
                <a:latin typeface="Stardos Stencil"/>
                <a:ea typeface="Stardos Stencil"/>
                <a:cs typeface="Stardos Stencil"/>
                <a:sym typeface="Stardos Stencil"/>
              </a:rPr>
              <a:t> </a:t>
            </a:r>
            <a:r>
              <a:rPr b="1" lang="en" sz="3600" u="sng">
                <a:latin typeface="Stardos Stencil"/>
                <a:ea typeface="Stardos Stencil"/>
                <a:cs typeface="Stardos Stencil"/>
                <a:sym typeface="Stardos Stencil"/>
              </a:rPr>
              <a:t>News?</a:t>
            </a:r>
          </a:p>
        </p:txBody>
      </p:sp>
      <p:pic>
        <p:nvPicPr>
          <p:cNvPr id="299" name="Shape 299"/>
          <p:cNvPicPr preferRelativeResize="0"/>
          <p:nvPr/>
        </p:nvPicPr>
        <p:blipFill>
          <a:blip r:embed="rId4">
            <a:alphaModFix/>
          </a:blip>
          <a:stretch>
            <a:fillRect/>
          </a:stretch>
        </p:blipFill>
        <p:spPr>
          <a:xfrm>
            <a:off x="5421575" y="851375"/>
            <a:ext cx="3512475" cy="4213076"/>
          </a:xfrm>
          <a:prstGeom prst="rect">
            <a:avLst/>
          </a:prstGeom>
          <a:noFill/>
          <a:ln>
            <a:noFill/>
          </a:ln>
        </p:spPr>
      </p:pic>
      <p:sp>
        <p:nvSpPr>
          <p:cNvPr id="300" name="Shape 300"/>
          <p:cNvSpPr txBox="1"/>
          <p:nvPr/>
        </p:nvSpPr>
        <p:spPr>
          <a:xfrm>
            <a:off x="396625" y="980300"/>
            <a:ext cx="4467000" cy="1526700"/>
          </a:xfrm>
          <a:prstGeom prst="rect">
            <a:avLst/>
          </a:prstGeom>
          <a:noFill/>
          <a:ln>
            <a:noFill/>
          </a:ln>
        </p:spPr>
        <p:txBody>
          <a:bodyPr anchorCtr="0" anchor="t" bIns="91425" lIns="91425" rIns="91425" wrap="square" tIns="91425">
            <a:noAutofit/>
          </a:bodyPr>
          <a:lstStyle/>
          <a:p>
            <a:pPr lvl="0">
              <a:spcBef>
                <a:spcPts val="0"/>
              </a:spcBef>
              <a:buNone/>
            </a:pPr>
            <a:r>
              <a:rPr lang="en" sz="1800">
                <a:latin typeface="Cambria"/>
                <a:ea typeface="Cambria"/>
                <a:cs typeface="Cambria"/>
                <a:sym typeface="Cambria"/>
              </a:rPr>
              <a:t>False stories that appear to be news and are spread on the internet or using other media (television). These stories become popular very quickly and are viewed by millions of people. </a:t>
            </a:r>
          </a:p>
          <a:p>
            <a:pPr lvl="0">
              <a:spcBef>
                <a:spcPts val="0"/>
              </a:spcBef>
              <a:buNone/>
            </a:pPr>
            <a:r>
              <a:t/>
            </a:r>
            <a:endParaRPr/>
          </a:p>
        </p:txBody>
      </p:sp>
      <p:sp>
        <p:nvSpPr>
          <p:cNvPr id="301" name="Shape 301"/>
          <p:cNvSpPr txBox="1"/>
          <p:nvPr/>
        </p:nvSpPr>
        <p:spPr>
          <a:xfrm>
            <a:off x="244925" y="2507600"/>
            <a:ext cx="4805400" cy="361500"/>
          </a:xfrm>
          <a:prstGeom prst="rect">
            <a:avLst/>
          </a:prstGeom>
          <a:noFill/>
          <a:ln>
            <a:noFill/>
          </a:ln>
        </p:spPr>
        <p:txBody>
          <a:bodyPr anchorCtr="0" anchor="t" bIns="91425" lIns="91425" rIns="91425" wrap="square" tIns="91425">
            <a:noAutofit/>
          </a:bodyPr>
          <a:lstStyle/>
          <a:p>
            <a:pPr lvl="0" algn="ctr">
              <a:spcBef>
                <a:spcPts val="0"/>
              </a:spcBef>
              <a:buNone/>
            </a:pPr>
            <a:r>
              <a:rPr lang="en" u="sng">
                <a:hlinkClick r:id="rId5"/>
              </a:rPr>
              <a:t>https://www.youtube.com/watch?v=icCdAl6TvNM</a:t>
            </a:r>
            <a:r>
              <a:rPr lang="en"/>
              <a:t> </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FE9FB"/>
            </a:gs>
            <a:gs pos="100000">
              <a:srgbClr val="6E9BE7"/>
            </a:gs>
          </a:gsLst>
          <a:lin ang="5400012" scaled="0"/>
        </a:gradFill>
      </p:bgPr>
    </p:bg>
    <p:spTree>
      <p:nvGrpSpPr>
        <p:cNvPr id="305" name="Shape 305"/>
        <p:cNvGrpSpPr/>
        <p:nvPr/>
      </p:nvGrpSpPr>
      <p:grpSpPr>
        <a:xfrm>
          <a:off x="0" y="0"/>
          <a:ext cx="0" cy="0"/>
          <a:chOff x="0" y="0"/>
          <a:chExt cx="0" cy="0"/>
        </a:xfrm>
      </p:grpSpPr>
      <p:sp>
        <p:nvSpPr>
          <p:cNvPr id="306" name="Shape 306"/>
          <p:cNvSpPr txBox="1"/>
          <p:nvPr/>
        </p:nvSpPr>
        <p:spPr>
          <a:xfrm>
            <a:off x="0" y="0"/>
            <a:ext cx="9144000" cy="1049700"/>
          </a:xfrm>
          <a:prstGeom prst="rect">
            <a:avLst/>
          </a:prstGeom>
          <a:noFill/>
          <a:ln>
            <a:noFill/>
          </a:ln>
        </p:spPr>
        <p:txBody>
          <a:bodyPr anchorCtr="0" anchor="ctr" bIns="91425" lIns="91425" rIns="91425" wrap="square" tIns="91425">
            <a:noAutofit/>
          </a:bodyPr>
          <a:lstStyle/>
          <a:p>
            <a:pPr lvl="0" rtl="0" algn="ctr">
              <a:spcBef>
                <a:spcPts val="0"/>
              </a:spcBef>
              <a:buNone/>
            </a:pPr>
            <a:r>
              <a:rPr b="1" lang="en" sz="3200" u="sng">
                <a:solidFill>
                  <a:schemeClr val="dk1"/>
                </a:solidFill>
                <a:latin typeface="Stardos Stencil"/>
                <a:ea typeface="Stardos Stencil"/>
                <a:cs typeface="Stardos Stencil"/>
                <a:sym typeface="Stardos Stencil"/>
              </a:rPr>
              <a:t>What</a:t>
            </a:r>
            <a:r>
              <a:rPr b="1" lang="en" sz="3200">
                <a:solidFill>
                  <a:schemeClr val="dk1"/>
                </a:solidFill>
                <a:latin typeface="Stardos Stencil"/>
                <a:ea typeface="Stardos Stencil"/>
                <a:cs typeface="Stardos Stencil"/>
                <a:sym typeface="Stardos Stencil"/>
              </a:rPr>
              <a:t> </a:t>
            </a:r>
            <a:r>
              <a:rPr b="1" lang="en" sz="3200" u="sng">
                <a:solidFill>
                  <a:schemeClr val="dk1"/>
                </a:solidFill>
                <a:latin typeface="Stardos Stencil"/>
                <a:ea typeface="Stardos Stencil"/>
                <a:cs typeface="Stardos Stencil"/>
                <a:sym typeface="Stardos Stencil"/>
              </a:rPr>
              <a:t>is</a:t>
            </a:r>
            <a:r>
              <a:rPr b="1" lang="en" sz="3200">
                <a:solidFill>
                  <a:schemeClr val="dk1"/>
                </a:solidFill>
                <a:latin typeface="Stardos Stencil"/>
                <a:ea typeface="Stardos Stencil"/>
                <a:cs typeface="Stardos Stencil"/>
                <a:sym typeface="Stardos Stencil"/>
              </a:rPr>
              <a:t>  </a:t>
            </a:r>
            <a:r>
              <a:rPr b="1" lang="en" sz="3200" u="sng">
                <a:solidFill>
                  <a:schemeClr val="dk1"/>
                </a:solidFill>
                <a:latin typeface="Stardos Stencil"/>
                <a:ea typeface="Stardos Stencil"/>
                <a:cs typeface="Stardos Stencil"/>
                <a:sym typeface="Stardos Stencil"/>
              </a:rPr>
              <a:t>the</a:t>
            </a:r>
            <a:r>
              <a:rPr b="1" lang="en" sz="3200">
                <a:solidFill>
                  <a:schemeClr val="dk1"/>
                </a:solidFill>
                <a:latin typeface="Stardos Stencil"/>
                <a:ea typeface="Stardos Stencil"/>
                <a:cs typeface="Stardos Stencil"/>
                <a:sym typeface="Stardos Stencil"/>
              </a:rPr>
              <a:t> </a:t>
            </a:r>
            <a:r>
              <a:rPr b="1" lang="en" sz="3200" u="sng">
                <a:solidFill>
                  <a:schemeClr val="dk1"/>
                </a:solidFill>
                <a:latin typeface="Stardos Stencil"/>
                <a:ea typeface="Stardos Stencil"/>
                <a:cs typeface="Stardos Stencil"/>
                <a:sym typeface="Stardos Stencil"/>
              </a:rPr>
              <a:t>point</a:t>
            </a:r>
            <a:r>
              <a:rPr b="1" lang="en" sz="3200">
                <a:solidFill>
                  <a:schemeClr val="dk1"/>
                </a:solidFill>
                <a:latin typeface="Stardos Stencil"/>
                <a:ea typeface="Stardos Stencil"/>
                <a:cs typeface="Stardos Stencil"/>
                <a:sym typeface="Stardos Stencil"/>
              </a:rPr>
              <a:t> </a:t>
            </a:r>
            <a:r>
              <a:rPr b="1" lang="en" sz="3200" u="sng">
                <a:solidFill>
                  <a:schemeClr val="dk1"/>
                </a:solidFill>
                <a:latin typeface="Stardos Stencil"/>
                <a:ea typeface="Stardos Stencil"/>
                <a:cs typeface="Stardos Stencil"/>
                <a:sym typeface="Stardos Stencil"/>
              </a:rPr>
              <a:t>of</a:t>
            </a:r>
            <a:r>
              <a:rPr b="1" lang="en" sz="3200">
                <a:solidFill>
                  <a:schemeClr val="dk1"/>
                </a:solidFill>
                <a:latin typeface="Stardos Stencil"/>
                <a:ea typeface="Stardos Stencil"/>
                <a:cs typeface="Stardos Stencil"/>
                <a:sym typeface="Stardos Stencil"/>
              </a:rPr>
              <a:t> </a:t>
            </a:r>
            <a:r>
              <a:rPr b="1" lang="en" sz="3200" u="sng">
                <a:solidFill>
                  <a:schemeClr val="dk1"/>
                </a:solidFill>
                <a:latin typeface="Stardos Stencil"/>
                <a:ea typeface="Stardos Stencil"/>
                <a:cs typeface="Stardos Stencil"/>
                <a:sym typeface="Stardos Stencil"/>
              </a:rPr>
              <a:t>Misleading</a:t>
            </a:r>
            <a:r>
              <a:rPr b="1" lang="en" sz="3200">
                <a:solidFill>
                  <a:schemeClr val="dk1"/>
                </a:solidFill>
                <a:latin typeface="Stardos Stencil"/>
                <a:ea typeface="Stardos Stencil"/>
                <a:cs typeface="Stardos Stencil"/>
                <a:sym typeface="Stardos Stencil"/>
              </a:rPr>
              <a:t> </a:t>
            </a:r>
            <a:r>
              <a:rPr b="1" lang="en" sz="3200" u="sng">
                <a:solidFill>
                  <a:schemeClr val="dk1"/>
                </a:solidFill>
                <a:latin typeface="Stardos Stencil"/>
                <a:ea typeface="Stardos Stencil"/>
                <a:cs typeface="Stardos Stencil"/>
                <a:sym typeface="Stardos Stencil"/>
              </a:rPr>
              <a:t>(Fake)</a:t>
            </a:r>
            <a:r>
              <a:rPr b="1" lang="en" sz="3200">
                <a:solidFill>
                  <a:schemeClr val="dk1"/>
                </a:solidFill>
                <a:latin typeface="Stardos Stencil"/>
                <a:ea typeface="Stardos Stencil"/>
                <a:cs typeface="Stardos Stencil"/>
                <a:sym typeface="Stardos Stencil"/>
              </a:rPr>
              <a:t> </a:t>
            </a:r>
            <a:r>
              <a:rPr b="1" lang="en" sz="3200" u="sng">
                <a:solidFill>
                  <a:schemeClr val="dk1"/>
                </a:solidFill>
                <a:latin typeface="Stardos Stencil"/>
                <a:ea typeface="Stardos Stencil"/>
                <a:cs typeface="Stardos Stencil"/>
                <a:sym typeface="Stardos Stencil"/>
              </a:rPr>
              <a:t>News?</a:t>
            </a:r>
          </a:p>
        </p:txBody>
      </p:sp>
      <p:sp>
        <p:nvSpPr>
          <p:cNvPr id="307" name="Shape 307"/>
          <p:cNvSpPr/>
          <p:nvPr/>
        </p:nvSpPr>
        <p:spPr>
          <a:xfrm>
            <a:off x="723150" y="1166325"/>
            <a:ext cx="2099400" cy="1282800"/>
          </a:xfrm>
          <a:prstGeom prst="flowChartAlternateProcess">
            <a:avLst/>
          </a:prstGeom>
          <a:no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rtl="0" algn="ctr">
              <a:spcBef>
                <a:spcPts val="0"/>
              </a:spcBef>
              <a:buNone/>
            </a:pPr>
            <a:r>
              <a:rPr b="1" lang="en" sz="3000">
                <a:latin typeface="Playfair Display"/>
                <a:ea typeface="Playfair Display"/>
                <a:cs typeface="Playfair Display"/>
                <a:sym typeface="Playfair Display"/>
              </a:rPr>
              <a:t>MONEY</a:t>
            </a:r>
            <a:r>
              <a:rPr lang="en" sz="2400">
                <a:latin typeface="Playfair Display"/>
                <a:ea typeface="Playfair Display"/>
                <a:cs typeface="Playfair Display"/>
                <a:sym typeface="Playfair Display"/>
              </a:rPr>
              <a:t> </a:t>
            </a:r>
          </a:p>
        </p:txBody>
      </p:sp>
      <p:sp>
        <p:nvSpPr>
          <p:cNvPr id="308" name="Shape 308"/>
          <p:cNvSpPr/>
          <p:nvPr/>
        </p:nvSpPr>
        <p:spPr>
          <a:xfrm>
            <a:off x="3528913" y="1166325"/>
            <a:ext cx="2099400" cy="1282800"/>
          </a:xfrm>
          <a:prstGeom prst="flowChartAlternateProcess">
            <a:avLst/>
          </a:prstGeom>
          <a:no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rtl="0" algn="ctr">
              <a:spcBef>
                <a:spcPts val="0"/>
              </a:spcBef>
              <a:buNone/>
            </a:pPr>
            <a:r>
              <a:rPr b="1" lang="en" sz="2700">
                <a:latin typeface="Playfair Display"/>
                <a:ea typeface="Playfair Display"/>
                <a:cs typeface="Playfair Display"/>
                <a:sym typeface="Playfair Display"/>
              </a:rPr>
              <a:t>POLITICS/</a:t>
            </a:r>
          </a:p>
          <a:p>
            <a:pPr lvl="0" rtl="0" algn="ctr">
              <a:spcBef>
                <a:spcPts val="0"/>
              </a:spcBef>
              <a:buNone/>
            </a:pPr>
            <a:r>
              <a:rPr b="1" lang="en" sz="2700">
                <a:latin typeface="Playfair Display"/>
                <a:ea typeface="Playfair Display"/>
                <a:cs typeface="Playfair Display"/>
                <a:sym typeface="Playfair Display"/>
              </a:rPr>
              <a:t>POWER</a:t>
            </a:r>
            <a:r>
              <a:rPr b="1" lang="en" sz="2400">
                <a:solidFill>
                  <a:srgbClr val="6AA84F"/>
                </a:solidFill>
                <a:latin typeface="Playfair Display"/>
                <a:ea typeface="Playfair Display"/>
                <a:cs typeface="Playfair Display"/>
                <a:sym typeface="Playfair Display"/>
              </a:rPr>
              <a:t> </a:t>
            </a:r>
          </a:p>
        </p:txBody>
      </p:sp>
      <p:sp>
        <p:nvSpPr>
          <p:cNvPr id="309" name="Shape 309"/>
          <p:cNvSpPr/>
          <p:nvPr/>
        </p:nvSpPr>
        <p:spPr>
          <a:xfrm>
            <a:off x="6334675" y="3255550"/>
            <a:ext cx="2099400" cy="1282800"/>
          </a:xfrm>
          <a:prstGeom prst="flowChartAlternateProcess">
            <a:avLst/>
          </a:prstGeom>
          <a:no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rtl="0" algn="ctr">
              <a:spcBef>
                <a:spcPts val="0"/>
              </a:spcBef>
              <a:buNone/>
            </a:pPr>
            <a:r>
              <a:rPr b="1" lang="en" sz="3000">
                <a:latin typeface="Playfair Display"/>
                <a:ea typeface="Playfair Display"/>
                <a:cs typeface="Playfair Display"/>
                <a:sym typeface="Playfair Display"/>
              </a:rPr>
              <a:t>PASSION</a:t>
            </a:r>
            <a:r>
              <a:rPr lang="en" sz="3000">
                <a:latin typeface="Playfair Display"/>
                <a:ea typeface="Playfair Display"/>
                <a:cs typeface="Playfair Display"/>
                <a:sym typeface="Playfair Display"/>
              </a:rPr>
              <a:t> </a:t>
            </a:r>
          </a:p>
        </p:txBody>
      </p:sp>
      <p:sp>
        <p:nvSpPr>
          <p:cNvPr id="310" name="Shape 310"/>
          <p:cNvSpPr/>
          <p:nvPr/>
        </p:nvSpPr>
        <p:spPr>
          <a:xfrm>
            <a:off x="3045300" y="3255550"/>
            <a:ext cx="2203500" cy="1282800"/>
          </a:xfrm>
          <a:prstGeom prst="flowChartAlternateProcess">
            <a:avLst/>
          </a:prstGeom>
          <a:no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rtl="0" algn="ctr">
              <a:spcBef>
                <a:spcPts val="0"/>
              </a:spcBef>
              <a:buNone/>
            </a:pPr>
            <a:r>
              <a:rPr b="1" lang="en" sz="2400">
                <a:latin typeface="Playfair Display"/>
                <a:ea typeface="Playfair Display"/>
                <a:cs typeface="Playfair Display"/>
                <a:sym typeface="Playfair Display"/>
              </a:rPr>
              <a:t>MISINFORM</a:t>
            </a:r>
            <a:r>
              <a:rPr lang="en" sz="2400">
                <a:latin typeface="Playfair Display"/>
                <a:ea typeface="Playfair Display"/>
                <a:cs typeface="Playfair Display"/>
                <a:sym typeface="Playfair Display"/>
              </a:rPr>
              <a:t> </a:t>
            </a:r>
          </a:p>
        </p:txBody>
      </p:sp>
      <p:sp>
        <p:nvSpPr>
          <p:cNvPr id="311" name="Shape 311"/>
          <p:cNvSpPr/>
          <p:nvPr/>
        </p:nvSpPr>
        <p:spPr>
          <a:xfrm>
            <a:off x="6334675" y="1166325"/>
            <a:ext cx="2099400" cy="1282800"/>
          </a:xfrm>
          <a:prstGeom prst="flowChartAlternateProcess">
            <a:avLst/>
          </a:prstGeom>
          <a:no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rtl="0" algn="ctr">
              <a:spcBef>
                <a:spcPts val="0"/>
              </a:spcBef>
              <a:buNone/>
            </a:pPr>
            <a:r>
              <a:rPr b="1" lang="en" sz="2900">
                <a:latin typeface="Playfair Display"/>
                <a:ea typeface="Playfair Display"/>
                <a:cs typeface="Playfair Display"/>
                <a:sym typeface="Playfair Display"/>
              </a:rPr>
              <a:t>HUMOR/</a:t>
            </a:r>
          </a:p>
          <a:p>
            <a:pPr lvl="0" rtl="0" algn="ctr">
              <a:spcBef>
                <a:spcPts val="0"/>
              </a:spcBef>
              <a:buNone/>
            </a:pPr>
            <a:r>
              <a:rPr b="1" lang="en" sz="2900">
                <a:latin typeface="Playfair Display"/>
                <a:ea typeface="Playfair Display"/>
                <a:cs typeface="Playfair Display"/>
                <a:sym typeface="Playfair Display"/>
              </a:rPr>
              <a:t>FUN</a:t>
            </a:r>
          </a:p>
        </p:txBody>
      </p:sp>
      <p:sp>
        <p:nvSpPr>
          <p:cNvPr id="312" name="Shape 312"/>
          <p:cNvSpPr/>
          <p:nvPr/>
        </p:nvSpPr>
        <p:spPr>
          <a:xfrm>
            <a:off x="2950800" y="1679500"/>
            <a:ext cx="385200" cy="221700"/>
          </a:xfrm>
          <a:prstGeom prst="rightArrow">
            <a:avLst>
              <a:gd fmla="val 50000" name="adj1"/>
              <a:gd fmla="val 50000" name="adj2"/>
            </a:avLst>
          </a:prstGeom>
          <a:solidFill>
            <a:srgbClr val="D5A6BD"/>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313" name="Shape 313"/>
          <p:cNvSpPr/>
          <p:nvPr/>
        </p:nvSpPr>
        <p:spPr>
          <a:xfrm>
            <a:off x="5788888" y="1696875"/>
            <a:ext cx="385200" cy="221700"/>
          </a:xfrm>
          <a:prstGeom prst="rightArrow">
            <a:avLst>
              <a:gd fmla="val 50000" name="adj1"/>
              <a:gd fmla="val 50000" name="adj2"/>
            </a:avLst>
          </a:prstGeom>
          <a:solidFill>
            <a:srgbClr val="D5A6BD"/>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314" name="Shape 314"/>
          <p:cNvSpPr/>
          <p:nvPr/>
        </p:nvSpPr>
        <p:spPr>
          <a:xfrm rot="5400000">
            <a:off x="7191775" y="2741488"/>
            <a:ext cx="385200" cy="221700"/>
          </a:xfrm>
          <a:prstGeom prst="rightArrow">
            <a:avLst>
              <a:gd fmla="val 50000" name="adj1"/>
              <a:gd fmla="val 50000" name="adj2"/>
            </a:avLst>
          </a:prstGeom>
          <a:solidFill>
            <a:srgbClr val="D5A6BD"/>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315" name="Shape 315"/>
          <p:cNvSpPr/>
          <p:nvPr/>
        </p:nvSpPr>
        <p:spPr>
          <a:xfrm rot="10800000">
            <a:off x="5552500" y="3786100"/>
            <a:ext cx="385200" cy="221700"/>
          </a:xfrm>
          <a:prstGeom prst="rightArrow">
            <a:avLst>
              <a:gd fmla="val 50000" name="adj1"/>
              <a:gd fmla="val 50000" name="adj2"/>
            </a:avLst>
          </a:prstGeom>
          <a:solidFill>
            <a:srgbClr val="D5A6BD"/>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pic>
        <p:nvPicPr>
          <p:cNvPr id="316" name="Shape 316"/>
          <p:cNvPicPr preferRelativeResize="0"/>
          <p:nvPr/>
        </p:nvPicPr>
        <p:blipFill>
          <a:blip r:embed="rId3">
            <a:alphaModFix/>
          </a:blip>
          <a:stretch>
            <a:fillRect/>
          </a:stretch>
        </p:blipFill>
        <p:spPr>
          <a:xfrm>
            <a:off x="93925" y="2729050"/>
            <a:ext cx="1457300" cy="1865500"/>
          </a:xfrm>
          <a:prstGeom prst="rect">
            <a:avLst/>
          </a:prstGeom>
          <a:noFill/>
          <a:ln>
            <a:noFill/>
          </a:ln>
        </p:spPr>
      </p:pic>
      <p:pic>
        <p:nvPicPr>
          <p:cNvPr id="317" name="Shape 317"/>
          <p:cNvPicPr preferRelativeResize="0"/>
          <p:nvPr/>
        </p:nvPicPr>
        <p:blipFill>
          <a:blip r:embed="rId4">
            <a:alphaModFix amt="10000"/>
          </a:blip>
          <a:stretch>
            <a:fillRect/>
          </a:stretch>
        </p:blipFill>
        <p:spPr>
          <a:xfrm>
            <a:off x="1154700" y="0"/>
            <a:ext cx="6659724" cy="5143500"/>
          </a:xfrm>
          <a:prstGeom prst="rect">
            <a:avLst/>
          </a:prstGeom>
          <a:noFill/>
          <a:ln>
            <a:noFill/>
          </a:ln>
        </p:spPr>
      </p:pic>
      <p:pic>
        <p:nvPicPr>
          <p:cNvPr id="318" name="Shape 318"/>
          <p:cNvPicPr preferRelativeResize="0"/>
          <p:nvPr/>
        </p:nvPicPr>
        <p:blipFill>
          <a:blip r:embed="rId5">
            <a:alphaModFix/>
          </a:blip>
          <a:stretch>
            <a:fillRect/>
          </a:stretch>
        </p:blipFill>
        <p:spPr>
          <a:xfrm rot="870239">
            <a:off x="7684288" y="2083742"/>
            <a:ext cx="1352525" cy="13525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DDDDD"/>
            </a:gs>
            <a:gs pos="100000">
              <a:srgbClr val="919191"/>
            </a:gs>
          </a:gsLst>
          <a:path path="circle">
            <a:fillToRect b="50%" l="50%" r="50%" t="50%"/>
          </a:path>
          <a:tileRect/>
        </a:gradFill>
      </p:bgPr>
    </p:bg>
    <p:spTree>
      <p:nvGrpSpPr>
        <p:cNvPr id="72" name="Shape 72"/>
        <p:cNvGrpSpPr/>
        <p:nvPr/>
      </p:nvGrpSpPr>
      <p:grpSpPr>
        <a:xfrm>
          <a:off x="0" y="0"/>
          <a:ext cx="0" cy="0"/>
          <a:chOff x="0" y="0"/>
          <a:chExt cx="0" cy="0"/>
        </a:xfrm>
      </p:grpSpPr>
      <p:sp>
        <p:nvSpPr>
          <p:cNvPr id="73" name="Shape 73"/>
          <p:cNvSpPr txBox="1"/>
          <p:nvPr>
            <p:ph type="title"/>
          </p:nvPr>
        </p:nvSpPr>
        <p:spPr>
          <a:xfrm>
            <a:off x="1349125" y="-327075"/>
            <a:ext cx="6781800" cy="3005400"/>
          </a:xfrm>
          <a:prstGeom prst="rect">
            <a:avLst/>
          </a:prstGeom>
        </p:spPr>
        <p:txBody>
          <a:bodyPr anchorCtr="0" anchor="ctr" bIns="91425" lIns="91425" rIns="91425" wrap="square" tIns="91425">
            <a:noAutofit/>
          </a:bodyPr>
          <a:lstStyle/>
          <a:p>
            <a:pPr lvl="0" rtl="0" algn="ctr">
              <a:spcBef>
                <a:spcPts val="0"/>
              </a:spcBef>
              <a:buNone/>
            </a:pPr>
            <a:r>
              <a:rPr b="1" lang="en" sz="6000">
                <a:solidFill>
                  <a:srgbClr val="000000"/>
                </a:solidFill>
                <a:latin typeface="Amatic SC"/>
                <a:ea typeface="Amatic SC"/>
                <a:cs typeface="Amatic SC"/>
                <a:sym typeface="Amatic SC"/>
              </a:rPr>
              <a:t>Giraffes </a:t>
            </a:r>
            <a:r>
              <a:rPr b="1" lang="en" sz="6000">
                <a:solidFill>
                  <a:srgbClr val="FFFFFF"/>
                </a:solidFill>
                <a:latin typeface="Amatic SC"/>
                <a:ea typeface="Amatic SC"/>
                <a:cs typeface="Amatic SC"/>
                <a:sym typeface="Amatic SC"/>
              </a:rPr>
              <a:t>Can’t </a:t>
            </a:r>
            <a:r>
              <a:rPr b="1" lang="en" sz="6000">
                <a:solidFill>
                  <a:srgbClr val="000000"/>
                </a:solidFill>
                <a:latin typeface="Amatic SC"/>
                <a:ea typeface="Amatic SC"/>
                <a:cs typeface="Amatic SC"/>
                <a:sym typeface="Amatic SC"/>
              </a:rPr>
              <a:t>Dance:</a:t>
            </a:r>
          </a:p>
          <a:p>
            <a:pPr lvl="0" rtl="0" algn="ctr">
              <a:spcBef>
                <a:spcPts val="0"/>
              </a:spcBef>
              <a:buNone/>
            </a:pPr>
            <a:r>
              <a:t/>
            </a:r>
            <a:endParaRPr b="1" sz="3600">
              <a:solidFill>
                <a:srgbClr val="FFFFFF"/>
              </a:solidFill>
              <a:latin typeface="Amatic SC"/>
              <a:ea typeface="Amatic SC"/>
              <a:cs typeface="Amatic SC"/>
              <a:sym typeface="Amatic SC"/>
            </a:endParaRPr>
          </a:p>
          <a:p>
            <a:pPr lvl="0" algn="ctr">
              <a:spcBef>
                <a:spcPts val="0"/>
              </a:spcBef>
              <a:buNone/>
            </a:pPr>
            <a:r>
              <a:t/>
            </a:r>
            <a:endParaRPr b="1" sz="3600">
              <a:solidFill>
                <a:srgbClr val="FFFFFF"/>
              </a:solidFill>
              <a:latin typeface="Amatic SC"/>
              <a:ea typeface="Amatic SC"/>
              <a:cs typeface="Amatic SC"/>
              <a:sym typeface="Amatic SC"/>
            </a:endParaRPr>
          </a:p>
        </p:txBody>
      </p:sp>
      <p:pic>
        <p:nvPicPr>
          <p:cNvPr descr="File:Giraffescantdancebook.jpg - Wikimedia Commons" id="74" name="Shape 74"/>
          <p:cNvPicPr preferRelativeResize="0"/>
          <p:nvPr/>
        </p:nvPicPr>
        <p:blipFill>
          <a:blip r:embed="rId3">
            <a:alphaModFix/>
          </a:blip>
          <a:stretch>
            <a:fillRect/>
          </a:stretch>
        </p:blipFill>
        <p:spPr>
          <a:xfrm>
            <a:off x="3307150" y="1164800"/>
            <a:ext cx="2865731" cy="3820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4A7D6"/>
        </a:solidFill>
      </p:bgPr>
    </p:bg>
    <p:spTree>
      <p:nvGrpSpPr>
        <p:cNvPr id="322" name="Shape 322"/>
        <p:cNvGrpSpPr/>
        <p:nvPr/>
      </p:nvGrpSpPr>
      <p:grpSpPr>
        <a:xfrm>
          <a:off x="0" y="0"/>
          <a:ext cx="0" cy="0"/>
          <a:chOff x="0" y="0"/>
          <a:chExt cx="0" cy="0"/>
        </a:xfrm>
      </p:grpSpPr>
      <p:sp>
        <p:nvSpPr>
          <p:cNvPr id="323" name="Shape 323"/>
          <p:cNvSpPr txBox="1"/>
          <p:nvPr>
            <p:ph type="title"/>
          </p:nvPr>
        </p:nvSpPr>
        <p:spPr>
          <a:xfrm>
            <a:off x="1411275" y="0"/>
            <a:ext cx="6088200" cy="845700"/>
          </a:xfrm>
          <a:prstGeom prst="rect">
            <a:avLst/>
          </a:prstGeom>
        </p:spPr>
        <p:txBody>
          <a:bodyPr anchorCtr="0" anchor="t" bIns="91425" lIns="91425" rIns="91425" wrap="square" tIns="91425">
            <a:noAutofit/>
          </a:bodyPr>
          <a:lstStyle/>
          <a:p>
            <a:pPr lvl="0" rtl="0" algn="ctr">
              <a:spcBef>
                <a:spcPts val="0"/>
              </a:spcBef>
              <a:buNone/>
            </a:pPr>
            <a:r>
              <a:rPr lang="en" sz="7200">
                <a:latin typeface="Amatic SC"/>
                <a:ea typeface="Amatic SC"/>
                <a:cs typeface="Amatic SC"/>
                <a:sym typeface="Amatic SC"/>
              </a:rPr>
              <a:t>  </a:t>
            </a:r>
            <a:r>
              <a:rPr lang="en" sz="7200">
                <a:latin typeface="Amatic SC"/>
                <a:ea typeface="Amatic SC"/>
                <a:cs typeface="Amatic SC"/>
                <a:sym typeface="Amatic SC"/>
              </a:rPr>
              <a:t>We are CHAMPS!</a:t>
            </a:r>
          </a:p>
        </p:txBody>
      </p:sp>
      <p:sp>
        <p:nvSpPr>
          <p:cNvPr id="324" name="Shape 324"/>
          <p:cNvSpPr txBox="1"/>
          <p:nvPr>
            <p:ph idx="1" type="body"/>
          </p:nvPr>
        </p:nvSpPr>
        <p:spPr>
          <a:xfrm>
            <a:off x="195075" y="1070600"/>
            <a:ext cx="8520600" cy="4257000"/>
          </a:xfrm>
          <a:prstGeom prst="rect">
            <a:avLst/>
          </a:prstGeom>
        </p:spPr>
        <p:txBody>
          <a:bodyPr anchorCtr="0" anchor="t" bIns="91425" lIns="91425" rIns="91425" wrap="square" tIns="91425">
            <a:noAutofit/>
          </a:bodyPr>
          <a:lstStyle/>
          <a:p>
            <a:pPr lvl="0" rtl="0">
              <a:lnSpc>
                <a:spcPct val="100000"/>
              </a:lnSpc>
              <a:spcBef>
                <a:spcPts val="0"/>
              </a:spcBef>
              <a:buNone/>
            </a:pPr>
            <a:r>
              <a:rPr b="1" lang="en" sz="1400" u="sng"/>
              <a:t>Conversation:</a:t>
            </a:r>
            <a:r>
              <a:rPr lang="en" sz="1400"/>
              <a:t> Students will be divided into action groups to discuss and collaborate  while working on their misleading news projects. Students will be able to use a variety of technology, including </a:t>
            </a:r>
            <a:r>
              <a:rPr lang="en" sz="1400"/>
              <a:t>cell phones</a:t>
            </a:r>
            <a:r>
              <a:rPr lang="en" sz="1400"/>
              <a:t>, computers, and tablets. Students must stay on task, engage in no texting or browsing that is off topic. If you are caught then your </a:t>
            </a:r>
            <a:r>
              <a:rPr lang="en" sz="1400"/>
              <a:t>privilege</a:t>
            </a:r>
            <a:r>
              <a:rPr lang="en" sz="1400"/>
              <a:t> will be taken away and you must look on with another student.</a:t>
            </a:r>
          </a:p>
          <a:p>
            <a:pPr lvl="0" rtl="0">
              <a:lnSpc>
                <a:spcPct val="100000"/>
              </a:lnSpc>
              <a:spcBef>
                <a:spcPts val="0"/>
              </a:spcBef>
              <a:buNone/>
            </a:pPr>
            <a:r>
              <a:rPr b="1" lang="en" sz="1400" u="sng"/>
              <a:t>Help:</a:t>
            </a:r>
            <a:r>
              <a:rPr lang="en" sz="1400"/>
              <a:t> Students are encouraged to ask questions and for help from both the teacher and the peers in their action groups.</a:t>
            </a:r>
          </a:p>
          <a:p>
            <a:pPr lvl="0" rtl="0">
              <a:lnSpc>
                <a:spcPct val="100000"/>
              </a:lnSpc>
              <a:spcBef>
                <a:spcPts val="0"/>
              </a:spcBef>
              <a:buNone/>
            </a:pPr>
            <a:r>
              <a:rPr b="1" lang="en" sz="1400" u="sng"/>
              <a:t>Activities:</a:t>
            </a:r>
            <a:r>
              <a:rPr lang="en" sz="1400"/>
              <a:t> Students will use their detective skills to find misleading news on social media, as well as collaborate in action groups by creating a medium to inform the public about misleading news. </a:t>
            </a:r>
          </a:p>
          <a:p>
            <a:pPr lvl="0" rtl="0">
              <a:lnSpc>
                <a:spcPct val="100000"/>
              </a:lnSpc>
              <a:spcBef>
                <a:spcPts val="0"/>
              </a:spcBef>
              <a:buNone/>
            </a:pPr>
            <a:r>
              <a:rPr b="1" lang="en" sz="1400" u="sng"/>
              <a:t>Movement:</a:t>
            </a:r>
            <a:r>
              <a:rPr lang="en" sz="1400"/>
              <a:t> Students will move into their assigned action groups and this will be their group until the end of the project.  </a:t>
            </a:r>
          </a:p>
          <a:p>
            <a:pPr lvl="0" rtl="0">
              <a:lnSpc>
                <a:spcPct val="100000"/>
              </a:lnSpc>
              <a:spcBef>
                <a:spcPts val="0"/>
              </a:spcBef>
              <a:buNone/>
            </a:pPr>
            <a:r>
              <a:rPr b="1" lang="en" sz="1400" u="sng"/>
              <a:t>Participation:</a:t>
            </a:r>
            <a:r>
              <a:rPr lang="en" sz="1400" u="sng"/>
              <a:t> </a:t>
            </a:r>
            <a:r>
              <a:rPr lang="en" sz="1400"/>
              <a:t>Students will be assigned different roles in each group and participate in the collaboration and research of their misleading news projects. </a:t>
            </a:r>
          </a:p>
          <a:p>
            <a:pPr lvl="0" rtl="0">
              <a:lnSpc>
                <a:spcPct val="100000"/>
              </a:lnSpc>
              <a:spcBef>
                <a:spcPts val="0"/>
              </a:spcBef>
              <a:buNone/>
            </a:pPr>
            <a:r>
              <a:rPr b="1" lang="en" sz="1400" u="sng"/>
              <a:t>Success:</a:t>
            </a:r>
            <a:r>
              <a:rPr lang="en" sz="1400"/>
              <a:t> Students will create a commercial, a Twitter account, or a Powerpoint to inform the general public of misleading news!</a:t>
            </a:r>
          </a:p>
        </p:txBody>
      </p:sp>
      <p:pic>
        <p:nvPicPr>
          <p:cNvPr id="325" name="Shape 325"/>
          <p:cNvPicPr preferRelativeResize="0"/>
          <p:nvPr/>
        </p:nvPicPr>
        <p:blipFill>
          <a:blip r:embed="rId3">
            <a:alphaModFix/>
          </a:blip>
          <a:stretch>
            <a:fillRect/>
          </a:stretch>
        </p:blipFill>
        <p:spPr>
          <a:xfrm>
            <a:off x="6690075" y="62900"/>
            <a:ext cx="1007700" cy="1007700"/>
          </a:xfrm>
          <a:prstGeom prst="rect">
            <a:avLst/>
          </a:prstGeom>
          <a:noFill/>
          <a:ln>
            <a:noFill/>
          </a:ln>
        </p:spPr>
      </p:pic>
      <p:pic>
        <p:nvPicPr>
          <p:cNvPr id="326" name="Shape 326"/>
          <p:cNvPicPr preferRelativeResize="0"/>
          <p:nvPr/>
        </p:nvPicPr>
        <p:blipFill>
          <a:blip r:embed="rId3">
            <a:alphaModFix/>
          </a:blip>
          <a:stretch>
            <a:fillRect/>
          </a:stretch>
        </p:blipFill>
        <p:spPr>
          <a:xfrm>
            <a:off x="1465700" y="62900"/>
            <a:ext cx="1007700" cy="1007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C78D8"/>
        </a:solidFill>
      </p:bgPr>
    </p:bg>
    <p:spTree>
      <p:nvGrpSpPr>
        <p:cNvPr id="330" name="Shape 330"/>
        <p:cNvGrpSpPr/>
        <p:nvPr/>
      </p:nvGrpSpPr>
      <p:grpSpPr>
        <a:xfrm>
          <a:off x="0" y="0"/>
          <a:ext cx="0" cy="0"/>
          <a:chOff x="0" y="0"/>
          <a:chExt cx="0" cy="0"/>
        </a:xfrm>
      </p:grpSpPr>
      <p:pic>
        <p:nvPicPr>
          <p:cNvPr id="331" name="Shape 331"/>
          <p:cNvPicPr preferRelativeResize="0"/>
          <p:nvPr/>
        </p:nvPicPr>
        <p:blipFill>
          <a:blip r:embed="rId3">
            <a:alphaModFix/>
          </a:blip>
          <a:stretch>
            <a:fillRect/>
          </a:stretch>
        </p:blipFill>
        <p:spPr>
          <a:xfrm>
            <a:off x="2468300" y="126525"/>
            <a:ext cx="4494675" cy="1917250"/>
          </a:xfrm>
          <a:prstGeom prst="rect">
            <a:avLst/>
          </a:prstGeom>
          <a:noFill/>
          <a:ln>
            <a:noFill/>
          </a:ln>
        </p:spPr>
      </p:pic>
      <p:pic>
        <p:nvPicPr>
          <p:cNvPr id="332" name="Shape 332"/>
          <p:cNvPicPr preferRelativeResize="0"/>
          <p:nvPr/>
        </p:nvPicPr>
        <p:blipFill>
          <a:blip r:embed="rId4">
            <a:alphaModFix/>
          </a:blip>
          <a:stretch>
            <a:fillRect/>
          </a:stretch>
        </p:blipFill>
        <p:spPr>
          <a:xfrm rot="-748683">
            <a:off x="354000" y="2239375"/>
            <a:ext cx="2114300" cy="2448502"/>
          </a:xfrm>
          <a:prstGeom prst="rect">
            <a:avLst/>
          </a:prstGeom>
          <a:noFill/>
          <a:ln>
            <a:noFill/>
          </a:ln>
        </p:spPr>
      </p:pic>
      <p:sp>
        <p:nvSpPr>
          <p:cNvPr id="333" name="Shape 333"/>
          <p:cNvSpPr txBox="1"/>
          <p:nvPr/>
        </p:nvSpPr>
        <p:spPr>
          <a:xfrm>
            <a:off x="2822500" y="2204900"/>
            <a:ext cx="5668500" cy="2355300"/>
          </a:xfrm>
          <a:prstGeom prst="rect">
            <a:avLst/>
          </a:prstGeom>
          <a:noFill/>
          <a:ln>
            <a:noFill/>
          </a:ln>
        </p:spPr>
        <p:txBody>
          <a:bodyPr anchorCtr="0" anchor="t" bIns="91425" lIns="91425" rIns="91425" wrap="square" tIns="91425">
            <a:noAutofit/>
          </a:bodyPr>
          <a:lstStyle/>
          <a:p>
            <a:pPr lvl="0" algn="ctr">
              <a:spcBef>
                <a:spcPts val="0"/>
              </a:spcBef>
              <a:buNone/>
            </a:pPr>
            <a:r>
              <a:rPr lang="en" sz="3600">
                <a:solidFill>
                  <a:srgbClr val="FFFFFF"/>
                </a:solidFill>
                <a:latin typeface="Bree Serif"/>
                <a:ea typeface="Bree Serif"/>
                <a:cs typeface="Bree Serif"/>
                <a:sym typeface="Bree Serif"/>
              </a:rPr>
              <a:t>Time for our ACTION groups! How will you inform the public about FAKE NEWS?</a:t>
            </a:r>
          </a:p>
        </p:txBody>
      </p:sp>
      <p:sp>
        <p:nvSpPr>
          <p:cNvPr id="334" name="Shape 334"/>
          <p:cNvSpPr txBox="1"/>
          <p:nvPr/>
        </p:nvSpPr>
        <p:spPr>
          <a:xfrm>
            <a:off x="2468300" y="4537000"/>
            <a:ext cx="6384000" cy="466500"/>
          </a:xfrm>
          <a:prstGeom prst="rect">
            <a:avLst/>
          </a:prstGeom>
          <a:noFill/>
          <a:ln>
            <a:noFill/>
          </a:ln>
        </p:spPr>
        <p:txBody>
          <a:bodyPr anchorCtr="0" anchor="t" bIns="91425" lIns="91425" rIns="91425" wrap="square" tIns="91425">
            <a:noAutofit/>
          </a:bodyPr>
          <a:lstStyle/>
          <a:p>
            <a:pPr lvl="0">
              <a:spcBef>
                <a:spcPts val="0"/>
              </a:spcBef>
              <a:buNone/>
            </a:pPr>
            <a:r>
              <a:rPr lang="en" u="sng">
                <a:hlinkClick r:id="rId5"/>
              </a:rPr>
              <a:t>https://create.kahoot.it/l/#user/bc312d35-7428-4480-a57c-ad454ae23d00/kahoots/created</a:t>
            </a:r>
            <a:r>
              <a:rPr lang="en"/>
              <a:t> </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DDDDD"/>
            </a:gs>
            <a:gs pos="100000">
              <a:srgbClr val="919191"/>
            </a:gs>
          </a:gsLst>
          <a:path path="circle">
            <a:fillToRect b="50%" l="50%" r="50%" t="50%"/>
          </a:path>
          <a:tileRect/>
        </a:gradFill>
      </p:bgPr>
    </p:bg>
    <p:spTree>
      <p:nvGrpSpPr>
        <p:cNvPr id="78" name="Shape 78"/>
        <p:cNvGrpSpPr/>
        <p:nvPr/>
      </p:nvGrpSpPr>
      <p:grpSpPr>
        <a:xfrm>
          <a:off x="0" y="0"/>
          <a:ext cx="0" cy="0"/>
          <a:chOff x="0" y="0"/>
          <a:chExt cx="0" cy="0"/>
        </a:xfrm>
      </p:grpSpPr>
      <p:sp>
        <p:nvSpPr>
          <p:cNvPr id="79" name="Shape 79"/>
          <p:cNvSpPr txBox="1"/>
          <p:nvPr>
            <p:ph idx="1" type="body"/>
          </p:nvPr>
        </p:nvSpPr>
        <p:spPr>
          <a:xfrm>
            <a:off x="311700" y="-137150"/>
            <a:ext cx="8520600" cy="3416400"/>
          </a:xfrm>
          <a:prstGeom prst="rect">
            <a:avLst/>
          </a:prstGeom>
        </p:spPr>
        <p:txBody>
          <a:bodyPr anchorCtr="0" anchor="t" bIns="91425" lIns="91425" rIns="91425" wrap="square" tIns="91425">
            <a:noAutofit/>
          </a:bodyPr>
          <a:lstStyle/>
          <a:p>
            <a:pPr lvl="0" rtl="0" algn="ctr">
              <a:spcBef>
                <a:spcPts val="0"/>
              </a:spcBef>
              <a:buNone/>
            </a:pPr>
            <a:r>
              <a:rPr b="1" lang="en">
                <a:solidFill>
                  <a:srgbClr val="F3F3F3"/>
                </a:solidFill>
                <a:latin typeface="Shadows Into Light"/>
                <a:ea typeface="Shadows Into Light"/>
                <a:cs typeface="Shadows Into Light"/>
                <a:sym typeface="Shadows Into Light"/>
              </a:rPr>
              <a:t>Character strengths are known as a constellation of personal skills, attitudes, values, and mindsets.</a:t>
            </a:r>
          </a:p>
          <a:p>
            <a:pPr lvl="0" rtl="0" algn="ctr">
              <a:spcBef>
                <a:spcPts val="0"/>
              </a:spcBef>
              <a:buNone/>
            </a:pPr>
            <a:r>
              <a:rPr b="1" lang="en" sz="2400">
                <a:solidFill>
                  <a:srgbClr val="000000"/>
                </a:solidFill>
                <a:latin typeface="Shadows Into Light"/>
                <a:ea typeface="Shadows Into Light"/>
                <a:cs typeface="Shadows Into Light"/>
                <a:sym typeface="Shadows Into Light"/>
              </a:rPr>
              <a:t>What character strength would you use to describe yourself?</a:t>
            </a:r>
          </a:p>
          <a:p>
            <a:pPr lvl="0" rtl="0" algn="ctr">
              <a:spcBef>
                <a:spcPts val="0"/>
              </a:spcBef>
              <a:buNone/>
            </a:pPr>
            <a:r>
              <a:t/>
            </a:r>
            <a:endParaRPr b="1" sz="2400">
              <a:latin typeface="Shadows Into Light"/>
              <a:ea typeface="Shadows Into Light"/>
              <a:cs typeface="Shadows Into Light"/>
              <a:sym typeface="Shadows Into Light"/>
            </a:endParaRPr>
          </a:p>
          <a:p>
            <a:pPr lvl="0" algn="ctr">
              <a:spcBef>
                <a:spcPts val="0"/>
              </a:spcBef>
              <a:buNone/>
            </a:pPr>
            <a:r>
              <a:t/>
            </a:r>
            <a:endParaRPr b="1" sz="2400">
              <a:latin typeface="Shadows Into Light"/>
              <a:ea typeface="Shadows Into Light"/>
              <a:cs typeface="Shadows Into Light"/>
              <a:sym typeface="Shadows Into Light"/>
            </a:endParaRPr>
          </a:p>
        </p:txBody>
      </p:sp>
      <p:pic>
        <p:nvPicPr>
          <p:cNvPr id="80" name="Shape 80"/>
          <p:cNvPicPr preferRelativeResize="0"/>
          <p:nvPr/>
        </p:nvPicPr>
        <p:blipFill>
          <a:blip r:embed="rId3">
            <a:alphaModFix/>
          </a:blip>
          <a:stretch>
            <a:fillRect/>
          </a:stretch>
        </p:blipFill>
        <p:spPr>
          <a:xfrm>
            <a:off x="2168225" y="1156375"/>
            <a:ext cx="5191674" cy="3987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DDDDD"/>
            </a:gs>
            <a:gs pos="100000">
              <a:srgbClr val="919191"/>
            </a:gs>
          </a:gsLst>
          <a:path path="circle">
            <a:fillToRect b="50%" l="50%" r="50%" t="50%"/>
          </a:path>
          <a:tileRect/>
        </a:gradFill>
      </p:bgPr>
    </p:bg>
    <p:spTree>
      <p:nvGrpSpPr>
        <p:cNvPr id="84" name="Shape 84"/>
        <p:cNvGrpSpPr/>
        <p:nvPr/>
      </p:nvGrpSpPr>
      <p:grpSpPr>
        <a:xfrm>
          <a:off x="0" y="0"/>
          <a:ext cx="0" cy="0"/>
          <a:chOff x="0" y="0"/>
          <a:chExt cx="0" cy="0"/>
        </a:xfrm>
      </p:grpSpPr>
      <p:sp>
        <p:nvSpPr>
          <p:cNvPr id="85" name="Shape 85"/>
          <p:cNvSpPr txBox="1"/>
          <p:nvPr>
            <p:ph type="title"/>
          </p:nvPr>
        </p:nvSpPr>
        <p:spPr>
          <a:xfrm>
            <a:off x="311700" y="190825"/>
            <a:ext cx="8520600" cy="572700"/>
          </a:xfrm>
          <a:prstGeom prst="rect">
            <a:avLst/>
          </a:prstGeom>
        </p:spPr>
        <p:txBody>
          <a:bodyPr anchorCtr="0" anchor="t" bIns="91425" lIns="91425" rIns="91425" wrap="square" tIns="91425">
            <a:noAutofit/>
          </a:bodyPr>
          <a:lstStyle/>
          <a:p>
            <a:pPr lvl="0" algn="ctr">
              <a:spcBef>
                <a:spcPts val="0"/>
              </a:spcBef>
              <a:buNone/>
            </a:pPr>
            <a:r>
              <a:rPr lang="en">
                <a:solidFill>
                  <a:srgbClr val="000000"/>
                </a:solidFill>
                <a:latin typeface="Shadows Into Light"/>
                <a:ea typeface="Shadows Into Light"/>
                <a:cs typeface="Shadows Into Light"/>
                <a:sym typeface="Shadows Into Light"/>
              </a:rPr>
              <a:t>Class Discussion</a:t>
            </a:r>
          </a:p>
        </p:txBody>
      </p:sp>
      <p:pic>
        <p:nvPicPr>
          <p:cNvPr id="86" name="Shape 86"/>
          <p:cNvPicPr preferRelativeResize="0"/>
          <p:nvPr/>
        </p:nvPicPr>
        <p:blipFill>
          <a:blip r:embed="rId3">
            <a:alphaModFix/>
          </a:blip>
          <a:stretch>
            <a:fillRect/>
          </a:stretch>
        </p:blipFill>
        <p:spPr>
          <a:xfrm>
            <a:off x="1974175" y="1194225"/>
            <a:ext cx="5195659" cy="38209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DDDDD"/>
            </a:gs>
            <a:gs pos="100000">
              <a:srgbClr val="919191"/>
            </a:gs>
          </a:gsLst>
          <a:path path="circle">
            <a:fillToRect b="50%" l="50%" r="50%" t="50%"/>
          </a:path>
          <a:tileRect/>
        </a:gradFill>
      </p:bgPr>
    </p:bg>
    <p:spTree>
      <p:nvGrpSpPr>
        <p:cNvPr id="90" name="Shape 90"/>
        <p:cNvGrpSpPr/>
        <p:nvPr/>
      </p:nvGrpSpPr>
      <p:grpSpPr>
        <a:xfrm>
          <a:off x="0" y="0"/>
          <a:ext cx="0" cy="0"/>
          <a:chOff x="0" y="0"/>
          <a:chExt cx="0" cy="0"/>
        </a:xfrm>
      </p:grpSpPr>
      <p:sp>
        <p:nvSpPr>
          <p:cNvPr id="91" name="Shape 91"/>
          <p:cNvSpPr txBox="1"/>
          <p:nvPr>
            <p:ph type="title"/>
          </p:nvPr>
        </p:nvSpPr>
        <p:spPr>
          <a:xfrm>
            <a:off x="311700" y="143875"/>
            <a:ext cx="8520600" cy="572700"/>
          </a:xfrm>
          <a:prstGeom prst="rect">
            <a:avLst/>
          </a:prstGeom>
        </p:spPr>
        <p:txBody>
          <a:bodyPr anchorCtr="0" anchor="t" bIns="91425" lIns="91425" rIns="91425" wrap="square" tIns="91425">
            <a:noAutofit/>
          </a:bodyPr>
          <a:lstStyle/>
          <a:p>
            <a:pPr lvl="0">
              <a:spcBef>
                <a:spcPts val="0"/>
              </a:spcBef>
              <a:buNone/>
            </a:pPr>
            <a:r>
              <a:rPr lang="en" sz="4800">
                <a:solidFill>
                  <a:srgbClr val="FFFFFF"/>
                </a:solidFill>
                <a:latin typeface="Shadows Into Light"/>
                <a:ea typeface="Shadows Into Light"/>
                <a:cs typeface="Shadows Into Light"/>
                <a:sym typeface="Shadows Into Light"/>
              </a:rPr>
              <a:t>And for homework….</a:t>
            </a:r>
          </a:p>
        </p:txBody>
      </p:sp>
      <p:pic>
        <p:nvPicPr>
          <p:cNvPr id="92" name="Shape 92"/>
          <p:cNvPicPr preferRelativeResize="0"/>
          <p:nvPr/>
        </p:nvPicPr>
        <p:blipFill>
          <a:blip r:embed="rId3">
            <a:alphaModFix/>
          </a:blip>
          <a:stretch>
            <a:fillRect/>
          </a:stretch>
        </p:blipFill>
        <p:spPr>
          <a:xfrm>
            <a:off x="974625" y="1017713"/>
            <a:ext cx="7315200" cy="3838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Shape 97"/>
          <p:cNvSpPr txBox="1"/>
          <p:nvPr>
            <p:ph idx="1" type="body"/>
          </p:nvPr>
        </p:nvSpPr>
        <p:spPr>
          <a:xfrm>
            <a:off x="311700" y="1977975"/>
            <a:ext cx="8520600" cy="1054200"/>
          </a:xfrm>
          <a:prstGeom prst="rect">
            <a:avLst/>
          </a:prstGeom>
        </p:spPr>
        <p:txBody>
          <a:bodyPr anchorCtr="0" anchor="t" bIns="91425" lIns="91425" rIns="91425" wrap="square" tIns="91425">
            <a:noAutofit/>
          </a:bodyPr>
          <a:lstStyle/>
          <a:p>
            <a:pPr lvl="0" rtl="0" algn="ctr">
              <a:lnSpc>
                <a:spcPct val="100000"/>
              </a:lnSpc>
              <a:spcBef>
                <a:spcPts val="0"/>
              </a:spcBef>
              <a:spcAft>
                <a:spcPts val="0"/>
              </a:spcAft>
              <a:buClr>
                <a:schemeClr val="dk1"/>
              </a:buClr>
              <a:buSzPts val="1100"/>
              <a:buFont typeface="Arial"/>
              <a:buNone/>
            </a:pPr>
            <a:r>
              <a:rPr lang="en" sz="3600">
                <a:solidFill>
                  <a:schemeClr val="dk1"/>
                </a:solidFill>
                <a:latin typeface="Cambria"/>
                <a:ea typeface="Cambria"/>
                <a:cs typeface="Cambria"/>
                <a:sym typeface="Cambria"/>
              </a:rPr>
              <a:t>Let's Go on a Field Trip !!!!!!!</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Shape 102"/>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BrainPop!</a:t>
            </a:r>
          </a:p>
        </p:txBody>
      </p:sp>
      <p:sp>
        <p:nvSpPr>
          <p:cNvPr id="103" name="Shape 103"/>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Clr>
                <a:schemeClr val="dk1"/>
              </a:buClr>
              <a:buSzPts val="1100"/>
              <a:buFont typeface="Arial"/>
              <a:buNone/>
            </a:pPr>
            <a:r>
              <a:rPr lang="en">
                <a:solidFill>
                  <a:srgbClr val="000000"/>
                </a:solidFill>
                <a:latin typeface="Lato"/>
                <a:ea typeface="Lato"/>
                <a:cs typeface="Lato"/>
                <a:sym typeface="Lato"/>
              </a:rPr>
              <a:t>https://www.brainpop.com/socialstudies/famoushistoricalfigures/marcopolo/</a:t>
            </a:r>
          </a:p>
          <a:p>
            <a:pPr lvl="0">
              <a:spcBef>
                <a:spcPts val="0"/>
              </a:spcBef>
              <a:buClr>
                <a:schemeClr val="dk1"/>
              </a:buClr>
              <a:buSzPts val="1100"/>
              <a:buFont typeface="Arial"/>
              <a:buNone/>
            </a:pPr>
            <a:r>
              <a:rPr lang="en">
                <a:solidFill>
                  <a:srgbClr val="000000"/>
                </a:solidFill>
                <a:latin typeface="Lato"/>
                <a:ea typeface="Lato"/>
                <a:cs typeface="Lato"/>
                <a:sym typeface="Lato"/>
              </a:rPr>
              <a:t>Let’s watch a video to discover who Marco Polo was!</a:t>
            </a: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