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9" r:id="rId16"/>
    <p:sldId id="268" r:id="rId17"/>
    <p:sldId id="893" r:id="rId18"/>
    <p:sldId id="773" r:id="rId19"/>
    <p:sldId id="1099" r:id="rId20"/>
    <p:sldId id="886" r:id="rId21"/>
    <p:sldId id="885" r:id="rId22"/>
    <p:sldId id="11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8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850A-8984-4839-B836-5322E1BB4C7F}" type="datetimeFigureOut">
              <a:rPr lang="en-US" smtClean="0"/>
              <a:t>8/25/20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00F15-1881-42AA-80BD-C6CA3A88B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08bfd29ae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08bfd29ae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8b95c213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8b95c213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838a16012_4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838a16012_4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133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1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4717D9-0D69-41E3-8B25-B69FCFD3149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29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071d94b4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071d94b4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071d94b4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071d94b4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071d94b4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071d94b4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071d94b4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071d94b4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08bfd29a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08bfd29a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08bfd29ae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08bfd29ae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08bfd29a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08bfd29a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10800000">
            <a:off x="6745207" y="0"/>
            <a:ext cx="5446800" cy="2736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71033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340267" y="789"/>
            <a:ext cx="3000484" cy="13924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1207194" y="789"/>
            <a:ext cx="3000484" cy="13924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9409957" y="6784"/>
            <a:ext cx="2468376" cy="1002811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737376" y="5623803"/>
            <a:ext cx="3185424" cy="1234316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265532" y="5407536"/>
            <a:ext cx="3727219" cy="1444411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2478267" y="4550877"/>
            <a:ext cx="7148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936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7945630" y="5492769"/>
            <a:ext cx="3361269" cy="1365553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400" cy="18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1146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400" cy="8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algn="ctr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ctr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ctr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ctr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ctr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ctr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ctr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ctr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985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546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4359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14452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5204893"/>
            <a:ext cx="12192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5695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907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8608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415600" y="1954405"/>
            <a:ext cx="3744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3739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91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9212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6096000" y="-2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1" name="Google Shape;6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354000" y="1534800"/>
            <a:ext cx="5393600" cy="20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600" cy="1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7181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6342800" y="3079200"/>
            <a:ext cx="58492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7458922" y="5281487"/>
            <a:ext cx="3880193" cy="1576453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265532" y="3"/>
            <a:ext cx="3727219" cy="1444411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8291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4485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8131172" y="7"/>
            <a:ext cx="4060833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4733"/>
            <a:ext cx="113608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415600" y="4492300"/>
            <a:ext cx="113608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10850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9303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62300" y="840300"/>
            <a:ext cx="8442000" cy="2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87023" y="4317933"/>
            <a:ext cx="8442000" cy="16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30254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1900" y="2409100"/>
            <a:ext cx="11062400" cy="2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0322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6671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3303632" y="554200"/>
            <a:ext cx="8325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3303632" y="6320000"/>
            <a:ext cx="8325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200404" y="2136900"/>
            <a:ext cx="40952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7534096" y="2136900"/>
            <a:ext cx="40952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0221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04400" y="548767"/>
            <a:ext cx="11360800" cy="8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459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26000" y="1248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26000" y="2462405"/>
            <a:ext cx="3744000" cy="3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84447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377471" y="949521"/>
            <a:ext cx="8325600" cy="51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74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6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183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6096000" y="167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0" name="Google Shape;50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354000" y="1863133"/>
            <a:ext cx="5393600" cy="17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354000" y="364716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3628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566931" y="554200"/>
            <a:ext cx="244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437356" y="5634700"/>
            <a:ext cx="11184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5852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566933" y="6320000"/>
            <a:ext cx="11062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566933" y="554200"/>
            <a:ext cx="11062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1138600" y="1739800"/>
            <a:ext cx="9914800" cy="20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12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1138600" y="3892600"/>
            <a:ext cx="9914800" cy="1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7206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4280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409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10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5815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8850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2533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391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800" cy="32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1863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69995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5754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2368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6430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613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600" cy="12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3978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7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7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600" cy="18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600" cy="28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007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3764192"/>
            <a:ext cx="9825600" cy="30892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/>
          <p:nvPr/>
        </p:nvSpPr>
        <p:spPr>
          <a:xfrm flipH="1">
            <a:off x="4777613" y="2072151"/>
            <a:ext cx="7414000" cy="4786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" name="Google Shape;80;p8"/>
          <p:cNvGrpSpPr/>
          <p:nvPr/>
        </p:nvGrpSpPr>
        <p:grpSpPr>
          <a:xfrm>
            <a:off x="341322" y="-158"/>
            <a:ext cx="3001796" cy="1391211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" name="Google Shape;85;p8"/>
          <p:cNvGrpSpPr/>
          <p:nvPr/>
        </p:nvGrpSpPr>
        <p:grpSpPr>
          <a:xfrm>
            <a:off x="46579" y="6029500"/>
            <a:ext cx="2124408" cy="822763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7848472" y="1657"/>
            <a:ext cx="4343273" cy="1682019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858572" y="1734861"/>
            <a:ext cx="8489200" cy="33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506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9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9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600" cy="9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00" cy="2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2133"/>
              </a:spcBef>
              <a:spcAft>
                <a:spcPts val="2133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122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41" y="3766000"/>
            <a:ext cx="9827200" cy="3092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0"/>
          <p:cNvSpPr/>
          <p:nvPr/>
        </p:nvSpPr>
        <p:spPr>
          <a:xfrm flipH="1">
            <a:off x="4776800" y="2067600"/>
            <a:ext cx="74152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0"/>
          <p:cNvSpPr/>
          <p:nvPr/>
        </p:nvSpPr>
        <p:spPr>
          <a:xfrm>
            <a:off x="270967" y="275000"/>
            <a:ext cx="11650000" cy="6308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800" cy="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4894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2822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2332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00333" y="767933"/>
            <a:ext cx="84288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13483" y="2127701"/>
            <a:ext cx="8428800" cy="4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50906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762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jpg"/><Relationship Id="rId4" Type="http://schemas.openxmlformats.org/officeDocument/2006/relationships/hyperlink" Target="http://www.youtube.com/watch?v=a5nd7566nBc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PRjkUwfzUc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s://padlet.com/billbuith/m2ny4nsxladyd5a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vrMyClNn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WLGBsYUMhCSl--1ErdddqsMaAm9xqv01fqNLLBM-is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s://docs.google.com/document/d/1jkwa4iZnKsY5P-1pICZ099g3DG9eLJQjeqFleomkyGg/edit?usp=sharing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vrMyClNnc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Il1OIGzuD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v=k1CEolFz5d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lipgrid.com/buith982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465706" y="3899017"/>
            <a:ext cx="11173521" cy="13037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6400" dirty="0"/>
            </a:br>
            <a:r>
              <a:rPr lang="en" sz="6400" dirty="0"/>
              <a:t>LEADING WITH STRENGTHS</a:t>
            </a:r>
            <a:br>
              <a:rPr lang="en" sz="6400" dirty="0"/>
            </a:br>
            <a:r>
              <a:rPr lang="en" sz="6400" dirty="0"/>
              <a:t>  &amp; Synergy </a:t>
            </a:r>
            <a:br>
              <a:rPr lang="en" sz="6400" dirty="0"/>
            </a:br>
            <a:r>
              <a:rPr lang="en" sz="6400" dirty="0"/>
              <a:t>(Stronger </a:t>
            </a:r>
            <a:r>
              <a:rPr lang="en-US" sz="6400" dirty="0"/>
              <a:t>Together</a:t>
            </a:r>
            <a:r>
              <a:rPr lang="en" sz="6400" dirty="0"/>
              <a:t>)</a:t>
            </a:r>
            <a:endParaRPr sz="6400"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2478267" y="4550877"/>
            <a:ext cx="7148400" cy="69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-US" dirty="0"/>
          </a:p>
          <a:p>
            <a:pPr marL="0" indent="0"/>
            <a:r>
              <a:rPr lang="en-US" dirty="0"/>
              <a:t>\</a:t>
            </a:r>
            <a:endParaRPr dirty="0"/>
          </a:p>
        </p:txBody>
      </p:sp>
      <p:pic>
        <p:nvPicPr>
          <p:cNvPr id="130" name="Google Shape;13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3483" y="1325148"/>
            <a:ext cx="3837267" cy="2318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3"/>
          <p:cNvSpPr txBox="1"/>
          <p:nvPr/>
        </p:nvSpPr>
        <p:spPr>
          <a:xfrm rot="333639">
            <a:off x="7785041" y="921041"/>
            <a:ext cx="2108919" cy="92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600" kern="0" dirty="0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“We’re all in this together!!”</a:t>
            </a:r>
            <a:endParaRPr sz="1333" kern="0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2" name="Google Shape;13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6539">
            <a:off x="7191308" y="274549"/>
            <a:ext cx="2307260" cy="190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he Avengers Theme">
            <a:hlinkClick r:id="" action="ppaction://media"/>
            <a:extLst>
              <a:ext uri="{FF2B5EF4-FFF2-40B4-BE49-F238E27FC236}">
                <a16:creationId xmlns:a16="http://schemas.microsoft.com/office/drawing/2014/main" id="{4F95D7D2-87C5-4D5F-BA81-0F9C5D9D4C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4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2258" y="578909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Lobster"/>
                <a:ea typeface="Lobster"/>
                <a:cs typeface="Lobster"/>
                <a:sym typeface="Lobster"/>
              </a:rPr>
              <a:t>Superhuman Seventh Graders!!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415600" y="1891633"/>
            <a:ext cx="11360800" cy="37368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400" dirty="0">
                <a:latin typeface="Comfortaa"/>
                <a:ea typeface="Comfortaa"/>
                <a:cs typeface="Comfortaa"/>
                <a:sym typeface="Comfortaa"/>
              </a:rPr>
              <a:t>It’s time to think about your own character strengths!!  After learning about the many different character strengths someone can possess, what would be your character strengths?  What would be your parents/guardians character strengths?  You can use the last worksheet to fill in the muscle person with your character strengths (make it creative!!).  </a:t>
            </a:r>
          </a:p>
          <a:p>
            <a:pPr marL="0" indent="0">
              <a:buNone/>
            </a:pPr>
            <a:endParaRPr dirty="0"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dirty="0">
                <a:latin typeface="Comfortaa"/>
                <a:ea typeface="Comfortaa"/>
                <a:cs typeface="Comfortaa"/>
                <a:sym typeface="Comfortaa"/>
              </a:rPr>
              <a:t>Follow-up activity: Parents can talk to your children about what they believe their character strengths are and why.  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7868" y="0"/>
            <a:ext cx="2690001" cy="201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1645433" y="680832"/>
            <a:ext cx="9983600" cy="34561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dirty="0">
                <a:solidFill>
                  <a:srgbClr val="000000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Synergy in History:</a:t>
            </a:r>
            <a:r>
              <a:rPr lang="en" dirty="0"/>
              <a:t> </a:t>
            </a:r>
            <a:br>
              <a:rPr lang="en" dirty="0"/>
            </a:br>
            <a:r>
              <a:rPr lang="en" dirty="0"/>
              <a:t>Are our differences our strengths?</a:t>
            </a:r>
            <a:endParaRPr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3331989" y="4622433"/>
            <a:ext cx="8442000" cy="1655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/>
              <a:t>By Mr. Bill Buith and Ms. Erin Keating</a:t>
            </a:r>
            <a:endParaRPr/>
          </a:p>
        </p:txBody>
      </p:sp>
      <p:pic>
        <p:nvPicPr>
          <p:cNvPr id="2" name="WWF - Lex Luger">
            <a:hlinkClick r:id="" action="ppaction://media"/>
            <a:extLst>
              <a:ext uri="{FF2B5EF4-FFF2-40B4-BE49-F238E27FC236}">
                <a16:creationId xmlns:a16="http://schemas.microsoft.com/office/drawing/2014/main" id="{6F9D3F43-0826-4957-B373-C4D6C62078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0" end="143907.714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485" y="131234"/>
            <a:ext cx="411692" cy="411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Lobster"/>
                <a:ea typeface="Lobster"/>
                <a:cs typeface="Lobster"/>
                <a:sym typeface="Lobster"/>
              </a:rPr>
              <a:t>What is Synergy?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08767" y="2558767"/>
            <a:ext cx="6876800" cy="418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31789">
              <a:buSzPts val="1500"/>
              <a:buFont typeface="Merriweather"/>
              <a:buChar char="●"/>
            </a:pPr>
            <a:r>
              <a:rPr lang="en" sz="2133">
                <a:latin typeface="Merriweather"/>
                <a:ea typeface="Merriweather"/>
                <a:cs typeface="Merriweather"/>
                <a:sym typeface="Merriweather"/>
              </a:rPr>
              <a:t>Synergy is when we combine our strengths, and ultimately come up with a solution better than what we would have come up with individually.</a:t>
            </a:r>
            <a:endParaRPr sz="2133">
              <a:latin typeface="Merriweather"/>
              <a:ea typeface="Merriweather"/>
              <a:cs typeface="Merriweather"/>
              <a:sym typeface="Merriweather"/>
            </a:endParaRPr>
          </a:p>
          <a:p>
            <a:pPr>
              <a:buFont typeface="Merriweather"/>
              <a:buChar char="●"/>
            </a:pPr>
            <a:r>
              <a:rPr lang="en" sz="2133">
                <a:latin typeface="Merriweather"/>
                <a:ea typeface="Merriweather"/>
                <a:cs typeface="Merriweather"/>
                <a:sym typeface="Merriweather"/>
              </a:rPr>
              <a:t>In </a:t>
            </a:r>
            <a:r>
              <a:rPr lang="en" sz="2133" i="1">
                <a:latin typeface="Merriweather"/>
                <a:ea typeface="Merriweather"/>
                <a:cs typeface="Merriweather"/>
                <a:sym typeface="Merriweather"/>
              </a:rPr>
              <a:t>Going Places</a:t>
            </a:r>
            <a:r>
              <a:rPr lang="en" sz="2133">
                <a:latin typeface="Merriweather"/>
                <a:ea typeface="Merriweather"/>
                <a:cs typeface="Merriweather"/>
                <a:sym typeface="Merriweather"/>
              </a:rPr>
              <a:t>, Raphael and Maya combined their strengths in order to build a better vehicle and win the race.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lvl="1">
              <a:spcBef>
                <a:spcPts val="0"/>
              </a:spcBef>
              <a:buFont typeface="Merriweather"/>
              <a:buChar char="○"/>
            </a:pPr>
            <a:r>
              <a:rPr lang="en" sz="1733">
                <a:latin typeface="Merriweather"/>
                <a:ea typeface="Merriweather"/>
                <a:cs typeface="Merriweather"/>
                <a:sym typeface="Merriweather"/>
              </a:rPr>
              <a:t>Science Example: Hydrogen is needed on its own, and oxygen is needed on its own… but combined, you get water, which is the basis for life!!</a:t>
            </a:r>
            <a:endParaRPr sz="1733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5667" y="2697167"/>
            <a:ext cx="4498300" cy="300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2058045" y="781634"/>
            <a:ext cx="6211600" cy="84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latin typeface="Homemade Apple"/>
                <a:ea typeface="Homemade Apple"/>
                <a:cs typeface="Homemade Apple"/>
                <a:sym typeface="Homemade Apple"/>
              </a:rPr>
              <a:t>What is compromise?</a:t>
            </a:r>
            <a:endParaRPr sz="4000" dirty="0"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722067" y="1682100"/>
            <a:ext cx="7502000" cy="42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Compromise is an agreement or settlement of a dispute that is reached by each side making concessions for each other.  </a:t>
            </a:r>
            <a:endParaRPr sz="2400" dirty="0"/>
          </a:p>
          <a:p>
            <a:r>
              <a:rPr lang="en" sz="2400" dirty="0"/>
              <a:t>Believe it or not, compromise is a large part of our lives.</a:t>
            </a:r>
            <a:endParaRPr sz="2400" dirty="0"/>
          </a:p>
          <a:p>
            <a:r>
              <a:rPr lang="en" sz="2400" dirty="0"/>
              <a:t>Decisions, both big and small, are frequently made using compromise.</a:t>
            </a:r>
            <a:endParaRPr sz="2400" dirty="0"/>
          </a:p>
          <a:p>
            <a:r>
              <a:rPr lang="en" sz="2400" dirty="0"/>
              <a:t>Here is a perfect example of the importance of compromise from the show, </a:t>
            </a:r>
            <a:r>
              <a:rPr lang="en" sz="2400" i="1" dirty="0"/>
              <a:t>The Big Bang Theory</a:t>
            </a:r>
            <a:r>
              <a:rPr lang="en" sz="2400" dirty="0"/>
              <a:t>:</a:t>
            </a:r>
            <a:endParaRPr sz="2400" dirty="0"/>
          </a:p>
        </p:txBody>
      </p:sp>
      <p:pic>
        <p:nvPicPr>
          <p:cNvPr id="80" name="Google Shape;80;p14" descr="All Rights to Warner Bros. Television &amp; CBS!" title="The Big Bang Theory -  Sheldons Compromise with Leonard S07E08 [HD]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7634" y="2719067"/>
            <a:ext cx="2766633" cy="2074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Viame.org</a:t>
            </a:r>
            <a:r>
              <a:rPr lang="en-US" dirty="0"/>
              <a:t> (University of Pennsylvania) </a:t>
            </a:r>
          </a:p>
        </p:txBody>
      </p:sp>
      <p:pic>
        <p:nvPicPr>
          <p:cNvPr id="3" name="Picture 2" descr="Screen Shot 2017-11-04 at 11.3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44" y="1454464"/>
            <a:ext cx="10086282" cy="49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6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/>
        </p:nvSpPr>
        <p:spPr>
          <a:xfrm>
            <a:off x="2034626" y="2"/>
            <a:ext cx="10016700" cy="160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</a:rPr>
              <a:t>The people who we study in history are people made up of character strengths and flaws?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dk1"/>
                </a:solidFill>
              </a:rPr>
              <a:t>(VIAME.ORG—FREE ANALYSIS OF STRENGTHS)</a:t>
            </a:r>
          </a:p>
        </p:txBody>
      </p:sp>
      <p:pic>
        <p:nvPicPr>
          <p:cNvPr id="2" name="Picture 1" descr="Strengths-graph-791x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82" y="1604101"/>
            <a:ext cx="10670144" cy="545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9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ngths 3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216" y="392760"/>
            <a:ext cx="10748526" cy="6072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0925" y="3926520"/>
            <a:ext cx="10961721" cy="175432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Strengths 360-</a:t>
            </a:r>
          </a:p>
          <a:p>
            <a:pPr algn="ctr"/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Helping Your Students </a:t>
            </a:r>
          </a:p>
          <a:p>
            <a:pPr algn="ctr"/>
            <a:r>
              <a:rPr lang="en-US" sz="36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Discover Their Strengths </a:t>
            </a:r>
          </a:p>
        </p:txBody>
      </p:sp>
    </p:spTree>
    <p:extLst>
      <p:ext uri="{BB962C8B-B14F-4D97-AF65-F5344CB8AC3E}">
        <p14:creationId xmlns:p14="http://schemas.microsoft.com/office/powerpoint/2010/main" val="19449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Strengths 360: For Next Tuesday</a:t>
            </a:r>
            <a:br>
              <a:rPr lang="en-US" dirty="0"/>
            </a:br>
            <a:r>
              <a:rPr lang="en-US" dirty="0"/>
              <a:t>ONLINE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06" y="2014780"/>
            <a:ext cx="11590331" cy="647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85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32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B645-607B-DD46-8DAB-236E4162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760" y="476988"/>
            <a:ext cx="8428800" cy="847200"/>
          </a:xfrm>
        </p:spPr>
        <p:txBody>
          <a:bodyPr/>
          <a:lstStyle/>
          <a:p>
            <a:r>
              <a:rPr lang="en-US" dirty="0"/>
              <a:t>Character Strengths 360 Can Be Done Online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884A4FDD-CA24-1A40-8647-68ADC2FA7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086" y="1146464"/>
            <a:ext cx="4257386" cy="582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86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3851200" cy="88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Super Heroes!!</a:t>
            </a:r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body" idx="1"/>
          </p:nvPr>
        </p:nvSpPr>
        <p:spPr>
          <a:xfrm>
            <a:off x="1092200" y="2940033"/>
            <a:ext cx="10007600" cy="278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None/>
            </a:pPr>
            <a:r>
              <a:rPr lang="en" sz="2533" dirty="0"/>
              <a:t>First watch the YouTube clip at the link below of the Fantastic Four:</a:t>
            </a:r>
            <a:endParaRPr sz="2533" dirty="0"/>
          </a:p>
          <a:p>
            <a:pPr marL="0" indent="0" algn="ctr">
              <a:spcBef>
                <a:spcPts val="2133"/>
              </a:spcBef>
              <a:buNone/>
            </a:pPr>
            <a:r>
              <a:rPr lang="en" sz="2400" b="1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Fantastic Four Working Together</a:t>
            </a:r>
            <a:endParaRPr sz="2533" dirty="0"/>
          </a:p>
          <a:p>
            <a:pPr marL="0" indent="0" algn="ctr">
              <a:spcBef>
                <a:spcPts val="1600"/>
              </a:spcBef>
              <a:buNone/>
            </a:pPr>
            <a:r>
              <a:rPr lang="en" sz="2533" dirty="0"/>
              <a:t>Click on the Padlet link below and answer the two questions:</a:t>
            </a:r>
            <a:endParaRPr sz="2533" dirty="0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533" b="1" u="sng" dirty="0">
                <a:solidFill>
                  <a:schemeClr val="hlink"/>
                </a:solidFill>
                <a:hlinkClick r:id="rId4"/>
              </a:rPr>
              <a:t>Super Heroes Padlet Questions</a:t>
            </a:r>
            <a:endParaRPr sz="2533" b="1" dirty="0"/>
          </a:p>
        </p:txBody>
      </p:sp>
      <p:pic>
        <p:nvPicPr>
          <p:cNvPr id="139" name="Google Shape;1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2467" y="603234"/>
            <a:ext cx="3740231" cy="210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>
            <a:spLocks noGrp="1"/>
          </p:cNvSpPr>
          <p:nvPr>
            <p:ph type="title"/>
          </p:nvPr>
        </p:nvSpPr>
        <p:spPr>
          <a:xfrm>
            <a:off x="905768" y="720845"/>
            <a:ext cx="10404383" cy="127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“Going Places” by Peter and Paul Reynolds</a:t>
            </a:r>
            <a:endParaRPr dirty="0"/>
          </a:p>
        </p:txBody>
      </p:sp>
      <p:sp>
        <p:nvSpPr>
          <p:cNvPr id="145" name="Google Shape;145;p15"/>
          <p:cNvSpPr txBox="1">
            <a:spLocks noGrp="1"/>
          </p:cNvSpPr>
          <p:nvPr>
            <p:ph type="body" idx="1"/>
          </p:nvPr>
        </p:nvSpPr>
        <p:spPr>
          <a:xfrm>
            <a:off x="777867" y="1639933"/>
            <a:ext cx="6894400" cy="473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267" dirty="0"/>
              <a:t>Next, we will be reading a short story called “Going Places”.  You can follow along on this YouTube link that will read the story along for you and show you the pictures from it.  </a:t>
            </a:r>
            <a:r>
              <a:rPr lang="en" sz="2267" b="1" i="1" dirty="0"/>
              <a:t>Think</a:t>
            </a:r>
            <a:r>
              <a:rPr lang="en" sz="2267" dirty="0"/>
              <a:t> about these questions while watching the story:</a:t>
            </a:r>
            <a:endParaRPr sz="2267" dirty="0"/>
          </a:p>
          <a:p>
            <a:pPr marL="0" indent="0">
              <a:spcBef>
                <a:spcPts val="2133"/>
              </a:spcBef>
              <a:buNone/>
            </a:pPr>
            <a:r>
              <a:rPr lang="en" sz="20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"Going Places" by Peter &amp; Paul Reynolds</a:t>
            </a:r>
            <a:endParaRPr sz="2267" dirty="0"/>
          </a:p>
          <a:p>
            <a:pPr indent="-431789">
              <a:spcBef>
                <a:spcPts val="2133"/>
              </a:spcBef>
              <a:buSzPts val="1500"/>
              <a:buAutoNum type="arabicPeriod"/>
            </a:pPr>
            <a:r>
              <a:rPr lang="en" sz="2000" dirty="0"/>
              <a:t>What were they supposed to build?</a:t>
            </a:r>
            <a:endParaRPr sz="2000" dirty="0"/>
          </a:p>
          <a:p>
            <a:pPr indent="-423323">
              <a:buSzPts val="1400"/>
              <a:buAutoNum type="arabicPeriod"/>
            </a:pPr>
            <a:r>
              <a:rPr lang="en" sz="1867" dirty="0"/>
              <a:t>What were the reactions of the other kids when they saw what the main characters built?</a:t>
            </a:r>
            <a:endParaRPr sz="1867" dirty="0"/>
          </a:p>
          <a:p>
            <a:pPr indent="-423323">
              <a:buSzPts val="1400"/>
              <a:buAutoNum type="arabicPeriod"/>
            </a:pPr>
            <a:r>
              <a:rPr lang="en" sz="1867" dirty="0"/>
              <a:t>What did the main characters learn in the end?</a:t>
            </a:r>
            <a:endParaRPr sz="1867" dirty="0"/>
          </a:p>
          <a:p>
            <a:pPr indent="-423323">
              <a:buSzPts val="1400"/>
              <a:buAutoNum type="arabicPeriod"/>
            </a:pPr>
            <a:r>
              <a:rPr lang="en" sz="1867" dirty="0"/>
              <a:t>What do you think this story is trying to teach you?</a:t>
            </a:r>
            <a:endParaRPr sz="1867" dirty="0"/>
          </a:p>
        </p:txBody>
      </p:sp>
      <p:pic>
        <p:nvPicPr>
          <p:cNvPr id="146" name="Google Shape;1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5267" y="1939267"/>
            <a:ext cx="3698867" cy="3499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>
            <a:spLocks noGrp="1"/>
          </p:cNvSpPr>
          <p:nvPr>
            <p:ph type="title"/>
          </p:nvPr>
        </p:nvSpPr>
        <p:spPr>
          <a:xfrm>
            <a:off x="1092200" y="726800"/>
            <a:ext cx="10007600" cy="85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Guided Questions *For Parents’ Use*</a:t>
            </a:r>
            <a:endParaRPr/>
          </a:p>
        </p:txBody>
      </p:sp>
      <p:sp>
        <p:nvSpPr>
          <p:cNvPr id="152" name="Google Shape;152;p16"/>
          <p:cNvSpPr txBox="1">
            <a:spLocks noGrp="1"/>
          </p:cNvSpPr>
          <p:nvPr>
            <p:ph type="body" idx="1"/>
          </p:nvPr>
        </p:nvSpPr>
        <p:spPr>
          <a:xfrm>
            <a:off x="1006467" y="1586000"/>
            <a:ext cx="10007600" cy="44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23323">
              <a:buSzPts val="1400"/>
            </a:pPr>
            <a:r>
              <a:rPr lang="en" sz="1867"/>
              <a:t>Right after reading along with the video of “Going Places” by Peter and Paul Reynolds with your child, here are a few questions to ask them: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What is Raphael’s reaction when he sees what Maya had built in her backyard?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What is a strength that Maya has?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Who won the race?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How do the other students react when they see Maya and Raphael’s “go-kart”?</a:t>
            </a:r>
            <a:endParaRPr sz="1867"/>
          </a:p>
          <a:p>
            <a:pPr lvl="2" indent="-423323">
              <a:spcBef>
                <a:spcPts val="0"/>
              </a:spcBef>
              <a:buSzPts val="1400"/>
            </a:pPr>
            <a:r>
              <a:rPr lang="en" sz="1867"/>
              <a:t>How do you think the other students felt after Maya and Raphael won?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Why do you think Maya and Raphael won the race?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Would you want to be friends with Maya in real life?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Would Maya have won on her own?</a:t>
            </a:r>
            <a:endParaRPr sz="1867"/>
          </a:p>
          <a:p>
            <a:pPr lvl="1" indent="-423323">
              <a:spcBef>
                <a:spcPts val="0"/>
              </a:spcBef>
              <a:buSzPts val="1400"/>
            </a:pPr>
            <a:r>
              <a:rPr lang="en" sz="1867"/>
              <a:t>Who would you model yourself after: Maya (who saw the potential of the go-kart),  Raphael (who thought of combining their strengths to win the race), or the other students (who followed the go-kart instructions as they were written)?</a:t>
            </a:r>
            <a:endParaRPr sz="1867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title"/>
          </p:nvPr>
        </p:nvSpPr>
        <p:spPr>
          <a:xfrm>
            <a:off x="1073150" y="932210"/>
            <a:ext cx="8185151" cy="85849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Parents/Guardians/Classmates</a:t>
            </a:r>
            <a:br>
              <a:rPr lang="en" dirty="0"/>
            </a:br>
            <a:r>
              <a:rPr lang="en" dirty="0"/>
              <a:t> Super Powers</a:t>
            </a:r>
            <a:endParaRPr dirty="0"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1"/>
          </p:nvPr>
        </p:nvSpPr>
        <p:spPr>
          <a:xfrm>
            <a:off x="1092200" y="2197100"/>
            <a:ext cx="10007600" cy="40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sz="2667" dirty="0"/>
              <a:t>Click on the link below for a Google Doc where you can either draw a picture OR write </a:t>
            </a:r>
            <a:r>
              <a:rPr lang="en-US" sz="2667" dirty="0"/>
              <a:t>a paragraph OR do a </a:t>
            </a:r>
            <a:r>
              <a:rPr lang="en-US" sz="2667" dirty="0" err="1"/>
              <a:t>FlipGrid</a:t>
            </a:r>
            <a:r>
              <a:rPr lang="en-US" sz="2667" dirty="0"/>
              <a:t> video post </a:t>
            </a:r>
            <a:r>
              <a:rPr lang="en" sz="2667" dirty="0"/>
              <a:t>about your parent’s, guardian’s or classmate’s Super Powers!! What do you believe makes them a superhero?</a:t>
            </a:r>
            <a:endParaRPr sz="2667" dirty="0"/>
          </a:p>
          <a:p>
            <a:pPr marL="0" indent="0" algn="ctr">
              <a:spcBef>
                <a:spcPts val="2133"/>
              </a:spcBef>
              <a:buNone/>
            </a:pPr>
            <a:r>
              <a:rPr lang="en-US" sz="2667" u="sng" dirty="0">
                <a:solidFill>
                  <a:schemeClr val="hlink"/>
                </a:solidFill>
                <a:hlinkClick r:id="rId3"/>
              </a:rPr>
              <a:t>Super Parents Worksheet</a:t>
            </a:r>
            <a:endParaRPr sz="2667" dirty="0"/>
          </a:p>
          <a:p>
            <a:pPr marL="0" indent="0" algn="ctr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000" i="1" dirty="0"/>
              <a:t>Either download the document or you can Print it and take a picture when you are done. </a:t>
            </a:r>
            <a:r>
              <a:rPr lang="en" sz="2000" dirty="0"/>
              <a:t> </a:t>
            </a:r>
            <a:endParaRPr sz="2000" dirty="0"/>
          </a:p>
        </p:txBody>
      </p:sp>
      <p:pic>
        <p:nvPicPr>
          <p:cNvPr id="159" name="Google Shape;15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6434" y="585167"/>
            <a:ext cx="1628733" cy="16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797467" y="2366963"/>
            <a:ext cx="10962800" cy="111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>
                <a:latin typeface="Lobster"/>
                <a:ea typeface="Lobster"/>
                <a:cs typeface="Lobster"/>
                <a:sym typeface="Lobster"/>
              </a:rPr>
              <a:t>Synergy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797451" y="3621217"/>
            <a:ext cx="10962800" cy="57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>
                <a:latin typeface="Comfortaa"/>
                <a:ea typeface="Comfortaa"/>
                <a:cs typeface="Comfortaa"/>
                <a:sym typeface="Comfortaa"/>
              </a:rPr>
              <a:t>Ms. Erin Keating &amp; Mr. Bill Buith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534" y="1861123"/>
            <a:ext cx="3327100" cy="31357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952500" y="5508633"/>
            <a:ext cx="5667200" cy="9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Click below for the link to today’s worksheets:</a:t>
            </a:r>
            <a:endParaRPr sz="1867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buClr>
                <a:srgbClr val="000000"/>
              </a:buClr>
            </a:pPr>
            <a:r>
              <a:rPr lang="en" sz="1867" u="sng" kern="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Lesson #2 Worksheets</a:t>
            </a:r>
            <a:endParaRPr sz="1867" kern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Kanye West - Stronger (Clean)">
            <a:hlinkClick r:id="" action="ppaction://media"/>
            <a:extLst>
              <a:ext uri="{FF2B5EF4-FFF2-40B4-BE49-F238E27FC236}">
                <a16:creationId xmlns:a16="http://schemas.microsoft.com/office/drawing/2014/main" id="{403DCA6D-9740-4324-B212-8F9D63BCC4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4" end="2160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1734" y="197909"/>
            <a:ext cx="649817" cy="649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Lobster"/>
                <a:ea typeface="Lobster"/>
                <a:cs typeface="Lobster"/>
                <a:sym typeface="Lobster"/>
              </a:rPr>
              <a:t>We are Going Places!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415600" y="1856833"/>
            <a:ext cx="11360800" cy="490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50000"/>
              </a:lnSpc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Think back to the book we read last week, “Going Places”. Remember Raphael and Maya?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>
              <a:lnSpc>
                <a:spcPct val="150000"/>
              </a:lnSpc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Using the Character Strengths Chart, assign character traits to Raphael and Maya.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(Ex: if you think one of Maya’s strengths is “bravery”, you will put a “M” next to the bravery icon on the chart)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>
              <a:lnSpc>
                <a:spcPct val="150000"/>
              </a:lnSpc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In case you want to refresh your memory: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  </a:t>
            </a:r>
            <a:r>
              <a:rPr lang="en" sz="2000" u="sng">
                <a:solidFill>
                  <a:srgbClr val="3D459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"Going Places" by Peter &amp; Paul Reynolds</a:t>
            </a:r>
            <a:endParaRPr sz="2267">
              <a:solidFill>
                <a:srgbClr val="233A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4">
            <a:alphaModFix/>
          </a:blip>
          <a:srcRect l="50380" t="28382" r="-1815" b="7097"/>
          <a:stretch/>
        </p:blipFill>
        <p:spPr>
          <a:xfrm>
            <a:off x="9028267" y="86834"/>
            <a:ext cx="2932199" cy="1880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Lobster"/>
                <a:ea typeface="Lobster"/>
                <a:cs typeface="Lobster"/>
                <a:sym typeface="Lobster"/>
              </a:rPr>
              <a:t>Who are Hamilton and Burr?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415600" y="1495133"/>
            <a:ext cx="11360800" cy="44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Listen to the song excerpts from Hamilton: the Musical below: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Comfortaa"/>
              <a:buChar char="○"/>
            </a:pP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Alexander Hamilton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Comfortaa"/>
              <a:buChar char="○"/>
            </a:pPr>
            <a:r>
              <a:rPr lang="en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Aaron Burr, Sir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>
              <a:lnSpc>
                <a:spcPct val="150000"/>
              </a:lnSpc>
              <a:buFont typeface="Comfortaa"/>
              <a:buChar char="●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Now that you know a little bit more about Hamilton and Burr, assign them character traits on the Character Strengths Chart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Comfortaa"/>
              <a:buChar char="○"/>
            </a:pPr>
            <a:r>
              <a:rPr lang="en">
                <a:latin typeface="Comfortaa"/>
                <a:ea typeface="Comfortaa"/>
                <a:cs typeface="Comfortaa"/>
                <a:sym typeface="Comfortaa"/>
              </a:rPr>
              <a:t>(Ex: If you think the strength “curiosity” fits Hamilton, put an “H” in the same box as Curiosity)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marL="0" indent="0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None/>
            </a:pP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9921" y="4340533"/>
            <a:ext cx="1872159" cy="24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86621" y="565665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000" dirty="0">
                <a:latin typeface="Lobster"/>
                <a:ea typeface="Lobster"/>
                <a:cs typeface="Lobster"/>
                <a:sym typeface="Lobster"/>
              </a:rPr>
              <a:t>Hamilton vs. Burr</a:t>
            </a:r>
            <a:endParaRPr sz="4000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415600" y="1603367"/>
            <a:ext cx="11360800" cy="43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40256">
              <a:buSzPts val="1600"/>
              <a:buFont typeface="Comfortaa"/>
              <a:buChar char="●"/>
            </a:pP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After completing the Character Strengths Chart and assigning Hamilton and Burr different character strengths, pick </a:t>
            </a:r>
            <a:r>
              <a:rPr lang="en" sz="2133" b="1" i="1" u="sng">
                <a:latin typeface="Comfortaa"/>
                <a:ea typeface="Comfortaa"/>
                <a:cs typeface="Comfortaa"/>
                <a:sym typeface="Comfortaa"/>
              </a:rPr>
              <a:t>one 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of the following: </a:t>
            </a:r>
            <a:endParaRPr sz="2133">
              <a:latin typeface="Comfortaa"/>
              <a:ea typeface="Comfortaa"/>
              <a:cs typeface="Comfortaa"/>
              <a:sym typeface="Comfortaa"/>
            </a:endParaRPr>
          </a:p>
          <a:p>
            <a:pPr indent="0">
              <a:spcBef>
                <a:spcPts val="2133"/>
              </a:spcBef>
              <a:buNone/>
            </a:pPr>
            <a:r>
              <a:rPr lang="en" sz="2133" u="sng">
                <a:latin typeface="Comfortaa"/>
                <a:ea typeface="Comfortaa"/>
                <a:cs typeface="Comfortaa"/>
                <a:sym typeface="Comfortaa"/>
              </a:rPr>
              <a:t>Choice 1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: Fill out the Venn Diagram to </a:t>
            </a:r>
            <a:r>
              <a:rPr lang="en" sz="2133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compare and contrast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 the strengths of Hamilton and Burr (see Strengths Standoff Venn Diagram worksheet)</a:t>
            </a:r>
            <a:endParaRPr sz="2133">
              <a:latin typeface="Comfortaa"/>
              <a:ea typeface="Comfortaa"/>
              <a:cs typeface="Comfortaa"/>
              <a:sym typeface="Comfortaa"/>
            </a:endParaRPr>
          </a:p>
          <a:p>
            <a:pPr indent="0">
              <a:spcBef>
                <a:spcPts val="2133"/>
              </a:spcBef>
              <a:buNone/>
            </a:pPr>
            <a:r>
              <a:rPr lang="en" sz="2133" u="sng">
                <a:latin typeface="Comfortaa"/>
                <a:ea typeface="Comfortaa"/>
                <a:cs typeface="Comfortaa"/>
                <a:sym typeface="Comfortaa"/>
              </a:rPr>
              <a:t>Choice 2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: Write a short essay comparing the strengths of Hamilton and Burr (see Strengths Standoff Essay worksheet)</a:t>
            </a:r>
            <a:endParaRPr sz="2133">
              <a:latin typeface="Comfortaa"/>
              <a:ea typeface="Comfortaa"/>
              <a:cs typeface="Comfortaa"/>
              <a:sym typeface="Comfortaa"/>
            </a:endParaRPr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133" u="sng">
                <a:latin typeface="Comfortaa"/>
                <a:ea typeface="Comfortaa"/>
                <a:cs typeface="Comfortaa"/>
                <a:sym typeface="Comfortaa"/>
              </a:rPr>
              <a:t>Choice 3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: Create a FlipGrid post comparing the strengths of Hamilton and Burr ( access the FlipGrid </a:t>
            </a:r>
            <a:r>
              <a:rPr lang="en" sz="2133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3"/>
              </a:rPr>
              <a:t>here</a:t>
            </a:r>
            <a:r>
              <a:rPr lang="en" sz="2133">
                <a:latin typeface="Comfortaa"/>
                <a:ea typeface="Comfortaa"/>
                <a:cs typeface="Comfortaa"/>
                <a:sym typeface="Comfortaa"/>
              </a:rPr>
              <a:t> )</a:t>
            </a:r>
            <a:endParaRPr sz="2133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 b="11527"/>
          <a:stretch/>
        </p:blipFill>
        <p:spPr>
          <a:xfrm>
            <a:off x="7819811" y="151733"/>
            <a:ext cx="2353221" cy="1531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1009</Words>
  <Application>Microsoft Macintosh PowerPoint</Application>
  <PresentationFormat>Widescreen</PresentationFormat>
  <Paragraphs>77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Comfortaa</vt:lpstr>
      <vt:lpstr>Homemade Apple</vt:lpstr>
      <vt:lpstr>Lato</vt:lpstr>
      <vt:lpstr>Lobster</vt:lpstr>
      <vt:lpstr>Merriweather</vt:lpstr>
      <vt:lpstr>Nunito</vt:lpstr>
      <vt:lpstr>Raleway</vt:lpstr>
      <vt:lpstr>Roboto</vt:lpstr>
      <vt:lpstr>Shift</vt:lpstr>
      <vt:lpstr>Geometric</vt:lpstr>
      <vt:lpstr>Swiss</vt:lpstr>
      <vt:lpstr>Material</vt:lpstr>
      <vt:lpstr> LEADING WITH STRENGTHS   &amp; Synergy  (Stronger Together)</vt:lpstr>
      <vt:lpstr>Super Heroes!!</vt:lpstr>
      <vt:lpstr>“Going Places” by Peter and Paul Reynolds</vt:lpstr>
      <vt:lpstr>Guided Questions *For Parents’ Use*</vt:lpstr>
      <vt:lpstr>Parents/Guardians/Classmates  Super Powers</vt:lpstr>
      <vt:lpstr>Synergy</vt:lpstr>
      <vt:lpstr>We are Going Places!</vt:lpstr>
      <vt:lpstr>Who are Hamilton and Burr?</vt:lpstr>
      <vt:lpstr>Hamilton vs. Burr</vt:lpstr>
      <vt:lpstr>Superhuman Seventh Graders!!</vt:lpstr>
      <vt:lpstr>Synergy in History:  Are our differences our strengths?</vt:lpstr>
      <vt:lpstr>What is Synergy?</vt:lpstr>
      <vt:lpstr>What is compromise?</vt:lpstr>
      <vt:lpstr>Viame.org (University of Pennsylvania) </vt:lpstr>
      <vt:lpstr>PowerPoint Presentation</vt:lpstr>
      <vt:lpstr>PowerPoint Presentation</vt:lpstr>
      <vt:lpstr>Strengths 360: For Next Tuesday ONLINE</vt:lpstr>
      <vt:lpstr>PowerPoint Presentation</vt:lpstr>
      <vt:lpstr>Character Strengths 360 Can Be Done Online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Synergy</dc:title>
  <dc:creator>Bill Buith</dc:creator>
  <cp:lastModifiedBy>Kevin Sheehan</cp:lastModifiedBy>
  <cp:revision>8</cp:revision>
  <dcterms:created xsi:type="dcterms:W3CDTF">2020-06-15T23:22:27Z</dcterms:created>
  <dcterms:modified xsi:type="dcterms:W3CDTF">2020-08-25T19:35:33Z</dcterms:modified>
</cp:coreProperties>
</file>