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82" r:id="rId3"/>
  </p:sldMasterIdLst>
  <p:notesMasterIdLst>
    <p:notesMasterId r:id="rId7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Lst>
  <p:sldSz cx="9144000" cy="5143500" type="screen16x9"/>
  <p:notesSz cx="6858000" cy="9144000"/>
  <p:embeddedFontLst>
    <p:embeddedFont>
      <p:font typeface="Alegreya" pitchFamily="2" charset="0"/>
      <p:regular r:id="rId78"/>
      <p:bold r:id="rId79"/>
      <p:italic r:id="rId80"/>
      <p:boldItalic r:id="rId81"/>
    </p:embeddedFont>
    <p:embeddedFont>
      <p:font typeface="Amatic SC" pitchFamily="2" charset="-79"/>
      <p:regular r:id="rId82"/>
      <p:bold r:id="rId83"/>
    </p:embeddedFont>
    <p:embeddedFont>
      <p:font typeface="Comic Sans MS" panose="030F0902030302020204" pitchFamily="66" charset="0"/>
      <p:regular r:id="rId84"/>
      <p:bold r:id="rId85"/>
    </p:embeddedFont>
    <p:embeddedFont>
      <p:font typeface="EB Garamond" pitchFamily="2" charset="0"/>
      <p:regular r:id="rId86"/>
      <p:bold r:id="rId87"/>
      <p:italic r:id="rId88"/>
      <p:boldItalic r:id="rId89"/>
    </p:embeddedFont>
    <p:embeddedFont>
      <p:font typeface="Economica" panose="02000506040000020004" pitchFamily="2" charset="77"/>
      <p:regular r:id="rId90"/>
      <p:bold r:id="rId91"/>
      <p:italic r:id="rId92"/>
      <p:boldItalic r:id="rId93"/>
    </p:embeddedFont>
    <p:embeddedFont>
      <p:font typeface="Frank Ruhl Libre" pitchFamily="2" charset="-79"/>
      <p:regular r:id="rId94"/>
      <p:bold r:id="rId95"/>
    </p:embeddedFont>
    <p:embeddedFont>
      <p:font typeface="Georgia" panose="02040502050405020303" pitchFamily="18" charset="0"/>
      <p:regular r:id="rId96"/>
      <p:bold r:id="rId97"/>
      <p:italic r:id="rId98"/>
      <p:boldItalic r:id="rId99"/>
    </p:embeddedFont>
    <p:embeddedFont>
      <p:font typeface="Marcellus SC" panose="020E0602050203020307" pitchFamily="34" charset="0"/>
      <p:regular r:id="rId100"/>
    </p:embeddedFont>
    <p:embeddedFont>
      <p:font typeface="Open Sans" panose="020B0606030504020204"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4"/>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3.xml"/><Relationship Id="rId107"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2.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6.fntdata"/><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0.fntdata"/><Relationship Id="rId61" Type="http://schemas.openxmlformats.org/officeDocument/2006/relationships/slide" Target="slides/slide58.xml"/><Relationship Id="rId82"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29b2c3d3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29b2c3d3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2bf0a7c8c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2bf0a7c8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2f47abea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2f47abe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2f47abea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2f47abe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2f47abeae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2f47abeae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2f47abeae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2f47abea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2f47abeae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2f47abeae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2f47abeae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2f47abeae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29b2c3d3b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29b2c3d3b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29b2c3d3b_2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729b2c3d3b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29b2c3d3b_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29b2c3d3b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29b2c3d3b_2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729b2c3d3b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9b2c3d3b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729b2c3d3b_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29b2c3d3b_2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729b2c3d3b_2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29b2c3d3b_2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729b2c3d3b_2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29b2c3d3b_2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729b2c3d3b_2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29b2c3d3b_2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729b2c3d3b_2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29b2c3d3b_2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729b2c3d3b_2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9b2c3d3b_2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729b2c3d3b_2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29b2c3d3b_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729b2c3d3b_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729b2c3d3b_2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g729b2c3d3b_2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2bf0a7c8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2bf0a7c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29b2c3d3b_2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729b2c3d3b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1423c338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71423c338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f51af8aa5_4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7f51af8aa5_4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27ed7b7da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27ed7b7da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27ed7b7da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727ed7b7da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27ed7b7da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27ed7b7da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27ed7b7da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27ed7b7da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27ed7b7da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727ed7b7d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27ed7b7da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27ed7b7da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29b2c3d3b_2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29b2c3d3b_2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2bf0a7c8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2bf0a7c8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2a9744ea3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2a9744e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72a9744ea3_0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72a9744ea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2a9744ea3_0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2a9744ea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72a9744ea3_0_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72a9744ea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72a9744ea3_0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72a9744ea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2a9744ea3_0_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2a9744ea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2a9744ea3_0_5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2a9744ea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730fd989c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730fd989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730fd989c0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730fd989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730fd989c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730fd989c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2bf0a7c8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2bf0a7c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29b2c3d3b_2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729b2c3d3b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73151c9981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73151c998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73151c982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73151c98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3151c982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3151c982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73151c9824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73151c982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729b2c3d3b_2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729b2c3d3b_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72bf0a7c8c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72bf0a7c8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72bf0a7c8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72bf0a7c8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72bf0a7c8c_3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72bf0a7c8c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2bf0a7c8c_3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2bf0a7c8c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2bf0a7c8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2bf0a7c8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72bf0a7c8c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72bf0a7c8c_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2bf0a7c8c_3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2bf0a7c8c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72bf0a7c8c_3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72bf0a7c8c_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2bf0a7c8c_3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2bf0a7c8c_3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72bf0a7c8c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72bf0a7c8c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72bf0a7c8c_3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72bf0a7c8c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2cea52e0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2cea52e0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29b2c3d3b_2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729b2c3d3b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29b2c3d3b_2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29b2c3d3b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72a9744df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72a9744d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2bf0a7c8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2bf0a7c8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2a9744df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2a9744df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2a9744df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2a9744df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2a9744df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2a9744df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730fd989c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730fd989c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2bf0a7c8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2bf0a7c8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2bf0a7c8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2bf0a7c8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56" name="Google Shape;56;p14"/>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57" name="Google Shape;57;p14"/>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58" name="Google Shape;58;p14"/>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2" name="Google Shape;62;p15"/>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3" name="Google Shape;63;p15"/>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68" name="Google Shape;68;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9" name="Google Shape;6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2" name="Google Shape;72;p1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7"/>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0" name="Google Shape;80;p19"/>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0"/>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9" name="Google Shape;89;p21"/>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90" name="Google Shape;90;p21"/>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91" name="Google Shape;91;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2" name="Google Shape;9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22"/>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3"/>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0" name="Google Shape;10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ctrTitle"/>
          </p:nvPr>
        </p:nvSpPr>
        <p:spPr>
          <a:xfrm>
            <a:off x="917475" y="1991825"/>
            <a:ext cx="50985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ctrTitle"/>
          </p:nvPr>
        </p:nvSpPr>
        <p:spPr>
          <a:xfrm>
            <a:off x="917475" y="1583350"/>
            <a:ext cx="5098500" cy="11598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11" name="Google Shape;111;p27"/>
          <p:cNvSpPr txBox="1">
            <a:spLocks noGrp="1"/>
          </p:cNvSpPr>
          <p:nvPr>
            <p:ph type="subTitle" idx="1"/>
          </p:nvPr>
        </p:nvSpPr>
        <p:spPr>
          <a:xfrm>
            <a:off x="917475" y="2840052"/>
            <a:ext cx="50985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28"/>
          <p:cNvSpPr txBox="1">
            <a:spLocks noGrp="1"/>
          </p:cNvSpPr>
          <p:nvPr>
            <p:ph type="body" idx="1"/>
          </p:nvPr>
        </p:nvSpPr>
        <p:spPr>
          <a:xfrm>
            <a:off x="1315400" y="980300"/>
            <a:ext cx="4257300" cy="3221700"/>
          </a:xfrm>
          <a:prstGeom prst="rect">
            <a:avLst/>
          </a:prstGeom>
        </p:spPr>
        <p:txBody>
          <a:bodyPr spcFirstLastPara="1" wrap="square" lIns="0" tIns="0" rIns="0" bIns="0" anchor="t" anchorCtr="0">
            <a:noAutofit/>
          </a:bodyPr>
          <a:lstStyle>
            <a:lvl1pPr marL="457200" lvl="0" indent="-431800" rtl="0">
              <a:spcBef>
                <a:spcPts val="600"/>
              </a:spcBef>
              <a:spcAft>
                <a:spcPts val="0"/>
              </a:spcAft>
              <a:buSzPts val="3200"/>
              <a:buChar char="⬗"/>
              <a:defRPr sz="3200" i="1"/>
            </a:lvl1pPr>
            <a:lvl2pPr marL="914400" lvl="1" indent="-431800" rtl="0">
              <a:spcBef>
                <a:spcPts val="0"/>
              </a:spcBef>
              <a:spcAft>
                <a:spcPts val="0"/>
              </a:spcAft>
              <a:buSzPts val="3200"/>
              <a:buChar char="⬗"/>
              <a:defRPr sz="3200" i="1"/>
            </a:lvl2pPr>
            <a:lvl3pPr marL="1371600" lvl="2" indent="-431800" rtl="0">
              <a:spcBef>
                <a:spcPts val="0"/>
              </a:spcBef>
              <a:spcAft>
                <a:spcPts val="0"/>
              </a:spcAft>
              <a:buSzPts val="3200"/>
              <a:buChar char="⬗"/>
              <a:defRPr sz="3200" i="1"/>
            </a:lvl3pPr>
            <a:lvl4pPr marL="1828800" lvl="3" indent="-431800" rtl="0">
              <a:spcBef>
                <a:spcPts val="0"/>
              </a:spcBef>
              <a:spcAft>
                <a:spcPts val="0"/>
              </a:spcAft>
              <a:buSzPts val="3200"/>
              <a:buChar char="●"/>
              <a:defRPr sz="3200" i="1"/>
            </a:lvl4pPr>
            <a:lvl5pPr marL="2286000" lvl="4" indent="-431800" rtl="0">
              <a:spcBef>
                <a:spcPts val="0"/>
              </a:spcBef>
              <a:spcAft>
                <a:spcPts val="0"/>
              </a:spcAft>
              <a:buSzPts val="3200"/>
              <a:buChar char="○"/>
              <a:defRPr sz="3200" i="1"/>
            </a:lvl5pPr>
            <a:lvl6pPr marL="2743200" lvl="5" indent="-431800" rtl="0">
              <a:spcBef>
                <a:spcPts val="0"/>
              </a:spcBef>
              <a:spcAft>
                <a:spcPts val="0"/>
              </a:spcAft>
              <a:buSzPts val="3200"/>
              <a:buChar char="■"/>
              <a:defRPr sz="3200" i="1"/>
            </a:lvl6pPr>
            <a:lvl7pPr marL="3200400" lvl="6" indent="-431800" rtl="0">
              <a:spcBef>
                <a:spcPts val="0"/>
              </a:spcBef>
              <a:spcAft>
                <a:spcPts val="0"/>
              </a:spcAft>
              <a:buSzPts val="3200"/>
              <a:buChar char="●"/>
              <a:defRPr sz="3200" i="1"/>
            </a:lvl7pPr>
            <a:lvl8pPr marL="3657600" lvl="7" indent="-431800" rtl="0">
              <a:spcBef>
                <a:spcPts val="0"/>
              </a:spcBef>
              <a:spcAft>
                <a:spcPts val="0"/>
              </a:spcAft>
              <a:buSzPts val="3200"/>
              <a:buChar char="○"/>
              <a:defRPr sz="3200" i="1"/>
            </a:lvl8pPr>
            <a:lvl9pPr marL="4114800" lvl="8" indent="-431800">
              <a:spcBef>
                <a:spcPts val="0"/>
              </a:spcBef>
              <a:spcAft>
                <a:spcPts val="0"/>
              </a:spcAft>
              <a:buSzPts val="3200"/>
              <a:buChar char="■"/>
              <a:defRPr sz="3200" i="1"/>
            </a:lvl9pPr>
          </a:lstStyle>
          <a:p>
            <a:endParaRPr/>
          </a:p>
        </p:txBody>
      </p:sp>
      <p:sp>
        <p:nvSpPr>
          <p:cNvPr id="114" name="Google Shape;114;p28"/>
          <p:cNvSpPr txBox="1"/>
          <p:nvPr/>
        </p:nvSpPr>
        <p:spPr>
          <a:xfrm>
            <a:off x="817400" y="705169"/>
            <a:ext cx="19572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lt2"/>
                </a:solidFill>
                <a:latin typeface="Marcellus SC"/>
                <a:ea typeface="Marcellus SC"/>
                <a:cs typeface="Marcellus SC"/>
                <a:sym typeface="Marcellus SC"/>
              </a:rPr>
              <a:t>“</a:t>
            </a:r>
            <a:endParaRPr sz="9600">
              <a:solidFill>
                <a:schemeClr val="lt2"/>
              </a:solidFill>
              <a:latin typeface="Marcellus SC"/>
              <a:ea typeface="Marcellus SC"/>
              <a:cs typeface="Marcellus SC"/>
              <a:sym typeface="Marcellus SC"/>
            </a:endParaRPr>
          </a:p>
        </p:txBody>
      </p:sp>
      <p:sp>
        <p:nvSpPr>
          <p:cNvPr id="115" name="Google Shape;115;p2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18" name="Google Shape;118;p29"/>
          <p:cNvSpPr txBox="1">
            <a:spLocks noGrp="1"/>
          </p:cNvSpPr>
          <p:nvPr>
            <p:ph type="body" idx="1"/>
          </p:nvPr>
        </p:nvSpPr>
        <p:spPr>
          <a:xfrm>
            <a:off x="548025" y="1410075"/>
            <a:ext cx="5511000" cy="32112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19" name="Google Shape;119;p29"/>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22" name="Google Shape;122;p30"/>
          <p:cNvSpPr txBox="1">
            <a:spLocks noGrp="1"/>
          </p:cNvSpPr>
          <p:nvPr>
            <p:ph type="body" idx="1"/>
          </p:nvPr>
        </p:nvSpPr>
        <p:spPr>
          <a:xfrm>
            <a:off x="548025" y="1410075"/>
            <a:ext cx="2567400" cy="33060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23" name="Google Shape;123;p30"/>
          <p:cNvSpPr txBox="1">
            <a:spLocks noGrp="1"/>
          </p:cNvSpPr>
          <p:nvPr>
            <p:ph type="body" idx="2"/>
          </p:nvPr>
        </p:nvSpPr>
        <p:spPr>
          <a:xfrm>
            <a:off x="3491636" y="1410075"/>
            <a:ext cx="2567400" cy="33060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24" name="Google Shape;124;p3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27" name="Google Shape;127;p31"/>
          <p:cNvSpPr txBox="1">
            <a:spLocks noGrp="1"/>
          </p:cNvSpPr>
          <p:nvPr>
            <p:ph type="body" idx="1"/>
          </p:nvPr>
        </p:nvSpPr>
        <p:spPr>
          <a:xfrm>
            <a:off x="54802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8" name="Google Shape;128;p31"/>
          <p:cNvSpPr txBox="1">
            <a:spLocks noGrp="1"/>
          </p:cNvSpPr>
          <p:nvPr>
            <p:ph type="body" idx="2"/>
          </p:nvPr>
        </p:nvSpPr>
        <p:spPr>
          <a:xfrm>
            <a:off x="259436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9" name="Google Shape;129;p31"/>
          <p:cNvSpPr txBox="1">
            <a:spLocks noGrp="1"/>
          </p:cNvSpPr>
          <p:nvPr>
            <p:ph type="body" idx="3"/>
          </p:nvPr>
        </p:nvSpPr>
        <p:spPr>
          <a:xfrm>
            <a:off x="4640704"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30" name="Google Shape;130;p31"/>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32"/>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33" name="Google Shape;133;p32"/>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33"/>
          <p:cNvSpPr txBox="1">
            <a:spLocks noGrp="1"/>
          </p:cNvSpPr>
          <p:nvPr>
            <p:ph type="body" idx="1"/>
          </p:nvPr>
        </p:nvSpPr>
        <p:spPr>
          <a:xfrm>
            <a:off x="548025" y="4330100"/>
            <a:ext cx="55110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136" name="Google Shape;136;p33"/>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dk2"/>
        </a:solidFill>
        <a:effectLst/>
      </p:bgPr>
    </p:bg>
    <p:spTree>
      <p:nvGrpSpPr>
        <p:cNvPr id="1" name="Shape 139"/>
        <p:cNvGrpSpPr/>
        <p:nvPr/>
      </p:nvGrpSpPr>
      <p:grpSpPr>
        <a:xfrm>
          <a:off x="0" y="0"/>
          <a:ext cx="0" cy="0"/>
          <a:chOff x="0" y="0"/>
          <a:chExt cx="0" cy="0"/>
        </a:xfrm>
      </p:grpSpPr>
      <p:pic>
        <p:nvPicPr>
          <p:cNvPr id="140" name="Google Shape;140;p35"/>
          <p:cNvPicPr preferRelativeResize="0"/>
          <p:nvPr/>
        </p:nvPicPr>
        <p:blipFill>
          <a:blip r:embed="rId2">
            <a:alphaModFix/>
          </a:blip>
          <a:stretch>
            <a:fillRect/>
          </a:stretch>
        </p:blipFill>
        <p:spPr>
          <a:xfrm>
            <a:off x="0" y="0"/>
            <a:ext cx="9143990" cy="5143500"/>
          </a:xfrm>
          <a:prstGeom prst="rect">
            <a:avLst/>
          </a:prstGeom>
          <a:noFill/>
          <a:ln>
            <a:noFill/>
          </a:ln>
        </p:spPr>
      </p:pic>
      <p:sp>
        <p:nvSpPr>
          <p:cNvPr id="141" name="Google Shape;141;p35"/>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6D7A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rgbClr val="B6D7A8"/>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52" name="Google Shape;52;p1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5"/>
          <p:cNvSpPr txBox="1">
            <a:spLocks noGrp="1"/>
          </p:cNvSpPr>
          <p:nvPr>
            <p:ph type="title"/>
          </p:nvPr>
        </p:nvSpPr>
        <p:spPr>
          <a:xfrm>
            <a:off x="548025" y="431025"/>
            <a:ext cx="5511000" cy="7755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1pPr>
            <a:lvl2pPr lvl="1">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2pPr>
            <a:lvl3pPr lvl="2">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3pPr>
            <a:lvl4pPr lvl="3">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4pPr>
            <a:lvl5pPr lvl="4">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5pPr>
            <a:lvl6pPr lvl="5">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6pPr>
            <a:lvl7pPr lvl="6">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7pPr>
            <a:lvl8pPr lvl="7">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8pPr>
            <a:lvl9pPr lvl="8">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9pPr>
          </a:lstStyle>
          <a:p>
            <a:endParaRPr/>
          </a:p>
        </p:txBody>
      </p:sp>
      <p:sp>
        <p:nvSpPr>
          <p:cNvPr id="105" name="Google Shape;105;p25"/>
          <p:cNvSpPr txBox="1">
            <a:spLocks noGrp="1"/>
          </p:cNvSpPr>
          <p:nvPr>
            <p:ph type="body" idx="1"/>
          </p:nvPr>
        </p:nvSpPr>
        <p:spPr>
          <a:xfrm>
            <a:off x="548025" y="1410075"/>
            <a:ext cx="5511000" cy="3211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1pPr>
            <a:lvl2pPr marL="914400" lvl="1"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2pPr>
            <a:lvl3pPr marL="1371600" lvl="2"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3pPr>
            <a:lvl4pPr marL="1828800" lvl="3"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4pPr>
            <a:lvl5pPr marL="2286000" lvl="4"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5pPr>
            <a:lvl6pPr marL="2743200" lvl="5"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6pPr>
            <a:lvl7pPr marL="3200400" lvl="6"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7pPr>
            <a:lvl8pPr marL="3657600" lvl="7"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8pPr>
            <a:lvl9pPr marL="4114800" lvl="8"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9pPr>
          </a:lstStyle>
          <a:p>
            <a:endParaRPr/>
          </a:p>
        </p:txBody>
      </p:sp>
      <p:sp>
        <p:nvSpPr>
          <p:cNvPr id="106" name="Google Shape;106;p25"/>
          <p:cNvSpPr txBox="1">
            <a:spLocks noGrp="1"/>
          </p:cNvSpPr>
          <p:nvPr>
            <p:ph type="sldNum" idx="12"/>
          </p:nvPr>
        </p:nvSpPr>
        <p:spPr>
          <a:xfrm>
            <a:off x="270800" y="4882950"/>
            <a:ext cx="8614500" cy="260400"/>
          </a:xfrm>
          <a:prstGeom prst="rect">
            <a:avLst/>
          </a:prstGeom>
          <a:noFill/>
          <a:ln>
            <a:noFill/>
          </a:ln>
        </p:spPr>
        <p:txBody>
          <a:bodyPr spcFirstLastPara="1" wrap="square" lIns="0" tIns="0" rIns="0" bIns="0" anchor="ctr" anchorCtr="0">
            <a:noAutofit/>
          </a:bodyPr>
          <a:lstStyle>
            <a:lvl1pPr lvl="0">
              <a:buNone/>
              <a:defRPr sz="1000">
                <a:solidFill>
                  <a:schemeClr val="dk1"/>
                </a:solidFill>
                <a:latin typeface="Frank Ruhl Libre"/>
                <a:ea typeface="Frank Ruhl Libre"/>
                <a:cs typeface="Frank Ruhl Libre"/>
                <a:sym typeface="Frank Ruhl Libre"/>
              </a:defRPr>
            </a:lvl1pPr>
            <a:lvl2pPr lvl="1">
              <a:buNone/>
              <a:defRPr sz="1000">
                <a:solidFill>
                  <a:schemeClr val="dk1"/>
                </a:solidFill>
                <a:latin typeface="Frank Ruhl Libre"/>
                <a:ea typeface="Frank Ruhl Libre"/>
                <a:cs typeface="Frank Ruhl Libre"/>
                <a:sym typeface="Frank Ruhl Libre"/>
              </a:defRPr>
            </a:lvl2pPr>
            <a:lvl3pPr lvl="2">
              <a:buNone/>
              <a:defRPr sz="1000">
                <a:solidFill>
                  <a:schemeClr val="dk1"/>
                </a:solidFill>
                <a:latin typeface="Frank Ruhl Libre"/>
                <a:ea typeface="Frank Ruhl Libre"/>
                <a:cs typeface="Frank Ruhl Libre"/>
                <a:sym typeface="Frank Ruhl Libre"/>
              </a:defRPr>
            </a:lvl3pPr>
            <a:lvl4pPr lvl="3">
              <a:buNone/>
              <a:defRPr sz="1000">
                <a:solidFill>
                  <a:schemeClr val="dk1"/>
                </a:solidFill>
                <a:latin typeface="Frank Ruhl Libre"/>
                <a:ea typeface="Frank Ruhl Libre"/>
                <a:cs typeface="Frank Ruhl Libre"/>
                <a:sym typeface="Frank Ruhl Libre"/>
              </a:defRPr>
            </a:lvl4pPr>
            <a:lvl5pPr lvl="4">
              <a:buNone/>
              <a:defRPr sz="1000">
                <a:solidFill>
                  <a:schemeClr val="dk1"/>
                </a:solidFill>
                <a:latin typeface="Frank Ruhl Libre"/>
                <a:ea typeface="Frank Ruhl Libre"/>
                <a:cs typeface="Frank Ruhl Libre"/>
                <a:sym typeface="Frank Ruhl Libre"/>
              </a:defRPr>
            </a:lvl5pPr>
            <a:lvl6pPr lvl="5">
              <a:buNone/>
              <a:defRPr sz="1000">
                <a:solidFill>
                  <a:schemeClr val="dk1"/>
                </a:solidFill>
                <a:latin typeface="Frank Ruhl Libre"/>
                <a:ea typeface="Frank Ruhl Libre"/>
                <a:cs typeface="Frank Ruhl Libre"/>
                <a:sym typeface="Frank Ruhl Libre"/>
              </a:defRPr>
            </a:lvl6pPr>
            <a:lvl7pPr lvl="6">
              <a:buNone/>
              <a:defRPr sz="1000">
                <a:solidFill>
                  <a:schemeClr val="dk1"/>
                </a:solidFill>
                <a:latin typeface="Frank Ruhl Libre"/>
                <a:ea typeface="Frank Ruhl Libre"/>
                <a:cs typeface="Frank Ruhl Libre"/>
                <a:sym typeface="Frank Ruhl Libre"/>
              </a:defRPr>
            </a:lvl7pPr>
            <a:lvl8pPr lvl="7">
              <a:buNone/>
              <a:defRPr sz="1000">
                <a:solidFill>
                  <a:schemeClr val="dk1"/>
                </a:solidFill>
                <a:latin typeface="Frank Ruhl Libre"/>
                <a:ea typeface="Frank Ruhl Libre"/>
                <a:cs typeface="Frank Ruhl Libre"/>
                <a:sym typeface="Frank Ruhl Libre"/>
              </a:defRPr>
            </a:lvl8pPr>
            <a:lvl9pPr lvl="8">
              <a:buNone/>
              <a:defRPr sz="1000">
                <a:solidFill>
                  <a:schemeClr val="dk1"/>
                </a:solidFill>
                <a:latin typeface="Frank Ruhl Libre"/>
                <a:ea typeface="Frank Ruhl Libre"/>
                <a:cs typeface="Frank Ruhl Libre"/>
                <a:sym typeface="Frank Ruhl Libr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hyperlink" Target="http://www.youtube.com/watch?v=clL3paZhM4A" TargetMode="External"/><Relationship Id="rId7" Type="http://schemas.openxmlformats.org/officeDocument/2006/relationships/hyperlink" Target="http://www.youtube.com/watch?v=a6_zYTbXQx0" TargetMode="External"/><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41.jpg"/><Relationship Id="rId5" Type="http://schemas.openxmlformats.org/officeDocument/2006/relationships/hyperlink" Target="http://www.youtube.com/watch?v=x6gMq9yNmDc" TargetMode="External"/><Relationship Id="rId10" Type="http://schemas.openxmlformats.org/officeDocument/2006/relationships/image" Target="../media/image43.jpg"/><Relationship Id="rId4" Type="http://schemas.openxmlformats.org/officeDocument/2006/relationships/image" Target="../media/image40.jpg"/><Relationship Id="rId9" Type="http://schemas.openxmlformats.org/officeDocument/2006/relationships/hyperlink" Target="http://www.youtube.com/watch?v=GsEczOxHL8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1.xml"/><Relationship Id="rId5" Type="http://schemas.openxmlformats.org/officeDocument/2006/relationships/image" Target="../media/image50.jp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6"/>
          <p:cNvSpPr txBox="1">
            <a:spLocks noGrp="1"/>
          </p:cNvSpPr>
          <p:nvPr>
            <p:ph type="ctrTitle"/>
          </p:nvPr>
        </p:nvSpPr>
        <p:spPr>
          <a:xfrm>
            <a:off x="486058" y="2388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Cyberbullying, Social and Historical Literacy and the Search for Truth</a:t>
            </a:r>
            <a:endParaRPr sz="3000"/>
          </a:p>
        </p:txBody>
      </p:sp>
      <p:pic>
        <p:nvPicPr>
          <p:cNvPr id="147" name="Google Shape;147;p36"/>
          <p:cNvPicPr preferRelativeResize="0"/>
          <p:nvPr/>
        </p:nvPicPr>
        <p:blipFill>
          <a:blip r:embed="rId3">
            <a:alphaModFix/>
          </a:blip>
          <a:stretch>
            <a:fillRect/>
          </a:stretch>
        </p:blipFill>
        <p:spPr>
          <a:xfrm>
            <a:off x="692900" y="2774375"/>
            <a:ext cx="2143125" cy="2143125"/>
          </a:xfrm>
          <a:prstGeom prst="rect">
            <a:avLst/>
          </a:prstGeom>
          <a:noFill/>
          <a:ln>
            <a:noFill/>
          </a:ln>
        </p:spPr>
      </p:pic>
      <p:pic>
        <p:nvPicPr>
          <p:cNvPr id="148" name="Google Shape;148;p36"/>
          <p:cNvPicPr preferRelativeResize="0"/>
          <p:nvPr/>
        </p:nvPicPr>
        <p:blipFill>
          <a:blip r:embed="rId4">
            <a:alphaModFix/>
          </a:blip>
          <a:stretch>
            <a:fillRect/>
          </a:stretch>
        </p:blipFill>
        <p:spPr>
          <a:xfrm>
            <a:off x="6587569" y="2774375"/>
            <a:ext cx="2477956" cy="1856075"/>
          </a:xfrm>
          <a:prstGeom prst="rect">
            <a:avLst/>
          </a:prstGeom>
          <a:noFill/>
          <a:ln>
            <a:noFill/>
          </a:ln>
        </p:spPr>
      </p:pic>
      <p:sp>
        <p:nvSpPr>
          <p:cNvPr id="149" name="Google Shape;149;p36"/>
          <p:cNvSpPr txBox="1"/>
          <p:nvPr/>
        </p:nvSpPr>
        <p:spPr>
          <a:xfrm>
            <a:off x="486050" y="0"/>
            <a:ext cx="8406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ctr" rtl="0">
              <a:spcBef>
                <a:spcPts val="0"/>
              </a:spcBef>
              <a:spcAft>
                <a:spcPts val="0"/>
              </a:spcAft>
              <a:buNone/>
            </a:pPr>
            <a:r>
              <a:rPr lang="en" sz="3600"/>
              <a:t>Was Columbus a Hero or Villain?</a:t>
            </a:r>
            <a:endParaRPr sz="3600"/>
          </a:p>
        </p:txBody>
      </p:sp>
      <p:pic>
        <p:nvPicPr>
          <p:cNvPr id="150" name="Google Shape;150;p36" descr="Historic &quot;Landing of Columbus&quot; painting in the U.S. Capitol Rotunda."/>
          <p:cNvPicPr preferRelativeResize="0"/>
          <p:nvPr/>
        </p:nvPicPr>
        <p:blipFill>
          <a:blip r:embed="rId5">
            <a:alphaModFix/>
          </a:blip>
          <a:stretch>
            <a:fillRect/>
          </a:stretch>
        </p:blipFill>
        <p:spPr>
          <a:xfrm>
            <a:off x="3323575" y="2443800"/>
            <a:ext cx="2928475" cy="19228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05"/>
        <p:cNvGrpSpPr/>
        <p:nvPr/>
      </p:nvGrpSpPr>
      <p:grpSpPr>
        <a:xfrm>
          <a:off x="0" y="0"/>
          <a:ext cx="0" cy="0"/>
          <a:chOff x="0" y="0"/>
          <a:chExt cx="0" cy="0"/>
        </a:xfrm>
      </p:grpSpPr>
      <p:sp>
        <p:nvSpPr>
          <p:cNvPr id="206" name="Google Shape;206;p45"/>
          <p:cNvSpPr txBox="1"/>
          <p:nvPr/>
        </p:nvSpPr>
        <p:spPr>
          <a:xfrm>
            <a:off x="5665875" y="870650"/>
            <a:ext cx="3362100" cy="3439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What is this Tweet claiming?</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Who posted this Tweet?</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Is this person a credible source for health news?</a:t>
            </a:r>
            <a:endParaRPr sz="2800">
              <a:latin typeface="Economica"/>
              <a:ea typeface="Economica"/>
              <a:cs typeface="Economica"/>
              <a:sym typeface="Economica"/>
            </a:endParaRPr>
          </a:p>
        </p:txBody>
      </p:sp>
      <p:pic>
        <p:nvPicPr>
          <p:cNvPr id="207" name="Google Shape;207;p45"/>
          <p:cNvPicPr preferRelativeResize="0"/>
          <p:nvPr/>
        </p:nvPicPr>
        <p:blipFill>
          <a:blip r:embed="rId3">
            <a:alphaModFix/>
          </a:blip>
          <a:stretch>
            <a:fillRect/>
          </a:stretch>
        </p:blipFill>
        <p:spPr>
          <a:xfrm>
            <a:off x="152400" y="524050"/>
            <a:ext cx="5361074" cy="40953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6"/>
          <p:cNvSpPr txBox="1">
            <a:spLocks noGrp="1"/>
          </p:cNvSpPr>
          <p:nvPr>
            <p:ph type="ctrTitle"/>
          </p:nvPr>
        </p:nvSpPr>
        <p:spPr>
          <a:xfrm>
            <a:off x="1284002" y="111615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2: Listen and Retell</a:t>
            </a:r>
            <a:endParaRPr sz="4800">
              <a:latin typeface="Economica"/>
              <a:ea typeface="Economica"/>
              <a:cs typeface="Economica"/>
              <a:sym typeface="Economica"/>
            </a:endParaRPr>
          </a:p>
          <a:p>
            <a:pPr marL="0" lvl="0" indent="0" algn="ctr" rtl="0">
              <a:spcBef>
                <a:spcPts val="0"/>
              </a:spcBef>
              <a:spcAft>
                <a:spcPts val="0"/>
              </a:spcAft>
              <a:buClr>
                <a:schemeClr val="dk1"/>
              </a:buClr>
              <a:buSzPts val="1100"/>
              <a:buFont typeface="Arial"/>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213" name="Google Shape;213;p46"/>
          <p:cNvSpPr txBox="1"/>
          <p:nvPr/>
        </p:nvSpPr>
        <p:spPr>
          <a:xfrm>
            <a:off x="737100" y="807000"/>
            <a:ext cx="8406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Economica"/>
              <a:ea typeface="Economica"/>
              <a:cs typeface="Economica"/>
              <a:sym typeface="Economica"/>
            </a:endParaRPr>
          </a:p>
          <a:p>
            <a:pPr marL="0" lvl="0" indent="0" algn="ctr" rtl="0">
              <a:spcBef>
                <a:spcPts val="0"/>
              </a:spcBef>
              <a:spcAft>
                <a:spcPts val="0"/>
              </a:spcAft>
              <a:buClr>
                <a:schemeClr val="dk1"/>
              </a:buClr>
              <a:buSzPts val="1100"/>
              <a:buFont typeface="Arial"/>
              <a:buNone/>
            </a:pPr>
            <a:r>
              <a:rPr lang="en" sz="2400" b="1">
                <a:solidFill>
                  <a:srgbClr val="3B1A01"/>
                </a:solidFill>
                <a:latin typeface="Georgia"/>
                <a:ea typeface="Georgia"/>
                <a:cs typeface="Georgia"/>
                <a:sym typeface="Georgia"/>
              </a:rPr>
              <a:t>Is Columbus a Hero or Villain Based on Our Textbook?</a:t>
            </a:r>
            <a:endParaRPr sz="2400">
              <a:latin typeface="Economica"/>
              <a:ea typeface="Economica"/>
              <a:cs typeface="Economica"/>
              <a:sym typeface="Economica"/>
            </a:endParaRPr>
          </a:p>
        </p:txBody>
      </p:sp>
      <p:sp>
        <p:nvSpPr>
          <p:cNvPr id="214" name="Google Shape;214;p46"/>
          <p:cNvSpPr txBox="1"/>
          <p:nvPr/>
        </p:nvSpPr>
        <p:spPr>
          <a:xfrm>
            <a:off x="605438" y="4220250"/>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Lauren Anglim and Kaela Lynch</a:t>
            </a:r>
            <a:endParaRPr sz="3000">
              <a:latin typeface="Economica"/>
              <a:ea typeface="Economica"/>
              <a:cs typeface="Economica"/>
              <a:sym typeface="Economica"/>
            </a:endParaRPr>
          </a:p>
        </p:txBody>
      </p:sp>
      <p:pic>
        <p:nvPicPr>
          <p:cNvPr id="215" name="Google Shape;215;p46"/>
          <p:cNvPicPr preferRelativeResize="0"/>
          <p:nvPr/>
        </p:nvPicPr>
        <p:blipFill>
          <a:blip r:embed="rId3">
            <a:alphaModFix/>
          </a:blip>
          <a:stretch>
            <a:fillRect/>
          </a:stretch>
        </p:blipFill>
        <p:spPr>
          <a:xfrm>
            <a:off x="3449301" y="2079125"/>
            <a:ext cx="2565175" cy="1976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7"/>
          <p:cNvSpPr txBox="1">
            <a:spLocks noGrp="1"/>
          </p:cNvSpPr>
          <p:nvPr>
            <p:ph type="subTitle" idx="1"/>
          </p:nvPr>
        </p:nvSpPr>
        <p:spPr>
          <a:xfrm>
            <a:off x="311700" y="405000"/>
            <a:ext cx="8520600" cy="44550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b="1">
                <a:solidFill>
                  <a:schemeClr val="dk1"/>
                </a:solidFill>
                <a:latin typeface="Comic Sans MS"/>
                <a:ea typeface="Comic Sans MS"/>
                <a:cs typeface="Comic Sans MS"/>
                <a:sym typeface="Comic Sans MS"/>
              </a:rPr>
              <a:t>Objective: </a:t>
            </a:r>
            <a:r>
              <a:rPr lang="en" sz="1800">
                <a:solidFill>
                  <a:schemeClr val="dk1"/>
                </a:solidFill>
                <a:latin typeface="Comic Sans MS"/>
                <a:ea typeface="Comic Sans MS"/>
                <a:cs typeface="Comic Sans MS"/>
                <a:sym typeface="Comic Sans MS"/>
              </a:rPr>
              <a:t>After reading two different articles about Christopher Columbus, students will engage effectively in a range of collaborative discussions with diverse partners; express ideas clearly and persuasively, and build on those of others by participating in a listen and retell exercise and a jigsaw exercise to discuss the information they gathered from the articles. Students will complete an exit ticket where they will write down three solid facts on whether they think today provided sound evidence on Columbus being a hero or villain.</a:t>
            </a:r>
            <a:r>
              <a:rPr lang="en" sz="12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8"/>
          <p:cNvSpPr txBox="1">
            <a:spLocks noGrp="1"/>
          </p:cNvSpPr>
          <p:nvPr>
            <p:ph type="ctrTitle"/>
          </p:nvPr>
        </p:nvSpPr>
        <p:spPr>
          <a:xfrm>
            <a:off x="220575" y="273375"/>
            <a:ext cx="9058500" cy="51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b="1" u="sng">
                <a:latin typeface="Comic Sans MS"/>
                <a:ea typeface="Comic Sans MS"/>
                <a:cs typeface="Comic Sans MS"/>
                <a:sym typeface="Comic Sans MS"/>
              </a:rPr>
              <a:t>Brainstorm:</a:t>
            </a:r>
            <a:r>
              <a:rPr lang="en" sz="1800" b="1">
                <a:latin typeface="Comic Sans MS"/>
                <a:ea typeface="Comic Sans MS"/>
                <a:cs typeface="Comic Sans MS"/>
                <a:sym typeface="Comic Sans MS"/>
              </a:rPr>
              <a:t> </a:t>
            </a:r>
            <a:r>
              <a:rPr lang="en" sz="1800">
                <a:latin typeface="Comic Sans MS"/>
                <a:ea typeface="Comic Sans MS"/>
                <a:cs typeface="Comic Sans MS"/>
                <a:sym typeface="Comic Sans MS"/>
              </a:rPr>
              <a:t>What do you think about Columbus based on this picture?</a:t>
            </a:r>
            <a:endParaRPr sz="1800">
              <a:latin typeface="Comic Sans MS"/>
              <a:ea typeface="Comic Sans MS"/>
              <a:cs typeface="Comic Sans MS"/>
              <a:sym typeface="Comic Sans MS"/>
            </a:endParaRPr>
          </a:p>
        </p:txBody>
      </p:sp>
      <p:pic>
        <p:nvPicPr>
          <p:cNvPr id="226" name="Google Shape;226;p48"/>
          <p:cNvPicPr preferRelativeResize="0"/>
          <p:nvPr/>
        </p:nvPicPr>
        <p:blipFill>
          <a:blip r:embed="rId3">
            <a:alphaModFix/>
          </a:blip>
          <a:stretch>
            <a:fillRect/>
          </a:stretch>
        </p:blipFill>
        <p:spPr>
          <a:xfrm>
            <a:off x="1833450" y="1042800"/>
            <a:ext cx="5477100" cy="3615525"/>
          </a:xfrm>
          <a:prstGeom prst="rect">
            <a:avLst/>
          </a:prstGeom>
          <a:noFill/>
          <a:ln>
            <a:noFill/>
          </a:ln>
        </p:spPr>
      </p:pic>
      <p:sp>
        <p:nvSpPr>
          <p:cNvPr id="227" name="Google Shape;227;p48"/>
          <p:cNvSpPr/>
          <p:nvPr/>
        </p:nvSpPr>
        <p:spPr>
          <a:xfrm rot="3336478">
            <a:off x="5280297" y="1148955"/>
            <a:ext cx="319198" cy="628741"/>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8"/>
          <p:cNvSpPr txBox="1"/>
          <p:nvPr/>
        </p:nvSpPr>
        <p:spPr>
          <a:xfrm>
            <a:off x="5629500" y="1042800"/>
            <a:ext cx="2025000" cy="2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Christopher Columbus</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9"/>
          <p:cNvSpPr txBox="1">
            <a:spLocks noGrp="1"/>
          </p:cNvSpPr>
          <p:nvPr>
            <p:ph type="ctrTitle"/>
          </p:nvPr>
        </p:nvSpPr>
        <p:spPr>
          <a:xfrm>
            <a:off x="2802150" y="326250"/>
            <a:ext cx="3979800" cy="48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omic Sans MS"/>
                <a:ea typeface="Comic Sans MS"/>
                <a:cs typeface="Comic Sans MS"/>
                <a:sym typeface="Comic Sans MS"/>
              </a:rPr>
              <a:t>Read and Retell Activity</a:t>
            </a:r>
            <a:endParaRPr sz="2400" b="1">
              <a:latin typeface="Comic Sans MS"/>
              <a:ea typeface="Comic Sans MS"/>
              <a:cs typeface="Comic Sans MS"/>
              <a:sym typeface="Comic Sans MS"/>
            </a:endParaRPr>
          </a:p>
        </p:txBody>
      </p:sp>
      <p:sp>
        <p:nvSpPr>
          <p:cNvPr id="234" name="Google Shape;234;p49"/>
          <p:cNvSpPr txBox="1">
            <a:spLocks noGrp="1"/>
          </p:cNvSpPr>
          <p:nvPr>
            <p:ph type="subTitle" idx="1"/>
          </p:nvPr>
        </p:nvSpPr>
        <p:spPr>
          <a:xfrm>
            <a:off x="1179000" y="882250"/>
            <a:ext cx="6786000" cy="381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u="sng">
                <a:solidFill>
                  <a:srgbClr val="000000"/>
                </a:solidFill>
                <a:latin typeface="Comic Sans MS"/>
                <a:ea typeface="Comic Sans MS"/>
                <a:cs typeface="Comic Sans MS"/>
                <a:sym typeface="Comic Sans MS"/>
              </a:rPr>
              <a:t>Directions:</a:t>
            </a:r>
            <a:endParaRPr sz="1200" b="1" u="sng">
              <a:solidFill>
                <a:srgbClr val="000000"/>
              </a:solidFill>
              <a:latin typeface="Comic Sans MS"/>
              <a:ea typeface="Comic Sans MS"/>
              <a:cs typeface="Comic Sans MS"/>
              <a:sym typeface="Comic Sans MS"/>
            </a:endParaRPr>
          </a:p>
          <a:p>
            <a:pPr marL="0" lvl="0" indent="0" algn="l" rtl="0">
              <a:spcBef>
                <a:spcPts val="0"/>
              </a:spcBef>
              <a:spcAft>
                <a:spcPts val="0"/>
              </a:spcAft>
              <a:buNone/>
            </a:pPr>
            <a:endParaRPr sz="1200" b="1" u="sng">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Char char="●"/>
            </a:pPr>
            <a:r>
              <a:rPr lang="en" sz="1200">
                <a:solidFill>
                  <a:srgbClr val="000000"/>
                </a:solidFill>
                <a:latin typeface="Comic Sans MS"/>
                <a:ea typeface="Comic Sans MS"/>
                <a:cs typeface="Comic Sans MS"/>
                <a:sym typeface="Comic Sans MS"/>
              </a:rPr>
              <a:t>Please take out an index card and number 1-5 on one side of the index card. </a:t>
            </a:r>
            <a:endParaRPr sz="12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200">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Font typeface="Comic Sans MS"/>
              <a:buChar char="●"/>
            </a:pPr>
            <a:r>
              <a:rPr lang="en" sz="1200">
                <a:solidFill>
                  <a:srgbClr val="000000"/>
                </a:solidFill>
                <a:latin typeface="Comic Sans MS"/>
                <a:ea typeface="Comic Sans MS"/>
                <a:cs typeface="Comic Sans MS"/>
                <a:sym typeface="Comic Sans MS"/>
              </a:rPr>
              <a:t>Listen to the teacher read the In 1492 poem aloud. </a:t>
            </a:r>
            <a:endParaRPr sz="12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200">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Font typeface="Comic Sans MS"/>
              <a:buChar char="●"/>
            </a:pPr>
            <a:r>
              <a:rPr lang="en" sz="1200">
                <a:solidFill>
                  <a:srgbClr val="000000"/>
                </a:solidFill>
                <a:latin typeface="Comic Sans MS"/>
                <a:ea typeface="Comic Sans MS"/>
                <a:cs typeface="Comic Sans MS"/>
                <a:sym typeface="Comic Sans MS"/>
              </a:rPr>
              <a:t>Listen to the teacher read the In 1492 poem aloud a second time and write down five key words you heard in the poem that will help you retell the poem, in your own words, to a partner.</a:t>
            </a:r>
            <a:endParaRPr sz="12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200">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Font typeface="Comic Sans MS"/>
              <a:buChar char="●"/>
            </a:pPr>
            <a:r>
              <a:rPr lang="en" sz="1200">
                <a:solidFill>
                  <a:srgbClr val="000000"/>
                </a:solidFill>
                <a:latin typeface="Comic Sans MS"/>
                <a:ea typeface="Comic Sans MS"/>
                <a:cs typeface="Comic Sans MS"/>
                <a:sym typeface="Comic Sans MS"/>
              </a:rPr>
              <a:t>Turn to the person next to you and choose one person to retell the poem including the 5 key words written on their index card and the other person has to guess the 5 key words their partner had written down. </a:t>
            </a:r>
            <a:endParaRPr sz="12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200">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Font typeface="Comic Sans MS"/>
              <a:buChar char="●"/>
            </a:pPr>
            <a:r>
              <a:rPr lang="en" sz="1200">
                <a:solidFill>
                  <a:srgbClr val="000000"/>
                </a:solidFill>
                <a:latin typeface="Comic Sans MS"/>
                <a:ea typeface="Comic Sans MS"/>
                <a:cs typeface="Comic Sans MS"/>
                <a:sym typeface="Comic Sans MS"/>
              </a:rPr>
              <a:t>Once your partner is done retelling the poem, check to see if the 5 key words you guessed were correct.</a:t>
            </a:r>
            <a:endParaRPr sz="12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200">
              <a:solidFill>
                <a:srgbClr val="000000"/>
              </a:solidFill>
              <a:latin typeface="Comic Sans MS"/>
              <a:ea typeface="Comic Sans MS"/>
              <a:cs typeface="Comic Sans MS"/>
              <a:sym typeface="Comic Sans MS"/>
            </a:endParaRPr>
          </a:p>
          <a:p>
            <a:pPr marL="457200" lvl="0" indent="-304800" algn="l" rtl="0">
              <a:spcBef>
                <a:spcPts val="0"/>
              </a:spcBef>
              <a:spcAft>
                <a:spcPts val="0"/>
              </a:spcAft>
              <a:buClr>
                <a:srgbClr val="000000"/>
              </a:buClr>
              <a:buSzPts val="1200"/>
              <a:buChar char="●"/>
            </a:pPr>
            <a:r>
              <a:rPr lang="en" sz="1200">
                <a:solidFill>
                  <a:srgbClr val="000000"/>
                </a:solidFill>
                <a:latin typeface="Comic Sans MS"/>
                <a:ea typeface="Comic Sans MS"/>
                <a:cs typeface="Comic Sans MS"/>
                <a:sym typeface="Comic Sans MS"/>
              </a:rPr>
              <a:t>The listen and retell strategy will be repeated with another article about Columbus and each pair will change roles of telling the story and guessing the five key words. </a:t>
            </a:r>
            <a:endParaRPr sz="1200">
              <a:solidFill>
                <a:srgbClr val="000000"/>
              </a:solidFill>
              <a:latin typeface="Comic Sans MS"/>
              <a:ea typeface="Comic Sans MS"/>
              <a:cs typeface="Comic Sans MS"/>
              <a:sym typeface="Comic Sans MS"/>
            </a:endParaRPr>
          </a:p>
        </p:txBody>
      </p:sp>
      <p:pic>
        <p:nvPicPr>
          <p:cNvPr id="235" name="Google Shape;235;p49"/>
          <p:cNvPicPr preferRelativeResize="0"/>
          <p:nvPr/>
        </p:nvPicPr>
        <p:blipFill>
          <a:blip r:embed="rId3">
            <a:alphaModFix/>
          </a:blip>
          <a:stretch>
            <a:fillRect/>
          </a:stretch>
        </p:blipFill>
        <p:spPr>
          <a:xfrm>
            <a:off x="7220700" y="147750"/>
            <a:ext cx="1735175" cy="173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50"/>
          <p:cNvSpPr txBox="1">
            <a:spLocks noGrp="1"/>
          </p:cNvSpPr>
          <p:nvPr>
            <p:ph type="ctrTitle"/>
          </p:nvPr>
        </p:nvSpPr>
        <p:spPr>
          <a:xfrm>
            <a:off x="2790001" y="263250"/>
            <a:ext cx="3564000" cy="58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omic Sans MS"/>
                <a:ea typeface="Comic Sans MS"/>
                <a:cs typeface="Comic Sans MS"/>
                <a:sym typeface="Comic Sans MS"/>
              </a:rPr>
              <a:t>Time to Jigsaw!</a:t>
            </a:r>
            <a:endParaRPr sz="2400" b="1">
              <a:latin typeface="Comic Sans MS"/>
              <a:ea typeface="Comic Sans MS"/>
              <a:cs typeface="Comic Sans MS"/>
              <a:sym typeface="Comic Sans MS"/>
            </a:endParaRPr>
          </a:p>
        </p:txBody>
      </p:sp>
      <p:sp>
        <p:nvSpPr>
          <p:cNvPr id="241" name="Google Shape;241;p50"/>
          <p:cNvSpPr txBox="1">
            <a:spLocks noGrp="1"/>
          </p:cNvSpPr>
          <p:nvPr>
            <p:ph type="subTitle" idx="1"/>
          </p:nvPr>
        </p:nvSpPr>
        <p:spPr>
          <a:xfrm>
            <a:off x="311700" y="1113750"/>
            <a:ext cx="8520600" cy="58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omic Sans MS"/>
              <a:buChar char="●"/>
            </a:pPr>
            <a:r>
              <a:rPr lang="en" sz="1800">
                <a:solidFill>
                  <a:srgbClr val="000000"/>
                </a:solidFill>
                <a:latin typeface="Comic Sans MS"/>
                <a:ea typeface="Comic Sans MS"/>
                <a:cs typeface="Comic Sans MS"/>
                <a:sym typeface="Comic Sans MS"/>
              </a:rPr>
              <a:t>After participating in the listen and retell activity, what did you learn about Columbus?</a:t>
            </a:r>
            <a:endParaRPr sz="18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800">
              <a:solidFill>
                <a:srgbClr val="000000"/>
              </a:solidFill>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en" sz="1800">
                <a:solidFill>
                  <a:srgbClr val="000000"/>
                </a:solidFill>
                <a:latin typeface="Comic Sans MS"/>
                <a:ea typeface="Comic Sans MS"/>
                <a:cs typeface="Comic Sans MS"/>
                <a:sym typeface="Comic Sans MS"/>
              </a:rPr>
              <a:t>Do you think Columbus is a hero or villain? Discuss.</a:t>
            </a:r>
            <a:endParaRPr sz="1800">
              <a:solidFill>
                <a:srgbClr val="000000"/>
              </a:solidFill>
              <a:latin typeface="Comic Sans MS"/>
              <a:ea typeface="Comic Sans MS"/>
              <a:cs typeface="Comic Sans MS"/>
              <a:sym typeface="Comic Sans MS"/>
            </a:endParaRPr>
          </a:p>
        </p:txBody>
      </p:sp>
      <p:pic>
        <p:nvPicPr>
          <p:cNvPr id="242" name="Google Shape;242;p50"/>
          <p:cNvPicPr preferRelativeResize="0"/>
          <p:nvPr/>
        </p:nvPicPr>
        <p:blipFill>
          <a:blip r:embed="rId3">
            <a:alphaModFix/>
          </a:blip>
          <a:stretch>
            <a:fillRect/>
          </a:stretch>
        </p:blipFill>
        <p:spPr>
          <a:xfrm>
            <a:off x="2790000" y="2616750"/>
            <a:ext cx="3564000" cy="21932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1"/>
          <p:cNvSpPr txBox="1">
            <a:spLocks noGrp="1"/>
          </p:cNvSpPr>
          <p:nvPr>
            <p:ph type="ctrTitle"/>
          </p:nvPr>
        </p:nvSpPr>
        <p:spPr>
          <a:xfrm>
            <a:off x="1848450" y="182250"/>
            <a:ext cx="5447100" cy="65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omic Sans MS"/>
                <a:ea typeface="Comic Sans MS"/>
                <a:cs typeface="Comic Sans MS"/>
                <a:sym typeface="Comic Sans MS"/>
              </a:rPr>
              <a:t>Class Discussion!</a:t>
            </a:r>
            <a:endParaRPr sz="2400" b="1">
              <a:latin typeface="Comic Sans MS"/>
              <a:ea typeface="Comic Sans MS"/>
              <a:cs typeface="Comic Sans MS"/>
              <a:sym typeface="Comic Sans MS"/>
            </a:endParaRPr>
          </a:p>
        </p:txBody>
      </p:sp>
      <p:sp>
        <p:nvSpPr>
          <p:cNvPr id="248" name="Google Shape;248;p51"/>
          <p:cNvSpPr txBox="1">
            <a:spLocks noGrp="1"/>
          </p:cNvSpPr>
          <p:nvPr>
            <p:ph type="subTitle" idx="1"/>
          </p:nvPr>
        </p:nvSpPr>
        <p:spPr>
          <a:xfrm>
            <a:off x="222750" y="1012500"/>
            <a:ext cx="7836600" cy="91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omic Sans MS"/>
              <a:buChar char="●"/>
            </a:pPr>
            <a:r>
              <a:rPr lang="en" sz="1800">
                <a:solidFill>
                  <a:srgbClr val="000000"/>
                </a:solidFill>
                <a:latin typeface="Comic Sans MS"/>
                <a:ea typeface="Comic Sans MS"/>
                <a:cs typeface="Comic Sans MS"/>
                <a:sym typeface="Comic Sans MS"/>
              </a:rPr>
              <a:t>Let’s discuss your thoughts on Columbus. </a:t>
            </a:r>
            <a:endParaRPr sz="1800">
              <a:solidFill>
                <a:srgbClr val="000000"/>
              </a:solidFill>
              <a:latin typeface="Comic Sans MS"/>
              <a:ea typeface="Comic Sans MS"/>
              <a:cs typeface="Comic Sans MS"/>
              <a:sym typeface="Comic Sans MS"/>
            </a:endParaRPr>
          </a:p>
          <a:p>
            <a:pPr marL="457200" lvl="0" indent="0" algn="l" rtl="0">
              <a:spcBef>
                <a:spcPts val="0"/>
              </a:spcBef>
              <a:spcAft>
                <a:spcPts val="0"/>
              </a:spcAft>
              <a:buNone/>
            </a:pPr>
            <a:endParaRPr sz="1800">
              <a:solidFill>
                <a:schemeClr val="dk1"/>
              </a:solidFill>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en" sz="1800">
                <a:solidFill>
                  <a:schemeClr val="dk1"/>
                </a:solidFill>
                <a:latin typeface="Comic Sans MS"/>
                <a:ea typeface="Comic Sans MS"/>
                <a:cs typeface="Comic Sans MS"/>
                <a:sym typeface="Comic Sans MS"/>
              </a:rPr>
              <a:t>Based on the sources and discussions with your peers throughout the listen and retell and jigsaw activities, do you think Columbus is a hero or villain? Explain.</a:t>
            </a:r>
            <a:endParaRPr sz="1800">
              <a:solidFill>
                <a:srgbClr val="000000"/>
              </a:solidFill>
              <a:latin typeface="Comic Sans MS"/>
              <a:ea typeface="Comic Sans MS"/>
              <a:cs typeface="Comic Sans MS"/>
              <a:sym typeface="Comic Sans MS"/>
            </a:endParaRPr>
          </a:p>
        </p:txBody>
      </p:sp>
      <p:pic>
        <p:nvPicPr>
          <p:cNvPr id="249" name="Google Shape;249;p51"/>
          <p:cNvPicPr preferRelativeResize="0"/>
          <p:nvPr/>
        </p:nvPicPr>
        <p:blipFill>
          <a:blip r:embed="rId3">
            <a:alphaModFix/>
          </a:blip>
          <a:stretch>
            <a:fillRect/>
          </a:stretch>
        </p:blipFill>
        <p:spPr>
          <a:xfrm>
            <a:off x="3232125" y="2571750"/>
            <a:ext cx="2679750" cy="236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2"/>
          <p:cNvSpPr txBox="1">
            <a:spLocks noGrp="1"/>
          </p:cNvSpPr>
          <p:nvPr>
            <p:ph type="ctrTitle"/>
          </p:nvPr>
        </p:nvSpPr>
        <p:spPr>
          <a:xfrm>
            <a:off x="3073501" y="266650"/>
            <a:ext cx="2997000" cy="61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omic Sans MS"/>
                <a:ea typeface="Comic Sans MS"/>
                <a:cs typeface="Comic Sans MS"/>
                <a:sym typeface="Comic Sans MS"/>
              </a:rPr>
              <a:t>Exit Ticket</a:t>
            </a:r>
            <a:endParaRPr sz="2400" b="1">
              <a:latin typeface="Comic Sans MS"/>
              <a:ea typeface="Comic Sans MS"/>
              <a:cs typeface="Comic Sans MS"/>
              <a:sym typeface="Comic Sans MS"/>
            </a:endParaRPr>
          </a:p>
        </p:txBody>
      </p:sp>
      <p:sp>
        <p:nvSpPr>
          <p:cNvPr id="255" name="Google Shape;255;p52"/>
          <p:cNvSpPr txBox="1">
            <a:spLocks noGrp="1"/>
          </p:cNvSpPr>
          <p:nvPr>
            <p:ph type="subTitle" idx="1"/>
          </p:nvPr>
        </p:nvSpPr>
        <p:spPr>
          <a:xfrm>
            <a:off x="311700" y="993950"/>
            <a:ext cx="7029000" cy="779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omic Sans MS"/>
              <a:buChar char="●"/>
            </a:pPr>
            <a:r>
              <a:rPr lang="en" sz="1800">
                <a:solidFill>
                  <a:srgbClr val="000000"/>
                </a:solidFill>
                <a:latin typeface="Comic Sans MS"/>
                <a:ea typeface="Comic Sans MS"/>
                <a:cs typeface="Comic Sans MS"/>
                <a:sym typeface="Comic Sans MS"/>
              </a:rPr>
              <a:t>Please complete the exit ticket before leaving class today!</a:t>
            </a:r>
            <a:endParaRPr sz="1800">
              <a:solidFill>
                <a:srgbClr val="000000"/>
              </a:solidFill>
              <a:latin typeface="Comic Sans MS"/>
              <a:ea typeface="Comic Sans MS"/>
              <a:cs typeface="Comic Sans MS"/>
              <a:sym typeface="Comic Sans MS"/>
            </a:endParaRPr>
          </a:p>
        </p:txBody>
      </p:sp>
      <p:pic>
        <p:nvPicPr>
          <p:cNvPr id="256" name="Google Shape;256;p52"/>
          <p:cNvPicPr preferRelativeResize="0"/>
          <p:nvPr/>
        </p:nvPicPr>
        <p:blipFill>
          <a:blip r:embed="rId3">
            <a:alphaModFix/>
          </a:blip>
          <a:stretch>
            <a:fillRect/>
          </a:stretch>
        </p:blipFill>
        <p:spPr>
          <a:xfrm>
            <a:off x="2968039" y="1559975"/>
            <a:ext cx="3207925" cy="3286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3"/>
          <p:cNvSpPr txBox="1">
            <a:spLocks noGrp="1"/>
          </p:cNvSpPr>
          <p:nvPr>
            <p:ph type="ctrTitle"/>
          </p:nvPr>
        </p:nvSpPr>
        <p:spPr>
          <a:xfrm>
            <a:off x="1284002" y="111615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3: SCIM-C</a:t>
            </a:r>
            <a:endParaRPr sz="48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262" name="Google Shape;262;p53"/>
          <p:cNvSpPr txBox="1"/>
          <p:nvPr/>
        </p:nvSpPr>
        <p:spPr>
          <a:xfrm>
            <a:off x="737100" y="1011850"/>
            <a:ext cx="8406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Economica"/>
              <a:ea typeface="Economica"/>
              <a:cs typeface="Economica"/>
              <a:sym typeface="Economic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Can We Use Credibility Tool to Determine </a:t>
            </a:r>
            <a:endParaRPr sz="2400" b="1">
              <a:solidFill>
                <a:srgbClr val="3B1A01"/>
              </a:solidFill>
              <a:latin typeface="Georgia"/>
              <a:ea typeface="Georgia"/>
              <a:cs typeface="Georgia"/>
              <a:sym typeface="Georgi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What is True About Columbus?</a:t>
            </a:r>
            <a:endParaRPr sz="2400" b="1">
              <a:solidFill>
                <a:srgbClr val="3B1A01"/>
              </a:solidFill>
              <a:latin typeface="Georgia"/>
              <a:ea typeface="Georgia"/>
              <a:cs typeface="Georgia"/>
              <a:sym typeface="Georgia"/>
            </a:endParaRPr>
          </a:p>
          <a:p>
            <a:pPr marL="0" lvl="0" indent="0" algn="ctr" rtl="0">
              <a:spcBef>
                <a:spcPts val="0"/>
              </a:spcBef>
              <a:spcAft>
                <a:spcPts val="0"/>
              </a:spcAft>
              <a:buNone/>
            </a:pPr>
            <a:endParaRPr sz="2400">
              <a:latin typeface="Economica"/>
              <a:ea typeface="Economica"/>
              <a:cs typeface="Economica"/>
              <a:sym typeface="Economica"/>
            </a:endParaRPr>
          </a:p>
        </p:txBody>
      </p:sp>
      <p:sp>
        <p:nvSpPr>
          <p:cNvPr id="263" name="Google Shape;263;p53"/>
          <p:cNvSpPr txBox="1"/>
          <p:nvPr/>
        </p:nvSpPr>
        <p:spPr>
          <a:xfrm>
            <a:off x="909288" y="439277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Bryan Johnson, Michaela Koetzner, and Mike Rotello </a:t>
            </a:r>
            <a:endParaRPr sz="3000">
              <a:latin typeface="Economica"/>
              <a:ea typeface="Economica"/>
              <a:cs typeface="Economica"/>
              <a:sym typeface="Economica"/>
            </a:endParaRPr>
          </a:p>
        </p:txBody>
      </p:sp>
      <p:pic>
        <p:nvPicPr>
          <p:cNvPr id="264" name="Google Shape;264;p53"/>
          <p:cNvPicPr preferRelativeResize="0"/>
          <p:nvPr/>
        </p:nvPicPr>
        <p:blipFill>
          <a:blip r:embed="rId3">
            <a:alphaModFix/>
          </a:blip>
          <a:stretch>
            <a:fillRect/>
          </a:stretch>
        </p:blipFill>
        <p:spPr>
          <a:xfrm>
            <a:off x="3449276" y="2372875"/>
            <a:ext cx="2565175" cy="19767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68"/>
        <p:cNvGrpSpPr/>
        <p:nvPr/>
      </p:nvGrpSpPr>
      <p:grpSpPr>
        <a:xfrm>
          <a:off x="0" y="0"/>
          <a:ext cx="0" cy="0"/>
          <a:chOff x="0" y="0"/>
          <a:chExt cx="0" cy="0"/>
        </a:xfrm>
      </p:grpSpPr>
      <p:pic>
        <p:nvPicPr>
          <p:cNvPr id="269" name="Google Shape;269;p54"/>
          <p:cNvPicPr preferRelativeResize="0"/>
          <p:nvPr/>
        </p:nvPicPr>
        <p:blipFill rotWithShape="1">
          <a:blip r:embed="rId3">
            <a:alphaModFix/>
          </a:blip>
          <a:srcRect/>
          <a:stretch/>
        </p:blipFill>
        <p:spPr>
          <a:xfrm>
            <a:off x="152400" y="152400"/>
            <a:ext cx="3818037" cy="4838701"/>
          </a:xfrm>
          <a:prstGeom prst="rect">
            <a:avLst/>
          </a:prstGeom>
          <a:noFill/>
          <a:ln>
            <a:noFill/>
          </a:ln>
        </p:spPr>
      </p:pic>
      <p:sp>
        <p:nvSpPr>
          <p:cNvPr id="270" name="Google Shape;270;p54"/>
          <p:cNvSpPr/>
          <p:nvPr/>
        </p:nvSpPr>
        <p:spPr>
          <a:xfrm>
            <a:off x="3970438" y="1294100"/>
            <a:ext cx="4496696" cy="1840906"/>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2"/>
                </a:solidFill>
                <a:latin typeface="Amatic SC"/>
              </a:rPr>
              <a:t>Welcome Back </a:t>
            </a:r>
            <a:br>
              <a:rPr b="1" i="0">
                <a:ln w="9525" cap="flat" cmpd="sng">
                  <a:solidFill>
                    <a:schemeClr val="dk2"/>
                  </a:solidFill>
                  <a:prstDash val="solid"/>
                  <a:round/>
                  <a:headEnd type="none" w="sm" len="sm"/>
                  <a:tailEnd type="none" w="sm" len="sm"/>
                </a:ln>
                <a:solidFill>
                  <a:schemeClr val="lt2"/>
                </a:solidFill>
                <a:latin typeface="Amatic SC"/>
              </a:rPr>
            </a:br>
            <a:r>
              <a:rPr b="1" i="0">
                <a:ln w="9525" cap="flat" cmpd="sng">
                  <a:solidFill>
                    <a:schemeClr val="dk2"/>
                  </a:solidFill>
                  <a:prstDash val="solid"/>
                  <a:round/>
                  <a:headEnd type="none" w="sm" len="sm"/>
                  <a:tailEnd type="none" w="sm" len="sm"/>
                </a:ln>
                <a:solidFill>
                  <a:schemeClr val="lt2"/>
                </a:solidFill>
                <a:latin typeface="Amatic SC"/>
              </a:rPr>
              <a:t>Historians!</a:t>
            </a:r>
          </a:p>
        </p:txBody>
      </p:sp>
      <p:sp>
        <p:nvSpPr>
          <p:cNvPr id="271" name="Google Shape;271;p54"/>
          <p:cNvSpPr txBox="1"/>
          <p:nvPr/>
        </p:nvSpPr>
        <p:spPr>
          <a:xfrm>
            <a:off x="3257963" y="3782750"/>
            <a:ext cx="5787900" cy="11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Comic Sans MS"/>
                <a:ea typeface="Comic Sans MS"/>
                <a:cs typeface="Comic Sans MS"/>
                <a:sym typeface="Comic Sans MS"/>
              </a:rPr>
              <a:t>5th Grade Social Studies </a:t>
            </a:r>
            <a:endParaRPr sz="1800" b="0" i="0" u="none" strike="noStrike" cap="none">
              <a:solidFill>
                <a:srgbClr val="FFFFFF"/>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Comic Sans MS"/>
                <a:ea typeface="Comic Sans MS"/>
                <a:cs typeface="Comic Sans MS"/>
                <a:sym typeface="Comic Sans MS"/>
              </a:rPr>
              <a:t>SCIM-C Strategy </a:t>
            </a:r>
            <a:endParaRPr sz="1800" b="0" i="0" u="none" strike="noStrike" cap="none">
              <a:solidFill>
                <a:srgbClr val="FFFFFF"/>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FFFFFF"/>
                </a:solidFill>
                <a:latin typeface="Comic Sans MS"/>
                <a:ea typeface="Comic Sans MS"/>
                <a:cs typeface="Comic Sans MS"/>
                <a:sym typeface="Comic Sans MS"/>
              </a:rPr>
              <a:t>Bryan Johnson, Michaela Koetzner, and Mike Rotello</a:t>
            </a:r>
            <a:r>
              <a:rPr lang="en" sz="1800" b="0" i="0" u="none" strike="noStrike" cap="none">
                <a:solidFill>
                  <a:schemeClr val="dk1"/>
                </a:solidFill>
                <a:latin typeface="Comic Sans MS"/>
                <a:ea typeface="Comic Sans MS"/>
                <a:cs typeface="Comic Sans MS"/>
                <a:sym typeface="Comic Sans MS"/>
              </a:rPr>
              <a:t> </a:t>
            </a:r>
            <a:endParaRPr sz="18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54"/>
        <p:cNvGrpSpPr/>
        <p:nvPr/>
      </p:nvGrpSpPr>
      <p:grpSpPr>
        <a:xfrm>
          <a:off x="0" y="0"/>
          <a:ext cx="0" cy="0"/>
          <a:chOff x="0" y="0"/>
          <a:chExt cx="0" cy="0"/>
        </a:xfrm>
      </p:grpSpPr>
      <p:sp>
        <p:nvSpPr>
          <p:cNvPr id="155" name="Google Shape;155;p37"/>
          <p:cNvSpPr txBox="1">
            <a:spLocks noGrp="1"/>
          </p:cNvSpPr>
          <p:nvPr>
            <p:ph type="ctrTitle"/>
          </p:nvPr>
        </p:nvSpPr>
        <p:spPr>
          <a:xfrm>
            <a:off x="1423000" y="0"/>
            <a:ext cx="6576000" cy="209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1: Sourcing</a:t>
            </a:r>
            <a:endParaRPr sz="48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What </a:t>
            </a:r>
            <a:r>
              <a:rPr lang="en" sz="2400" b="1">
                <a:latin typeface="Georgia"/>
                <a:ea typeface="Georgia"/>
                <a:cs typeface="Georgia"/>
                <a:sym typeface="Georgia"/>
              </a:rPr>
              <a:t>Is Sourcing and How Can It Help Us Find Truth?</a:t>
            </a:r>
            <a:r>
              <a:rPr lang="en" sz="2400">
                <a:latin typeface="Economica"/>
                <a:ea typeface="Economica"/>
                <a:cs typeface="Economica"/>
                <a:sym typeface="Economica"/>
              </a:rPr>
              <a:t> </a:t>
            </a:r>
            <a:endParaRPr sz="2400">
              <a:latin typeface="Economica"/>
              <a:ea typeface="Economica"/>
              <a:cs typeface="Economica"/>
              <a:sym typeface="Economica"/>
            </a:endParaRPr>
          </a:p>
        </p:txBody>
      </p:sp>
      <p:sp>
        <p:nvSpPr>
          <p:cNvPr id="156" name="Google Shape;156;p37"/>
          <p:cNvSpPr txBox="1"/>
          <p:nvPr/>
        </p:nvSpPr>
        <p:spPr>
          <a:xfrm>
            <a:off x="540750" y="423102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Christine Cassese and Eliana Gagliano</a:t>
            </a:r>
            <a:endParaRPr sz="3000">
              <a:latin typeface="Economica"/>
              <a:ea typeface="Economica"/>
              <a:cs typeface="Economica"/>
              <a:sym typeface="Economica"/>
            </a:endParaRPr>
          </a:p>
        </p:txBody>
      </p:sp>
      <p:pic>
        <p:nvPicPr>
          <p:cNvPr id="157" name="Google Shape;157;p37"/>
          <p:cNvPicPr preferRelativeResize="0"/>
          <p:nvPr/>
        </p:nvPicPr>
        <p:blipFill>
          <a:blip r:embed="rId3">
            <a:alphaModFix/>
          </a:blip>
          <a:stretch>
            <a:fillRect/>
          </a:stretch>
        </p:blipFill>
        <p:spPr>
          <a:xfrm>
            <a:off x="3439876" y="2207325"/>
            <a:ext cx="2542251" cy="195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75"/>
        <p:cNvGrpSpPr/>
        <p:nvPr/>
      </p:nvGrpSpPr>
      <p:grpSpPr>
        <a:xfrm>
          <a:off x="0" y="0"/>
          <a:ext cx="0" cy="0"/>
          <a:chOff x="0" y="0"/>
          <a:chExt cx="0" cy="0"/>
        </a:xfrm>
      </p:grpSpPr>
      <p:sp>
        <p:nvSpPr>
          <p:cNvPr id="276" name="Google Shape;276;p55"/>
          <p:cNvSpPr/>
          <p:nvPr/>
        </p:nvSpPr>
        <p:spPr>
          <a:xfrm>
            <a:off x="2140325" y="135901"/>
            <a:ext cx="5084189" cy="591051"/>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2"/>
                </a:solidFill>
                <a:latin typeface="Amatic SC"/>
              </a:rPr>
              <a:t>Let's Warm Up Our Brains</a:t>
            </a:r>
          </a:p>
        </p:txBody>
      </p:sp>
      <p:pic>
        <p:nvPicPr>
          <p:cNvPr id="277" name="Google Shape;277;p55"/>
          <p:cNvPicPr preferRelativeResize="0"/>
          <p:nvPr/>
        </p:nvPicPr>
        <p:blipFill rotWithShape="1">
          <a:blip r:embed="rId3">
            <a:alphaModFix/>
          </a:blip>
          <a:srcRect/>
          <a:stretch/>
        </p:blipFill>
        <p:spPr>
          <a:xfrm>
            <a:off x="3335350" y="1086812"/>
            <a:ext cx="2331099" cy="2803727"/>
          </a:xfrm>
          <a:prstGeom prst="rect">
            <a:avLst/>
          </a:prstGeom>
          <a:noFill/>
          <a:ln>
            <a:noFill/>
          </a:ln>
          <a:effectLst>
            <a:outerShdw blurRad="57150" dist="180975" dir="5400000" algn="bl" rotWithShape="0">
              <a:srgbClr val="000000">
                <a:alpha val="49800"/>
              </a:srgbClr>
            </a:outerShdw>
          </a:effectLst>
        </p:spPr>
      </p:pic>
      <p:sp>
        <p:nvSpPr>
          <p:cNvPr id="278" name="Google Shape;278;p55"/>
          <p:cNvSpPr/>
          <p:nvPr/>
        </p:nvSpPr>
        <p:spPr>
          <a:xfrm>
            <a:off x="440850" y="1308325"/>
            <a:ext cx="2502900" cy="2360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5"/>
          <p:cNvSpPr/>
          <p:nvPr/>
        </p:nvSpPr>
        <p:spPr>
          <a:xfrm>
            <a:off x="6466475" y="1308325"/>
            <a:ext cx="2502900" cy="2360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55"/>
          <p:cNvSpPr txBox="1"/>
          <p:nvPr/>
        </p:nvSpPr>
        <p:spPr>
          <a:xfrm>
            <a:off x="440850" y="2052125"/>
            <a:ext cx="2502900" cy="5910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Comic Sans MS"/>
                <a:ea typeface="Comic Sans MS"/>
                <a:cs typeface="Comic Sans MS"/>
                <a:sym typeface="Comic Sans MS"/>
              </a:rPr>
              <a:t>Who was Christopher Columbus? What did he do? </a:t>
            </a:r>
            <a:endParaRPr sz="1400" b="0" i="0" u="none" strike="noStrike" cap="none">
              <a:solidFill>
                <a:srgbClr val="000000"/>
              </a:solidFill>
              <a:latin typeface="Comic Sans MS"/>
              <a:ea typeface="Comic Sans MS"/>
              <a:cs typeface="Comic Sans MS"/>
              <a:sym typeface="Comic Sans MS"/>
            </a:endParaRPr>
          </a:p>
        </p:txBody>
      </p:sp>
      <p:sp>
        <p:nvSpPr>
          <p:cNvPr id="281" name="Google Shape;281;p55"/>
          <p:cNvSpPr txBox="1"/>
          <p:nvPr/>
        </p:nvSpPr>
        <p:spPr>
          <a:xfrm>
            <a:off x="6466475" y="1852775"/>
            <a:ext cx="2255400" cy="5910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chemeClr val="dk1"/>
                </a:solidFill>
                <a:latin typeface="Comic Sans MS"/>
                <a:ea typeface="Comic Sans MS"/>
                <a:cs typeface="Comic Sans MS"/>
                <a:sym typeface="Comic Sans MS"/>
              </a:rPr>
              <a:t>Was he a hero or a villain?</a:t>
            </a:r>
            <a:endParaRPr sz="1400" b="0" i="0" u="none" strike="noStrike" cap="none">
              <a:solidFill>
                <a:schemeClr val="dk1"/>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chemeClr val="dk1"/>
                </a:solidFill>
                <a:latin typeface="Comic Sans MS"/>
                <a:ea typeface="Comic Sans MS"/>
                <a:cs typeface="Comic Sans MS"/>
                <a:sym typeface="Comic Sans MS"/>
              </a:rPr>
              <a:t>Why? </a:t>
            </a:r>
            <a:endParaRPr sz="1400" b="0" i="0" u="none" strike="noStrike" cap="none">
              <a:solidFill>
                <a:schemeClr val="dk1"/>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chemeClr val="dk1"/>
                </a:solidFill>
                <a:latin typeface="Comic Sans MS"/>
                <a:ea typeface="Comic Sans MS"/>
                <a:cs typeface="Comic Sans MS"/>
                <a:sym typeface="Comic Sans MS"/>
              </a:rPr>
              <a:t>Thumbs up = Hero</a:t>
            </a:r>
            <a:endParaRPr sz="1400" b="0" i="0" u="none" strike="noStrike" cap="none">
              <a:solidFill>
                <a:schemeClr val="dk1"/>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chemeClr val="dk1"/>
              </a:buClr>
              <a:buSzPts val="1100"/>
              <a:buFont typeface="Arial"/>
              <a:buNone/>
            </a:pPr>
            <a:r>
              <a:rPr lang="en" sz="1400" b="0" i="0" u="none" strike="noStrike" cap="none">
                <a:solidFill>
                  <a:schemeClr val="dk1"/>
                </a:solidFill>
                <a:latin typeface="Comic Sans MS"/>
                <a:ea typeface="Comic Sans MS"/>
                <a:cs typeface="Comic Sans MS"/>
                <a:sym typeface="Comic Sans MS"/>
              </a:rPr>
              <a:t>Thumbs Down = Villain</a:t>
            </a:r>
            <a:endParaRPr sz="1400" b="0" i="0" u="none" strike="noStrike" cap="none">
              <a:solidFill>
                <a:schemeClr val="dk1"/>
              </a:solidFill>
              <a:latin typeface="Comic Sans MS"/>
              <a:ea typeface="Comic Sans MS"/>
              <a:cs typeface="Comic Sans MS"/>
              <a:sym typeface="Comic Sans MS"/>
            </a:endParaRPr>
          </a:p>
        </p:txBody>
      </p:sp>
      <p:sp>
        <p:nvSpPr>
          <p:cNvPr id="282" name="Google Shape;282;p55"/>
          <p:cNvSpPr txBox="1"/>
          <p:nvPr/>
        </p:nvSpPr>
        <p:spPr>
          <a:xfrm>
            <a:off x="1632450" y="4086500"/>
            <a:ext cx="5736900" cy="5043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Answer the above questions on your sticky notes, when you are done please place your hero or villain sticky note in its respective area &amp; sit back down quietly. </a:t>
            </a:r>
            <a:endParaRPr sz="1400" b="0" i="0" u="none"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86"/>
        <p:cNvGrpSpPr/>
        <p:nvPr/>
      </p:nvGrpSpPr>
      <p:grpSpPr>
        <a:xfrm>
          <a:off x="0" y="0"/>
          <a:ext cx="0" cy="0"/>
          <a:chOff x="0" y="0"/>
          <a:chExt cx="0" cy="0"/>
        </a:xfrm>
      </p:grpSpPr>
      <p:sp>
        <p:nvSpPr>
          <p:cNvPr id="287" name="Google Shape;287;p56"/>
          <p:cNvSpPr/>
          <p:nvPr/>
        </p:nvSpPr>
        <p:spPr>
          <a:xfrm>
            <a:off x="737325" y="1405150"/>
            <a:ext cx="4374500" cy="1348898"/>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2"/>
                </a:solidFill>
                <a:latin typeface="Amatic SC"/>
              </a:rPr>
              <a:t>What is </a:t>
            </a:r>
            <a:br>
              <a:rPr b="1" i="0">
                <a:ln w="9525" cap="flat" cmpd="sng">
                  <a:solidFill>
                    <a:schemeClr val="dk2"/>
                  </a:solidFill>
                  <a:prstDash val="solid"/>
                  <a:round/>
                  <a:headEnd type="none" w="sm" len="sm"/>
                  <a:tailEnd type="none" w="sm" len="sm"/>
                </a:ln>
                <a:solidFill>
                  <a:schemeClr val="lt2"/>
                </a:solidFill>
                <a:latin typeface="Amatic SC"/>
              </a:rPr>
            </a:br>
            <a:r>
              <a:rPr b="1" i="0">
                <a:ln w="9525" cap="flat" cmpd="sng">
                  <a:solidFill>
                    <a:schemeClr val="dk2"/>
                  </a:solidFill>
                  <a:prstDash val="solid"/>
                  <a:round/>
                  <a:headEnd type="none" w="sm" len="sm"/>
                  <a:tailEnd type="none" w="sm" len="sm"/>
                </a:ln>
                <a:solidFill>
                  <a:schemeClr val="lt2"/>
                </a:solidFill>
                <a:latin typeface="Amatic SC"/>
              </a:rPr>
              <a:t>S.C.I.M.-C?</a:t>
            </a:r>
          </a:p>
        </p:txBody>
      </p:sp>
      <p:pic>
        <p:nvPicPr>
          <p:cNvPr id="288" name="Google Shape;288;p56"/>
          <p:cNvPicPr preferRelativeResize="0"/>
          <p:nvPr/>
        </p:nvPicPr>
        <p:blipFill rotWithShape="1">
          <a:blip r:embed="rId3">
            <a:alphaModFix/>
          </a:blip>
          <a:srcRect/>
          <a:stretch/>
        </p:blipFill>
        <p:spPr>
          <a:xfrm>
            <a:off x="5333729" y="492775"/>
            <a:ext cx="3670471" cy="3797039"/>
          </a:xfrm>
          <a:prstGeom prst="rect">
            <a:avLst/>
          </a:prstGeom>
          <a:noFill/>
          <a:ln>
            <a:noFill/>
          </a:ln>
          <a:effectLst>
            <a:outerShdw blurRad="57150" dist="219075" dir="5400000" algn="bl" rotWithShape="0">
              <a:srgbClr val="000000">
                <a:alpha val="498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292"/>
        <p:cNvGrpSpPr/>
        <p:nvPr/>
      </p:nvGrpSpPr>
      <p:grpSpPr>
        <a:xfrm>
          <a:off x="0" y="0"/>
          <a:ext cx="0" cy="0"/>
          <a:chOff x="0" y="0"/>
          <a:chExt cx="0" cy="0"/>
        </a:xfrm>
      </p:grpSpPr>
      <p:sp>
        <p:nvSpPr>
          <p:cNvPr id="293" name="Google Shape;293;p57"/>
          <p:cNvSpPr txBox="1"/>
          <p:nvPr/>
        </p:nvSpPr>
        <p:spPr>
          <a:xfrm>
            <a:off x="1420350" y="66175"/>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i="0" u="none" strike="noStrike" cap="none">
                <a:solidFill>
                  <a:srgbClr val="FFFFFF"/>
                </a:solidFill>
                <a:latin typeface="Amatic SC"/>
                <a:ea typeface="Amatic SC"/>
                <a:cs typeface="Amatic SC"/>
                <a:sym typeface="Amatic SC"/>
              </a:rPr>
              <a:t>S.C.I.M.-C</a:t>
            </a:r>
            <a:endParaRPr sz="4800" b="1" i="0" u="none" strike="noStrike" cap="none">
              <a:solidFill>
                <a:srgbClr val="FFFFFF"/>
              </a:solidFill>
              <a:latin typeface="Amatic SC"/>
              <a:ea typeface="Amatic SC"/>
              <a:cs typeface="Amatic SC"/>
              <a:sym typeface="Amatic SC"/>
            </a:endParaRPr>
          </a:p>
        </p:txBody>
      </p:sp>
      <p:pic>
        <p:nvPicPr>
          <p:cNvPr id="294" name="Google Shape;294;p57"/>
          <p:cNvPicPr preferRelativeResize="0"/>
          <p:nvPr/>
        </p:nvPicPr>
        <p:blipFill rotWithShape="1">
          <a:blip r:embed="rId3">
            <a:alphaModFix/>
          </a:blip>
          <a:srcRect/>
          <a:stretch/>
        </p:blipFill>
        <p:spPr>
          <a:xfrm rot="3074012">
            <a:off x="2462171" y="55534"/>
            <a:ext cx="539482" cy="827981"/>
          </a:xfrm>
          <a:prstGeom prst="rect">
            <a:avLst/>
          </a:prstGeom>
          <a:noFill/>
          <a:ln>
            <a:noFill/>
          </a:ln>
        </p:spPr>
      </p:pic>
      <p:pic>
        <p:nvPicPr>
          <p:cNvPr id="295" name="Google Shape;295;p57"/>
          <p:cNvPicPr preferRelativeResize="0"/>
          <p:nvPr/>
        </p:nvPicPr>
        <p:blipFill rotWithShape="1">
          <a:blip r:embed="rId3">
            <a:alphaModFix/>
          </a:blip>
          <a:srcRect/>
          <a:stretch/>
        </p:blipFill>
        <p:spPr>
          <a:xfrm rot="-1352461">
            <a:off x="5879696" y="55534"/>
            <a:ext cx="539480" cy="827980"/>
          </a:xfrm>
          <a:prstGeom prst="rect">
            <a:avLst/>
          </a:prstGeom>
          <a:noFill/>
          <a:ln>
            <a:noFill/>
          </a:ln>
        </p:spPr>
      </p:pic>
      <p:sp>
        <p:nvSpPr>
          <p:cNvPr id="296" name="Google Shape;296;p57"/>
          <p:cNvSpPr txBox="1"/>
          <p:nvPr/>
        </p:nvSpPr>
        <p:spPr>
          <a:xfrm>
            <a:off x="497700" y="1066575"/>
            <a:ext cx="8148600" cy="36831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900"/>
              </a:spcBef>
              <a:spcAft>
                <a:spcPts val="0"/>
              </a:spcAft>
              <a:buClr>
                <a:schemeClr val="dk1"/>
              </a:buClr>
              <a:buSzPts val="1100"/>
              <a:buFont typeface="Arial"/>
              <a:buNone/>
            </a:pPr>
            <a:r>
              <a:rPr lang="en" sz="1400" b="0" i="1" u="sng" strike="noStrike" cap="none">
                <a:solidFill>
                  <a:srgbClr val="FFFFFF"/>
                </a:solidFill>
                <a:latin typeface="Comic Sans MS"/>
                <a:ea typeface="Comic Sans MS"/>
                <a:cs typeface="Comic Sans MS"/>
                <a:sym typeface="Comic Sans MS"/>
              </a:rPr>
              <a:t>SCIM-C. Each letter in the acronym meaning:  </a:t>
            </a:r>
            <a:endParaRPr sz="1400" b="0" i="1" u="sng"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0"/>
              </a:spcAft>
              <a:buClr>
                <a:schemeClr val="dk1"/>
              </a:buClr>
              <a:buSzPts val="1100"/>
              <a:buFont typeface="Arial"/>
              <a:buNone/>
            </a:pPr>
            <a:r>
              <a:rPr lang="en" sz="1400" b="1" i="1" u="none" strike="noStrike" cap="none">
                <a:solidFill>
                  <a:srgbClr val="FFFFFF"/>
                </a:solidFill>
                <a:latin typeface="Comic Sans MS"/>
                <a:ea typeface="Comic Sans MS"/>
                <a:cs typeface="Comic Sans MS"/>
                <a:sym typeface="Comic Sans MS"/>
              </a:rPr>
              <a:t>S-</a:t>
            </a:r>
            <a:r>
              <a:rPr lang="en" sz="1400" b="0" i="1" u="none" strike="noStrike" cap="none">
                <a:solidFill>
                  <a:srgbClr val="FFFFFF"/>
                </a:solidFill>
                <a:latin typeface="Comic Sans MS"/>
                <a:ea typeface="Comic Sans MS"/>
                <a:cs typeface="Comic Sans MS"/>
                <a:sym typeface="Comic Sans MS"/>
              </a:rPr>
              <a:t> Summarizing </a:t>
            </a:r>
            <a:endParaRPr sz="1400" b="0" i="1"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0"/>
              </a:spcAft>
              <a:buClr>
                <a:schemeClr val="dk1"/>
              </a:buClr>
              <a:buSzPts val="1100"/>
              <a:buFont typeface="Arial"/>
              <a:buNone/>
            </a:pPr>
            <a:r>
              <a:rPr lang="en" sz="1400" b="1" i="1" u="none" strike="noStrike" cap="none">
                <a:solidFill>
                  <a:srgbClr val="FFFFFF"/>
                </a:solidFill>
                <a:latin typeface="Comic Sans MS"/>
                <a:ea typeface="Comic Sans MS"/>
                <a:cs typeface="Comic Sans MS"/>
                <a:sym typeface="Comic Sans MS"/>
              </a:rPr>
              <a:t>C-</a:t>
            </a:r>
            <a:r>
              <a:rPr lang="en" sz="1400" b="0" i="1" u="none" strike="noStrike" cap="none">
                <a:solidFill>
                  <a:srgbClr val="FFFFFF"/>
                </a:solidFill>
                <a:latin typeface="Comic Sans MS"/>
                <a:ea typeface="Comic Sans MS"/>
                <a:cs typeface="Comic Sans MS"/>
                <a:sym typeface="Comic Sans MS"/>
              </a:rPr>
              <a:t> Contextualizing</a:t>
            </a:r>
            <a:endParaRPr sz="1400" b="0" i="1"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0"/>
              </a:spcAft>
              <a:buClr>
                <a:schemeClr val="dk1"/>
              </a:buClr>
              <a:buSzPts val="1100"/>
              <a:buFont typeface="Arial"/>
              <a:buNone/>
            </a:pPr>
            <a:r>
              <a:rPr lang="en" sz="1400" b="1" i="1" u="none" strike="noStrike" cap="none">
                <a:solidFill>
                  <a:srgbClr val="FFFFFF"/>
                </a:solidFill>
                <a:latin typeface="Comic Sans MS"/>
                <a:ea typeface="Comic Sans MS"/>
                <a:cs typeface="Comic Sans MS"/>
                <a:sym typeface="Comic Sans MS"/>
              </a:rPr>
              <a:t>I-</a:t>
            </a:r>
            <a:r>
              <a:rPr lang="en" sz="1400" b="0" i="1" u="none" strike="noStrike" cap="none">
                <a:solidFill>
                  <a:srgbClr val="FFFFFF"/>
                </a:solidFill>
                <a:latin typeface="Comic Sans MS"/>
                <a:ea typeface="Comic Sans MS"/>
                <a:cs typeface="Comic Sans MS"/>
                <a:sym typeface="Comic Sans MS"/>
              </a:rPr>
              <a:t> Inferring </a:t>
            </a:r>
            <a:endParaRPr sz="1400" b="0" i="1"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0"/>
              </a:spcAft>
              <a:buClr>
                <a:schemeClr val="dk1"/>
              </a:buClr>
              <a:buSzPts val="1100"/>
              <a:buFont typeface="Arial"/>
              <a:buNone/>
            </a:pPr>
            <a:r>
              <a:rPr lang="en" sz="1400" b="1" i="1" u="none" strike="noStrike" cap="none">
                <a:solidFill>
                  <a:srgbClr val="FFFFFF"/>
                </a:solidFill>
                <a:latin typeface="Comic Sans MS"/>
                <a:ea typeface="Comic Sans MS"/>
                <a:cs typeface="Comic Sans MS"/>
                <a:sym typeface="Comic Sans MS"/>
              </a:rPr>
              <a:t>M</a:t>
            </a:r>
            <a:r>
              <a:rPr lang="en" sz="1400" b="0" i="1" u="none" strike="noStrike" cap="none">
                <a:solidFill>
                  <a:srgbClr val="FFFFFF"/>
                </a:solidFill>
                <a:latin typeface="Comic Sans MS"/>
                <a:ea typeface="Comic Sans MS"/>
                <a:cs typeface="Comic Sans MS"/>
                <a:sym typeface="Comic Sans MS"/>
              </a:rPr>
              <a:t>-Monitoring    </a:t>
            </a:r>
            <a:endParaRPr sz="1400" b="0" i="1"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0"/>
              </a:spcAft>
              <a:buClr>
                <a:schemeClr val="dk1"/>
              </a:buClr>
              <a:buSzPts val="1100"/>
              <a:buFont typeface="Arial"/>
              <a:buNone/>
            </a:pPr>
            <a:r>
              <a:rPr lang="en" sz="1400" b="1" i="1" u="none" strike="noStrike" cap="none">
                <a:solidFill>
                  <a:srgbClr val="FFFFFF"/>
                </a:solidFill>
                <a:latin typeface="Comic Sans MS"/>
                <a:ea typeface="Comic Sans MS"/>
                <a:cs typeface="Comic Sans MS"/>
                <a:sym typeface="Comic Sans MS"/>
              </a:rPr>
              <a:t>C</a:t>
            </a:r>
            <a:r>
              <a:rPr lang="en" sz="1400" b="0" i="1" u="none" strike="noStrike" cap="none">
                <a:solidFill>
                  <a:srgbClr val="FFFFFF"/>
                </a:solidFill>
                <a:latin typeface="Comic Sans MS"/>
                <a:ea typeface="Comic Sans MS"/>
                <a:cs typeface="Comic Sans MS"/>
                <a:sym typeface="Comic Sans MS"/>
              </a:rPr>
              <a:t>-Corroborating </a:t>
            </a:r>
            <a:endParaRPr sz="1400" b="0" i="1"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900"/>
              </a:spcBef>
              <a:spcAft>
                <a:spcPts val="900"/>
              </a:spcAft>
              <a:buClr>
                <a:schemeClr val="dk1"/>
              </a:buClr>
              <a:buSzPts val="1100"/>
              <a:buFont typeface="Arial"/>
              <a:buNone/>
            </a:pPr>
            <a:r>
              <a:rPr lang="en" sz="1400" b="0" i="1" u="none" strike="noStrike" cap="none">
                <a:solidFill>
                  <a:srgbClr val="FFFFFF"/>
                </a:solidFill>
                <a:latin typeface="Comic Sans MS"/>
                <a:ea typeface="Comic Sans MS"/>
                <a:cs typeface="Comic Sans MS"/>
                <a:sym typeface="Comic Sans MS"/>
              </a:rPr>
              <a:t>In this unique model, students will work together, analyzing documents working towards the common goal of discovering the meaning and importance of the document.</a:t>
            </a:r>
            <a:endParaRPr sz="1400" b="0" i="1" u="none"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00"/>
        <p:cNvGrpSpPr/>
        <p:nvPr/>
      </p:nvGrpSpPr>
      <p:grpSpPr>
        <a:xfrm>
          <a:off x="0" y="0"/>
          <a:ext cx="0" cy="0"/>
          <a:chOff x="0" y="0"/>
          <a:chExt cx="0" cy="0"/>
        </a:xfrm>
      </p:grpSpPr>
      <p:sp>
        <p:nvSpPr>
          <p:cNvPr id="301" name="Google Shape;301;p58"/>
          <p:cNvSpPr txBox="1"/>
          <p:nvPr/>
        </p:nvSpPr>
        <p:spPr>
          <a:xfrm>
            <a:off x="1420350" y="66175"/>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i="0" u="none" strike="noStrike" cap="none">
                <a:solidFill>
                  <a:srgbClr val="FFFFFF"/>
                </a:solidFill>
                <a:latin typeface="Amatic SC"/>
                <a:ea typeface="Amatic SC"/>
                <a:cs typeface="Amatic SC"/>
                <a:sym typeface="Amatic SC"/>
              </a:rPr>
              <a:t>Summarizing</a:t>
            </a:r>
            <a:endParaRPr sz="4800" b="1" i="0" u="none" strike="noStrike" cap="none">
              <a:solidFill>
                <a:srgbClr val="FFFFFF"/>
              </a:solidFill>
              <a:latin typeface="Amatic SC"/>
              <a:ea typeface="Amatic SC"/>
              <a:cs typeface="Amatic SC"/>
              <a:sym typeface="Amatic SC"/>
            </a:endParaRPr>
          </a:p>
        </p:txBody>
      </p:sp>
      <p:pic>
        <p:nvPicPr>
          <p:cNvPr id="302" name="Google Shape;302;p58"/>
          <p:cNvPicPr preferRelativeResize="0"/>
          <p:nvPr/>
        </p:nvPicPr>
        <p:blipFill rotWithShape="1">
          <a:blip r:embed="rId3">
            <a:alphaModFix/>
          </a:blip>
          <a:srcRect/>
          <a:stretch/>
        </p:blipFill>
        <p:spPr>
          <a:xfrm rot="3074012">
            <a:off x="2462171" y="55534"/>
            <a:ext cx="539482" cy="827981"/>
          </a:xfrm>
          <a:prstGeom prst="rect">
            <a:avLst/>
          </a:prstGeom>
          <a:noFill/>
          <a:ln>
            <a:noFill/>
          </a:ln>
        </p:spPr>
      </p:pic>
      <p:pic>
        <p:nvPicPr>
          <p:cNvPr id="303" name="Google Shape;303;p58"/>
          <p:cNvPicPr preferRelativeResize="0"/>
          <p:nvPr/>
        </p:nvPicPr>
        <p:blipFill rotWithShape="1">
          <a:blip r:embed="rId3">
            <a:alphaModFix/>
          </a:blip>
          <a:srcRect/>
          <a:stretch/>
        </p:blipFill>
        <p:spPr>
          <a:xfrm rot="-1352461">
            <a:off x="5879696" y="55534"/>
            <a:ext cx="539480" cy="827980"/>
          </a:xfrm>
          <a:prstGeom prst="rect">
            <a:avLst/>
          </a:prstGeom>
          <a:noFill/>
          <a:ln>
            <a:noFill/>
          </a:ln>
        </p:spPr>
      </p:pic>
      <p:sp>
        <p:nvSpPr>
          <p:cNvPr id="304" name="Google Shape;304;p58"/>
          <p:cNvSpPr txBox="1"/>
          <p:nvPr/>
        </p:nvSpPr>
        <p:spPr>
          <a:xfrm>
            <a:off x="554625" y="1278250"/>
            <a:ext cx="7892700" cy="31854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 sz="1600" b="1" i="0" u="none" strike="noStrike" cap="none">
                <a:solidFill>
                  <a:srgbClr val="FFFFFF"/>
                </a:solidFill>
                <a:latin typeface="Comic Sans MS"/>
                <a:ea typeface="Comic Sans MS"/>
                <a:cs typeface="Comic Sans MS"/>
                <a:sym typeface="Comic Sans MS"/>
              </a:rPr>
              <a:t>What is the main idea of the source, what it is about? </a:t>
            </a:r>
            <a:endParaRPr sz="1600" b="1" i="0" u="none" strike="noStrike" cap="none">
              <a:solidFill>
                <a:srgbClr val="FFFFFF"/>
              </a:solidFill>
              <a:latin typeface="Comic Sans MS"/>
              <a:ea typeface="Comic Sans MS"/>
              <a:cs typeface="Comic Sans MS"/>
              <a:sym typeface="Comic Sans MS"/>
            </a:endParaRPr>
          </a:p>
          <a:p>
            <a:pPr marL="0" marR="0" lvl="0" indent="0" algn="ctr"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In this section you will answer questions, that describe or summarize the source- be sure to pay close attention to themes and what is being told to the reader.</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r>
              <a:rPr lang="en" sz="1400" b="0" i="0" u="sng" strike="noStrike" cap="none">
                <a:solidFill>
                  <a:srgbClr val="FFFFFF"/>
                </a:solidFill>
                <a:latin typeface="Comic Sans MS"/>
                <a:ea typeface="Comic Sans MS"/>
                <a:cs typeface="Comic Sans MS"/>
                <a:sym typeface="Comic Sans MS"/>
              </a:rPr>
              <a:t>Example Questions Include:  </a:t>
            </a:r>
            <a:endParaRPr sz="1400" b="0" i="0" u="sng"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1. What type of historical document is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2. What specific information, details, and/or perspectives does the source provide?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3. What are the subject, audience, and/or purpose of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4. What does the source directly tell us?</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70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08"/>
        <p:cNvGrpSpPr/>
        <p:nvPr/>
      </p:nvGrpSpPr>
      <p:grpSpPr>
        <a:xfrm>
          <a:off x="0" y="0"/>
          <a:ext cx="0" cy="0"/>
          <a:chOff x="0" y="0"/>
          <a:chExt cx="0" cy="0"/>
        </a:xfrm>
      </p:grpSpPr>
      <p:sp>
        <p:nvSpPr>
          <p:cNvPr id="309" name="Google Shape;309;p59"/>
          <p:cNvSpPr txBox="1"/>
          <p:nvPr/>
        </p:nvSpPr>
        <p:spPr>
          <a:xfrm>
            <a:off x="1420350" y="66175"/>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i="0" u="none" strike="noStrike" cap="none">
                <a:solidFill>
                  <a:srgbClr val="FFFFFF"/>
                </a:solidFill>
                <a:latin typeface="Amatic SC"/>
                <a:ea typeface="Amatic SC"/>
                <a:cs typeface="Amatic SC"/>
                <a:sym typeface="Amatic SC"/>
              </a:rPr>
              <a:t>Contextualizing</a:t>
            </a:r>
            <a:endParaRPr sz="4800" b="1" i="0" u="none" strike="noStrike" cap="none">
              <a:solidFill>
                <a:srgbClr val="FFFFFF"/>
              </a:solidFill>
              <a:latin typeface="Amatic SC"/>
              <a:ea typeface="Amatic SC"/>
              <a:cs typeface="Amatic SC"/>
              <a:sym typeface="Amatic SC"/>
            </a:endParaRPr>
          </a:p>
        </p:txBody>
      </p:sp>
      <p:pic>
        <p:nvPicPr>
          <p:cNvPr id="310" name="Google Shape;310;p59"/>
          <p:cNvPicPr preferRelativeResize="0"/>
          <p:nvPr/>
        </p:nvPicPr>
        <p:blipFill rotWithShape="1">
          <a:blip r:embed="rId3">
            <a:alphaModFix/>
          </a:blip>
          <a:srcRect/>
          <a:stretch/>
        </p:blipFill>
        <p:spPr>
          <a:xfrm rot="3074012">
            <a:off x="2462171" y="55534"/>
            <a:ext cx="539482" cy="827981"/>
          </a:xfrm>
          <a:prstGeom prst="rect">
            <a:avLst/>
          </a:prstGeom>
          <a:noFill/>
          <a:ln>
            <a:noFill/>
          </a:ln>
        </p:spPr>
      </p:pic>
      <p:pic>
        <p:nvPicPr>
          <p:cNvPr id="311" name="Google Shape;311;p59"/>
          <p:cNvPicPr preferRelativeResize="0"/>
          <p:nvPr/>
        </p:nvPicPr>
        <p:blipFill rotWithShape="1">
          <a:blip r:embed="rId3">
            <a:alphaModFix/>
          </a:blip>
          <a:srcRect/>
          <a:stretch/>
        </p:blipFill>
        <p:spPr>
          <a:xfrm rot="-1352461">
            <a:off x="6135671" y="55534"/>
            <a:ext cx="539480" cy="827980"/>
          </a:xfrm>
          <a:prstGeom prst="rect">
            <a:avLst/>
          </a:prstGeom>
          <a:noFill/>
          <a:ln>
            <a:noFill/>
          </a:ln>
        </p:spPr>
      </p:pic>
      <p:sp>
        <p:nvSpPr>
          <p:cNvPr id="312" name="Google Shape;312;p59"/>
          <p:cNvSpPr txBox="1"/>
          <p:nvPr/>
        </p:nvSpPr>
        <p:spPr>
          <a:xfrm>
            <a:off x="625650" y="1076825"/>
            <a:ext cx="7892700" cy="356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Comic Sans MS"/>
                <a:ea typeface="Comic Sans MS"/>
                <a:cs typeface="Comic Sans MS"/>
                <a:sym typeface="Comic Sans MS"/>
              </a:rPr>
              <a:t>Who, When, &amp; Why was this source produced? </a:t>
            </a:r>
            <a:endParaRPr sz="1600" b="1"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In this section you will answer questions, that are geared towards analyzing the provided text &amp; connecting it to the larger picture or world.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FFFFFF"/>
                </a:solidFill>
                <a:latin typeface="Comic Sans MS"/>
                <a:ea typeface="Comic Sans MS"/>
                <a:cs typeface="Comic Sans MS"/>
                <a:sym typeface="Comic Sans MS"/>
              </a:rPr>
              <a:t>Example Questions Include:</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1. Who produced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2. When, why, and where was the source produced?</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3. What was happening locally and globally at the time the source was produced?</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4. What summarizing information can place the source in time, space, and place?</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16"/>
        <p:cNvGrpSpPr/>
        <p:nvPr/>
      </p:nvGrpSpPr>
      <p:grpSpPr>
        <a:xfrm>
          <a:off x="0" y="0"/>
          <a:ext cx="0" cy="0"/>
          <a:chOff x="0" y="0"/>
          <a:chExt cx="0" cy="0"/>
        </a:xfrm>
      </p:grpSpPr>
      <p:sp>
        <p:nvSpPr>
          <p:cNvPr id="317" name="Google Shape;317;p60"/>
          <p:cNvSpPr txBox="1"/>
          <p:nvPr/>
        </p:nvSpPr>
        <p:spPr>
          <a:xfrm>
            <a:off x="1420350" y="66175"/>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1" i="0" u="none" strike="noStrike" cap="none">
                <a:solidFill>
                  <a:srgbClr val="FFFFFF"/>
                </a:solidFill>
                <a:latin typeface="Amatic SC"/>
                <a:ea typeface="Amatic SC"/>
                <a:cs typeface="Amatic SC"/>
                <a:sym typeface="Amatic SC"/>
              </a:rPr>
              <a:t>Inferring</a:t>
            </a:r>
            <a:endParaRPr sz="4800" b="1" i="0" u="none" strike="noStrike" cap="none">
              <a:solidFill>
                <a:srgbClr val="FFFFFF"/>
              </a:solidFill>
              <a:latin typeface="Amatic SC"/>
              <a:ea typeface="Amatic SC"/>
              <a:cs typeface="Amatic SC"/>
              <a:sym typeface="Amatic SC"/>
            </a:endParaRPr>
          </a:p>
        </p:txBody>
      </p:sp>
      <p:pic>
        <p:nvPicPr>
          <p:cNvPr id="318" name="Google Shape;318;p60"/>
          <p:cNvPicPr preferRelativeResize="0"/>
          <p:nvPr/>
        </p:nvPicPr>
        <p:blipFill rotWithShape="1">
          <a:blip r:embed="rId3">
            <a:alphaModFix/>
          </a:blip>
          <a:srcRect/>
          <a:stretch/>
        </p:blipFill>
        <p:spPr>
          <a:xfrm rot="3074012">
            <a:off x="2803471" y="137971"/>
            <a:ext cx="539482" cy="827981"/>
          </a:xfrm>
          <a:prstGeom prst="rect">
            <a:avLst/>
          </a:prstGeom>
          <a:noFill/>
          <a:ln>
            <a:noFill/>
          </a:ln>
        </p:spPr>
      </p:pic>
      <p:pic>
        <p:nvPicPr>
          <p:cNvPr id="319" name="Google Shape;319;p60"/>
          <p:cNvPicPr preferRelativeResize="0"/>
          <p:nvPr/>
        </p:nvPicPr>
        <p:blipFill rotWithShape="1">
          <a:blip r:embed="rId3">
            <a:alphaModFix/>
          </a:blip>
          <a:srcRect/>
          <a:stretch/>
        </p:blipFill>
        <p:spPr>
          <a:xfrm rot="-1352461">
            <a:off x="5765921" y="137959"/>
            <a:ext cx="539480" cy="827980"/>
          </a:xfrm>
          <a:prstGeom prst="rect">
            <a:avLst/>
          </a:prstGeom>
          <a:noFill/>
          <a:ln>
            <a:noFill/>
          </a:ln>
        </p:spPr>
      </p:pic>
      <p:sp>
        <p:nvSpPr>
          <p:cNvPr id="320" name="Google Shape;320;p60"/>
          <p:cNvSpPr txBox="1"/>
          <p:nvPr/>
        </p:nvSpPr>
        <p:spPr>
          <a:xfrm>
            <a:off x="769000" y="1172425"/>
            <a:ext cx="7374900" cy="37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Comic Sans MS"/>
                <a:ea typeface="Comic Sans MS"/>
                <a:cs typeface="Comic Sans MS"/>
                <a:sym typeface="Comic Sans MS"/>
              </a:rPr>
              <a:t>What can we think based on this source?</a:t>
            </a:r>
            <a:r>
              <a:rPr lang="en" sz="1600" b="0" i="0" u="none" strike="noStrike" cap="none">
                <a:solidFill>
                  <a:srgbClr val="000000"/>
                </a:solidFill>
                <a:latin typeface="Comic Sans MS"/>
                <a:ea typeface="Comic Sans MS"/>
                <a:cs typeface="Comic Sans MS"/>
                <a:sym typeface="Comic Sans MS"/>
              </a:rPr>
              <a:t> </a:t>
            </a:r>
            <a:endParaRPr sz="16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In this section you will be asked questions, that encourage you to make connections or conclude on information based on the evidence and reasoning from the text. </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FFFFFF"/>
                </a:solidFill>
                <a:latin typeface="Comic Sans MS"/>
                <a:ea typeface="Comic Sans MS"/>
                <a:cs typeface="Comic Sans MS"/>
                <a:sym typeface="Comic Sans MS"/>
              </a:rPr>
              <a:t>Example Questions Include:</a:t>
            </a:r>
            <a:r>
              <a:rPr lang="en"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dk1"/>
              </a:solidFill>
              <a:latin typeface="Arial"/>
              <a:ea typeface="Arial"/>
              <a:cs typeface="Arial"/>
              <a:sym typeface="Arial"/>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1. What is suggested by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2. What conclusions may be drawn from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3. What biases are indicated in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4. What contextualizing information, while not directly evident, may be suggested by the source? (what is this source suggesting?) </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70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24"/>
        <p:cNvGrpSpPr/>
        <p:nvPr/>
      </p:nvGrpSpPr>
      <p:grpSpPr>
        <a:xfrm>
          <a:off x="0" y="0"/>
          <a:ext cx="0" cy="0"/>
          <a:chOff x="0" y="0"/>
          <a:chExt cx="0" cy="0"/>
        </a:xfrm>
      </p:grpSpPr>
      <p:sp>
        <p:nvSpPr>
          <p:cNvPr id="325" name="Google Shape;325;p61"/>
          <p:cNvSpPr txBox="1"/>
          <p:nvPr/>
        </p:nvSpPr>
        <p:spPr>
          <a:xfrm>
            <a:off x="1420350" y="0"/>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900"/>
              </a:spcBef>
              <a:spcAft>
                <a:spcPts val="900"/>
              </a:spcAft>
              <a:buClr>
                <a:schemeClr val="dk1"/>
              </a:buClr>
              <a:buSzPts val="1100"/>
              <a:buFont typeface="Arial"/>
              <a:buNone/>
            </a:pPr>
            <a:r>
              <a:rPr lang="en" sz="4800" b="1" i="0" u="none" strike="noStrike" cap="none">
                <a:solidFill>
                  <a:srgbClr val="FFFFFF"/>
                </a:solidFill>
                <a:latin typeface="Amatic SC"/>
                <a:ea typeface="Amatic SC"/>
                <a:cs typeface="Amatic SC"/>
                <a:sym typeface="Amatic SC"/>
              </a:rPr>
              <a:t>Monitoring</a:t>
            </a:r>
            <a:endParaRPr sz="4800" b="1" i="0" u="none" strike="noStrike" cap="none">
              <a:solidFill>
                <a:srgbClr val="FFFFFF"/>
              </a:solidFill>
              <a:latin typeface="Amatic SC"/>
              <a:ea typeface="Amatic SC"/>
              <a:cs typeface="Amatic SC"/>
              <a:sym typeface="Amatic SC"/>
            </a:endParaRPr>
          </a:p>
        </p:txBody>
      </p:sp>
      <p:pic>
        <p:nvPicPr>
          <p:cNvPr id="326" name="Google Shape;326;p61"/>
          <p:cNvPicPr preferRelativeResize="0"/>
          <p:nvPr/>
        </p:nvPicPr>
        <p:blipFill rotWithShape="1">
          <a:blip r:embed="rId3">
            <a:alphaModFix/>
          </a:blip>
          <a:srcRect/>
          <a:stretch/>
        </p:blipFill>
        <p:spPr>
          <a:xfrm rot="3074012">
            <a:off x="2803471" y="137971"/>
            <a:ext cx="539482" cy="827981"/>
          </a:xfrm>
          <a:prstGeom prst="rect">
            <a:avLst/>
          </a:prstGeom>
          <a:noFill/>
          <a:ln>
            <a:noFill/>
          </a:ln>
        </p:spPr>
      </p:pic>
      <p:pic>
        <p:nvPicPr>
          <p:cNvPr id="327" name="Google Shape;327;p61"/>
          <p:cNvPicPr preferRelativeResize="0"/>
          <p:nvPr/>
        </p:nvPicPr>
        <p:blipFill rotWithShape="1">
          <a:blip r:embed="rId3">
            <a:alphaModFix/>
          </a:blip>
          <a:srcRect/>
          <a:stretch/>
        </p:blipFill>
        <p:spPr>
          <a:xfrm rot="-1352461">
            <a:off x="5765921" y="137959"/>
            <a:ext cx="539480" cy="827980"/>
          </a:xfrm>
          <a:prstGeom prst="rect">
            <a:avLst/>
          </a:prstGeom>
          <a:noFill/>
          <a:ln>
            <a:noFill/>
          </a:ln>
        </p:spPr>
      </p:pic>
      <p:sp>
        <p:nvSpPr>
          <p:cNvPr id="328" name="Google Shape;328;p61"/>
          <p:cNvSpPr txBox="1"/>
          <p:nvPr/>
        </p:nvSpPr>
        <p:spPr>
          <a:xfrm>
            <a:off x="612900" y="1185700"/>
            <a:ext cx="7918200" cy="327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Comic Sans MS"/>
                <a:ea typeface="Comic Sans MS"/>
                <a:cs typeface="Comic Sans MS"/>
                <a:sym typeface="Comic Sans MS"/>
              </a:rPr>
              <a:t>What other information do I need?</a:t>
            </a:r>
            <a:r>
              <a:rPr lang="en" sz="1400" b="0" i="0" u="none" strike="noStrike" cap="none">
                <a:solidFill>
                  <a:srgbClr val="000000"/>
                </a:solidFill>
                <a:latin typeface="Comic Sans MS"/>
                <a:ea typeface="Comic Sans MS"/>
                <a:cs typeface="Comic Sans MS"/>
                <a:sym typeface="Comic Sans MS"/>
              </a:rPr>
              <a:t> </a:t>
            </a:r>
            <a:endParaRPr sz="14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This section serves as the chance to self-check, and to ponder what other information do I need prior to making a decision on this topic or issue. </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FFFFFF"/>
                </a:solidFill>
                <a:latin typeface="Comic Sans MS"/>
                <a:ea typeface="Comic Sans MS"/>
                <a:cs typeface="Comic Sans MS"/>
                <a:sym typeface="Comic Sans MS"/>
              </a:rPr>
              <a:t>Example Questions Include: </a:t>
            </a:r>
            <a:endParaRPr sz="1400" b="0" i="0" u="sng"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1. What is missing from the source in terms of evidence that is needed to answer the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guiding historical question?</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2. What ideas, images, or terms need further defining from the source in order to</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understand the context or period in which the source was created?</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3. How reliable is the source for its intended purpose in answering the historical question?</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32"/>
        <p:cNvGrpSpPr/>
        <p:nvPr/>
      </p:nvGrpSpPr>
      <p:grpSpPr>
        <a:xfrm>
          <a:off x="0" y="0"/>
          <a:ext cx="0" cy="0"/>
          <a:chOff x="0" y="0"/>
          <a:chExt cx="0" cy="0"/>
        </a:xfrm>
      </p:grpSpPr>
      <p:sp>
        <p:nvSpPr>
          <p:cNvPr id="333" name="Google Shape;333;p62"/>
          <p:cNvSpPr txBox="1"/>
          <p:nvPr/>
        </p:nvSpPr>
        <p:spPr>
          <a:xfrm>
            <a:off x="1420350" y="66175"/>
            <a:ext cx="63033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900"/>
              </a:spcBef>
              <a:spcAft>
                <a:spcPts val="900"/>
              </a:spcAft>
              <a:buClr>
                <a:srgbClr val="000000"/>
              </a:buClr>
              <a:buSzPts val="4800"/>
              <a:buFont typeface="Arial"/>
              <a:buNone/>
            </a:pPr>
            <a:r>
              <a:rPr lang="en" sz="4800" b="1" i="0" u="none" strike="noStrike" cap="none">
                <a:solidFill>
                  <a:srgbClr val="FFFFFF"/>
                </a:solidFill>
                <a:latin typeface="Amatic SC"/>
                <a:ea typeface="Amatic SC"/>
                <a:cs typeface="Amatic SC"/>
                <a:sym typeface="Amatic SC"/>
              </a:rPr>
              <a:t>Corroborating</a:t>
            </a:r>
            <a:endParaRPr sz="4800" b="1" i="0" u="none" strike="noStrike" cap="none">
              <a:solidFill>
                <a:srgbClr val="FFFFFF"/>
              </a:solidFill>
              <a:latin typeface="Amatic SC"/>
              <a:ea typeface="Amatic SC"/>
              <a:cs typeface="Amatic SC"/>
              <a:sym typeface="Amatic SC"/>
            </a:endParaRPr>
          </a:p>
        </p:txBody>
      </p:sp>
      <p:pic>
        <p:nvPicPr>
          <p:cNvPr id="334" name="Google Shape;334;p62"/>
          <p:cNvPicPr preferRelativeResize="0"/>
          <p:nvPr/>
        </p:nvPicPr>
        <p:blipFill rotWithShape="1">
          <a:blip r:embed="rId3">
            <a:alphaModFix/>
          </a:blip>
          <a:srcRect/>
          <a:stretch/>
        </p:blipFill>
        <p:spPr>
          <a:xfrm rot="3074012">
            <a:off x="2462171" y="137959"/>
            <a:ext cx="539482" cy="827981"/>
          </a:xfrm>
          <a:prstGeom prst="rect">
            <a:avLst/>
          </a:prstGeom>
          <a:noFill/>
          <a:ln>
            <a:noFill/>
          </a:ln>
        </p:spPr>
      </p:pic>
      <p:pic>
        <p:nvPicPr>
          <p:cNvPr id="335" name="Google Shape;335;p62"/>
          <p:cNvPicPr preferRelativeResize="0"/>
          <p:nvPr/>
        </p:nvPicPr>
        <p:blipFill rotWithShape="1">
          <a:blip r:embed="rId3">
            <a:alphaModFix/>
          </a:blip>
          <a:srcRect/>
          <a:stretch/>
        </p:blipFill>
        <p:spPr>
          <a:xfrm rot="-1352474">
            <a:off x="6080008" y="219331"/>
            <a:ext cx="879381" cy="827991"/>
          </a:xfrm>
          <a:prstGeom prst="rect">
            <a:avLst/>
          </a:prstGeom>
          <a:noFill/>
          <a:ln>
            <a:noFill/>
          </a:ln>
        </p:spPr>
      </p:pic>
      <p:sp>
        <p:nvSpPr>
          <p:cNvPr id="336" name="Google Shape;336;p62"/>
          <p:cNvSpPr txBox="1"/>
          <p:nvPr/>
        </p:nvSpPr>
        <p:spPr>
          <a:xfrm>
            <a:off x="824400" y="1245575"/>
            <a:ext cx="7495200" cy="328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Comic Sans MS"/>
                <a:ea typeface="Comic Sans MS"/>
                <a:cs typeface="Comic Sans MS"/>
                <a:sym typeface="Comic Sans MS"/>
              </a:rPr>
              <a:t>How do these sources relate to one another? Do they carry the same message or ideals? </a:t>
            </a:r>
            <a:endParaRPr sz="1600" b="0" i="0" u="none" strike="noStrike" cap="none">
              <a:solidFill>
                <a:srgbClr val="FFFFFF"/>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The questions in this section, aim to bring it all together and compare multiple sources to draw one conclusion based on provided evidence. </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0"/>
              </a:spcBef>
              <a:spcAft>
                <a:spcPts val="0"/>
              </a:spcAft>
              <a:buClr>
                <a:srgbClr val="000000"/>
              </a:buClr>
              <a:buSzPts val="1400"/>
              <a:buFont typeface="Arial"/>
              <a:buNone/>
            </a:pPr>
            <a:r>
              <a:rPr lang="en" sz="1400" b="0" i="0" u="sng" strike="noStrike" cap="none">
                <a:solidFill>
                  <a:srgbClr val="FFFFFF"/>
                </a:solidFill>
                <a:latin typeface="Comic Sans MS"/>
                <a:ea typeface="Comic Sans MS"/>
                <a:cs typeface="Comic Sans MS"/>
                <a:sym typeface="Comic Sans MS"/>
              </a:rPr>
              <a:t>Example Questions Include: </a:t>
            </a:r>
            <a:endParaRPr sz="1400" b="0" i="0" u="sng"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1. What similarities and differences exist between the sources?</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2. What factors could account for the similarities and differences?</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3. What gaps appear to exist that hinder the final interpretation of the source?</a:t>
            </a:r>
            <a:endParaRPr sz="1400" b="0" i="0" u="none" strike="noStrike" cap="none">
              <a:solidFill>
                <a:srgbClr val="FFFFFF"/>
              </a:solidFill>
              <a:latin typeface="Comic Sans MS"/>
              <a:ea typeface="Comic Sans MS"/>
              <a:cs typeface="Comic Sans MS"/>
              <a:sym typeface="Comic Sans MS"/>
            </a:endParaRPr>
          </a:p>
          <a:p>
            <a:pPr marL="0" marR="0" lvl="0" indent="0" algn="ctr" rtl="0">
              <a:lnSpc>
                <a:spcPct val="115000"/>
              </a:lnSpc>
              <a:spcBef>
                <a:spcPts val="700"/>
              </a:spcBef>
              <a:spcAft>
                <a:spcPts val="0"/>
              </a:spcAft>
              <a:buClr>
                <a:schemeClr val="dk1"/>
              </a:buClr>
              <a:buSzPts val="1100"/>
              <a:buFont typeface="Arial"/>
              <a:buNone/>
            </a:pPr>
            <a:r>
              <a:rPr lang="en" sz="1400" b="0" i="0" u="none" strike="noStrike" cap="none">
                <a:solidFill>
                  <a:srgbClr val="FFFFFF"/>
                </a:solidFill>
                <a:latin typeface="Comic Sans MS"/>
                <a:ea typeface="Comic Sans MS"/>
                <a:cs typeface="Comic Sans MS"/>
                <a:sym typeface="Comic Sans MS"/>
              </a:rPr>
              <a:t>4. What other sources are available that could check, confirm, or oppose the evidence currently presented?</a:t>
            </a:r>
            <a:endParaRPr sz="1400" b="0" i="0" u="none" strike="noStrike" cap="none">
              <a:solidFill>
                <a:srgbClr val="FFFFFF"/>
              </a:solidFill>
              <a:latin typeface="Comic Sans MS"/>
              <a:ea typeface="Comic Sans MS"/>
              <a:cs typeface="Comic Sans MS"/>
              <a:sym typeface="Comic Sans MS"/>
            </a:endParaRPr>
          </a:p>
          <a:p>
            <a:pPr marL="0" marR="0" lvl="0" indent="0" algn="l" rtl="0">
              <a:lnSpc>
                <a:spcPct val="150000"/>
              </a:lnSpc>
              <a:spcBef>
                <a:spcPts val="700"/>
              </a:spcBef>
              <a:spcAft>
                <a:spcPts val="0"/>
              </a:spcAft>
              <a:buClr>
                <a:srgbClr val="000000"/>
              </a:buClr>
              <a:buSzPts val="1400"/>
              <a:buFont typeface="Arial"/>
              <a:buNone/>
            </a:pPr>
            <a:endParaRPr sz="1400" b="0" i="0" u="sng" strike="noStrike" cap="none">
              <a:solidFill>
                <a:srgbClr val="FFFFFF"/>
              </a:solidFill>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40"/>
        <p:cNvGrpSpPr/>
        <p:nvPr/>
      </p:nvGrpSpPr>
      <p:grpSpPr>
        <a:xfrm>
          <a:off x="0" y="0"/>
          <a:ext cx="0" cy="0"/>
          <a:chOff x="0" y="0"/>
          <a:chExt cx="0" cy="0"/>
        </a:xfrm>
      </p:grpSpPr>
      <p:sp>
        <p:nvSpPr>
          <p:cNvPr id="341" name="Google Shape;341;p63"/>
          <p:cNvSpPr txBox="1"/>
          <p:nvPr/>
        </p:nvSpPr>
        <p:spPr>
          <a:xfrm>
            <a:off x="341250" y="3453850"/>
            <a:ext cx="8461500" cy="1181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FFFFFF"/>
                </a:solidFill>
                <a:latin typeface="Comic Sans MS"/>
                <a:ea typeface="Comic Sans MS"/>
                <a:cs typeface="Comic Sans MS"/>
                <a:sym typeface="Comic Sans MS"/>
              </a:rPr>
              <a:t>In groups, Historian Detectives will read and analyze their groups' documents- being sure to read first for understanding then reviewing to analyze further utilizing the SCIM-C strategy, recording their thoughts and evidence on their History Detective SCIM-C Worksheets.</a:t>
            </a:r>
            <a:endParaRPr sz="1400" b="0" i="0" u="none" strike="noStrike" cap="none">
              <a:solidFill>
                <a:srgbClr val="FFFFFF"/>
              </a:solidFill>
              <a:latin typeface="Comic Sans MS"/>
              <a:ea typeface="Comic Sans MS"/>
              <a:cs typeface="Comic Sans MS"/>
              <a:sym typeface="Comic Sans MS"/>
            </a:endParaRPr>
          </a:p>
        </p:txBody>
      </p:sp>
      <p:sp>
        <p:nvSpPr>
          <p:cNvPr id="342" name="Google Shape;342;p63"/>
          <p:cNvSpPr txBox="1"/>
          <p:nvPr/>
        </p:nvSpPr>
        <p:spPr>
          <a:xfrm>
            <a:off x="225475" y="4517450"/>
            <a:ext cx="8461500" cy="4971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 sz="1400" b="0" i="1" u="none" strike="noStrike" cap="none">
                <a:solidFill>
                  <a:srgbClr val="FFFFFF"/>
                </a:solidFill>
                <a:latin typeface="Comic Sans MS"/>
                <a:ea typeface="Comic Sans MS"/>
                <a:cs typeface="Comic Sans MS"/>
                <a:sym typeface="Comic Sans MS"/>
              </a:rPr>
              <a:t>Remember the </a:t>
            </a:r>
            <a:r>
              <a:rPr lang="en" sz="1400" b="1" i="1" u="sng" strike="noStrike" cap="none">
                <a:solidFill>
                  <a:srgbClr val="FFFF00"/>
                </a:solidFill>
                <a:latin typeface="Comic Sans MS"/>
                <a:ea typeface="Comic Sans MS"/>
                <a:cs typeface="Comic Sans MS"/>
                <a:sym typeface="Comic Sans MS"/>
              </a:rPr>
              <a:t>BEST</a:t>
            </a:r>
            <a:r>
              <a:rPr lang="en" sz="1400" b="0" i="1" u="none" strike="noStrike" cap="none">
                <a:solidFill>
                  <a:srgbClr val="FFFFFF"/>
                </a:solidFill>
                <a:latin typeface="Comic Sans MS"/>
                <a:ea typeface="Comic Sans MS"/>
                <a:cs typeface="Comic Sans MS"/>
                <a:sym typeface="Comic Sans MS"/>
              </a:rPr>
              <a:t> detectives work together! </a:t>
            </a:r>
            <a:endParaRPr sz="1400" b="0" i="1" u="none" strike="noStrike" cap="none">
              <a:solidFill>
                <a:srgbClr val="FFFFFF"/>
              </a:solidFill>
              <a:latin typeface="Comic Sans MS"/>
              <a:ea typeface="Comic Sans MS"/>
              <a:cs typeface="Comic Sans MS"/>
              <a:sym typeface="Comic Sans MS"/>
            </a:endParaRPr>
          </a:p>
        </p:txBody>
      </p:sp>
      <p:pic>
        <p:nvPicPr>
          <p:cNvPr id="343" name="Google Shape;343;p63"/>
          <p:cNvPicPr preferRelativeResize="0"/>
          <p:nvPr/>
        </p:nvPicPr>
        <p:blipFill rotWithShape="1">
          <a:blip r:embed="rId3">
            <a:alphaModFix/>
          </a:blip>
          <a:srcRect/>
          <a:stretch/>
        </p:blipFill>
        <p:spPr>
          <a:xfrm>
            <a:off x="5784900" y="130925"/>
            <a:ext cx="3149051" cy="3149051"/>
          </a:xfrm>
          <a:prstGeom prst="rect">
            <a:avLst/>
          </a:prstGeom>
          <a:noFill/>
          <a:ln>
            <a:noFill/>
          </a:ln>
        </p:spPr>
      </p:pic>
      <p:pic>
        <p:nvPicPr>
          <p:cNvPr id="344" name="Google Shape;344;p63"/>
          <p:cNvPicPr preferRelativeResize="0"/>
          <p:nvPr/>
        </p:nvPicPr>
        <p:blipFill rotWithShape="1">
          <a:blip r:embed="rId3">
            <a:alphaModFix/>
          </a:blip>
          <a:srcRect/>
          <a:stretch/>
        </p:blipFill>
        <p:spPr>
          <a:xfrm>
            <a:off x="2544100" y="852400"/>
            <a:ext cx="2427574" cy="2427574"/>
          </a:xfrm>
          <a:prstGeom prst="rect">
            <a:avLst/>
          </a:prstGeom>
          <a:noFill/>
          <a:ln>
            <a:noFill/>
          </a:ln>
        </p:spPr>
      </p:pic>
      <p:pic>
        <p:nvPicPr>
          <p:cNvPr id="345" name="Google Shape;345;p63"/>
          <p:cNvPicPr preferRelativeResize="0"/>
          <p:nvPr/>
        </p:nvPicPr>
        <p:blipFill rotWithShape="1">
          <a:blip r:embed="rId3">
            <a:alphaModFix/>
          </a:blip>
          <a:srcRect/>
          <a:stretch/>
        </p:blipFill>
        <p:spPr>
          <a:xfrm>
            <a:off x="140875" y="1922100"/>
            <a:ext cx="1424375" cy="1424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49"/>
        <p:cNvGrpSpPr/>
        <p:nvPr/>
      </p:nvGrpSpPr>
      <p:grpSpPr>
        <a:xfrm>
          <a:off x="0" y="0"/>
          <a:ext cx="0" cy="0"/>
          <a:chOff x="0" y="0"/>
          <a:chExt cx="0" cy="0"/>
        </a:xfrm>
      </p:grpSpPr>
      <p:sp>
        <p:nvSpPr>
          <p:cNvPr id="350" name="Google Shape;350;p64"/>
          <p:cNvSpPr txBox="1"/>
          <p:nvPr/>
        </p:nvSpPr>
        <p:spPr>
          <a:xfrm>
            <a:off x="1678038" y="0"/>
            <a:ext cx="5787900" cy="11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 sz="4800" b="0" i="0" u="sng" strike="noStrike" cap="none">
                <a:solidFill>
                  <a:srgbClr val="FFFFFF"/>
                </a:solidFill>
                <a:latin typeface="Amatic SC"/>
                <a:ea typeface="Amatic SC"/>
                <a:cs typeface="Amatic SC"/>
                <a:sym typeface="Amatic SC"/>
              </a:rPr>
              <a:t>Sources</a:t>
            </a:r>
            <a:endParaRPr sz="4800" b="0" i="0" u="sng" strike="noStrike" cap="none">
              <a:solidFill>
                <a:srgbClr val="FFFFFF"/>
              </a:solidFill>
              <a:latin typeface="Amatic SC"/>
              <a:ea typeface="Amatic SC"/>
              <a:cs typeface="Amatic SC"/>
              <a:sym typeface="Amatic SC"/>
            </a:endParaRPr>
          </a:p>
        </p:txBody>
      </p:sp>
      <p:pic>
        <p:nvPicPr>
          <p:cNvPr id="351" name="Google Shape;351;p64"/>
          <p:cNvPicPr preferRelativeResize="0"/>
          <p:nvPr/>
        </p:nvPicPr>
        <p:blipFill rotWithShape="1">
          <a:blip r:embed="rId3">
            <a:alphaModFix/>
          </a:blip>
          <a:srcRect/>
          <a:stretch/>
        </p:blipFill>
        <p:spPr>
          <a:xfrm>
            <a:off x="0" y="0"/>
            <a:ext cx="3112700" cy="2761600"/>
          </a:xfrm>
          <a:prstGeom prst="rect">
            <a:avLst/>
          </a:prstGeom>
          <a:noFill/>
          <a:ln>
            <a:noFill/>
          </a:ln>
        </p:spPr>
      </p:pic>
      <p:pic>
        <p:nvPicPr>
          <p:cNvPr id="352" name="Google Shape;352;p64"/>
          <p:cNvPicPr preferRelativeResize="0"/>
          <p:nvPr/>
        </p:nvPicPr>
        <p:blipFill rotWithShape="1">
          <a:blip r:embed="rId4">
            <a:alphaModFix/>
          </a:blip>
          <a:srcRect/>
          <a:stretch/>
        </p:blipFill>
        <p:spPr>
          <a:xfrm>
            <a:off x="6138775" y="58125"/>
            <a:ext cx="3005225" cy="5085374"/>
          </a:xfrm>
          <a:prstGeom prst="rect">
            <a:avLst/>
          </a:prstGeom>
          <a:noFill/>
          <a:ln>
            <a:noFill/>
          </a:ln>
        </p:spPr>
      </p:pic>
      <p:pic>
        <p:nvPicPr>
          <p:cNvPr id="353" name="Google Shape;353;p64"/>
          <p:cNvPicPr preferRelativeResize="0"/>
          <p:nvPr/>
        </p:nvPicPr>
        <p:blipFill rotWithShape="1">
          <a:blip r:embed="rId5">
            <a:alphaModFix/>
          </a:blip>
          <a:srcRect/>
          <a:stretch/>
        </p:blipFill>
        <p:spPr>
          <a:xfrm>
            <a:off x="3015650" y="2117225"/>
            <a:ext cx="3112700" cy="3026275"/>
          </a:xfrm>
          <a:prstGeom prst="rect">
            <a:avLst/>
          </a:prstGeom>
          <a:noFill/>
          <a:ln>
            <a:noFill/>
          </a:ln>
        </p:spPr>
      </p:pic>
      <p:pic>
        <p:nvPicPr>
          <p:cNvPr id="354" name="Google Shape;354;p64"/>
          <p:cNvPicPr preferRelativeResize="0"/>
          <p:nvPr/>
        </p:nvPicPr>
        <p:blipFill rotWithShape="1">
          <a:blip r:embed="rId6">
            <a:alphaModFix/>
          </a:blip>
          <a:srcRect/>
          <a:stretch/>
        </p:blipFill>
        <p:spPr>
          <a:xfrm>
            <a:off x="4102071" y="857150"/>
            <a:ext cx="1047325" cy="1047300"/>
          </a:xfrm>
          <a:prstGeom prst="rect">
            <a:avLst/>
          </a:prstGeom>
          <a:noFill/>
          <a:ln>
            <a:noFill/>
          </a:ln>
        </p:spPr>
      </p:pic>
      <p:sp>
        <p:nvSpPr>
          <p:cNvPr id="355" name="Google Shape;355;p64"/>
          <p:cNvSpPr/>
          <p:nvPr/>
        </p:nvSpPr>
        <p:spPr>
          <a:xfrm>
            <a:off x="18375" y="2761600"/>
            <a:ext cx="3005100" cy="2382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4"/>
          <p:cNvSpPr txBox="1"/>
          <p:nvPr/>
        </p:nvSpPr>
        <p:spPr>
          <a:xfrm>
            <a:off x="10450" y="2761600"/>
            <a:ext cx="3005100" cy="23820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600">
                <a:solidFill>
                  <a:srgbClr val="FFFFFF"/>
                </a:solidFill>
              </a:rPr>
              <a:t>These were signs of land. Then, on October 12, a sailor called Rodrigo saw the early morning moon shining of white sands, and cried out. It was an island in the Bahamas, the Caribbean sea. The first man to sight land was supposed to get a yearly pension of 10,000 maravedis for life, but Rodrigo never got it. Columbus claimed he had seen a light the evening before. He got the reward.  </a:t>
            </a:r>
            <a:endParaRPr sz="600">
              <a:solidFill>
                <a:srgbClr val="FFFFFF"/>
              </a:solidFill>
            </a:endParaRPr>
          </a:p>
          <a:p>
            <a:pPr marL="0" lvl="0" indent="0" algn="l" rtl="0">
              <a:lnSpc>
                <a:spcPct val="115000"/>
              </a:lnSpc>
              <a:spcBef>
                <a:spcPts val="0"/>
              </a:spcBef>
              <a:spcAft>
                <a:spcPts val="0"/>
              </a:spcAft>
              <a:buNone/>
            </a:pP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So, approaching land, they were met by Arawak Indians, who swam out to great them. The Arawaks lived in village communes, had a developed agriculture of corn, yams, cassavas. They could spin and weave, but they had no horses or work animals. They had no iron, but they wore tiny gold ornaments in their ears. </a:t>
            </a:r>
            <a:br>
              <a:rPr lang="en" sz="600">
                <a:solidFill>
                  <a:srgbClr val="FFFFFF"/>
                </a:solidFill>
              </a:rPr>
            </a:b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This was to have enormous consequences: it led Columbus to take some of them aboard ship as prisoners because he insisted that they guide him to the source of the gold. He then sailed to what is now Cuba, then to Hispaniola (the island which today consists of Haiti and Dominican Republic). There, bits of visible gold in the rivers, and a gold mask presented to Columbus by a local Indian chief, led to wild visions of gold fields. </a:t>
            </a:r>
            <a:endParaRPr sz="600">
              <a:solidFill>
                <a:srgbClr val="FFFFFF"/>
              </a:solidFill>
            </a:endParaRPr>
          </a:p>
          <a:p>
            <a:pPr marL="0" lvl="0" indent="0" algn="l" rtl="0">
              <a:lnSpc>
                <a:spcPct val="115000"/>
              </a:lnSpc>
              <a:spcBef>
                <a:spcPts val="0"/>
              </a:spcBef>
              <a:spcAft>
                <a:spcPts val="0"/>
              </a:spcAft>
              <a:buNone/>
            </a:pP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Howard Zinn</a:t>
            </a: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History is a Weapon </a:t>
            </a: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1980 </a:t>
            </a:r>
            <a:endParaRPr sz="600">
              <a:solidFill>
                <a:srgbClr val="FFFFFF"/>
              </a:solidFill>
            </a:endParaRPr>
          </a:p>
          <a:p>
            <a:pPr marL="0" lvl="0" indent="0" algn="l" rtl="0">
              <a:lnSpc>
                <a:spcPct val="115000"/>
              </a:lnSpc>
              <a:spcBef>
                <a:spcPts val="0"/>
              </a:spcBef>
              <a:spcAft>
                <a:spcPts val="0"/>
              </a:spcAft>
              <a:buNone/>
            </a:pPr>
            <a:r>
              <a:rPr lang="en" sz="600">
                <a:solidFill>
                  <a:srgbClr val="FFFFFF"/>
                </a:solidFill>
              </a:rPr>
              <a:t>A PEOPLE’S HISTORY OF THE UNITED STATES </a:t>
            </a:r>
            <a:endParaRPr sz="6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61"/>
        <p:cNvGrpSpPr/>
        <p:nvPr/>
      </p:nvGrpSpPr>
      <p:grpSpPr>
        <a:xfrm>
          <a:off x="0" y="0"/>
          <a:ext cx="0" cy="0"/>
          <a:chOff x="0" y="0"/>
          <a:chExt cx="0" cy="0"/>
        </a:xfrm>
      </p:grpSpPr>
      <p:sp>
        <p:nvSpPr>
          <p:cNvPr id="162" name="Google Shape;162;p38"/>
          <p:cNvSpPr txBox="1"/>
          <p:nvPr/>
        </p:nvSpPr>
        <p:spPr>
          <a:xfrm>
            <a:off x="901950" y="564000"/>
            <a:ext cx="7340100" cy="40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Economica"/>
                <a:ea typeface="Economica"/>
                <a:cs typeface="Economica"/>
                <a:sym typeface="Economica"/>
              </a:rPr>
              <a:t>Objective: </a:t>
            </a:r>
            <a:r>
              <a:rPr lang="en" sz="2800">
                <a:solidFill>
                  <a:schemeClr val="dk1"/>
                </a:solidFill>
                <a:latin typeface="Economica"/>
                <a:ea typeface="Economica"/>
                <a:cs typeface="Economica"/>
                <a:sym typeface="Economica"/>
              </a:rPr>
              <a:t>After reading </a:t>
            </a:r>
            <a:r>
              <a:rPr lang="en" sz="2800" i="1">
                <a:solidFill>
                  <a:schemeClr val="dk1"/>
                </a:solidFill>
                <a:latin typeface="Economica"/>
                <a:ea typeface="Economica"/>
                <a:cs typeface="Economica"/>
                <a:sym typeface="Economica"/>
              </a:rPr>
              <a:t>Mr. Peabody’s Apples</a:t>
            </a:r>
            <a:r>
              <a:rPr lang="en" sz="2800">
                <a:solidFill>
                  <a:schemeClr val="dk1"/>
                </a:solidFill>
                <a:latin typeface="Economica"/>
                <a:ea typeface="Economica"/>
                <a:cs typeface="Economica"/>
                <a:sym typeface="Economica"/>
              </a:rPr>
              <a:t> as a class, students will determine central ideas or themes of a text, analyze their development, and summarize the key supporting details and ideas to determine what the main idea of the story is.</a:t>
            </a:r>
            <a:endParaRPr sz="2800">
              <a:solidFill>
                <a:schemeClr val="dk1"/>
              </a:solidFill>
              <a:latin typeface="Economica"/>
              <a:ea typeface="Economica"/>
              <a:cs typeface="Economica"/>
              <a:sym typeface="Economica"/>
            </a:endParaRPr>
          </a:p>
          <a:p>
            <a:pPr marL="0" lvl="0" indent="0" algn="l" rtl="0">
              <a:spcBef>
                <a:spcPts val="0"/>
              </a:spcBef>
              <a:spcAft>
                <a:spcPts val="0"/>
              </a:spcAft>
              <a:buNone/>
            </a:pPr>
            <a:r>
              <a:rPr lang="en" sz="2800">
                <a:solidFill>
                  <a:schemeClr val="dk1"/>
                </a:solidFill>
                <a:latin typeface="Economica"/>
                <a:ea typeface="Economica"/>
                <a:cs typeface="Economica"/>
                <a:sym typeface="Economica"/>
              </a:rPr>
              <a:t>Students will explore the question of “What is sourcing and how can it help us find truth?” by writing an alternative ending to the story in which students find a way to correct the inaccurate sources in the story based on sound, relevant accurate alternate ending solutions.</a:t>
            </a:r>
            <a:endParaRPr sz="2800">
              <a:solidFill>
                <a:schemeClr val="dk1"/>
              </a:solidFill>
              <a:highlight>
                <a:srgbClr val="00FFFF"/>
              </a:highlight>
              <a:latin typeface="Economica"/>
              <a:ea typeface="Economica"/>
              <a:cs typeface="Economica"/>
              <a:sym typeface="Economica"/>
            </a:endParaRPr>
          </a:p>
          <a:p>
            <a:pPr marL="0" lvl="0" indent="0" algn="l" rtl="0">
              <a:spcBef>
                <a:spcPts val="0"/>
              </a:spcBef>
              <a:spcAft>
                <a:spcPts val="0"/>
              </a:spcAft>
              <a:buNone/>
            </a:pPr>
            <a:endParaRPr sz="3000" b="1">
              <a:latin typeface="Economica"/>
              <a:ea typeface="Economica"/>
              <a:cs typeface="Economica"/>
              <a:sym typeface="Economic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60"/>
        <p:cNvGrpSpPr/>
        <p:nvPr/>
      </p:nvGrpSpPr>
      <p:grpSpPr>
        <a:xfrm>
          <a:off x="0" y="0"/>
          <a:ext cx="0" cy="0"/>
          <a:chOff x="0" y="0"/>
          <a:chExt cx="0" cy="0"/>
        </a:xfrm>
      </p:grpSpPr>
      <p:sp>
        <p:nvSpPr>
          <p:cNvPr id="361" name="Google Shape;361;p65"/>
          <p:cNvSpPr txBox="1">
            <a:spLocks noGrp="1"/>
          </p:cNvSpPr>
          <p:nvPr>
            <p:ph type="ctrTitle"/>
          </p:nvPr>
        </p:nvSpPr>
        <p:spPr>
          <a:xfrm>
            <a:off x="1337902" y="911275"/>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4: Meeting of the Minds</a:t>
            </a:r>
            <a:endParaRPr sz="4800">
              <a:latin typeface="Economica"/>
              <a:ea typeface="Economica"/>
              <a:cs typeface="Economica"/>
              <a:sym typeface="Economica"/>
            </a:endParaRPr>
          </a:p>
          <a:p>
            <a:pPr marL="0" lvl="0" indent="0" algn="ctr" rtl="0">
              <a:spcBef>
                <a:spcPts val="0"/>
              </a:spcBef>
              <a:spcAft>
                <a:spcPts val="0"/>
              </a:spcAft>
              <a:buClr>
                <a:schemeClr val="dk1"/>
              </a:buClr>
              <a:buSzPts val="1100"/>
              <a:buFont typeface="Arial"/>
              <a:buNone/>
            </a:pPr>
            <a:r>
              <a:rPr lang="en" sz="2400" b="1">
                <a:solidFill>
                  <a:srgbClr val="3B1A01"/>
                </a:solidFill>
                <a:latin typeface="Georgia"/>
                <a:ea typeface="Georgia"/>
                <a:cs typeface="Georgia"/>
                <a:sym typeface="Georgia"/>
              </a:rPr>
              <a:t>What Would a Meeting of the Minds Reveal about the Compelling Question?</a:t>
            </a:r>
            <a:endParaRPr sz="2400" b="1">
              <a:solidFill>
                <a:srgbClr val="3B1A01"/>
              </a:solidFill>
              <a:latin typeface="Georgia"/>
              <a:ea typeface="Georgia"/>
              <a:cs typeface="Georgia"/>
              <a:sym typeface="Georgia"/>
            </a:endParaRPr>
          </a:p>
        </p:txBody>
      </p:sp>
      <p:sp>
        <p:nvSpPr>
          <p:cNvPr id="362" name="Google Shape;362;p65"/>
          <p:cNvSpPr txBox="1"/>
          <p:nvPr/>
        </p:nvSpPr>
        <p:spPr>
          <a:xfrm>
            <a:off x="540750" y="1469725"/>
            <a:ext cx="8343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p:txBody>
      </p:sp>
      <p:sp>
        <p:nvSpPr>
          <p:cNvPr id="363" name="Google Shape;363;p65"/>
          <p:cNvSpPr txBox="1"/>
          <p:nvPr/>
        </p:nvSpPr>
        <p:spPr>
          <a:xfrm>
            <a:off x="540750" y="4344900"/>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Gregory Fothergill, Nicole Calvagna and Natalie Kestenbaum</a:t>
            </a:r>
            <a:endParaRPr sz="3000">
              <a:latin typeface="Economica"/>
              <a:ea typeface="Economica"/>
              <a:cs typeface="Economica"/>
              <a:sym typeface="Economica"/>
            </a:endParaRPr>
          </a:p>
        </p:txBody>
      </p:sp>
      <p:pic>
        <p:nvPicPr>
          <p:cNvPr id="364" name="Google Shape;364;p65"/>
          <p:cNvPicPr preferRelativeResize="0"/>
          <p:nvPr/>
        </p:nvPicPr>
        <p:blipFill>
          <a:blip r:embed="rId3">
            <a:alphaModFix/>
          </a:blip>
          <a:stretch>
            <a:fillRect/>
          </a:stretch>
        </p:blipFill>
        <p:spPr>
          <a:xfrm>
            <a:off x="3354776" y="2355875"/>
            <a:ext cx="2542251" cy="1959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68"/>
        <p:cNvGrpSpPr/>
        <p:nvPr/>
      </p:nvGrpSpPr>
      <p:grpSpPr>
        <a:xfrm>
          <a:off x="0" y="0"/>
          <a:ext cx="0" cy="0"/>
          <a:chOff x="0" y="0"/>
          <a:chExt cx="0" cy="0"/>
        </a:xfrm>
      </p:grpSpPr>
      <p:sp>
        <p:nvSpPr>
          <p:cNvPr id="369" name="Google Shape;369;p66"/>
          <p:cNvSpPr txBox="1">
            <a:spLocks noGrp="1"/>
          </p:cNvSpPr>
          <p:nvPr>
            <p:ph type="ctrTitle"/>
          </p:nvPr>
        </p:nvSpPr>
        <p:spPr>
          <a:xfrm>
            <a:off x="246600" y="575125"/>
            <a:ext cx="3168600" cy="72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Economica"/>
                <a:ea typeface="Economica"/>
                <a:cs typeface="Economica"/>
                <a:sym typeface="Economica"/>
              </a:rPr>
              <a:t>Objective:</a:t>
            </a:r>
            <a:endParaRPr>
              <a:latin typeface="Economica"/>
              <a:ea typeface="Economica"/>
              <a:cs typeface="Economica"/>
              <a:sym typeface="Economica"/>
            </a:endParaRPr>
          </a:p>
        </p:txBody>
      </p:sp>
      <p:sp>
        <p:nvSpPr>
          <p:cNvPr id="370" name="Google Shape;370;p66"/>
          <p:cNvSpPr txBox="1">
            <a:spLocks noGrp="1"/>
          </p:cNvSpPr>
          <p:nvPr>
            <p:ph type="subTitle" idx="1"/>
          </p:nvPr>
        </p:nvSpPr>
        <p:spPr>
          <a:xfrm>
            <a:off x="311700" y="14083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Economica"/>
                <a:ea typeface="Economica"/>
                <a:cs typeface="Economica"/>
                <a:sym typeface="Economica"/>
              </a:rPr>
              <a:t>After conducting research about certain historical figures with opinions on Columbus’s exploration, students will pose and respond to specific questions by making comments that contribute to the discussion and elaborate on the remarks of others by participating in a Meeting of the Minds Simulation and making more than five sound, relevant contributions to the meeting.</a:t>
            </a:r>
            <a:endParaRPr>
              <a:solidFill>
                <a:srgbClr val="000000"/>
              </a:solidFill>
              <a:latin typeface="Economica"/>
              <a:ea typeface="Economica"/>
              <a:cs typeface="Economica"/>
              <a:sym typeface="Econom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74"/>
        <p:cNvGrpSpPr/>
        <p:nvPr/>
      </p:nvGrpSpPr>
      <p:grpSpPr>
        <a:xfrm>
          <a:off x="0" y="0"/>
          <a:ext cx="0" cy="0"/>
          <a:chOff x="0" y="0"/>
          <a:chExt cx="0" cy="0"/>
        </a:xfrm>
      </p:grpSpPr>
      <p:sp>
        <p:nvSpPr>
          <p:cNvPr id="375" name="Google Shape;375;p67"/>
          <p:cNvSpPr txBox="1"/>
          <p:nvPr/>
        </p:nvSpPr>
        <p:spPr>
          <a:xfrm>
            <a:off x="260625" y="911525"/>
            <a:ext cx="8376900" cy="18339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b="1">
                <a:solidFill>
                  <a:schemeClr val="dk1"/>
                </a:solidFill>
                <a:latin typeface="Economica"/>
                <a:ea typeface="Economica"/>
                <a:cs typeface="Economica"/>
                <a:sym typeface="Economica"/>
              </a:rPr>
              <a:t>MOTIVATION - Students will be shown a Time Machine picture or video and asked what it would be like if they could go back in time to have a discussion with Columbus in order to get deeper insights into the compelling question. </a:t>
            </a:r>
            <a:r>
              <a:rPr lang="en" sz="1800" i="1">
                <a:solidFill>
                  <a:schemeClr val="dk1"/>
                </a:solidFill>
                <a:latin typeface="Economica"/>
                <a:ea typeface="Economica"/>
                <a:cs typeface="Economica"/>
                <a:sym typeface="Economica"/>
              </a:rPr>
              <a:t>(Why did Columbus sail across the Atlantic Ocean from Spain? What was Columbus hoping to find while exploring? Did Columbus find what he was looking for? How did Christopher Columbus treat people? Was Columbus a hero or villain? Explain.)</a:t>
            </a:r>
            <a:endParaRPr sz="1800" i="1">
              <a:solidFill>
                <a:schemeClr val="dk1"/>
              </a:solidFill>
              <a:latin typeface="Economica"/>
              <a:ea typeface="Economica"/>
              <a:cs typeface="Economica"/>
              <a:sym typeface="Economica"/>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79"/>
        <p:cNvGrpSpPr/>
        <p:nvPr/>
      </p:nvGrpSpPr>
      <p:grpSpPr>
        <a:xfrm>
          <a:off x="0" y="0"/>
          <a:ext cx="0" cy="0"/>
          <a:chOff x="0" y="0"/>
          <a:chExt cx="0" cy="0"/>
        </a:xfrm>
      </p:grpSpPr>
      <p:sp>
        <p:nvSpPr>
          <p:cNvPr id="380" name="Google Shape;380;p68"/>
          <p:cNvSpPr txBox="1">
            <a:spLocks noGrp="1"/>
          </p:cNvSpPr>
          <p:nvPr>
            <p:ph type="ctrTitle"/>
          </p:nvPr>
        </p:nvSpPr>
        <p:spPr>
          <a:xfrm>
            <a:off x="2109750" y="1660225"/>
            <a:ext cx="4924500" cy="49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Economica"/>
                <a:ea typeface="Economica"/>
                <a:cs typeface="Economica"/>
                <a:sym typeface="Economica"/>
              </a:rPr>
              <a:t>What is a Meeting of the Minds?</a:t>
            </a:r>
            <a:endParaRPr sz="6000">
              <a:latin typeface="Economica"/>
              <a:ea typeface="Economica"/>
              <a:cs typeface="Economica"/>
              <a:sym typeface="Economica"/>
            </a:endParaRPr>
          </a:p>
        </p:txBody>
      </p:sp>
      <p:sp>
        <p:nvSpPr>
          <p:cNvPr id="381" name="Google Shape;381;p68"/>
          <p:cNvSpPr txBox="1"/>
          <p:nvPr/>
        </p:nvSpPr>
        <p:spPr>
          <a:xfrm>
            <a:off x="242400" y="2159425"/>
            <a:ext cx="8659200" cy="380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A Meeting of the Minds activity begins with questions. For this lesson, the students are asked general questions about Christopher Columbus. Then, they are put into groups of 5 and each group is assigned a character that will help them determine whether Christopher Columbus was a hero or a villain. </a:t>
            </a:r>
            <a:endParaRPr sz="3000">
              <a:latin typeface="Economica"/>
              <a:ea typeface="Economica"/>
              <a:cs typeface="Economica"/>
              <a:sym typeface="Economica"/>
            </a:endParaRPr>
          </a:p>
          <a:p>
            <a:pPr marL="0" lvl="0" indent="0" algn="ctr" rtl="0">
              <a:spcBef>
                <a:spcPts val="0"/>
              </a:spcBef>
              <a:spcAft>
                <a:spcPts val="0"/>
              </a:spcAft>
              <a:buNone/>
            </a:pPr>
            <a:endParaRPr sz="2200">
              <a:latin typeface="Economica"/>
              <a:ea typeface="Economica"/>
              <a:cs typeface="Economica"/>
              <a:sym typeface="Economica"/>
            </a:endParaRPr>
          </a:p>
        </p:txBody>
      </p:sp>
      <p:pic>
        <p:nvPicPr>
          <p:cNvPr id="382" name="Google Shape;382;p68"/>
          <p:cNvPicPr preferRelativeResize="0"/>
          <p:nvPr/>
        </p:nvPicPr>
        <p:blipFill>
          <a:blip r:embed="rId3">
            <a:alphaModFix/>
          </a:blip>
          <a:stretch>
            <a:fillRect/>
          </a:stretch>
        </p:blipFill>
        <p:spPr>
          <a:xfrm>
            <a:off x="7034250" y="636600"/>
            <a:ext cx="1422725" cy="1138175"/>
          </a:xfrm>
          <a:prstGeom prst="rect">
            <a:avLst/>
          </a:prstGeom>
          <a:noFill/>
          <a:ln>
            <a:noFill/>
          </a:ln>
        </p:spPr>
      </p:pic>
      <p:pic>
        <p:nvPicPr>
          <p:cNvPr id="383" name="Google Shape;383;p68"/>
          <p:cNvPicPr preferRelativeResize="0"/>
          <p:nvPr/>
        </p:nvPicPr>
        <p:blipFill>
          <a:blip r:embed="rId3">
            <a:alphaModFix/>
          </a:blip>
          <a:stretch>
            <a:fillRect/>
          </a:stretch>
        </p:blipFill>
        <p:spPr>
          <a:xfrm flipH="1">
            <a:off x="687031" y="636600"/>
            <a:ext cx="1422719" cy="1138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87"/>
        <p:cNvGrpSpPr/>
        <p:nvPr/>
      </p:nvGrpSpPr>
      <p:grpSpPr>
        <a:xfrm>
          <a:off x="0" y="0"/>
          <a:ext cx="0" cy="0"/>
          <a:chOff x="0" y="0"/>
          <a:chExt cx="0" cy="0"/>
        </a:xfrm>
      </p:grpSpPr>
      <p:sp>
        <p:nvSpPr>
          <p:cNvPr id="388" name="Google Shape;388;p69"/>
          <p:cNvSpPr txBox="1">
            <a:spLocks noGrp="1"/>
          </p:cNvSpPr>
          <p:nvPr>
            <p:ph type="ctrTitle"/>
          </p:nvPr>
        </p:nvSpPr>
        <p:spPr>
          <a:xfrm>
            <a:off x="329100" y="314700"/>
            <a:ext cx="8485800" cy="112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a:latin typeface="Economica"/>
                <a:ea typeface="Economica"/>
                <a:cs typeface="Economica"/>
                <a:sym typeface="Economica"/>
              </a:rPr>
              <a:t>The five characters are: Christopher Columbus, Bartolomeo De Las Casas, Native American Leader, Rosario A. Iaconis (not pictured), and James Loewen.</a:t>
            </a:r>
            <a:endParaRPr sz="3000">
              <a:latin typeface="Economica"/>
              <a:ea typeface="Economica"/>
              <a:cs typeface="Economica"/>
              <a:sym typeface="Economica"/>
            </a:endParaRPr>
          </a:p>
        </p:txBody>
      </p:sp>
      <p:pic>
        <p:nvPicPr>
          <p:cNvPr id="389" name="Google Shape;389;p69"/>
          <p:cNvPicPr preferRelativeResize="0"/>
          <p:nvPr/>
        </p:nvPicPr>
        <p:blipFill>
          <a:blip r:embed="rId3">
            <a:alphaModFix/>
          </a:blip>
          <a:stretch>
            <a:fillRect/>
          </a:stretch>
        </p:blipFill>
        <p:spPr>
          <a:xfrm>
            <a:off x="841502" y="1884900"/>
            <a:ext cx="1810075" cy="2601324"/>
          </a:xfrm>
          <a:prstGeom prst="rect">
            <a:avLst/>
          </a:prstGeom>
          <a:noFill/>
          <a:ln>
            <a:noFill/>
          </a:ln>
        </p:spPr>
      </p:pic>
      <p:pic>
        <p:nvPicPr>
          <p:cNvPr id="390" name="Google Shape;390;p69"/>
          <p:cNvPicPr preferRelativeResize="0"/>
          <p:nvPr/>
        </p:nvPicPr>
        <p:blipFill>
          <a:blip r:embed="rId4">
            <a:alphaModFix/>
          </a:blip>
          <a:stretch>
            <a:fillRect/>
          </a:stretch>
        </p:blipFill>
        <p:spPr>
          <a:xfrm>
            <a:off x="2651575" y="1884900"/>
            <a:ext cx="2265963" cy="2601325"/>
          </a:xfrm>
          <a:prstGeom prst="rect">
            <a:avLst/>
          </a:prstGeom>
          <a:noFill/>
          <a:ln>
            <a:noFill/>
          </a:ln>
        </p:spPr>
      </p:pic>
      <p:pic>
        <p:nvPicPr>
          <p:cNvPr id="391" name="Google Shape;391;p69"/>
          <p:cNvPicPr preferRelativeResize="0"/>
          <p:nvPr/>
        </p:nvPicPr>
        <p:blipFill>
          <a:blip r:embed="rId5">
            <a:alphaModFix/>
          </a:blip>
          <a:stretch>
            <a:fillRect/>
          </a:stretch>
        </p:blipFill>
        <p:spPr>
          <a:xfrm>
            <a:off x="4917550" y="1884912"/>
            <a:ext cx="1546727" cy="2601325"/>
          </a:xfrm>
          <a:prstGeom prst="rect">
            <a:avLst/>
          </a:prstGeom>
          <a:noFill/>
          <a:ln>
            <a:noFill/>
          </a:ln>
        </p:spPr>
      </p:pic>
      <p:pic>
        <p:nvPicPr>
          <p:cNvPr id="392" name="Google Shape;392;p69"/>
          <p:cNvPicPr preferRelativeResize="0"/>
          <p:nvPr/>
        </p:nvPicPr>
        <p:blipFill>
          <a:blip r:embed="rId6">
            <a:alphaModFix/>
          </a:blip>
          <a:stretch>
            <a:fillRect/>
          </a:stretch>
        </p:blipFill>
        <p:spPr>
          <a:xfrm>
            <a:off x="6464275" y="1884900"/>
            <a:ext cx="1855350" cy="2601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96"/>
        <p:cNvGrpSpPr/>
        <p:nvPr/>
      </p:nvGrpSpPr>
      <p:grpSpPr>
        <a:xfrm>
          <a:off x="0" y="0"/>
          <a:ext cx="0" cy="0"/>
          <a:chOff x="0" y="0"/>
          <a:chExt cx="0" cy="0"/>
        </a:xfrm>
      </p:grpSpPr>
      <p:sp>
        <p:nvSpPr>
          <p:cNvPr id="397" name="Google Shape;397;p70"/>
          <p:cNvSpPr txBox="1">
            <a:spLocks noGrp="1"/>
          </p:cNvSpPr>
          <p:nvPr>
            <p:ph type="ctrTitle"/>
          </p:nvPr>
        </p:nvSpPr>
        <p:spPr>
          <a:xfrm>
            <a:off x="311708" y="24265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3000">
                <a:latin typeface="Economica"/>
                <a:ea typeface="Economica"/>
                <a:cs typeface="Economica"/>
                <a:sym typeface="Economica"/>
              </a:rPr>
              <a:t>Once assigned their characters, each student is given a packet with information about each character. In their groups, they will read their character’s information, along with the Meeting of the Minds questions.</a:t>
            </a:r>
            <a:endParaRPr sz="3000">
              <a:latin typeface="Economica"/>
              <a:ea typeface="Economica"/>
              <a:cs typeface="Economica"/>
              <a:sym typeface="Economica"/>
            </a:endParaRPr>
          </a:p>
          <a:p>
            <a:pPr marL="0" lvl="0" indent="0" algn="ctr" rtl="0">
              <a:spcBef>
                <a:spcPts val="0"/>
              </a:spcBef>
              <a:spcAft>
                <a:spcPts val="0"/>
              </a:spcAft>
              <a:buClr>
                <a:schemeClr val="dk1"/>
              </a:buClr>
              <a:buSzPts val="1100"/>
              <a:buFont typeface="Arial"/>
              <a:buNone/>
            </a:pPr>
            <a:r>
              <a:rPr lang="en" sz="3000">
                <a:latin typeface="Economica"/>
                <a:ea typeface="Economica"/>
                <a:cs typeface="Economica"/>
                <a:sym typeface="Economica"/>
              </a:rPr>
              <a:t>The Meeting of the Minds ends in a discussion. Coming together as a class, each group will have the opportunity to answer the questions which will allow everyone to make and informed decision whether Christopher Columbus was a hero or a villain based on the discussion.</a:t>
            </a:r>
            <a:endParaRPr sz="3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01"/>
        <p:cNvGrpSpPr/>
        <p:nvPr/>
      </p:nvGrpSpPr>
      <p:grpSpPr>
        <a:xfrm>
          <a:off x="0" y="0"/>
          <a:ext cx="0" cy="0"/>
          <a:chOff x="0" y="0"/>
          <a:chExt cx="0" cy="0"/>
        </a:xfrm>
      </p:grpSpPr>
      <p:sp>
        <p:nvSpPr>
          <p:cNvPr id="402" name="Google Shape;402;p71"/>
          <p:cNvSpPr txBox="1">
            <a:spLocks noGrp="1"/>
          </p:cNvSpPr>
          <p:nvPr>
            <p:ph type="title"/>
          </p:nvPr>
        </p:nvSpPr>
        <p:spPr>
          <a:xfrm>
            <a:off x="311713" y="308150"/>
            <a:ext cx="8520600" cy="8313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en" sz="2400" u="sng"/>
              <a:t>Formal assessment:</a:t>
            </a:r>
            <a:endParaRPr sz="2400" u="sng"/>
          </a:p>
          <a:p>
            <a:pPr marL="0" lvl="0" indent="0" algn="l" rtl="0">
              <a:lnSpc>
                <a:spcPct val="100000"/>
              </a:lnSpc>
              <a:spcBef>
                <a:spcPts val="0"/>
              </a:spcBef>
              <a:spcAft>
                <a:spcPts val="0"/>
              </a:spcAft>
              <a:buClr>
                <a:schemeClr val="dk1"/>
              </a:buClr>
              <a:buSzPts val="1100"/>
              <a:buFont typeface="Arial"/>
              <a:buNone/>
            </a:pPr>
            <a:r>
              <a:rPr lang="en" sz="2400"/>
              <a:t>Teacher will evaluate the exit slips of the students.</a:t>
            </a:r>
            <a:endParaRPr/>
          </a:p>
        </p:txBody>
      </p:sp>
      <p:pic>
        <p:nvPicPr>
          <p:cNvPr id="403" name="Google Shape;403;p71"/>
          <p:cNvPicPr preferRelativeResize="0"/>
          <p:nvPr/>
        </p:nvPicPr>
        <p:blipFill>
          <a:blip r:embed="rId3">
            <a:alphaModFix/>
          </a:blip>
          <a:stretch>
            <a:fillRect/>
          </a:stretch>
        </p:blipFill>
        <p:spPr>
          <a:xfrm rot="5400000">
            <a:off x="2645938" y="-40125"/>
            <a:ext cx="3852125" cy="6319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07"/>
        <p:cNvGrpSpPr/>
        <p:nvPr/>
      </p:nvGrpSpPr>
      <p:grpSpPr>
        <a:xfrm>
          <a:off x="0" y="0"/>
          <a:ext cx="0" cy="0"/>
          <a:chOff x="0" y="0"/>
          <a:chExt cx="0" cy="0"/>
        </a:xfrm>
      </p:grpSpPr>
      <p:pic>
        <p:nvPicPr>
          <p:cNvPr id="408" name="Google Shape;408;p72"/>
          <p:cNvPicPr preferRelativeResize="0"/>
          <p:nvPr/>
        </p:nvPicPr>
        <p:blipFill>
          <a:blip r:embed="rId3">
            <a:alphaModFix/>
          </a:blip>
          <a:stretch>
            <a:fillRect/>
          </a:stretch>
        </p:blipFill>
        <p:spPr>
          <a:xfrm>
            <a:off x="108500" y="499425"/>
            <a:ext cx="4572000" cy="4054825"/>
          </a:xfrm>
          <a:prstGeom prst="rect">
            <a:avLst/>
          </a:prstGeom>
          <a:noFill/>
          <a:ln>
            <a:noFill/>
          </a:ln>
        </p:spPr>
      </p:pic>
      <p:pic>
        <p:nvPicPr>
          <p:cNvPr id="409" name="Google Shape;409;p72"/>
          <p:cNvPicPr preferRelativeResize="0"/>
          <p:nvPr/>
        </p:nvPicPr>
        <p:blipFill>
          <a:blip r:embed="rId4">
            <a:alphaModFix/>
          </a:blip>
          <a:stretch>
            <a:fillRect/>
          </a:stretch>
        </p:blipFill>
        <p:spPr>
          <a:xfrm>
            <a:off x="4680494" y="47450"/>
            <a:ext cx="4165705" cy="4958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13"/>
        <p:cNvGrpSpPr/>
        <p:nvPr/>
      </p:nvGrpSpPr>
      <p:grpSpPr>
        <a:xfrm>
          <a:off x="0" y="0"/>
          <a:ext cx="0" cy="0"/>
          <a:chOff x="0" y="0"/>
          <a:chExt cx="0" cy="0"/>
        </a:xfrm>
      </p:grpSpPr>
      <p:pic>
        <p:nvPicPr>
          <p:cNvPr id="414" name="Google Shape;414;p73"/>
          <p:cNvPicPr preferRelativeResize="0"/>
          <p:nvPr/>
        </p:nvPicPr>
        <p:blipFill>
          <a:blip r:embed="rId3">
            <a:alphaModFix/>
          </a:blip>
          <a:stretch>
            <a:fillRect/>
          </a:stretch>
        </p:blipFill>
        <p:spPr>
          <a:xfrm>
            <a:off x="2038925" y="0"/>
            <a:ext cx="506615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4"/>
          <p:cNvSpPr txBox="1">
            <a:spLocks noGrp="1"/>
          </p:cNvSpPr>
          <p:nvPr>
            <p:ph type="ctrTitle"/>
          </p:nvPr>
        </p:nvSpPr>
        <p:spPr>
          <a:xfrm>
            <a:off x="1284002" y="111615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5: TDFC</a:t>
            </a:r>
            <a:endParaRPr sz="48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420" name="Google Shape;420;p74"/>
          <p:cNvSpPr txBox="1"/>
          <p:nvPr/>
        </p:nvSpPr>
        <p:spPr>
          <a:xfrm>
            <a:off x="528413" y="1011850"/>
            <a:ext cx="8406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Economica"/>
              <a:ea typeface="Economica"/>
              <a:cs typeface="Economica"/>
              <a:sym typeface="Economica"/>
            </a:endParaRPr>
          </a:p>
          <a:p>
            <a:pPr marL="0" lvl="0" indent="0" algn="ctr" rtl="0">
              <a:spcBef>
                <a:spcPts val="0"/>
              </a:spcBef>
              <a:spcAft>
                <a:spcPts val="0"/>
              </a:spcAft>
              <a:buNone/>
            </a:pPr>
            <a:r>
              <a:rPr lang="en" sz="2000" b="1">
                <a:solidFill>
                  <a:srgbClr val="3B1A01"/>
                </a:solidFill>
                <a:latin typeface="Georgia"/>
                <a:ea typeface="Georgia"/>
                <a:cs typeface="Georgia"/>
                <a:sym typeface="Georgia"/>
              </a:rPr>
              <a:t>How Can we Effectively Organize and Share What We Know about  Columbus and the Credibility of Sources in Writing?</a:t>
            </a:r>
            <a:r>
              <a:rPr lang="en" sz="2000" b="1">
                <a:solidFill>
                  <a:srgbClr val="3B1A01"/>
                </a:solidFill>
                <a:highlight>
                  <a:srgbClr val="431108"/>
                </a:highlight>
                <a:latin typeface="Georgia"/>
                <a:ea typeface="Georgia"/>
                <a:cs typeface="Georgia"/>
                <a:sym typeface="Georgia"/>
              </a:rPr>
              <a:t> </a:t>
            </a:r>
            <a:endParaRPr sz="2000" b="1">
              <a:solidFill>
                <a:schemeClr val="dk1"/>
              </a:solidFill>
              <a:latin typeface="Alegreya"/>
              <a:ea typeface="Alegreya"/>
              <a:cs typeface="Alegreya"/>
              <a:sym typeface="Alegreya"/>
            </a:endParaRPr>
          </a:p>
          <a:p>
            <a:pPr marL="0" lvl="0" indent="0" algn="ctr" rtl="0">
              <a:lnSpc>
                <a:spcPct val="115000"/>
              </a:lnSpc>
              <a:spcBef>
                <a:spcPts val="0"/>
              </a:spcBef>
              <a:spcAft>
                <a:spcPts val="0"/>
              </a:spcAft>
              <a:buNone/>
            </a:pPr>
            <a:endParaRPr sz="2400" b="1">
              <a:solidFill>
                <a:schemeClr val="dk1"/>
              </a:solidFill>
              <a:latin typeface="Alegreya"/>
              <a:ea typeface="Alegreya"/>
              <a:cs typeface="Alegreya"/>
              <a:sym typeface="Alegreya"/>
            </a:endParaRPr>
          </a:p>
          <a:p>
            <a:pPr marL="0" lvl="0" indent="0" algn="ctr" rtl="0">
              <a:spcBef>
                <a:spcPts val="0"/>
              </a:spcBef>
              <a:spcAft>
                <a:spcPts val="0"/>
              </a:spcAft>
              <a:buNone/>
            </a:pPr>
            <a:endParaRPr sz="2400" b="1">
              <a:solidFill>
                <a:srgbClr val="3B1A01"/>
              </a:solidFill>
              <a:latin typeface="Georgia"/>
              <a:ea typeface="Georgia"/>
              <a:cs typeface="Georgia"/>
              <a:sym typeface="Georgia"/>
            </a:endParaRPr>
          </a:p>
          <a:p>
            <a:pPr marL="0" lvl="0" indent="0" algn="ctr" rtl="0">
              <a:spcBef>
                <a:spcPts val="0"/>
              </a:spcBef>
              <a:spcAft>
                <a:spcPts val="0"/>
              </a:spcAft>
              <a:buNone/>
            </a:pPr>
            <a:endParaRPr sz="2400">
              <a:latin typeface="Economica"/>
              <a:ea typeface="Economica"/>
              <a:cs typeface="Economica"/>
              <a:sym typeface="Economica"/>
            </a:endParaRPr>
          </a:p>
        </p:txBody>
      </p:sp>
      <p:sp>
        <p:nvSpPr>
          <p:cNvPr id="421" name="Google Shape;421;p74"/>
          <p:cNvSpPr txBox="1"/>
          <p:nvPr/>
        </p:nvSpPr>
        <p:spPr>
          <a:xfrm>
            <a:off x="909288" y="439277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a:t>
            </a:r>
            <a:endParaRPr sz="3000">
              <a:latin typeface="Economica"/>
              <a:ea typeface="Economica"/>
              <a:cs typeface="Economica"/>
              <a:sym typeface="Economica"/>
            </a:endParaRPr>
          </a:p>
        </p:txBody>
      </p:sp>
      <p:pic>
        <p:nvPicPr>
          <p:cNvPr id="422" name="Google Shape;422;p74"/>
          <p:cNvPicPr preferRelativeResize="0"/>
          <p:nvPr/>
        </p:nvPicPr>
        <p:blipFill>
          <a:blip r:embed="rId3">
            <a:alphaModFix/>
          </a:blip>
          <a:stretch>
            <a:fillRect/>
          </a:stretch>
        </p:blipFill>
        <p:spPr>
          <a:xfrm>
            <a:off x="3449276" y="2372875"/>
            <a:ext cx="2565175" cy="1976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66"/>
        <p:cNvGrpSpPr/>
        <p:nvPr/>
      </p:nvGrpSpPr>
      <p:grpSpPr>
        <a:xfrm>
          <a:off x="0" y="0"/>
          <a:ext cx="0" cy="0"/>
          <a:chOff x="0" y="0"/>
          <a:chExt cx="0" cy="0"/>
        </a:xfrm>
      </p:grpSpPr>
      <p:sp>
        <p:nvSpPr>
          <p:cNvPr id="167" name="Google Shape;167;p39"/>
          <p:cNvSpPr txBox="1"/>
          <p:nvPr/>
        </p:nvSpPr>
        <p:spPr>
          <a:xfrm>
            <a:off x="901950" y="564000"/>
            <a:ext cx="7340100" cy="200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Economica"/>
                <a:ea typeface="Economica"/>
                <a:cs typeface="Economica"/>
                <a:sym typeface="Economica"/>
              </a:rPr>
              <a:t>LET’S START…</a:t>
            </a:r>
            <a:endParaRPr sz="6000">
              <a:solidFill>
                <a:schemeClr val="dk1"/>
              </a:solidFill>
              <a:highlight>
                <a:srgbClr val="00FFFF"/>
              </a:highlight>
              <a:latin typeface="Economica"/>
              <a:ea typeface="Economica"/>
              <a:cs typeface="Economica"/>
              <a:sym typeface="Economica"/>
            </a:endParaRPr>
          </a:p>
          <a:p>
            <a:pPr marL="0" lvl="0" indent="0" algn="ctr" rtl="0">
              <a:spcBef>
                <a:spcPts val="0"/>
              </a:spcBef>
              <a:spcAft>
                <a:spcPts val="0"/>
              </a:spcAft>
              <a:buNone/>
            </a:pPr>
            <a:r>
              <a:rPr lang="en" sz="4800">
                <a:solidFill>
                  <a:schemeClr val="dk1"/>
                </a:solidFill>
                <a:latin typeface="Economica"/>
                <a:ea typeface="Economica"/>
                <a:cs typeface="Economica"/>
                <a:sym typeface="Economica"/>
              </a:rPr>
              <a:t>with a game of telephone!</a:t>
            </a:r>
            <a:endParaRPr sz="4800">
              <a:solidFill>
                <a:schemeClr val="dk1"/>
              </a:solidFill>
              <a:latin typeface="Economica"/>
              <a:ea typeface="Economica"/>
              <a:cs typeface="Economica"/>
              <a:sym typeface="Economica"/>
            </a:endParaRPr>
          </a:p>
        </p:txBody>
      </p:sp>
      <p:pic>
        <p:nvPicPr>
          <p:cNvPr id="168" name="Google Shape;168;p39"/>
          <p:cNvPicPr preferRelativeResize="0"/>
          <p:nvPr/>
        </p:nvPicPr>
        <p:blipFill>
          <a:blip r:embed="rId3">
            <a:alphaModFix/>
          </a:blip>
          <a:stretch>
            <a:fillRect/>
          </a:stretch>
        </p:blipFill>
        <p:spPr>
          <a:xfrm>
            <a:off x="901950" y="2571900"/>
            <a:ext cx="3673056" cy="2266800"/>
          </a:xfrm>
          <a:prstGeom prst="rect">
            <a:avLst/>
          </a:prstGeom>
          <a:noFill/>
          <a:ln>
            <a:noFill/>
          </a:ln>
        </p:spPr>
      </p:pic>
      <p:sp>
        <p:nvSpPr>
          <p:cNvPr id="169" name="Google Shape;169;p39"/>
          <p:cNvSpPr txBox="1"/>
          <p:nvPr/>
        </p:nvSpPr>
        <p:spPr>
          <a:xfrm>
            <a:off x="4835425" y="2592675"/>
            <a:ext cx="3790500" cy="2266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Economica"/>
              <a:buChar char="●"/>
            </a:pPr>
            <a:r>
              <a:rPr lang="en" sz="2400">
                <a:solidFill>
                  <a:schemeClr val="dk1"/>
                </a:solidFill>
                <a:latin typeface="Economica"/>
                <a:ea typeface="Economica"/>
                <a:cs typeface="Economica"/>
                <a:sym typeface="Economica"/>
              </a:rPr>
              <a:t>What was the original message?</a:t>
            </a:r>
            <a:endParaRPr sz="24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400">
                <a:solidFill>
                  <a:schemeClr val="dk1"/>
                </a:solidFill>
                <a:latin typeface="Economica"/>
                <a:ea typeface="Economica"/>
                <a:cs typeface="Economica"/>
                <a:sym typeface="Economica"/>
              </a:rPr>
              <a:t>What is the message we ended up with?</a:t>
            </a:r>
            <a:endParaRPr sz="24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400">
                <a:solidFill>
                  <a:schemeClr val="dk1"/>
                </a:solidFill>
                <a:latin typeface="Economica"/>
                <a:ea typeface="Economica"/>
                <a:cs typeface="Economica"/>
                <a:sym typeface="Economica"/>
              </a:rPr>
              <a:t>Can we consider the final message as the truth?</a:t>
            </a:r>
            <a:endParaRPr sz="2400">
              <a:solidFill>
                <a:schemeClr val="dk1"/>
              </a:solidFill>
              <a:latin typeface="Economica"/>
              <a:ea typeface="Economica"/>
              <a:cs typeface="Economica"/>
              <a:sym typeface="Economica"/>
            </a:endParaRPr>
          </a:p>
          <a:p>
            <a:pPr marL="457200" lvl="0" indent="0" algn="l" rtl="0">
              <a:spcBef>
                <a:spcPts val="0"/>
              </a:spcBef>
              <a:spcAft>
                <a:spcPts val="0"/>
              </a:spcAft>
              <a:buNone/>
            </a:pPr>
            <a:endParaRPr sz="2800">
              <a:solidFill>
                <a:schemeClr val="dk1"/>
              </a:solidFill>
              <a:latin typeface="Economica"/>
              <a:ea typeface="Economica"/>
              <a:cs typeface="Economica"/>
              <a:sym typeface="Economic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26"/>
        <p:cNvGrpSpPr/>
        <p:nvPr/>
      </p:nvGrpSpPr>
      <p:grpSpPr>
        <a:xfrm>
          <a:off x="0" y="0"/>
          <a:ext cx="0" cy="0"/>
          <a:chOff x="0" y="0"/>
          <a:chExt cx="0" cy="0"/>
        </a:xfrm>
      </p:grpSpPr>
      <p:sp>
        <p:nvSpPr>
          <p:cNvPr id="427" name="Google Shape;427;p75"/>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28" name="Google Shape;428;p75"/>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40</a:t>
            </a:fld>
            <a:endParaRPr/>
          </a:p>
        </p:txBody>
      </p:sp>
      <p:sp>
        <p:nvSpPr>
          <p:cNvPr id="429" name="Google Shape;429;p75"/>
          <p:cNvSpPr txBox="1"/>
          <p:nvPr/>
        </p:nvSpPr>
        <p:spPr>
          <a:xfrm>
            <a:off x="7159050" y="826050"/>
            <a:ext cx="6344100" cy="7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EB Garamond"/>
              <a:ea typeface="EB Garamond"/>
              <a:cs typeface="EB Garamond"/>
              <a:sym typeface="EB Garamond"/>
            </a:endParaRPr>
          </a:p>
        </p:txBody>
      </p:sp>
      <p:sp>
        <p:nvSpPr>
          <p:cNvPr id="430" name="Google Shape;430;p75"/>
          <p:cNvSpPr txBox="1"/>
          <p:nvPr/>
        </p:nvSpPr>
        <p:spPr>
          <a:xfrm>
            <a:off x="-77100" y="385475"/>
            <a:ext cx="9144000" cy="82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r>
              <a:rPr lang="en" sz="2400" b="1">
                <a:highlight>
                  <a:srgbClr val="FFFFFF"/>
                </a:highlight>
                <a:latin typeface="Marcellus SC"/>
                <a:ea typeface="Marcellus SC"/>
                <a:cs typeface="Marcellus SC"/>
                <a:sym typeface="Marcellus SC"/>
              </a:rPr>
              <a:t>“I think Tik Tok should be banned, what do think?”</a:t>
            </a:r>
            <a:endParaRPr sz="2400" b="1">
              <a:highlight>
                <a:srgbClr val="FFFFFF"/>
              </a:highlight>
              <a:latin typeface="Marcellus SC"/>
              <a:ea typeface="Marcellus SC"/>
              <a:cs typeface="Marcellus SC"/>
              <a:sym typeface="Marcellus SC"/>
            </a:endParaRPr>
          </a:p>
        </p:txBody>
      </p:sp>
      <p:pic>
        <p:nvPicPr>
          <p:cNvPr id="431" name="Google Shape;431;p75"/>
          <p:cNvPicPr preferRelativeResize="0"/>
          <p:nvPr/>
        </p:nvPicPr>
        <p:blipFill>
          <a:blip r:embed="rId3">
            <a:alphaModFix/>
          </a:blip>
          <a:stretch>
            <a:fillRect/>
          </a:stretch>
        </p:blipFill>
        <p:spPr>
          <a:xfrm>
            <a:off x="3166562" y="1211375"/>
            <a:ext cx="5013475" cy="3232650"/>
          </a:xfrm>
          <a:prstGeom prst="rect">
            <a:avLst/>
          </a:prstGeom>
          <a:noFill/>
          <a:ln>
            <a:noFill/>
          </a:ln>
        </p:spPr>
      </p:pic>
      <p:pic>
        <p:nvPicPr>
          <p:cNvPr id="432" name="Google Shape;432;p75"/>
          <p:cNvPicPr preferRelativeResize="0"/>
          <p:nvPr/>
        </p:nvPicPr>
        <p:blipFill>
          <a:blip r:embed="rId4">
            <a:alphaModFix/>
          </a:blip>
          <a:stretch>
            <a:fillRect/>
          </a:stretch>
        </p:blipFill>
        <p:spPr>
          <a:xfrm>
            <a:off x="592950" y="1477613"/>
            <a:ext cx="2700175" cy="2700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36"/>
        <p:cNvGrpSpPr/>
        <p:nvPr/>
      </p:nvGrpSpPr>
      <p:grpSpPr>
        <a:xfrm>
          <a:off x="0" y="0"/>
          <a:ext cx="0" cy="0"/>
          <a:chOff x="0" y="0"/>
          <a:chExt cx="0" cy="0"/>
        </a:xfrm>
      </p:grpSpPr>
      <p:sp>
        <p:nvSpPr>
          <p:cNvPr id="437" name="Google Shape;437;p76"/>
          <p:cNvSpPr txBox="1">
            <a:spLocks noGrp="1"/>
          </p:cNvSpPr>
          <p:nvPr>
            <p:ph type="ctrTitle" idx="4294967295"/>
          </p:nvPr>
        </p:nvSpPr>
        <p:spPr>
          <a:xfrm>
            <a:off x="112050" y="886725"/>
            <a:ext cx="7292700" cy="603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a:t>Let’s do some research </a:t>
            </a:r>
            <a:endParaRPr sz="4800"/>
          </a:p>
          <a:p>
            <a:pPr marL="0" lvl="0" indent="0" algn="l" rtl="0">
              <a:spcBef>
                <a:spcPts val="0"/>
              </a:spcBef>
              <a:spcAft>
                <a:spcPts val="0"/>
              </a:spcAft>
              <a:buNone/>
            </a:pPr>
            <a:endParaRPr sz="4800"/>
          </a:p>
        </p:txBody>
      </p:sp>
      <p:sp>
        <p:nvSpPr>
          <p:cNvPr id="438" name="Google Shape;438;p76"/>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39" name="Google Shape;439;p76"/>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41</a:t>
            </a:fld>
            <a:endParaRPr/>
          </a:p>
        </p:txBody>
      </p:sp>
      <p:pic>
        <p:nvPicPr>
          <p:cNvPr id="440" name="Google Shape;440;p76" descr="😃Watch more amazing &amp; funny TikTok compilations: https://youtube.com/playlist?list=PL0GatmxBwrhP43gqa9kEhAdrrMIhGF_g8&#10;&#10;🔔Subscribe to our channel for the best Tik Tok videos! https://youtube.com/channel/UCSVJPARxYnCGScsCiX1qVtw&#10;&#10;❤️Want more hilarious videos and challenges? Check out our second channel! https://youtube.com/channel/UCZXvTXV3eg69uuQEXJZ6Cvw&#10;&#10;#TikTok #Funny" title="Funny TikTok Challenges Amazing Videos Milion View Hot Trends #8">
            <a:hlinkClick r:id="rId3"/>
          </p:cNvPr>
          <p:cNvPicPr preferRelativeResize="0"/>
          <p:nvPr/>
        </p:nvPicPr>
        <p:blipFill>
          <a:blip r:embed="rId4">
            <a:alphaModFix/>
          </a:blip>
          <a:stretch>
            <a:fillRect/>
          </a:stretch>
        </p:blipFill>
        <p:spPr>
          <a:xfrm>
            <a:off x="504250" y="774650"/>
            <a:ext cx="3843625" cy="2882725"/>
          </a:xfrm>
          <a:prstGeom prst="rect">
            <a:avLst/>
          </a:prstGeom>
          <a:noFill/>
          <a:ln>
            <a:noFill/>
          </a:ln>
        </p:spPr>
      </p:pic>
      <p:pic>
        <p:nvPicPr>
          <p:cNvPr id="441" name="Google Shape;441;p76" descr="I hope you enjoyed this video! &#10;Dont Judge me Challenge Tik Tok musically 2018! Ugly----Beautiful..... Now----After! 😂&#10;Please leave me a LIKE If you Like this video!&#10;Comment for the most beautiful!&#10;Comment for the most Ugly!&#10;Thanks 😜&#10;&#10;Credits:&#10;&#10;Track: Acejax feat. Danilyon - By My Side [NCS Release]&#10;Music provided by NoCopyrightSounds.&#10;Watch: https://youtu.be/SE_8DxZLmLk&#10;Free Download / Stream: http://ncs.io/ByMySideYO&#10;&#10;Track: WATEVA - Ping Pong Party [NCS Release]&#10;Music provided by NoCopyrightSounds.&#10;Watch: https://youtu.be/qrwwCrJa_0M&#10;Free Download / Stream: http://ncs.io/PingPongPartyYO&#10;&#10;Track: RetroVision - Hope [NCS Release]&#10;Music provided by NoCopyrightSounds.&#10;Watch: https://youtu.be/4ukOvwQmJvE&#10;Free Download / Stream: http://ncs.io/RVHopeYO&#10;&#10;Track: NIVIRO - So Funky [NCS Release]&#10;Music provided by NoCopyrightSounds.&#10;Watch: https://youtu.be/jOQXQ0TrXXo&#10;Free Download / Stream: http://ncs.io/SoFunkyYO&#10;&#10;Track: Deflo &amp; Lliam Taylor - Reflections [NCS Release]&#10;Music provided by NoCopyrightSounds.&#10;Watch: https://youtu.be/pMarN41uJqE&#10;Free Download / Stream: http://ncs.io/DLTReflectionsYO&#10;&#10;Track: Kasger - Cover It Up [NCS Release]&#10;Music provided by NoCopyrightSounds.&#10;Watch: https://youtu.be/7TFoiA8rNLc&#10;Free Download / Stream: http://ncs.io/coveritupYO&#10;&#10;Track: Lost Sky - Dreams [NCS Release]&#10;Music provided by NoCopyrightSounds.&#10;Watch: https://youtu.be/SHFTHDncw0g&#10;Free Download / Stream: http://ncs.io/DreamsYO&#10;&#10;Track: Kozah - Heavens [NCS Release]&#10;Music provided by NoCopyrightSounds.&#10;Watch: https://youtu.be/OqsMdYqxcUw&#10;Free Download / Stream: http://ncs.io/HeavensYO&#10;&#10;Track: Glude - Dreamers [NCS Release]&#10;Music provided by NoCopyrightSounds.&#10;Watch: https://youtu.be/Rgh9Lz3BYyY&#10;Free Download / Stream: http://ncs.io/DreamersYO&#10;&#10;Track: Egzod &amp; Tanjent - Universe [NCS Release]&#10;Music provided by NoCopyrightSounds.&#10;Watch: https://youtu.be/kO9nmEDR5Fo&#10;Free Download / Stream: http://ncs.io/UniverseYO&#10;&#10;Track: Sinner's Heist - Streetlight People (feat. Harley Bird) [NCS Release]&#10;Music provided by NoCopyrightSounds.&#10;Watch: https://youtu.be/-RZjoHj78fM&#10;Free Download / Stream: http://ncs.io/StreetlightPeopleYO&#10;&#10;Track: Unknown Brain - Why Do I? (ft. Bri Tolani) [NCS Release]&#10;Music provided by NoCopyrightSounds.&#10;Watch: https://youtu.be/tcHJodG5hX8&#10;Free Download / Stream: http://ncs.io/WhyDoIYO&#10;&#10;Track: Last Heroes - Dimensions [NCS Release]&#10;Music provided by NoCopyrightSounds.&#10;Watch: https://youtu.be/ZPuvoDZj2hM&#10;Free Download / Stream: http://ncs.io/DimensionsYO&#10;&#10;Track: Au5 - Closer (feat. Danyka Nadeau) [NCS Release]&#10;Music provided by NoCopyrightSounds.&#10;Watch: https://youtu.be/B-Jj017-2pQ&#10;Free Download / Stream: http://ncs.io/CloserYO&#10;&#10;Track: Floatinurboat x Chris Linton - Holding On [NCS Release]&#10;Music provided by NoCopyrightSounds.&#10;Watch: https://youtu.be/X5n9OwR6taQ&#10;Free Download / Stream: http://ncs.io/HoldingOnYO&#10;&#10;Track: Rival x Cadmium - Seasons (feat. Harley Bird) [NCS Release]&#10;Music provided by NoCopyrightSounds.&#10;Watch: https://youtu.be/Nl_4MWNh08I&#10;Free Download / Stream: http://ncs.io/SeasonsYO&#10;&#10;Track: Unknown Brain &amp; Spce CadeX - Holding You (feat. Max Landry) [NCS Release]&#10;Music provided by NoCopyrightSounds.&#10;Watch: https://youtu.be/Nn2aXfUkJsc&#10;Free Download / Stream: http://ncs.io/HoldingYouYO&#10;&#10;Track: HYLO - Paradise ft. Akacia [NCS Release]&#10;Music provided by NoCopyrightSounds.&#10;Watch: https://youtu.be/eAo-QR9BtmU&#10;Free Download / Stream: http://ncs.io/ParadiseYO&#10;&#10;Track: Unknown Brain &amp; Anna Yvette - Twisted Reality [NCS Release]&#10;Music provided by NoCopyrightSounds.&#10;Watch: https://youtu.be/9Lcj3XLL3Sw&#10;Free Download / Stream: http://ncs.io/TwistedRealityYO&#10;&#10;Track: Areo Chord &amp; Anuka - Incomplete [NCS Release]&#10;Music provided by NoCopyrightSounds&#10;Watch: https://youtu.be/z0Hzy9Nnqcc&#10;Free Download / Stream: http://ncs.io/IncompleteYO&#10;&#10;Track: SynCole - Feel Good [NCS Release]&#10;Music provided by NoCopyrightSounds&#10;Watch: https://bit.ly/24uzUGD&#10;Free Download / Stream: http://ncs.io/FeelGoodYO&#10;&#10;#dontjudgeme #dontjudgechallenge" title="Don't Judge Me Challenge ULTIMATE Tik Tok Compilation 2018 👌 dontjudgechallenge Tik Tok">
            <a:hlinkClick r:id="rId5"/>
          </p:cNvPr>
          <p:cNvPicPr preferRelativeResize="0"/>
          <p:nvPr/>
        </p:nvPicPr>
        <p:blipFill>
          <a:blip r:embed="rId6">
            <a:alphaModFix/>
          </a:blip>
          <a:stretch>
            <a:fillRect/>
          </a:stretch>
        </p:blipFill>
        <p:spPr>
          <a:xfrm>
            <a:off x="5215901" y="729825"/>
            <a:ext cx="2885950" cy="2164475"/>
          </a:xfrm>
          <a:prstGeom prst="rect">
            <a:avLst/>
          </a:prstGeom>
          <a:noFill/>
          <a:ln>
            <a:noFill/>
          </a:ln>
        </p:spPr>
      </p:pic>
      <p:pic>
        <p:nvPicPr>
          <p:cNvPr id="442" name="Google Shape;442;p76" descr="Today you're going to see Tik Tok Most Popular Countries 2014-2019 ranking. Its very interesting to know which county have most of the TikTok user. See the First Bar Graph Race on Tik Tok from Inspiring Data.&#10;&#10;======== Lets gathered some interesting fact about TikTok ======== &#10;&#10;What is TikTok or previously know Musically ?  &#10;&#10;It’s the world’s fastest-growing social media platform and has been downloaded more than 1.2 billion times. The platform allows users to edit, share, and comment on short videos ranging from 3 to 15 seconds. It is available in over 150 countries and in 75 different languages. &#10;&#10;►Downloads: As of this writing, 110 million Americans have downloaded TikTok. Nearly 1.2 billion have downloaded the app worldwide. &#10;&#10;►Top App: SensorTower.com reports that in 2019, TikTok has hovered between the #1 and #3 spot for top app downloads around the globe. &#10;&#10;►Facebook: Last year, Facebook launched Lasso in an effort to compete with TikTok, but monthly downloads have averaged less than 1% of TikTok’s. &#10;&#10;►Founder: Bytedance, TikTok’s parent company, was founded by 36-year-old Zhang Yiming. The company is now worth $75 billion, making it the most valuable start-up in the world. &#10;&#10;►Usage: According to internal documents acquired by The Wall Street Journal, the average user opened TikTok more than 8 times and spent about 45 minutes a day on the app as of March, 2019. &#10;&#10;►Super Bowl Spot: TikTok was ready to air a commercial it created for the SuperBowl, but cancelled the ad because they didn’t want to grab the attention of Washington, DC in the wake of the Huawei scandal. &#10;&#10;►Musical.ly: Bytedance acquired Musical.ly in November 2017 and upgraded the app’s recommendation engine. In August 2018, Bytedance dropped the Musical.ly name in favor of TikTok. &#10;&#10;►Artificial Intelligence: TikTik uses artificial intelligence to figure out which video posts are most likely to generate views and which videos are likely to go viral. &#10;&#10;►Editing Tools: Users make their videos using TikTok’s editing tools, which allows them to add music and other effects. &#10;&#10;►Ad Sales: The app is working to ramp up ad sales in the U.S. When it does launch its ad platform, ads will be seamlessly embedded in the TikTok stream similar to the way Facebook embeds ads in the Facebook stream. &#10;&#10;►Apps: Bytedance has a variety of other apps that are available in China, but has focused its efforts for TikTok outside of China. &#10;&#10;►FTC Violation: In February of 2019, Bytedance agreed to pay $5.7 million to settle FTC allegations that it illegally collected personal information from children under 13. After the fine was paid, TikTok tweaked the app to split users into age-appropriate areas. &#10;&#10;►Snapchat: Tech companies in the U.S. have accused Bytedance of copying American innovations. A Bytedance app called Duoshan replicates many of Snapchat’s Stories features, including disappearing videos, the editing tools, and the method of discovering other videos. &#10;&#10;►Revenues: Douyin and TikTok contributed more than $1 billion to Bydance’s 2018 revenue. Despite this, TikTok is not consistently profitable. &#10;&#10;►Virality: The app has spawned numerous viral trends and internet celebrities around the world, propelled songs to fame, and is known to be popular among celebrities due to its popularity and social influence. &#10;&#10;======================= &#10;&#10;Trending Topic for Tik Tok&#10;&#10;1. Most Popular The git up dance, thegitupchallenge, litdance&#10;2. Most Popular Tik Tok Memes&#10;3. Most Popular Tik Tok Funny Video&#10;4. Most Popular Tik Tok Dance&#10;5. Most Popular Tik Tok user &#10;&#10;If you would like to learn more about TikTok, visit their website (https://www.tiktok.com/en/). Or, better still, download the app and start using it. &#10;&#10;======================== &#10;&#10;● I love visualizations and I'm trying to bring Information as well as Entertainment in one Place &#10;&#10;● I hope you enjoyed today's video! If you did then please do give it a thumbs up! Your feedback is welcome. &#10;&#10;● Do not forget to subscribe to the channel and click on the ringtone to receive the latest videos &#10;&#10;Please support my channel and lets try to get this video to 1500 likes!  &#10;&#10;                             ~~~~~~~~Talk to me on~~~~~~~~ &#10;&#10;MY TWITTER  ► https://twitter.com/InspiringData &#10;&#10;MY FACEBOOK ► https://www.facebook.com/Inspiring-Data-107674210710186 &#10;&#10;#tiktok #tiktokvideos #tiktokhot #thegitupchallenge #litdance #tiktokfans&#10;&#10;Data Source: Wikipedia&#10;======================== &#10;&#10;See the most latest trends, data, ranking, visualizations bar chart race from Inspiring Data.  Data is beautiful when visualization gives you answers to questions you didn’t know you had. Enjoy the Bar Graph Ranking of global animated stats Media data race with a cup of Coffee." title="Tik Tok Most Popular Countries 2014-2019 | Inspiring Data">
            <a:hlinkClick r:id="rId7"/>
          </p:cNvPr>
          <p:cNvPicPr preferRelativeResize="0"/>
          <p:nvPr/>
        </p:nvPicPr>
        <p:blipFill>
          <a:blip r:embed="rId8">
            <a:alphaModFix/>
          </a:blip>
          <a:stretch>
            <a:fillRect/>
          </a:stretch>
        </p:blipFill>
        <p:spPr>
          <a:xfrm>
            <a:off x="5804201" y="2768800"/>
            <a:ext cx="2885950" cy="2164462"/>
          </a:xfrm>
          <a:prstGeom prst="rect">
            <a:avLst/>
          </a:prstGeom>
          <a:noFill/>
          <a:ln>
            <a:noFill/>
          </a:ln>
        </p:spPr>
      </p:pic>
      <p:pic>
        <p:nvPicPr>
          <p:cNvPr id="443" name="Google Shape;443;p76" descr="#tiktok #munibamazari&#10;Other Motivational Video&#10;https://ckk.ai/T5MUR&#10;My referral link plz join &#10;https://shrinkearn.com/ref/Sketch" title="Tik Tok Motivational video By Muniba Mazari Speech in English">
            <a:hlinkClick r:id="rId9"/>
          </p:cNvPr>
          <p:cNvPicPr preferRelativeResize="0"/>
          <p:nvPr/>
        </p:nvPicPr>
        <p:blipFill>
          <a:blip r:embed="rId10">
            <a:alphaModFix/>
          </a:blip>
          <a:stretch>
            <a:fillRect/>
          </a:stretch>
        </p:blipFill>
        <p:spPr>
          <a:xfrm>
            <a:off x="1965425" y="2462334"/>
            <a:ext cx="3407350" cy="25555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47"/>
        <p:cNvGrpSpPr/>
        <p:nvPr/>
      </p:nvGrpSpPr>
      <p:grpSpPr>
        <a:xfrm>
          <a:off x="0" y="0"/>
          <a:ext cx="0" cy="0"/>
          <a:chOff x="0" y="0"/>
          <a:chExt cx="0" cy="0"/>
        </a:xfrm>
      </p:grpSpPr>
      <p:sp>
        <p:nvSpPr>
          <p:cNvPr id="448" name="Google Shape;448;p77"/>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49" name="Google Shape;449;p7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42</a:t>
            </a:fld>
            <a:endParaRPr/>
          </a:p>
        </p:txBody>
      </p:sp>
      <p:sp>
        <p:nvSpPr>
          <p:cNvPr id="450" name="Google Shape;450;p77"/>
          <p:cNvSpPr txBox="1"/>
          <p:nvPr/>
        </p:nvSpPr>
        <p:spPr>
          <a:xfrm>
            <a:off x="723200" y="64550"/>
            <a:ext cx="77097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4800">
                <a:latin typeface="Marcellus SC"/>
                <a:ea typeface="Marcellus SC"/>
                <a:cs typeface="Marcellus SC"/>
                <a:sym typeface="Marcellus SC"/>
              </a:rPr>
              <a:t>How do we know what is positive or negative?</a:t>
            </a:r>
            <a:endParaRPr sz="4800">
              <a:latin typeface="Marcellus SC"/>
              <a:ea typeface="Marcellus SC"/>
              <a:cs typeface="Marcellus SC"/>
              <a:sym typeface="Marcellus SC"/>
            </a:endParaRPr>
          </a:p>
          <a:p>
            <a:pPr marL="0" lvl="0" indent="0" algn="l" rtl="0">
              <a:spcBef>
                <a:spcPts val="1200"/>
              </a:spcBef>
              <a:spcAft>
                <a:spcPts val="0"/>
              </a:spcAft>
              <a:buNone/>
            </a:pPr>
            <a:endParaRPr sz="4800">
              <a:solidFill>
                <a:schemeClr val="dk1"/>
              </a:solidFill>
              <a:latin typeface="Marcellus SC"/>
              <a:ea typeface="Marcellus SC"/>
              <a:cs typeface="Marcellus SC"/>
              <a:sym typeface="Marcellus SC"/>
            </a:endParaRPr>
          </a:p>
        </p:txBody>
      </p:sp>
      <p:pic>
        <p:nvPicPr>
          <p:cNvPr id="451" name="Google Shape;451;p77"/>
          <p:cNvPicPr preferRelativeResize="0"/>
          <p:nvPr/>
        </p:nvPicPr>
        <p:blipFill>
          <a:blip r:embed="rId3">
            <a:alphaModFix/>
          </a:blip>
          <a:stretch>
            <a:fillRect/>
          </a:stretch>
        </p:blipFill>
        <p:spPr>
          <a:xfrm>
            <a:off x="2709405" y="2054451"/>
            <a:ext cx="4066526" cy="26222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55"/>
        <p:cNvGrpSpPr/>
        <p:nvPr/>
      </p:nvGrpSpPr>
      <p:grpSpPr>
        <a:xfrm>
          <a:off x="0" y="0"/>
          <a:ext cx="0" cy="0"/>
          <a:chOff x="0" y="0"/>
          <a:chExt cx="0" cy="0"/>
        </a:xfrm>
      </p:grpSpPr>
      <p:sp>
        <p:nvSpPr>
          <p:cNvPr id="456" name="Google Shape;456;p78"/>
          <p:cNvSpPr txBox="1">
            <a:spLocks noGrp="1"/>
          </p:cNvSpPr>
          <p:nvPr>
            <p:ph type="ctrTitle" idx="4294967295"/>
          </p:nvPr>
        </p:nvSpPr>
        <p:spPr>
          <a:xfrm>
            <a:off x="691450" y="404400"/>
            <a:ext cx="10661400" cy="1159800"/>
          </a:xfrm>
          <a:prstGeom prst="rect">
            <a:avLst/>
          </a:prstGeom>
        </p:spPr>
        <p:txBody>
          <a:bodyPr spcFirstLastPara="1" wrap="square" lIns="0" tIns="0" rIns="0" bIns="0" anchor="b" anchorCtr="0">
            <a:noAutofit/>
          </a:bodyPr>
          <a:lstStyle/>
          <a:p>
            <a:pPr marL="0" lvl="0" indent="0" algn="l" rtl="0">
              <a:lnSpc>
                <a:spcPct val="100000"/>
              </a:lnSpc>
              <a:spcBef>
                <a:spcPts val="1200"/>
              </a:spcBef>
              <a:spcAft>
                <a:spcPts val="0"/>
              </a:spcAft>
              <a:buNone/>
            </a:pPr>
            <a:r>
              <a:rPr lang="en" sz="3600">
                <a:solidFill>
                  <a:srgbClr val="000000"/>
                </a:solidFill>
              </a:rPr>
              <a:t>How can we analyze Tik Tok videos?</a:t>
            </a:r>
            <a:endParaRPr sz="3600">
              <a:solidFill>
                <a:srgbClr val="000000"/>
              </a:solidFill>
            </a:endParaRPr>
          </a:p>
          <a:p>
            <a:pPr marL="0" lvl="0" indent="0" algn="l" rtl="0">
              <a:spcBef>
                <a:spcPts val="1200"/>
              </a:spcBef>
              <a:spcAft>
                <a:spcPts val="0"/>
              </a:spcAft>
              <a:buNone/>
            </a:pPr>
            <a:endParaRPr sz="1200"/>
          </a:p>
        </p:txBody>
      </p:sp>
      <p:sp>
        <p:nvSpPr>
          <p:cNvPr id="457" name="Google Shape;457;p78"/>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58" name="Google Shape;458;p7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43</a:t>
            </a:fld>
            <a:endParaRPr/>
          </a:p>
        </p:txBody>
      </p:sp>
      <p:pic>
        <p:nvPicPr>
          <p:cNvPr id="459" name="Google Shape;459;p78"/>
          <p:cNvPicPr preferRelativeResize="0"/>
          <p:nvPr/>
        </p:nvPicPr>
        <p:blipFill rotWithShape="1">
          <a:blip r:embed="rId3">
            <a:alphaModFix/>
          </a:blip>
          <a:srcRect t="5750" b="-5750"/>
          <a:stretch/>
        </p:blipFill>
        <p:spPr>
          <a:xfrm>
            <a:off x="3665850" y="1564188"/>
            <a:ext cx="4594599" cy="3063074"/>
          </a:xfrm>
          <a:prstGeom prst="rect">
            <a:avLst/>
          </a:prstGeom>
          <a:noFill/>
          <a:ln>
            <a:noFill/>
          </a:ln>
        </p:spPr>
      </p:pic>
      <p:pic>
        <p:nvPicPr>
          <p:cNvPr id="460" name="Google Shape;460;p78"/>
          <p:cNvPicPr preferRelativeResize="0"/>
          <p:nvPr/>
        </p:nvPicPr>
        <p:blipFill>
          <a:blip r:embed="rId4">
            <a:alphaModFix/>
          </a:blip>
          <a:stretch>
            <a:fillRect/>
          </a:stretch>
        </p:blipFill>
        <p:spPr>
          <a:xfrm>
            <a:off x="292475" y="1409037"/>
            <a:ext cx="3373375" cy="3373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64"/>
        <p:cNvGrpSpPr/>
        <p:nvPr/>
      </p:nvGrpSpPr>
      <p:grpSpPr>
        <a:xfrm>
          <a:off x="0" y="0"/>
          <a:ext cx="0" cy="0"/>
          <a:chOff x="0" y="0"/>
          <a:chExt cx="0" cy="0"/>
        </a:xfrm>
      </p:grpSpPr>
      <p:sp>
        <p:nvSpPr>
          <p:cNvPr id="465" name="Google Shape;465;p79"/>
          <p:cNvSpPr txBox="1">
            <a:spLocks noGrp="1"/>
          </p:cNvSpPr>
          <p:nvPr>
            <p:ph type="ctrTitle" idx="4294967295"/>
          </p:nvPr>
        </p:nvSpPr>
        <p:spPr>
          <a:xfrm>
            <a:off x="-674300" y="0"/>
            <a:ext cx="10661400" cy="1159800"/>
          </a:xfrm>
          <a:prstGeom prst="rect">
            <a:avLst/>
          </a:prstGeom>
        </p:spPr>
        <p:txBody>
          <a:bodyPr spcFirstLastPara="1" wrap="square" lIns="0" tIns="0" rIns="0" bIns="0" anchor="b" anchorCtr="0">
            <a:noAutofit/>
          </a:bodyPr>
          <a:lstStyle/>
          <a:p>
            <a:pPr marL="0" lvl="0" indent="0" algn="ctr" rtl="0">
              <a:lnSpc>
                <a:spcPct val="100000"/>
              </a:lnSpc>
              <a:spcBef>
                <a:spcPts val="1200"/>
              </a:spcBef>
              <a:spcAft>
                <a:spcPts val="0"/>
              </a:spcAft>
              <a:buNone/>
            </a:pPr>
            <a:r>
              <a:rPr lang="en" sz="3600">
                <a:solidFill>
                  <a:srgbClr val="000000"/>
                </a:solidFill>
              </a:rPr>
              <a:t>HOW DO WE PUT IT IN WORDS ?</a:t>
            </a:r>
            <a:endParaRPr sz="3600">
              <a:solidFill>
                <a:srgbClr val="000000"/>
              </a:solidFill>
            </a:endParaRPr>
          </a:p>
          <a:p>
            <a:pPr marL="0" lvl="0" indent="0" algn="l" rtl="0">
              <a:spcBef>
                <a:spcPts val="1200"/>
              </a:spcBef>
              <a:spcAft>
                <a:spcPts val="0"/>
              </a:spcAft>
              <a:buNone/>
            </a:pPr>
            <a:endParaRPr sz="1200"/>
          </a:p>
        </p:txBody>
      </p:sp>
      <p:sp>
        <p:nvSpPr>
          <p:cNvPr id="466" name="Google Shape;466;p79"/>
          <p:cNvSpPr txBox="1"/>
          <p:nvPr/>
        </p:nvSpPr>
        <p:spPr>
          <a:xfrm>
            <a:off x="1814800" y="438417"/>
            <a:ext cx="7659300" cy="105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3600" b="1">
                <a:solidFill>
                  <a:srgbClr val="538135"/>
                </a:solidFill>
              </a:rPr>
              <a:t>T</a:t>
            </a:r>
            <a:r>
              <a:rPr lang="en" sz="3600" b="1">
                <a:solidFill>
                  <a:srgbClr val="1306BA"/>
                </a:solidFill>
              </a:rPr>
              <a:t>D</a:t>
            </a:r>
            <a:r>
              <a:rPr lang="en" sz="3600" b="1">
                <a:solidFill>
                  <a:srgbClr val="538135"/>
                </a:solidFill>
              </a:rPr>
              <a:t>​</a:t>
            </a:r>
            <a:r>
              <a:rPr lang="en" sz="3600" b="1">
                <a:solidFill>
                  <a:srgbClr val="C53BA4"/>
                </a:solidFill>
              </a:rPr>
              <a:t>F</a:t>
            </a:r>
            <a:r>
              <a:rPr lang="en" sz="3600" b="1">
                <a:solidFill>
                  <a:srgbClr val="1306BA"/>
                </a:solidFill>
              </a:rPr>
              <a:t>​</a:t>
            </a:r>
            <a:r>
              <a:rPr lang="en" sz="3600" b="1">
                <a:solidFill>
                  <a:srgbClr val="C53BA4"/>
                </a:solidFill>
              </a:rPr>
              <a:t>​</a:t>
            </a:r>
            <a:r>
              <a:rPr lang="en" sz="3600" b="1">
                <a:solidFill>
                  <a:srgbClr val="FF0000"/>
                </a:solidFill>
              </a:rPr>
              <a:t>C​ </a:t>
            </a:r>
            <a:r>
              <a:rPr lang="en" sz="3600" b="1"/>
              <a:t>Planning Sheet</a:t>
            </a:r>
            <a:endParaRPr sz="3600" b="1"/>
          </a:p>
        </p:txBody>
      </p:sp>
      <p:sp>
        <p:nvSpPr>
          <p:cNvPr id="467" name="Google Shape;467;p79"/>
          <p:cNvSpPr txBox="1"/>
          <p:nvPr/>
        </p:nvSpPr>
        <p:spPr>
          <a:xfrm>
            <a:off x="1178475" y="1642550"/>
            <a:ext cx="6344100" cy="74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a:highlight>
                <a:schemeClr val="lt1"/>
              </a:highlight>
            </a:endParaRPr>
          </a:p>
          <a:p>
            <a:pPr marL="0" lvl="0" indent="0" algn="l" rtl="0">
              <a:lnSpc>
                <a:spcPct val="115000"/>
              </a:lnSpc>
              <a:spcBef>
                <a:spcPts val="1200"/>
              </a:spcBef>
              <a:spcAft>
                <a:spcPts val="1200"/>
              </a:spcAft>
              <a:buNone/>
            </a:pPr>
            <a:endParaRPr>
              <a:latin typeface="EB Garamond"/>
              <a:ea typeface="EB Garamond"/>
              <a:cs typeface="EB Garamond"/>
              <a:sym typeface="EB Garamond"/>
            </a:endParaRPr>
          </a:p>
        </p:txBody>
      </p:sp>
      <p:sp>
        <p:nvSpPr>
          <p:cNvPr id="468" name="Google Shape;468;p79"/>
          <p:cNvSpPr txBox="1"/>
          <p:nvPr/>
        </p:nvSpPr>
        <p:spPr>
          <a:xfrm>
            <a:off x="1178475" y="1171950"/>
            <a:ext cx="7335300" cy="11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i="1"/>
          </a:p>
          <a:p>
            <a:pPr marL="0" lvl="0" indent="0" algn="l" rtl="0">
              <a:spcBef>
                <a:spcPts val="0"/>
              </a:spcBef>
              <a:spcAft>
                <a:spcPts val="0"/>
              </a:spcAft>
              <a:buNone/>
            </a:pPr>
            <a:endParaRPr/>
          </a:p>
        </p:txBody>
      </p:sp>
      <p:sp>
        <p:nvSpPr>
          <p:cNvPr id="469" name="Google Shape;469;p79"/>
          <p:cNvSpPr txBox="1"/>
          <p:nvPr/>
        </p:nvSpPr>
        <p:spPr>
          <a:xfrm>
            <a:off x="312600" y="1018425"/>
            <a:ext cx="8518800" cy="388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a:highlight>
                  <a:schemeClr val="lt1"/>
                </a:highlight>
              </a:rPr>
              <a:t>1.Topic Sentence: (Use a sentence to create your argument)</a:t>
            </a:r>
            <a:endParaRPr/>
          </a:p>
          <a:p>
            <a:pPr marL="0" lvl="0" indent="0" algn="l" rtl="0">
              <a:lnSpc>
                <a:spcPct val="100000"/>
              </a:lnSpc>
              <a:spcBef>
                <a:spcPts val="1200"/>
              </a:spcBef>
              <a:spcAft>
                <a:spcPts val="0"/>
              </a:spcAft>
              <a:buNone/>
            </a:pPr>
            <a:r>
              <a:rPr lang="en"/>
              <a:t>Start off by creating a topic sentence decide whether or not you agree or disagree. </a:t>
            </a:r>
            <a:r>
              <a:rPr lang="en" sz="1600" i="1"/>
              <a:t>What is a topic sentence? What is a follow-up to a detail? Now, how do we tie all of our details together to create a clincher sentence?)</a:t>
            </a:r>
            <a:endParaRPr>
              <a:highlight>
                <a:schemeClr val="lt1"/>
              </a:highlight>
            </a:endParaRPr>
          </a:p>
          <a:p>
            <a:pPr marL="0" lvl="0" indent="0" algn="l" rtl="0">
              <a:lnSpc>
                <a:spcPct val="100000"/>
              </a:lnSpc>
              <a:spcBef>
                <a:spcPts val="1200"/>
              </a:spcBef>
              <a:spcAft>
                <a:spcPts val="0"/>
              </a:spcAft>
              <a:buNone/>
            </a:pPr>
            <a:r>
              <a:rPr lang="en">
                <a:highlight>
                  <a:schemeClr val="lt1"/>
                </a:highlight>
              </a:rPr>
              <a:t>2.Detail Paragraph One: Detail of the document (make sure to cite!)</a:t>
            </a:r>
            <a:endParaRPr>
              <a:highlight>
                <a:schemeClr val="lt1"/>
              </a:highlight>
            </a:endParaRPr>
          </a:p>
          <a:p>
            <a:pPr marL="0" lvl="0" indent="0" algn="l" rtl="0">
              <a:lnSpc>
                <a:spcPct val="100000"/>
              </a:lnSpc>
              <a:spcBef>
                <a:spcPts val="1200"/>
              </a:spcBef>
              <a:spcAft>
                <a:spcPts val="0"/>
              </a:spcAft>
              <a:buNone/>
            </a:pPr>
            <a:r>
              <a:rPr lang="en"/>
              <a:t>Give specific details backing up your argument and make sure you include video links in which you are referring to.</a:t>
            </a:r>
            <a:endParaRPr/>
          </a:p>
          <a:p>
            <a:pPr marL="0" lvl="0" indent="0" algn="l" rtl="0">
              <a:lnSpc>
                <a:spcPct val="100000"/>
              </a:lnSpc>
              <a:spcBef>
                <a:spcPts val="1200"/>
              </a:spcBef>
              <a:spcAft>
                <a:spcPts val="0"/>
              </a:spcAft>
              <a:buNone/>
            </a:pPr>
            <a:r>
              <a:rPr lang="en">
                <a:highlight>
                  <a:schemeClr val="lt1"/>
                </a:highlight>
              </a:rPr>
              <a:t>3.Follow Up</a:t>
            </a:r>
            <a:endParaRPr>
              <a:highlight>
                <a:schemeClr val="lt1"/>
              </a:highlight>
            </a:endParaRPr>
          </a:p>
          <a:p>
            <a:pPr marL="0" lvl="0" indent="0" algn="l" rtl="0">
              <a:lnSpc>
                <a:spcPct val="100000"/>
              </a:lnSpc>
              <a:spcBef>
                <a:spcPts val="1200"/>
              </a:spcBef>
              <a:spcAft>
                <a:spcPts val="0"/>
              </a:spcAft>
              <a:buNone/>
            </a:pPr>
            <a:r>
              <a:rPr lang="en"/>
              <a:t>Include everything you else you can to support the document.</a:t>
            </a:r>
            <a:endParaRPr/>
          </a:p>
          <a:p>
            <a:pPr marL="0" lvl="0" indent="0" algn="l" rtl="0">
              <a:lnSpc>
                <a:spcPct val="100000"/>
              </a:lnSpc>
              <a:spcBef>
                <a:spcPts val="1200"/>
              </a:spcBef>
              <a:spcAft>
                <a:spcPts val="0"/>
              </a:spcAft>
              <a:buNone/>
            </a:pPr>
            <a:r>
              <a:rPr lang="en">
                <a:highlight>
                  <a:schemeClr val="lt1"/>
                </a:highlight>
              </a:rPr>
              <a:t>4. Give detail</a:t>
            </a:r>
            <a:endParaRPr>
              <a:highlight>
                <a:schemeClr val="lt1"/>
              </a:highlight>
            </a:endParaRPr>
          </a:p>
          <a:p>
            <a:pPr marL="0" lvl="0" indent="0" algn="l" rtl="0">
              <a:lnSpc>
                <a:spcPct val="100000"/>
              </a:lnSpc>
              <a:spcBef>
                <a:spcPts val="1200"/>
              </a:spcBef>
              <a:spcAft>
                <a:spcPts val="1200"/>
              </a:spcAft>
              <a:buNone/>
            </a:pPr>
            <a:r>
              <a:rPr lang="en">
                <a:highlight>
                  <a:schemeClr val="lt1"/>
                </a:highlight>
              </a:rPr>
              <a:t>5.In conclusion (return to the overall topic sentence, repeat your topic sentence.)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73"/>
        <p:cNvGrpSpPr/>
        <p:nvPr/>
      </p:nvGrpSpPr>
      <p:grpSpPr>
        <a:xfrm>
          <a:off x="0" y="0"/>
          <a:ext cx="0" cy="0"/>
          <a:chOff x="0" y="0"/>
          <a:chExt cx="0" cy="0"/>
        </a:xfrm>
      </p:grpSpPr>
      <p:sp>
        <p:nvSpPr>
          <p:cNvPr id="474" name="Google Shape;474;p80"/>
          <p:cNvSpPr txBox="1">
            <a:spLocks noGrp="1"/>
          </p:cNvSpPr>
          <p:nvPr>
            <p:ph type="ctrTitle" idx="4294967295"/>
          </p:nvPr>
        </p:nvSpPr>
        <p:spPr>
          <a:xfrm>
            <a:off x="495625" y="4046875"/>
            <a:ext cx="10661400" cy="1159800"/>
          </a:xfrm>
          <a:prstGeom prst="rect">
            <a:avLst/>
          </a:prstGeom>
        </p:spPr>
        <p:txBody>
          <a:bodyPr spcFirstLastPara="1" wrap="square" lIns="0" tIns="0" rIns="0" bIns="0" anchor="b" anchorCtr="0">
            <a:noAutofit/>
          </a:bodyPr>
          <a:lstStyle/>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3600" i="1">
              <a:solidFill>
                <a:srgbClr val="000000"/>
              </a:solidFill>
            </a:endParaRPr>
          </a:p>
          <a:p>
            <a:pPr marL="0" lvl="0" indent="0" algn="l" rtl="0">
              <a:lnSpc>
                <a:spcPct val="100000"/>
              </a:lnSpc>
              <a:spcBef>
                <a:spcPts val="1200"/>
              </a:spcBef>
              <a:spcAft>
                <a:spcPts val="0"/>
              </a:spcAft>
              <a:buNone/>
            </a:pPr>
            <a:endParaRPr sz="3600">
              <a:solidFill>
                <a:srgbClr val="000000"/>
              </a:solidFill>
            </a:endParaRPr>
          </a:p>
          <a:p>
            <a:pPr marL="0" lvl="0" indent="0" algn="l" rtl="0">
              <a:spcBef>
                <a:spcPts val="1200"/>
              </a:spcBef>
              <a:spcAft>
                <a:spcPts val="0"/>
              </a:spcAft>
              <a:buNone/>
            </a:pPr>
            <a:endParaRPr sz="1200"/>
          </a:p>
        </p:txBody>
      </p:sp>
      <p:sp>
        <p:nvSpPr>
          <p:cNvPr id="475" name="Google Shape;475;p80"/>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76" name="Google Shape;476;p8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45</a:t>
            </a:fld>
            <a:endParaRPr/>
          </a:p>
        </p:txBody>
      </p:sp>
      <p:sp>
        <p:nvSpPr>
          <p:cNvPr id="477" name="Google Shape;477;p80"/>
          <p:cNvSpPr txBox="1"/>
          <p:nvPr/>
        </p:nvSpPr>
        <p:spPr>
          <a:xfrm>
            <a:off x="295100" y="224475"/>
            <a:ext cx="8614500" cy="14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400"/>
              </a:spcBef>
              <a:spcAft>
                <a:spcPts val="0"/>
              </a:spcAft>
              <a:buNone/>
            </a:pPr>
            <a:r>
              <a:rPr lang="en" sz="2400">
                <a:latin typeface="Marcellus SC"/>
                <a:ea typeface="Marcellus SC"/>
                <a:cs typeface="Marcellus SC"/>
                <a:sym typeface="Marcellus SC"/>
              </a:rPr>
              <a:t>Now th</a:t>
            </a:r>
            <a:r>
              <a:rPr lang="en" sz="1800">
                <a:latin typeface="Marcellus SC"/>
                <a:ea typeface="Marcellus SC"/>
                <a:cs typeface="Marcellus SC"/>
                <a:sym typeface="Marcellus SC"/>
              </a:rPr>
              <a:t>AT YOU</a:t>
            </a:r>
            <a:r>
              <a:rPr lang="en" sz="2400">
                <a:latin typeface="Marcellus SC"/>
                <a:ea typeface="Marcellus SC"/>
                <a:cs typeface="Marcellus SC"/>
                <a:sym typeface="Marcellus SC"/>
              </a:rPr>
              <a:t> have learned how to effectively use the TDFC planning sheet, they will now use the TDFC to accurately. </a:t>
            </a:r>
            <a:endParaRPr sz="2400">
              <a:latin typeface="Marcellus SC"/>
              <a:ea typeface="Marcellus SC"/>
              <a:cs typeface="Marcellus SC"/>
              <a:sym typeface="Marcellus SC"/>
            </a:endParaRPr>
          </a:p>
          <a:p>
            <a:pPr marL="0" lvl="0" indent="457200" algn="l" rtl="0">
              <a:lnSpc>
                <a:spcPct val="115000"/>
              </a:lnSpc>
              <a:spcBef>
                <a:spcPts val="1400"/>
              </a:spcBef>
              <a:spcAft>
                <a:spcPts val="0"/>
              </a:spcAft>
              <a:buNone/>
            </a:pPr>
            <a:r>
              <a:rPr lang="en" sz="2400">
                <a:highlight>
                  <a:srgbClr val="FFFFFF"/>
                </a:highlight>
                <a:latin typeface="Marcellus SC"/>
                <a:ea typeface="Marcellus SC"/>
                <a:cs typeface="Marcellus SC"/>
                <a:sym typeface="Marcellus SC"/>
              </a:rPr>
              <a:t>What’s Next…...</a:t>
            </a:r>
            <a:endParaRPr sz="2400">
              <a:highlight>
                <a:srgbClr val="FFFFFF"/>
              </a:highlight>
              <a:latin typeface="Marcellus SC"/>
              <a:ea typeface="Marcellus SC"/>
              <a:cs typeface="Marcellus SC"/>
              <a:sym typeface="Marcellus SC"/>
            </a:endParaRPr>
          </a:p>
          <a:p>
            <a:pPr marL="0" lvl="0" indent="0" algn="l" rtl="0">
              <a:lnSpc>
                <a:spcPct val="115000"/>
              </a:lnSpc>
              <a:spcBef>
                <a:spcPts val="1400"/>
              </a:spcBef>
              <a:spcAft>
                <a:spcPts val="0"/>
              </a:spcAft>
              <a:buNone/>
            </a:pPr>
            <a:endParaRPr sz="2400">
              <a:highlight>
                <a:srgbClr val="FFFFFF"/>
              </a:highlight>
              <a:latin typeface="Marcellus SC"/>
              <a:ea typeface="Marcellus SC"/>
              <a:cs typeface="Marcellus SC"/>
              <a:sym typeface="Marcellus SC"/>
            </a:endParaRPr>
          </a:p>
          <a:p>
            <a:pPr marL="0" lvl="0" indent="0" algn="l" rtl="0">
              <a:lnSpc>
                <a:spcPct val="115000"/>
              </a:lnSpc>
              <a:spcBef>
                <a:spcPts val="1400"/>
              </a:spcBef>
              <a:spcAft>
                <a:spcPts val="0"/>
              </a:spcAft>
              <a:buNone/>
            </a:pPr>
            <a:endParaRPr sz="2400">
              <a:highlight>
                <a:srgbClr val="FFFFFF"/>
              </a:highlight>
              <a:latin typeface="Marcellus SC"/>
              <a:ea typeface="Marcellus SC"/>
              <a:cs typeface="Marcellus SC"/>
              <a:sym typeface="Marcellus SC"/>
            </a:endParaRPr>
          </a:p>
          <a:p>
            <a:pPr marL="0" lvl="0" indent="0" algn="l" rtl="0">
              <a:lnSpc>
                <a:spcPct val="115000"/>
              </a:lnSpc>
              <a:spcBef>
                <a:spcPts val="1400"/>
              </a:spcBef>
              <a:spcAft>
                <a:spcPts val="0"/>
              </a:spcAft>
              <a:buNone/>
            </a:pPr>
            <a:endParaRPr sz="2400" b="1">
              <a:highlight>
                <a:srgbClr val="FFFFFF"/>
              </a:highlight>
              <a:latin typeface="Marcellus SC"/>
              <a:ea typeface="Marcellus SC"/>
              <a:cs typeface="Marcellus SC"/>
              <a:sym typeface="Marcellus SC"/>
            </a:endParaRPr>
          </a:p>
          <a:p>
            <a:pPr marL="0" lvl="0" indent="0" algn="ctr" rtl="0">
              <a:spcBef>
                <a:spcPts val="1400"/>
              </a:spcBef>
              <a:spcAft>
                <a:spcPts val="0"/>
              </a:spcAft>
              <a:buNone/>
            </a:pPr>
            <a:endParaRPr sz="2400">
              <a:latin typeface="Marcellus SC"/>
              <a:ea typeface="Marcellus SC"/>
              <a:cs typeface="Marcellus SC"/>
              <a:sym typeface="Marcellus SC"/>
            </a:endParaRPr>
          </a:p>
          <a:p>
            <a:pPr marL="0" lvl="0" indent="0" algn="ctr" rtl="0">
              <a:spcBef>
                <a:spcPts val="0"/>
              </a:spcBef>
              <a:spcAft>
                <a:spcPts val="0"/>
              </a:spcAft>
              <a:buNone/>
            </a:pPr>
            <a:endParaRPr sz="2400">
              <a:latin typeface="Marcellus SC"/>
              <a:ea typeface="Marcellus SC"/>
              <a:cs typeface="Marcellus SC"/>
              <a:sym typeface="Marcellus SC"/>
            </a:endParaRPr>
          </a:p>
        </p:txBody>
      </p:sp>
      <p:pic>
        <p:nvPicPr>
          <p:cNvPr id="478" name="Google Shape;478;p80"/>
          <p:cNvPicPr preferRelativeResize="0"/>
          <p:nvPr/>
        </p:nvPicPr>
        <p:blipFill>
          <a:blip r:embed="rId3">
            <a:alphaModFix/>
          </a:blip>
          <a:stretch>
            <a:fillRect/>
          </a:stretch>
        </p:blipFill>
        <p:spPr>
          <a:xfrm>
            <a:off x="1892600" y="2449525"/>
            <a:ext cx="6070475" cy="2266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82"/>
        <p:cNvGrpSpPr/>
        <p:nvPr/>
      </p:nvGrpSpPr>
      <p:grpSpPr>
        <a:xfrm>
          <a:off x="0" y="0"/>
          <a:ext cx="0" cy="0"/>
          <a:chOff x="0" y="0"/>
          <a:chExt cx="0" cy="0"/>
        </a:xfrm>
      </p:grpSpPr>
      <p:sp>
        <p:nvSpPr>
          <p:cNvPr id="483" name="Google Shape;483;p81"/>
          <p:cNvSpPr txBox="1">
            <a:spLocks noGrp="1"/>
          </p:cNvSpPr>
          <p:nvPr>
            <p:ph type="ctrTitle" idx="4294967295"/>
          </p:nvPr>
        </p:nvSpPr>
        <p:spPr>
          <a:xfrm>
            <a:off x="495625" y="4046875"/>
            <a:ext cx="10661400" cy="1159800"/>
          </a:xfrm>
          <a:prstGeom prst="rect">
            <a:avLst/>
          </a:prstGeom>
        </p:spPr>
        <p:txBody>
          <a:bodyPr spcFirstLastPara="1" wrap="square" lIns="0" tIns="0" rIns="0" bIns="0" anchor="b" anchorCtr="0">
            <a:noAutofit/>
          </a:bodyPr>
          <a:lstStyle/>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1900">
              <a:solidFill>
                <a:srgbClr val="000000"/>
              </a:solidFill>
              <a:highlight>
                <a:srgbClr val="FFFFFF"/>
              </a:highlight>
              <a:latin typeface="Arial"/>
              <a:ea typeface="Arial"/>
              <a:cs typeface="Arial"/>
              <a:sym typeface="Arial"/>
            </a:endParaRPr>
          </a:p>
          <a:p>
            <a:pPr marL="0" lvl="0" indent="0" algn="l" rtl="0">
              <a:lnSpc>
                <a:spcPct val="115000"/>
              </a:lnSpc>
              <a:spcBef>
                <a:spcPts val="1200"/>
              </a:spcBef>
              <a:spcAft>
                <a:spcPts val="0"/>
              </a:spcAft>
              <a:buNone/>
            </a:pPr>
            <a:endParaRPr sz="3600" i="1">
              <a:solidFill>
                <a:srgbClr val="000000"/>
              </a:solidFill>
            </a:endParaRPr>
          </a:p>
          <a:p>
            <a:pPr marL="0" lvl="0" indent="0" algn="l" rtl="0">
              <a:lnSpc>
                <a:spcPct val="100000"/>
              </a:lnSpc>
              <a:spcBef>
                <a:spcPts val="1200"/>
              </a:spcBef>
              <a:spcAft>
                <a:spcPts val="0"/>
              </a:spcAft>
              <a:buNone/>
            </a:pPr>
            <a:endParaRPr sz="3600">
              <a:solidFill>
                <a:srgbClr val="000000"/>
              </a:solidFill>
            </a:endParaRPr>
          </a:p>
          <a:p>
            <a:pPr marL="0" lvl="0" indent="0" algn="l" rtl="0">
              <a:spcBef>
                <a:spcPts val="1200"/>
              </a:spcBef>
              <a:spcAft>
                <a:spcPts val="0"/>
              </a:spcAft>
              <a:buNone/>
            </a:pPr>
            <a:endParaRPr sz="1200"/>
          </a:p>
        </p:txBody>
      </p:sp>
      <p:sp>
        <p:nvSpPr>
          <p:cNvPr id="484" name="Google Shape;484;p81"/>
          <p:cNvSpPr/>
          <p:nvPr/>
        </p:nvSpPr>
        <p:spPr>
          <a:xfrm rot="2487053">
            <a:off x="5865673" y="3379926"/>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85" name="Google Shape;485;p81"/>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46</a:t>
            </a:fld>
            <a:endParaRPr/>
          </a:p>
        </p:txBody>
      </p:sp>
      <p:sp>
        <p:nvSpPr>
          <p:cNvPr id="486" name="Google Shape;486;p81"/>
          <p:cNvSpPr txBox="1"/>
          <p:nvPr/>
        </p:nvSpPr>
        <p:spPr>
          <a:xfrm>
            <a:off x="495625" y="98375"/>
            <a:ext cx="8389800" cy="115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1400"/>
              </a:spcAft>
              <a:buNone/>
            </a:pPr>
            <a:r>
              <a:rPr lang="en" sz="2000">
                <a:latin typeface="Marcellus SC"/>
                <a:ea typeface="Marcellus SC"/>
                <a:cs typeface="Marcellus SC"/>
                <a:sym typeface="Marcellus SC"/>
              </a:rPr>
              <a:t>Now we will write about and evaluate the credibility on primary sources about whether or not Columbus was a </a:t>
            </a:r>
            <a:r>
              <a:rPr lang="en" sz="2000" b="1">
                <a:latin typeface="Marcellus SC"/>
                <a:ea typeface="Marcellus SC"/>
                <a:cs typeface="Marcellus SC"/>
                <a:sym typeface="Marcellus SC"/>
              </a:rPr>
              <a:t>hero</a:t>
            </a:r>
            <a:r>
              <a:rPr lang="en" sz="2000">
                <a:latin typeface="Marcellus SC"/>
                <a:ea typeface="Marcellus SC"/>
                <a:cs typeface="Marcellus SC"/>
                <a:sym typeface="Marcellus SC"/>
              </a:rPr>
              <a:t> or a </a:t>
            </a:r>
            <a:r>
              <a:rPr lang="en" sz="2000" b="1">
                <a:latin typeface="Marcellus SC"/>
                <a:ea typeface="Marcellus SC"/>
                <a:cs typeface="Marcellus SC"/>
                <a:sym typeface="Marcellus SC"/>
              </a:rPr>
              <a:t>villain.</a:t>
            </a:r>
            <a:endParaRPr sz="1000"/>
          </a:p>
        </p:txBody>
      </p:sp>
      <p:pic>
        <p:nvPicPr>
          <p:cNvPr id="487" name="Google Shape;487;p81"/>
          <p:cNvPicPr preferRelativeResize="0"/>
          <p:nvPr/>
        </p:nvPicPr>
        <p:blipFill>
          <a:blip r:embed="rId3">
            <a:alphaModFix/>
          </a:blip>
          <a:stretch>
            <a:fillRect/>
          </a:stretch>
        </p:blipFill>
        <p:spPr>
          <a:xfrm>
            <a:off x="5244350" y="2763500"/>
            <a:ext cx="3442750" cy="2050925"/>
          </a:xfrm>
          <a:prstGeom prst="rect">
            <a:avLst/>
          </a:prstGeom>
          <a:noFill/>
          <a:ln>
            <a:noFill/>
          </a:ln>
        </p:spPr>
      </p:pic>
      <p:sp>
        <p:nvSpPr>
          <p:cNvPr id="488" name="Google Shape;488;p81"/>
          <p:cNvSpPr txBox="1"/>
          <p:nvPr/>
        </p:nvSpPr>
        <p:spPr>
          <a:xfrm>
            <a:off x="6062375" y="1340013"/>
            <a:ext cx="6344100" cy="7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a:latin typeface="Marcellus SC"/>
                <a:ea typeface="Marcellus SC"/>
                <a:cs typeface="Marcellus SC"/>
                <a:sym typeface="Marcellus SC"/>
              </a:rPr>
              <a:t>or</a:t>
            </a:r>
            <a:endParaRPr sz="9600">
              <a:latin typeface="Marcellus SC"/>
              <a:ea typeface="Marcellus SC"/>
              <a:cs typeface="Marcellus SC"/>
              <a:sym typeface="Marcellus SC"/>
            </a:endParaRPr>
          </a:p>
        </p:txBody>
      </p:sp>
      <p:pic>
        <p:nvPicPr>
          <p:cNvPr id="489" name="Google Shape;489;p81"/>
          <p:cNvPicPr preferRelativeResize="0"/>
          <p:nvPr/>
        </p:nvPicPr>
        <p:blipFill>
          <a:blip r:embed="rId4">
            <a:alphaModFix/>
          </a:blip>
          <a:stretch>
            <a:fillRect/>
          </a:stretch>
        </p:blipFill>
        <p:spPr>
          <a:xfrm>
            <a:off x="3013925" y="926593"/>
            <a:ext cx="2997574" cy="2997574"/>
          </a:xfrm>
          <a:prstGeom prst="rect">
            <a:avLst/>
          </a:prstGeom>
          <a:noFill/>
          <a:ln>
            <a:noFill/>
          </a:ln>
        </p:spPr>
      </p:pic>
      <p:pic>
        <p:nvPicPr>
          <p:cNvPr id="490" name="Google Shape;490;p81"/>
          <p:cNvPicPr preferRelativeResize="0"/>
          <p:nvPr/>
        </p:nvPicPr>
        <p:blipFill>
          <a:blip r:embed="rId5">
            <a:alphaModFix/>
          </a:blip>
          <a:stretch>
            <a:fillRect/>
          </a:stretch>
        </p:blipFill>
        <p:spPr>
          <a:xfrm>
            <a:off x="495625" y="1384825"/>
            <a:ext cx="2477735" cy="2997573"/>
          </a:xfrm>
          <a:prstGeom prst="rect">
            <a:avLst/>
          </a:prstGeom>
          <a:noFill/>
          <a:ln>
            <a:noFill/>
          </a:ln>
        </p:spPr>
      </p:pic>
      <p:sp>
        <p:nvSpPr>
          <p:cNvPr id="491" name="Google Shape;491;p81"/>
          <p:cNvSpPr/>
          <p:nvPr/>
        </p:nvSpPr>
        <p:spPr>
          <a:xfrm>
            <a:off x="2412050" y="1784250"/>
            <a:ext cx="1398900" cy="352500"/>
          </a:xfrm>
          <a:prstGeom prst="notchedRightArrow">
            <a:avLst>
              <a:gd name="adj1" fmla="val 50000"/>
              <a:gd name="adj2" fmla="val 50000"/>
            </a:avLst>
          </a:prstGeom>
          <a:solidFill>
            <a:srgbClr val="000000"/>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495"/>
        <p:cNvGrpSpPr/>
        <p:nvPr/>
      </p:nvGrpSpPr>
      <p:grpSpPr>
        <a:xfrm>
          <a:off x="0" y="0"/>
          <a:ext cx="0" cy="0"/>
          <a:chOff x="0" y="0"/>
          <a:chExt cx="0" cy="0"/>
        </a:xfrm>
      </p:grpSpPr>
      <p:pic>
        <p:nvPicPr>
          <p:cNvPr id="496" name="Google Shape;496;p82"/>
          <p:cNvPicPr preferRelativeResize="0"/>
          <p:nvPr/>
        </p:nvPicPr>
        <p:blipFill>
          <a:blip r:embed="rId3">
            <a:alphaModFix/>
          </a:blip>
          <a:stretch>
            <a:fillRect/>
          </a:stretch>
        </p:blipFill>
        <p:spPr>
          <a:xfrm>
            <a:off x="1782600" y="143025"/>
            <a:ext cx="4956150" cy="4569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00"/>
        <p:cNvGrpSpPr/>
        <p:nvPr/>
      </p:nvGrpSpPr>
      <p:grpSpPr>
        <a:xfrm>
          <a:off x="0" y="0"/>
          <a:ext cx="0" cy="0"/>
          <a:chOff x="0" y="0"/>
          <a:chExt cx="0" cy="0"/>
        </a:xfrm>
      </p:grpSpPr>
      <p:pic>
        <p:nvPicPr>
          <p:cNvPr id="501" name="Google Shape;501;p83"/>
          <p:cNvPicPr preferRelativeResize="0"/>
          <p:nvPr/>
        </p:nvPicPr>
        <p:blipFill>
          <a:blip r:embed="rId3">
            <a:alphaModFix/>
          </a:blip>
          <a:stretch>
            <a:fillRect/>
          </a:stretch>
        </p:blipFill>
        <p:spPr>
          <a:xfrm>
            <a:off x="211125" y="1058675"/>
            <a:ext cx="8839200" cy="2920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05"/>
        <p:cNvGrpSpPr/>
        <p:nvPr/>
      </p:nvGrpSpPr>
      <p:grpSpPr>
        <a:xfrm>
          <a:off x="0" y="0"/>
          <a:ext cx="0" cy="0"/>
          <a:chOff x="0" y="0"/>
          <a:chExt cx="0" cy="0"/>
        </a:xfrm>
      </p:grpSpPr>
      <p:pic>
        <p:nvPicPr>
          <p:cNvPr id="506" name="Google Shape;506;p84"/>
          <p:cNvPicPr preferRelativeResize="0"/>
          <p:nvPr/>
        </p:nvPicPr>
        <p:blipFill>
          <a:blip r:embed="rId3">
            <a:alphaModFix/>
          </a:blip>
          <a:stretch>
            <a:fillRect/>
          </a:stretch>
        </p:blipFill>
        <p:spPr>
          <a:xfrm>
            <a:off x="5049800" y="367900"/>
            <a:ext cx="3719451" cy="3894924"/>
          </a:xfrm>
          <a:prstGeom prst="rect">
            <a:avLst/>
          </a:prstGeom>
          <a:noFill/>
          <a:ln>
            <a:noFill/>
          </a:ln>
        </p:spPr>
      </p:pic>
      <p:pic>
        <p:nvPicPr>
          <p:cNvPr id="507" name="Google Shape;507;p84"/>
          <p:cNvPicPr preferRelativeResize="0"/>
          <p:nvPr/>
        </p:nvPicPr>
        <p:blipFill>
          <a:blip r:embed="rId4">
            <a:alphaModFix/>
          </a:blip>
          <a:stretch>
            <a:fillRect/>
          </a:stretch>
        </p:blipFill>
        <p:spPr>
          <a:xfrm>
            <a:off x="390325" y="436225"/>
            <a:ext cx="4378424" cy="4480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73"/>
        <p:cNvGrpSpPr/>
        <p:nvPr/>
      </p:nvGrpSpPr>
      <p:grpSpPr>
        <a:xfrm>
          <a:off x="0" y="0"/>
          <a:ext cx="0" cy="0"/>
          <a:chOff x="0" y="0"/>
          <a:chExt cx="0" cy="0"/>
        </a:xfrm>
      </p:grpSpPr>
      <p:sp>
        <p:nvSpPr>
          <p:cNvPr id="174" name="Google Shape;174;p40"/>
          <p:cNvSpPr txBox="1"/>
          <p:nvPr/>
        </p:nvSpPr>
        <p:spPr>
          <a:xfrm>
            <a:off x="901950" y="564000"/>
            <a:ext cx="7340100" cy="11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Economica"/>
                <a:ea typeface="Economica"/>
                <a:cs typeface="Economica"/>
                <a:sym typeface="Economica"/>
              </a:rPr>
              <a:t>Mr. Peabody’s Apples</a:t>
            </a:r>
            <a:endParaRPr sz="6000">
              <a:solidFill>
                <a:schemeClr val="dk1"/>
              </a:solidFill>
              <a:highlight>
                <a:srgbClr val="00FFFF"/>
              </a:highlight>
              <a:latin typeface="Economica"/>
              <a:ea typeface="Economica"/>
              <a:cs typeface="Economica"/>
              <a:sym typeface="Economica"/>
            </a:endParaRPr>
          </a:p>
          <a:p>
            <a:pPr marL="0" lvl="0" indent="0" algn="ctr" rtl="0">
              <a:spcBef>
                <a:spcPts val="0"/>
              </a:spcBef>
              <a:spcAft>
                <a:spcPts val="0"/>
              </a:spcAft>
              <a:buNone/>
            </a:pPr>
            <a:endParaRPr sz="4800">
              <a:solidFill>
                <a:schemeClr val="dk1"/>
              </a:solidFill>
              <a:latin typeface="Economica"/>
              <a:ea typeface="Economica"/>
              <a:cs typeface="Economica"/>
              <a:sym typeface="Economica"/>
            </a:endParaRPr>
          </a:p>
        </p:txBody>
      </p:sp>
      <p:pic>
        <p:nvPicPr>
          <p:cNvPr id="175" name="Google Shape;175;p40"/>
          <p:cNvPicPr preferRelativeResize="0"/>
          <p:nvPr/>
        </p:nvPicPr>
        <p:blipFill>
          <a:blip r:embed="rId3">
            <a:alphaModFix/>
          </a:blip>
          <a:stretch>
            <a:fillRect/>
          </a:stretch>
        </p:blipFill>
        <p:spPr>
          <a:xfrm>
            <a:off x="901950" y="1701000"/>
            <a:ext cx="2476500" cy="3105150"/>
          </a:xfrm>
          <a:prstGeom prst="rect">
            <a:avLst/>
          </a:prstGeom>
          <a:noFill/>
          <a:ln>
            <a:noFill/>
          </a:ln>
        </p:spPr>
      </p:pic>
      <p:sp>
        <p:nvSpPr>
          <p:cNvPr id="176" name="Google Shape;176;p40"/>
          <p:cNvSpPr txBox="1"/>
          <p:nvPr/>
        </p:nvSpPr>
        <p:spPr>
          <a:xfrm>
            <a:off x="3589725" y="1768075"/>
            <a:ext cx="5089800" cy="281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Economica"/>
              <a:buChar char="●"/>
            </a:pPr>
            <a:r>
              <a:rPr lang="en" sz="2800">
                <a:solidFill>
                  <a:schemeClr val="dk1"/>
                </a:solidFill>
                <a:latin typeface="Economica"/>
                <a:ea typeface="Economica"/>
                <a:cs typeface="Economica"/>
                <a:sym typeface="Economica"/>
              </a:rPr>
              <a:t>What is the main idea of the story?</a:t>
            </a:r>
            <a:endParaRPr sz="28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800">
                <a:solidFill>
                  <a:schemeClr val="dk1"/>
                </a:solidFill>
                <a:latin typeface="Economica"/>
                <a:ea typeface="Economica"/>
                <a:cs typeface="Economica"/>
                <a:sym typeface="Economica"/>
              </a:rPr>
              <a:t>What was the problem?</a:t>
            </a:r>
            <a:endParaRPr sz="28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800">
                <a:solidFill>
                  <a:schemeClr val="dk1"/>
                </a:solidFill>
                <a:latin typeface="Economica"/>
                <a:ea typeface="Economica"/>
                <a:cs typeface="Economica"/>
                <a:sym typeface="Economica"/>
              </a:rPr>
              <a:t>Who was responsible for causing this problem?</a:t>
            </a:r>
            <a:endParaRPr sz="28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800">
                <a:solidFill>
                  <a:schemeClr val="dk1"/>
                </a:solidFill>
                <a:latin typeface="Economica"/>
                <a:ea typeface="Economica"/>
                <a:cs typeface="Economica"/>
                <a:sym typeface="Economica"/>
              </a:rPr>
              <a:t>Should the people in the story have believed the boy?</a:t>
            </a:r>
            <a:endParaRPr sz="2800">
              <a:solidFill>
                <a:schemeClr val="dk1"/>
              </a:solidFill>
              <a:latin typeface="Economica"/>
              <a:ea typeface="Economica"/>
              <a:cs typeface="Economica"/>
              <a:sym typeface="Economic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85"/>
          <p:cNvSpPr txBox="1">
            <a:spLocks noGrp="1"/>
          </p:cNvSpPr>
          <p:nvPr>
            <p:ph type="ctrTitle"/>
          </p:nvPr>
        </p:nvSpPr>
        <p:spPr>
          <a:xfrm>
            <a:off x="1284002" y="111615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6: Extension (Flipgrid)</a:t>
            </a:r>
            <a:endParaRPr sz="48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513" name="Google Shape;513;p85"/>
          <p:cNvSpPr txBox="1"/>
          <p:nvPr/>
        </p:nvSpPr>
        <p:spPr>
          <a:xfrm>
            <a:off x="528413" y="1011850"/>
            <a:ext cx="8406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Economica"/>
              <a:ea typeface="Economica"/>
              <a:cs typeface="Economica"/>
              <a:sym typeface="Economica"/>
            </a:endParaRPr>
          </a:p>
          <a:p>
            <a:pPr marL="0" lvl="0" indent="0" algn="ctr" rtl="0">
              <a:spcBef>
                <a:spcPts val="0"/>
              </a:spcBef>
              <a:spcAft>
                <a:spcPts val="0"/>
              </a:spcAft>
              <a:buNone/>
            </a:pPr>
            <a:r>
              <a:rPr lang="en" sz="2000" b="1">
                <a:solidFill>
                  <a:srgbClr val="3B1A01"/>
                </a:solidFill>
                <a:latin typeface="Georgia"/>
                <a:ea typeface="Georgia"/>
                <a:cs typeface="Georgia"/>
                <a:sym typeface="Georgia"/>
              </a:rPr>
              <a:t>How Can we Effectively Organize and Share What We Know about  Columbus and the Credibility of Sources in Writing?</a:t>
            </a:r>
            <a:r>
              <a:rPr lang="en" sz="2000" b="1">
                <a:solidFill>
                  <a:srgbClr val="3B1A01"/>
                </a:solidFill>
                <a:highlight>
                  <a:srgbClr val="431108"/>
                </a:highlight>
                <a:latin typeface="Georgia"/>
                <a:ea typeface="Georgia"/>
                <a:cs typeface="Georgia"/>
                <a:sym typeface="Georgia"/>
              </a:rPr>
              <a:t> </a:t>
            </a:r>
            <a:endParaRPr sz="2000" b="1">
              <a:solidFill>
                <a:schemeClr val="dk1"/>
              </a:solidFill>
              <a:latin typeface="Alegreya"/>
              <a:ea typeface="Alegreya"/>
              <a:cs typeface="Alegreya"/>
              <a:sym typeface="Alegreya"/>
            </a:endParaRPr>
          </a:p>
          <a:p>
            <a:pPr marL="0" lvl="0" indent="0" algn="ctr" rtl="0">
              <a:lnSpc>
                <a:spcPct val="115000"/>
              </a:lnSpc>
              <a:spcBef>
                <a:spcPts val="0"/>
              </a:spcBef>
              <a:spcAft>
                <a:spcPts val="0"/>
              </a:spcAft>
              <a:buNone/>
            </a:pPr>
            <a:endParaRPr sz="2400" b="1">
              <a:solidFill>
                <a:schemeClr val="dk1"/>
              </a:solidFill>
              <a:latin typeface="Alegreya"/>
              <a:ea typeface="Alegreya"/>
              <a:cs typeface="Alegreya"/>
              <a:sym typeface="Alegreya"/>
            </a:endParaRPr>
          </a:p>
          <a:p>
            <a:pPr marL="0" lvl="0" indent="0" algn="ctr" rtl="0">
              <a:spcBef>
                <a:spcPts val="0"/>
              </a:spcBef>
              <a:spcAft>
                <a:spcPts val="0"/>
              </a:spcAft>
              <a:buNone/>
            </a:pPr>
            <a:endParaRPr sz="2400" b="1">
              <a:solidFill>
                <a:srgbClr val="3B1A01"/>
              </a:solidFill>
              <a:latin typeface="Georgia"/>
              <a:ea typeface="Georgia"/>
              <a:cs typeface="Georgia"/>
              <a:sym typeface="Georgia"/>
            </a:endParaRPr>
          </a:p>
          <a:p>
            <a:pPr marL="0" lvl="0" indent="0" algn="ctr" rtl="0">
              <a:spcBef>
                <a:spcPts val="0"/>
              </a:spcBef>
              <a:spcAft>
                <a:spcPts val="0"/>
              </a:spcAft>
              <a:buNone/>
            </a:pPr>
            <a:endParaRPr sz="2400">
              <a:latin typeface="Economica"/>
              <a:ea typeface="Economica"/>
              <a:cs typeface="Economica"/>
              <a:sym typeface="Economica"/>
            </a:endParaRPr>
          </a:p>
        </p:txBody>
      </p:sp>
      <p:sp>
        <p:nvSpPr>
          <p:cNvPr id="514" name="Google Shape;514;p85"/>
          <p:cNvSpPr txBox="1"/>
          <p:nvPr/>
        </p:nvSpPr>
        <p:spPr>
          <a:xfrm>
            <a:off x="909288" y="439277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a:t>
            </a:r>
            <a:endParaRPr sz="3000">
              <a:latin typeface="Economica"/>
              <a:ea typeface="Economica"/>
              <a:cs typeface="Economica"/>
              <a:sym typeface="Economica"/>
            </a:endParaRPr>
          </a:p>
        </p:txBody>
      </p:sp>
      <p:pic>
        <p:nvPicPr>
          <p:cNvPr id="515" name="Google Shape;515;p85"/>
          <p:cNvPicPr preferRelativeResize="0"/>
          <p:nvPr/>
        </p:nvPicPr>
        <p:blipFill>
          <a:blip r:embed="rId3">
            <a:alphaModFix/>
          </a:blip>
          <a:stretch>
            <a:fillRect/>
          </a:stretch>
        </p:blipFill>
        <p:spPr>
          <a:xfrm>
            <a:off x="3449276" y="2372875"/>
            <a:ext cx="2565175" cy="19767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6"/>
          <p:cNvSpPr txBox="1">
            <a:spLocks noGrp="1"/>
          </p:cNvSpPr>
          <p:nvPr>
            <p:ph type="ctrTitle"/>
          </p:nvPr>
        </p:nvSpPr>
        <p:spPr>
          <a:xfrm>
            <a:off x="-558998" y="339170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latin typeface="Economica"/>
                <a:ea typeface="Economica"/>
                <a:cs typeface="Economica"/>
                <a:sym typeface="Economica"/>
              </a:rPr>
              <a:t>On our Website: </a:t>
            </a:r>
            <a:endParaRPr sz="4400">
              <a:latin typeface="Economica"/>
              <a:ea typeface="Economica"/>
              <a:cs typeface="Economica"/>
              <a:sym typeface="Economica"/>
            </a:endParaRPr>
          </a:p>
          <a:p>
            <a:pPr marL="0" lvl="0" indent="0" algn="ctr" rtl="0">
              <a:spcBef>
                <a:spcPts val="0"/>
              </a:spcBef>
              <a:spcAft>
                <a:spcPts val="0"/>
              </a:spcAft>
              <a:buNone/>
            </a:pPr>
            <a:r>
              <a:rPr lang="en" sz="4400">
                <a:latin typeface="Economica"/>
                <a:ea typeface="Economica"/>
                <a:cs typeface="Economica"/>
                <a:sym typeface="Economica"/>
              </a:rPr>
              <a:t>TDFC Made Simple</a:t>
            </a:r>
            <a:endParaRPr sz="44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a:t>
            </a:r>
            <a:endParaRPr sz="3000" b="1">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pic>
        <p:nvPicPr>
          <p:cNvPr id="521" name="Google Shape;521;p86"/>
          <p:cNvPicPr preferRelativeResize="0"/>
          <p:nvPr/>
        </p:nvPicPr>
        <p:blipFill>
          <a:blip r:embed="rId3">
            <a:alphaModFix/>
          </a:blip>
          <a:stretch>
            <a:fillRect/>
          </a:stretch>
        </p:blipFill>
        <p:spPr>
          <a:xfrm>
            <a:off x="5275175" y="444913"/>
            <a:ext cx="3338099" cy="42536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Practice Makes Perfect!</a:t>
            </a:r>
            <a:endParaRPr>
              <a:solidFill>
                <a:srgbClr val="000000"/>
              </a:solidFill>
            </a:endParaRPr>
          </a:p>
          <a:p>
            <a:pPr marL="0" lvl="0" indent="0" algn="ctr" rtl="0">
              <a:spcBef>
                <a:spcPts val="0"/>
              </a:spcBef>
              <a:spcAft>
                <a:spcPts val="0"/>
              </a:spcAft>
              <a:buNone/>
            </a:pPr>
            <a:endParaRPr>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We are going to practice using FlipGrid by exploring the website</a:t>
            </a:r>
            <a:endParaRPr sz="1800">
              <a:solidFill>
                <a:srgbClr val="000000"/>
              </a:solidFill>
            </a:endParaRPr>
          </a:p>
          <a:p>
            <a:pPr marL="457200" lvl="0" indent="0" algn="l" rtl="0">
              <a:spcBef>
                <a:spcPts val="0"/>
              </a:spcBef>
              <a:spcAft>
                <a:spcPts val="0"/>
              </a:spcAft>
              <a:buNone/>
            </a:pP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Let’s create our own practice videos!</a:t>
            </a:r>
            <a:endParaRPr sz="1800">
              <a:solidFill>
                <a:srgbClr val="000000"/>
              </a:solidFill>
            </a:endParaRPr>
          </a:p>
        </p:txBody>
      </p:sp>
      <p:pic>
        <p:nvPicPr>
          <p:cNvPr id="527" name="Google Shape;527;p87"/>
          <p:cNvPicPr preferRelativeResize="0"/>
          <p:nvPr/>
        </p:nvPicPr>
        <p:blipFill>
          <a:blip r:embed="rId3">
            <a:alphaModFix/>
          </a:blip>
          <a:stretch>
            <a:fillRect/>
          </a:stretch>
        </p:blipFill>
        <p:spPr>
          <a:xfrm>
            <a:off x="2697017" y="229518"/>
            <a:ext cx="3749969" cy="2182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8"/>
          <p:cNvSpPr txBox="1">
            <a:spLocks noGrp="1"/>
          </p:cNvSpPr>
          <p:nvPr>
            <p:ph type="ctrTitle"/>
          </p:nvPr>
        </p:nvSpPr>
        <p:spPr>
          <a:xfrm>
            <a:off x="311700" y="243050"/>
            <a:ext cx="8520600" cy="89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Bullet Ideas!</a:t>
            </a:r>
            <a:endParaRPr/>
          </a:p>
        </p:txBody>
      </p:sp>
      <p:sp>
        <p:nvSpPr>
          <p:cNvPr id="533" name="Google Shape;533;p88"/>
          <p:cNvSpPr txBox="1">
            <a:spLocks noGrp="1"/>
          </p:cNvSpPr>
          <p:nvPr>
            <p:ph type="subTitle" idx="1"/>
          </p:nvPr>
        </p:nvSpPr>
        <p:spPr>
          <a:xfrm>
            <a:off x="311700" y="998975"/>
            <a:ext cx="8520600" cy="792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Before we create our final video, first let’s jot down some thoughts that we are having about the documents we are analyzing on a piece of paper!</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These should be bullet points, not paragraphs</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We will build off these ideas to create our final video</a:t>
            </a:r>
            <a:endParaRPr sz="1800">
              <a:solidFill>
                <a:srgbClr val="000000"/>
              </a:solidFill>
            </a:endParaRPr>
          </a:p>
        </p:txBody>
      </p:sp>
      <p:pic>
        <p:nvPicPr>
          <p:cNvPr id="534" name="Google Shape;534;p88"/>
          <p:cNvPicPr preferRelativeResize="0"/>
          <p:nvPr/>
        </p:nvPicPr>
        <p:blipFill>
          <a:blip r:embed="rId3">
            <a:alphaModFix/>
          </a:blip>
          <a:stretch>
            <a:fillRect/>
          </a:stretch>
        </p:blipFill>
        <p:spPr>
          <a:xfrm>
            <a:off x="564025" y="2366725"/>
            <a:ext cx="2410967" cy="2574700"/>
          </a:xfrm>
          <a:prstGeom prst="rect">
            <a:avLst/>
          </a:prstGeom>
          <a:noFill/>
          <a:ln>
            <a:noFill/>
          </a:ln>
        </p:spPr>
      </p:pic>
      <p:pic>
        <p:nvPicPr>
          <p:cNvPr id="535" name="Google Shape;535;p88"/>
          <p:cNvPicPr preferRelativeResize="0"/>
          <p:nvPr/>
        </p:nvPicPr>
        <p:blipFill>
          <a:blip r:embed="rId4">
            <a:alphaModFix/>
          </a:blip>
          <a:stretch>
            <a:fillRect/>
          </a:stretch>
        </p:blipFill>
        <p:spPr>
          <a:xfrm>
            <a:off x="3708800" y="2341100"/>
            <a:ext cx="5286375" cy="2524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9"/>
          <p:cNvSpPr txBox="1">
            <a:spLocks noGrp="1"/>
          </p:cNvSpPr>
          <p:nvPr>
            <p:ph type="ctrTitle"/>
          </p:nvPr>
        </p:nvSpPr>
        <p:spPr>
          <a:xfrm>
            <a:off x="311700" y="391400"/>
            <a:ext cx="8520600" cy="85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Tell Us What You Think!</a:t>
            </a:r>
            <a:endParaRPr/>
          </a:p>
        </p:txBody>
      </p:sp>
      <p:sp>
        <p:nvSpPr>
          <p:cNvPr id="541" name="Google Shape;541;p89"/>
          <p:cNvSpPr txBox="1">
            <a:spLocks noGrp="1"/>
          </p:cNvSpPr>
          <p:nvPr>
            <p:ph type="subTitle" idx="1"/>
          </p:nvPr>
        </p:nvSpPr>
        <p:spPr>
          <a:xfrm>
            <a:off x="195375" y="1585075"/>
            <a:ext cx="85206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dk1"/>
                </a:solidFill>
              </a:rPr>
              <a:t>Task:</a:t>
            </a:r>
            <a:r>
              <a:rPr lang="en" sz="1800">
                <a:solidFill>
                  <a:schemeClr val="dk1"/>
                </a:solidFill>
              </a:rPr>
              <a:t>  After you have analyzed the two documents, apply your knowledge of social studies and skills to create a FlipGrid video in which you:</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Describe the historical context surrounding the documents by explaining how the two documents are related.</a:t>
            </a:r>
            <a:endParaRPr sz="1800">
              <a:solidFill>
                <a:schemeClr val="dk1"/>
              </a:solidFill>
            </a:endParaRPr>
          </a:p>
          <a:p>
            <a:pPr marL="228600" lvl="0" indent="0" algn="l" rtl="0">
              <a:lnSpc>
                <a:spcPct val="115000"/>
              </a:lnSpc>
              <a:spcBef>
                <a:spcPts val="0"/>
              </a:spcBef>
              <a:spcAft>
                <a:spcPts val="0"/>
              </a:spcAft>
              <a:buClr>
                <a:schemeClr val="dk1"/>
              </a:buClr>
              <a:buSzPts val="1100"/>
              <a:buFont typeface="Arial"/>
              <a:buNone/>
            </a:pPr>
            <a:r>
              <a:rPr lang="en" sz="1800">
                <a:solidFill>
                  <a:schemeClr val="dk1"/>
                </a:solidFill>
              </a:rPr>
              <a:t>(Hint: Different Perspectives, Cause and Effect or Similarity or Difference)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Analyze Document 2 and explain the source, audience, and purpose of the document. Based on your analysis, is this document credible?</a:t>
            </a:r>
            <a:endParaRPr sz="1800">
              <a:solidFill>
                <a:schemeClr val="dk1"/>
              </a:solidFill>
            </a:endParaRPr>
          </a:p>
          <a:p>
            <a:pPr marL="0" lvl="0" indent="0" algn="ctr"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45"/>
        <p:cNvGrpSpPr/>
        <p:nvPr/>
      </p:nvGrpSpPr>
      <p:grpSpPr>
        <a:xfrm>
          <a:off x="0" y="0"/>
          <a:ext cx="0" cy="0"/>
          <a:chOff x="0" y="0"/>
          <a:chExt cx="0" cy="0"/>
        </a:xfrm>
      </p:grpSpPr>
      <p:sp>
        <p:nvSpPr>
          <p:cNvPr id="546" name="Google Shape;546;p90"/>
          <p:cNvSpPr txBox="1">
            <a:spLocks noGrp="1"/>
          </p:cNvSpPr>
          <p:nvPr>
            <p:ph type="ctrTitle"/>
          </p:nvPr>
        </p:nvSpPr>
        <p:spPr>
          <a:xfrm>
            <a:off x="1284002" y="1116150"/>
            <a:ext cx="6576000" cy="79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latin typeface="Economica"/>
                <a:ea typeface="Economica"/>
                <a:cs typeface="Economica"/>
                <a:sym typeface="Economica"/>
              </a:rPr>
              <a:t>Lesson 7: SPACE</a:t>
            </a:r>
            <a:endParaRPr sz="4800">
              <a:latin typeface="Economica"/>
              <a:ea typeface="Economica"/>
              <a:cs typeface="Economica"/>
              <a:sym typeface="Economica"/>
            </a:endParaRPr>
          </a:p>
          <a:p>
            <a:pPr marL="0" lvl="0" indent="0" algn="ctr" rtl="0">
              <a:spcBef>
                <a:spcPts val="0"/>
              </a:spcBef>
              <a:spcAft>
                <a:spcPts val="0"/>
              </a:spcAft>
              <a:buNone/>
            </a:pPr>
            <a:r>
              <a:rPr lang="en" sz="3000" b="1">
                <a:latin typeface="Economica"/>
                <a:ea typeface="Economica"/>
                <a:cs typeface="Economica"/>
                <a:sym typeface="Economica"/>
              </a:rPr>
              <a:t>Was Christopher Columbus a hero or a villain?</a:t>
            </a:r>
            <a:endParaRPr sz="3000" b="1">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547" name="Google Shape;547;p90"/>
          <p:cNvSpPr txBox="1"/>
          <p:nvPr/>
        </p:nvSpPr>
        <p:spPr>
          <a:xfrm>
            <a:off x="206850" y="936225"/>
            <a:ext cx="87303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Economica"/>
              <a:ea typeface="Economica"/>
              <a:cs typeface="Economica"/>
              <a:sym typeface="Economic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Can we Use Our New Knowledge of Media Literacy to Combat</a:t>
            </a:r>
            <a:r>
              <a:rPr lang="en" sz="2400" b="1">
                <a:solidFill>
                  <a:schemeClr val="dk1"/>
                </a:solidFill>
                <a:latin typeface="Georgia"/>
                <a:ea typeface="Georgia"/>
                <a:cs typeface="Georgia"/>
                <a:sym typeface="Georgia"/>
              </a:rPr>
              <a:t> Cyberbullying?</a:t>
            </a:r>
            <a:endParaRPr sz="2400" b="1">
              <a:solidFill>
                <a:schemeClr val="dk1"/>
              </a:solidFill>
              <a:latin typeface="Georgia"/>
              <a:ea typeface="Georgia"/>
              <a:cs typeface="Georgia"/>
              <a:sym typeface="Georgia"/>
            </a:endParaRPr>
          </a:p>
          <a:p>
            <a:pPr marL="0" lvl="0" indent="0" algn="ctr" rtl="0">
              <a:spcBef>
                <a:spcPts val="0"/>
              </a:spcBef>
              <a:spcAft>
                <a:spcPts val="0"/>
              </a:spcAft>
              <a:buNone/>
            </a:pPr>
            <a:endParaRPr sz="2400">
              <a:latin typeface="Economica"/>
              <a:ea typeface="Economica"/>
              <a:cs typeface="Economica"/>
              <a:sym typeface="Economica"/>
            </a:endParaRPr>
          </a:p>
        </p:txBody>
      </p:sp>
      <p:sp>
        <p:nvSpPr>
          <p:cNvPr id="548" name="Google Shape;548;p90"/>
          <p:cNvSpPr txBox="1"/>
          <p:nvPr/>
        </p:nvSpPr>
        <p:spPr>
          <a:xfrm>
            <a:off x="909288" y="439277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Bridget McRae, Nicole Tufano, Angela Bollettieri</a:t>
            </a:r>
            <a:endParaRPr sz="3000">
              <a:latin typeface="Economica"/>
              <a:ea typeface="Economica"/>
              <a:cs typeface="Economica"/>
              <a:sym typeface="Economica"/>
            </a:endParaRPr>
          </a:p>
        </p:txBody>
      </p:sp>
      <p:pic>
        <p:nvPicPr>
          <p:cNvPr id="549" name="Google Shape;549;p90"/>
          <p:cNvPicPr preferRelativeResize="0"/>
          <p:nvPr/>
        </p:nvPicPr>
        <p:blipFill>
          <a:blip r:embed="rId3">
            <a:alphaModFix/>
          </a:blip>
          <a:stretch>
            <a:fillRect/>
          </a:stretch>
        </p:blipFill>
        <p:spPr>
          <a:xfrm>
            <a:off x="3449276" y="2372875"/>
            <a:ext cx="2565175" cy="19767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53"/>
        <p:cNvGrpSpPr/>
        <p:nvPr/>
      </p:nvGrpSpPr>
      <p:grpSpPr>
        <a:xfrm>
          <a:off x="0" y="0"/>
          <a:ext cx="0" cy="0"/>
          <a:chOff x="0" y="0"/>
          <a:chExt cx="0" cy="0"/>
        </a:xfrm>
      </p:grpSpPr>
      <p:sp>
        <p:nvSpPr>
          <p:cNvPr id="554" name="Google Shape;554;p91"/>
          <p:cNvSpPr txBox="1">
            <a:spLocks noGrp="1"/>
          </p:cNvSpPr>
          <p:nvPr>
            <p:ph type="ctrTitle"/>
          </p:nvPr>
        </p:nvSpPr>
        <p:spPr>
          <a:xfrm>
            <a:off x="311700" y="2048000"/>
            <a:ext cx="8520600" cy="27972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4800"/>
              <a:t>Objective:</a:t>
            </a:r>
            <a:endParaRPr sz="4800"/>
          </a:p>
          <a:p>
            <a:pPr marL="0" lvl="0" indent="0" algn="l" rtl="0">
              <a:lnSpc>
                <a:spcPct val="100000"/>
              </a:lnSpc>
              <a:spcBef>
                <a:spcPts val="0"/>
              </a:spcBef>
              <a:spcAft>
                <a:spcPts val="0"/>
              </a:spcAft>
              <a:buNone/>
            </a:pPr>
            <a:r>
              <a:rPr lang="en"/>
              <a:t> </a:t>
            </a:r>
            <a:endParaRPr/>
          </a:p>
          <a:p>
            <a:pPr marL="0" lvl="0" indent="0" algn="l" rtl="0">
              <a:lnSpc>
                <a:spcPct val="100000"/>
              </a:lnSpc>
              <a:spcBef>
                <a:spcPts val="0"/>
              </a:spcBef>
              <a:spcAft>
                <a:spcPts val="0"/>
              </a:spcAft>
              <a:buNone/>
            </a:pPr>
            <a:r>
              <a:rPr lang="en" sz="2400">
                <a:latin typeface="Times New Roman"/>
                <a:ea typeface="Times New Roman"/>
                <a:cs typeface="Times New Roman"/>
                <a:sym typeface="Times New Roman"/>
              </a:rPr>
              <a:t>After students are introduced to the SPACE strategy through an example, students will write arguments to support a claim and engage in collective discussion using the SPACE method to determine how cyberbullying could have been defeated through social media literacy by analyzing four tweets and determining their credibility. Students will correctly identify all five of the SPACE categories.</a:t>
            </a:r>
            <a:endParaRPr sz="2400"/>
          </a:p>
        </p:txBody>
      </p:sp>
      <p:pic>
        <p:nvPicPr>
          <p:cNvPr id="555" name="Google Shape;555;p91"/>
          <p:cNvPicPr preferRelativeResize="0"/>
          <p:nvPr/>
        </p:nvPicPr>
        <p:blipFill>
          <a:blip r:embed="rId3">
            <a:alphaModFix/>
          </a:blip>
          <a:stretch>
            <a:fillRect/>
          </a:stretch>
        </p:blipFill>
        <p:spPr>
          <a:xfrm>
            <a:off x="3698850" y="231063"/>
            <a:ext cx="3028950" cy="15144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59"/>
        <p:cNvGrpSpPr/>
        <p:nvPr/>
      </p:nvGrpSpPr>
      <p:grpSpPr>
        <a:xfrm>
          <a:off x="0" y="0"/>
          <a:ext cx="0" cy="0"/>
          <a:chOff x="0" y="0"/>
          <a:chExt cx="0" cy="0"/>
        </a:xfrm>
      </p:grpSpPr>
      <p:sp>
        <p:nvSpPr>
          <p:cNvPr id="560" name="Google Shape;560;p92"/>
          <p:cNvSpPr txBox="1"/>
          <p:nvPr/>
        </p:nvSpPr>
        <p:spPr>
          <a:xfrm>
            <a:off x="2493275" y="0"/>
            <a:ext cx="7971900" cy="76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t>Fact or Fiction?</a:t>
            </a:r>
            <a:endParaRPr sz="4800"/>
          </a:p>
        </p:txBody>
      </p:sp>
      <p:pic>
        <p:nvPicPr>
          <p:cNvPr id="561" name="Google Shape;561;p92"/>
          <p:cNvPicPr preferRelativeResize="0"/>
          <p:nvPr/>
        </p:nvPicPr>
        <p:blipFill>
          <a:blip r:embed="rId3">
            <a:alphaModFix/>
          </a:blip>
          <a:stretch>
            <a:fillRect/>
          </a:stretch>
        </p:blipFill>
        <p:spPr>
          <a:xfrm>
            <a:off x="0" y="0"/>
            <a:ext cx="1893826" cy="1893826"/>
          </a:xfrm>
          <a:prstGeom prst="rect">
            <a:avLst/>
          </a:prstGeom>
          <a:noFill/>
          <a:ln>
            <a:noFill/>
          </a:ln>
        </p:spPr>
      </p:pic>
      <p:sp>
        <p:nvSpPr>
          <p:cNvPr id="562" name="Google Shape;562;p92"/>
          <p:cNvSpPr txBox="1"/>
          <p:nvPr/>
        </p:nvSpPr>
        <p:spPr>
          <a:xfrm>
            <a:off x="2105623" y="1173300"/>
            <a:ext cx="6163800" cy="27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Is the tweet fact or fiction?</a:t>
            </a:r>
            <a:endParaRPr/>
          </a:p>
          <a:p>
            <a:pPr marL="0" lvl="0" indent="0" algn="l" rtl="0">
              <a:spcBef>
                <a:spcPts val="0"/>
              </a:spcBef>
              <a:spcAft>
                <a:spcPts val="0"/>
              </a:spcAft>
              <a:buNone/>
            </a:pPr>
            <a:r>
              <a:rPr lang="en"/>
              <a:t>Listen to the following 5 tweets. If you believe it is factual, go to the left side of the room. If you believe the tweet is fiction, go to the right side of the room. Discuss your beliefs with your group!</a:t>
            </a:r>
            <a:endParaRPr/>
          </a:p>
        </p:txBody>
      </p:sp>
      <p:pic>
        <p:nvPicPr>
          <p:cNvPr id="563" name="Google Shape;563;p92"/>
          <p:cNvPicPr preferRelativeResize="0"/>
          <p:nvPr/>
        </p:nvPicPr>
        <p:blipFill>
          <a:blip r:embed="rId4">
            <a:alphaModFix/>
          </a:blip>
          <a:stretch>
            <a:fillRect/>
          </a:stretch>
        </p:blipFill>
        <p:spPr>
          <a:xfrm>
            <a:off x="4269725" y="2300450"/>
            <a:ext cx="4917450" cy="2753775"/>
          </a:xfrm>
          <a:prstGeom prst="rect">
            <a:avLst/>
          </a:prstGeom>
          <a:noFill/>
          <a:ln>
            <a:noFill/>
          </a:ln>
        </p:spPr>
      </p:pic>
      <p:pic>
        <p:nvPicPr>
          <p:cNvPr id="564" name="Google Shape;564;p92"/>
          <p:cNvPicPr preferRelativeResize="0"/>
          <p:nvPr/>
        </p:nvPicPr>
        <p:blipFill>
          <a:blip r:embed="rId5">
            <a:alphaModFix/>
          </a:blip>
          <a:stretch>
            <a:fillRect/>
          </a:stretch>
        </p:blipFill>
        <p:spPr>
          <a:xfrm>
            <a:off x="-78400" y="2969975"/>
            <a:ext cx="2628900" cy="1733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68"/>
        <p:cNvGrpSpPr/>
        <p:nvPr/>
      </p:nvGrpSpPr>
      <p:grpSpPr>
        <a:xfrm>
          <a:off x="0" y="0"/>
          <a:ext cx="0" cy="0"/>
          <a:chOff x="0" y="0"/>
          <a:chExt cx="0" cy="0"/>
        </a:xfrm>
      </p:grpSpPr>
      <p:sp>
        <p:nvSpPr>
          <p:cNvPr id="569" name="Google Shape;569;p93"/>
          <p:cNvSpPr txBox="1">
            <a:spLocks noGrp="1"/>
          </p:cNvSpPr>
          <p:nvPr>
            <p:ph type="subTitle" idx="1"/>
          </p:nvPr>
        </p:nvSpPr>
        <p:spPr>
          <a:xfrm>
            <a:off x="311700" y="162900"/>
            <a:ext cx="8520600" cy="49806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900"/>
              </a:spcBef>
              <a:spcAft>
                <a:spcPts val="0"/>
              </a:spcAft>
              <a:buClr>
                <a:srgbClr val="2D3B45"/>
              </a:buClr>
              <a:buSzPts val="1200"/>
              <a:buFont typeface="Comic Sans MS"/>
              <a:buChar char="●"/>
            </a:pPr>
            <a:r>
              <a:rPr lang="en" sz="1200" b="1">
                <a:solidFill>
                  <a:srgbClr val="2D3B45"/>
                </a:solidFill>
                <a:latin typeface="Comic Sans MS"/>
                <a:ea typeface="Comic Sans MS"/>
                <a:cs typeface="Comic Sans MS"/>
                <a:sym typeface="Comic Sans MS"/>
              </a:rPr>
              <a:t>Tweet 1: </a:t>
            </a:r>
            <a:r>
              <a:rPr lang="en" sz="1200">
                <a:solidFill>
                  <a:srgbClr val="2D3B45"/>
                </a:solidFill>
                <a:latin typeface="Comic Sans MS"/>
                <a:ea typeface="Comic Sans MS"/>
                <a:cs typeface="Comic Sans MS"/>
                <a:sym typeface="Comic Sans MS"/>
              </a:rPr>
              <a:t>The NUMBER ONE way to stop the spread of COVID-19? STAY HOME. Protect your family, friends, loved ones and neighbors: act like you already have the virus and stay inside. </a:t>
            </a:r>
            <a:endParaRPr sz="1200">
              <a:solidFill>
                <a:srgbClr val="2D3B45"/>
              </a:solidFill>
              <a:latin typeface="Comic Sans MS"/>
              <a:ea typeface="Comic Sans MS"/>
              <a:cs typeface="Comic Sans MS"/>
              <a:sym typeface="Comic Sans MS"/>
            </a:endParaRPr>
          </a:p>
          <a:p>
            <a:pPr marL="457200" lvl="0" indent="0" algn="l" rtl="0">
              <a:lnSpc>
                <a:spcPct val="115000"/>
              </a:lnSpc>
              <a:spcBef>
                <a:spcPts val="900"/>
              </a:spcBef>
              <a:spcAft>
                <a:spcPts val="0"/>
              </a:spcAft>
              <a:buNone/>
            </a:pPr>
            <a:endParaRPr sz="1200" b="1">
              <a:solidFill>
                <a:srgbClr val="2D3B45"/>
              </a:solidFill>
              <a:latin typeface="Comic Sans MS"/>
              <a:ea typeface="Comic Sans MS"/>
              <a:cs typeface="Comic Sans MS"/>
              <a:sym typeface="Comic Sans MS"/>
            </a:endParaRPr>
          </a:p>
          <a:p>
            <a:pPr marL="457200" lvl="0" indent="-304800" algn="l" rtl="0">
              <a:lnSpc>
                <a:spcPct val="115000"/>
              </a:lnSpc>
              <a:spcBef>
                <a:spcPts val="900"/>
              </a:spcBef>
              <a:spcAft>
                <a:spcPts val="0"/>
              </a:spcAft>
              <a:buClr>
                <a:srgbClr val="2D3B45"/>
              </a:buClr>
              <a:buSzPts val="1200"/>
              <a:buFont typeface="Comic Sans MS"/>
              <a:buChar char="●"/>
            </a:pPr>
            <a:r>
              <a:rPr lang="en" sz="1200" b="1">
                <a:solidFill>
                  <a:srgbClr val="2D3B45"/>
                </a:solidFill>
                <a:latin typeface="Comic Sans MS"/>
                <a:ea typeface="Comic Sans MS"/>
                <a:cs typeface="Comic Sans MS"/>
                <a:sym typeface="Comic Sans MS"/>
              </a:rPr>
              <a:t>Tweet 2:</a:t>
            </a:r>
            <a:r>
              <a:rPr lang="en" sz="1200">
                <a:solidFill>
                  <a:srgbClr val="2D3B45"/>
                </a:solidFill>
                <a:latin typeface="Comic Sans MS"/>
                <a:ea typeface="Comic Sans MS"/>
                <a:cs typeface="Comic Sans MS"/>
                <a:sym typeface="Comic Sans MS"/>
              </a:rPr>
              <a:t> ….Actually, throughout my life, my two greatest assets have been mental stability and being, like, really smart. Crooked Hillary Clinton also played these cards very hard and, as everyone knows, went down in flames. I went from VERY successful businessman, to top T.V. Star…..</a:t>
            </a:r>
            <a:endParaRPr sz="1200">
              <a:solidFill>
                <a:srgbClr val="2D3B45"/>
              </a:solidFill>
              <a:latin typeface="Comic Sans MS"/>
              <a:ea typeface="Comic Sans MS"/>
              <a:cs typeface="Comic Sans MS"/>
              <a:sym typeface="Comic Sans MS"/>
            </a:endParaRPr>
          </a:p>
          <a:p>
            <a:pPr marL="457200" lvl="0" indent="0" algn="l" rtl="0">
              <a:lnSpc>
                <a:spcPct val="115000"/>
              </a:lnSpc>
              <a:spcBef>
                <a:spcPts val="900"/>
              </a:spcBef>
              <a:spcAft>
                <a:spcPts val="0"/>
              </a:spcAft>
              <a:buNone/>
            </a:pPr>
            <a:endParaRPr sz="1200" b="1">
              <a:solidFill>
                <a:srgbClr val="2D3B45"/>
              </a:solidFill>
              <a:latin typeface="Comic Sans MS"/>
              <a:ea typeface="Comic Sans MS"/>
              <a:cs typeface="Comic Sans MS"/>
              <a:sym typeface="Comic Sans MS"/>
            </a:endParaRPr>
          </a:p>
          <a:p>
            <a:pPr marL="457200" lvl="0" indent="-304800" algn="l" rtl="0">
              <a:lnSpc>
                <a:spcPct val="115000"/>
              </a:lnSpc>
              <a:spcBef>
                <a:spcPts val="900"/>
              </a:spcBef>
              <a:spcAft>
                <a:spcPts val="0"/>
              </a:spcAft>
              <a:buClr>
                <a:srgbClr val="2D3B45"/>
              </a:buClr>
              <a:buSzPts val="1200"/>
              <a:buFont typeface="Comic Sans MS"/>
              <a:buChar char="●"/>
            </a:pPr>
            <a:r>
              <a:rPr lang="en" sz="1200" b="1">
                <a:solidFill>
                  <a:srgbClr val="2D3B45"/>
                </a:solidFill>
                <a:latin typeface="Comic Sans MS"/>
                <a:ea typeface="Comic Sans MS"/>
                <a:cs typeface="Comic Sans MS"/>
                <a:sym typeface="Comic Sans MS"/>
              </a:rPr>
              <a:t>Tweet 3: </a:t>
            </a:r>
            <a:r>
              <a:rPr lang="en" sz="1200">
                <a:solidFill>
                  <a:srgbClr val="2D3B45"/>
                </a:solidFill>
                <a:latin typeface="Comic Sans MS"/>
                <a:ea typeface="Comic Sans MS"/>
                <a:cs typeface="Comic Sans MS"/>
                <a:sym typeface="Comic Sans MS"/>
              </a:rPr>
              <a:t>As of March 25, 41 US states and 1 US territory report some community spread of #coronavirus {COVID-19}. Of those, thirteen states report #COVID19 cases are “widespread.” See CDC’s map to stay up to date on what is happening in your state. </a:t>
            </a:r>
            <a:endParaRPr sz="1200">
              <a:solidFill>
                <a:srgbClr val="2D3B45"/>
              </a:solidFill>
              <a:latin typeface="Comic Sans MS"/>
              <a:ea typeface="Comic Sans MS"/>
              <a:cs typeface="Comic Sans MS"/>
              <a:sym typeface="Comic Sans MS"/>
            </a:endParaRPr>
          </a:p>
          <a:p>
            <a:pPr marL="457200" lvl="0" indent="0" algn="l" rtl="0">
              <a:lnSpc>
                <a:spcPct val="115000"/>
              </a:lnSpc>
              <a:spcBef>
                <a:spcPts val="900"/>
              </a:spcBef>
              <a:spcAft>
                <a:spcPts val="0"/>
              </a:spcAft>
              <a:buNone/>
            </a:pPr>
            <a:endParaRPr sz="1200" b="1">
              <a:solidFill>
                <a:srgbClr val="14171A"/>
              </a:solidFill>
              <a:latin typeface="Comic Sans MS"/>
              <a:ea typeface="Comic Sans MS"/>
              <a:cs typeface="Comic Sans MS"/>
              <a:sym typeface="Comic Sans MS"/>
            </a:endParaRPr>
          </a:p>
          <a:p>
            <a:pPr marL="457200" lvl="0" indent="-304800" algn="l" rtl="0">
              <a:lnSpc>
                <a:spcPct val="115000"/>
              </a:lnSpc>
              <a:spcBef>
                <a:spcPts val="900"/>
              </a:spcBef>
              <a:spcAft>
                <a:spcPts val="0"/>
              </a:spcAft>
              <a:buClr>
                <a:srgbClr val="2D3B45"/>
              </a:buClr>
              <a:buSzPts val="1200"/>
              <a:buFont typeface="Comic Sans MS"/>
              <a:buChar char="●"/>
            </a:pPr>
            <a:r>
              <a:rPr lang="en" sz="1200" b="1">
                <a:solidFill>
                  <a:srgbClr val="14171A"/>
                </a:solidFill>
                <a:latin typeface="Comic Sans MS"/>
                <a:ea typeface="Comic Sans MS"/>
                <a:cs typeface="Comic Sans MS"/>
                <a:sym typeface="Comic Sans MS"/>
              </a:rPr>
              <a:t>Tweet 4: </a:t>
            </a:r>
            <a:r>
              <a:rPr lang="en" sz="1200">
                <a:solidFill>
                  <a:srgbClr val="14171A"/>
                </a:solidFill>
                <a:latin typeface="Comic Sans MS"/>
                <a:ea typeface="Comic Sans MS"/>
                <a:cs typeface="Comic Sans MS"/>
                <a:sym typeface="Comic Sans MS"/>
              </a:rPr>
              <a:t>...It wouldn’t matter if you got ten times what was needed, it would never be good enough. Unlike other states, New York unfortunately got off to a late start. You should have pushed harder. Stop complaining &amp; find out where all of these supplies are going. Cuomo working hard!</a:t>
            </a:r>
            <a:endParaRPr sz="1200">
              <a:solidFill>
                <a:srgbClr val="14171A"/>
              </a:solidFill>
              <a:latin typeface="Comic Sans MS"/>
              <a:ea typeface="Comic Sans MS"/>
              <a:cs typeface="Comic Sans MS"/>
              <a:sym typeface="Comic Sans MS"/>
            </a:endParaRPr>
          </a:p>
          <a:p>
            <a:pPr marL="457200" lvl="0" indent="0" algn="l" rtl="0">
              <a:lnSpc>
                <a:spcPct val="115000"/>
              </a:lnSpc>
              <a:spcBef>
                <a:spcPts val="900"/>
              </a:spcBef>
              <a:spcAft>
                <a:spcPts val="0"/>
              </a:spcAft>
              <a:buNone/>
            </a:pPr>
            <a:endParaRPr sz="1200" b="1">
              <a:solidFill>
                <a:srgbClr val="14171A"/>
              </a:solidFill>
              <a:latin typeface="Comic Sans MS"/>
              <a:ea typeface="Comic Sans MS"/>
              <a:cs typeface="Comic Sans MS"/>
              <a:sym typeface="Comic Sans MS"/>
            </a:endParaRPr>
          </a:p>
          <a:p>
            <a:pPr marL="457200" lvl="0" indent="-304800" algn="l" rtl="0">
              <a:lnSpc>
                <a:spcPct val="115000"/>
              </a:lnSpc>
              <a:spcBef>
                <a:spcPts val="900"/>
              </a:spcBef>
              <a:spcAft>
                <a:spcPts val="0"/>
              </a:spcAft>
              <a:buClr>
                <a:srgbClr val="14171A"/>
              </a:buClr>
              <a:buSzPts val="1200"/>
              <a:buFont typeface="Comic Sans MS"/>
              <a:buChar char="●"/>
            </a:pPr>
            <a:r>
              <a:rPr lang="en" sz="1200" b="1">
                <a:solidFill>
                  <a:srgbClr val="14171A"/>
                </a:solidFill>
                <a:latin typeface="Comic Sans MS"/>
                <a:ea typeface="Comic Sans MS"/>
                <a:cs typeface="Comic Sans MS"/>
                <a:sym typeface="Comic Sans MS"/>
              </a:rPr>
              <a:t>Tweet 5: </a:t>
            </a:r>
            <a:r>
              <a:rPr lang="en" sz="1200">
                <a:solidFill>
                  <a:srgbClr val="14171A"/>
                </a:solidFill>
                <a:latin typeface="Comic Sans MS"/>
                <a:ea typeface="Comic Sans MS"/>
                <a:cs typeface="Comic Sans MS"/>
                <a:sym typeface="Comic Sans MS"/>
              </a:rPr>
              <a:t>I watched a portion of low rated (very) Morning Psycho (Joe) this Morning in order to see what Nancy Pelosi had to say, &amp; what moves she was planning to further hurt our Country. Actually, other than her usual complaining that I’m a terrible person, she wasn’t bad. Still praying!</a:t>
            </a:r>
            <a:endParaRPr sz="1200">
              <a:solidFill>
                <a:srgbClr val="14171A"/>
              </a:solidFill>
              <a:latin typeface="Comic Sans MS"/>
              <a:ea typeface="Comic Sans MS"/>
              <a:cs typeface="Comic Sans MS"/>
              <a:sym typeface="Comic Sans MS"/>
            </a:endParaRPr>
          </a:p>
          <a:p>
            <a:pPr marL="457200" lvl="0" indent="0" algn="l" rtl="0">
              <a:spcBef>
                <a:spcPts val="900"/>
              </a:spcBef>
              <a:spcAft>
                <a:spcPts val="0"/>
              </a:spcAft>
              <a:buClr>
                <a:schemeClr val="dk1"/>
              </a:buClr>
              <a:buSzPts val="1100"/>
              <a:buFont typeface="Arial"/>
              <a:buNone/>
            </a:pPr>
            <a:endParaRPr sz="1800">
              <a:solidFill>
                <a:srgbClr val="2D3B45"/>
              </a:solidFill>
              <a:latin typeface="Times New Roman"/>
              <a:ea typeface="Times New Roman"/>
              <a:cs typeface="Times New Roman"/>
              <a:sym typeface="Times New Roman"/>
            </a:endParaRPr>
          </a:p>
          <a:p>
            <a:pPr marL="457200" lvl="0" indent="0" algn="l" rtl="0">
              <a:spcBef>
                <a:spcPts val="900"/>
              </a:spcBef>
              <a:spcAft>
                <a:spcPts val="0"/>
              </a:spcAft>
              <a:buClr>
                <a:schemeClr val="dk1"/>
              </a:buClr>
              <a:buSzPts val="1100"/>
              <a:buFont typeface="Arial"/>
              <a:buNone/>
            </a:pPr>
            <a:endParaRPr sz="1800"/>
          </a:p>
          <a:p>
            <a:pPr marL="0" lvl="0" indent="0" algn="ctr" rtl="0">
              <a:spcBef>
                <a:spcPts val="90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73"/>
        <p:cNvGrpSpPr/>
        <p:nvPr/>
      </p:nvGrpSpPr>
      <p:grpSpPr>
        <a:xfrm>
          <a:off x="0" y="0"/>
          <a:ext cx="0" cy="0"/>
          <a:chOff x="0" y="0"/>
          <a:chExt cx="0" cy="0"/>
        </a:xfrm>
      </p:grpSpPr>
      <p:sp>
        <p:nvSpPr>
          <p:cNvPr id="574" name="Google Shape;574;p94"/>
          <p:cNvSpPr txBox="1">
            <a:spLocks noGrp="1"/>
          </p:cNvSpPr>
          <p:nvPr>
            <p:ph type="ctrTitle"/>
          </p:nvPr>
        </p:nvSpPr>
        <p:spPr>
          <a:xfrm>
            <a:off x="196450" y="262700"/>
            <a:ext cx="8520600" cy="11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is SPACE?</a:t>
            </a:r>
            <a:endParaRPr/>
          </a:p>
        </p:txBody>
      </p:sp>
      <p:sp>
        <p:nvSpPr>
          <p:cNvPr id="575" name="Google Shape;575;p94"/>
          <p:cNvSpPr txBox="1">
            <a:spLocks noGrp="1"/>
          </p:cNvSpPr>
          <p:nvPr>
            <p:ph type="subTitle" idx="1"/>
          </p:nvPr>
        </p:nvSpPr>
        <p:spPr>
          <a:xfrm>
            <a:off x="91725" y="1550400"/>
            <a:ext cx="8520600" cy="359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D3B45"/>
              </a:buClr>
              <a:buSzPts val="1800"/>
              <a:buChar char="●"/>
            </a:pPr>
            <a:r>
              <a:rPr lang="en" sz="1800" b="1">
                <a:solidFill>
                  <a:srgbClr val="2D3B45"/>
                </a:solidFill>
              </a:rPr>
              <a:t>Summarizing: THIS IS THE "S" (Sourcing)</a:t>
            </a:r>
            <a:endParaRPr sz="1800" b="1">
              <a:solidFill>
                <a:srgbClr val="2D3B45"/>
              </a:solidFill>
            </a:endParaRPr>
          </a:p>
          <a:p>
            <a:pPr marL="457200" lvl="0" indent="0" algn="l" rtl="0">
              <a:spcBef>
                <a:spcPts val="0"/>
              </a:spcBef>
              <a:spcAft>
                <a:spcPts val="0"/>
              </a:spcAft>
              <a:buNone/>
            </a:pPr>
            <a:endParaRPr sz="1800" b="1">
              <a:solidFill>
                <a:srgbClr val="2D3B45"/>
              </a:solidFill>
            </a:endParaRPr>
          </a:p>
          <a:p>
            <a:pPr marL="457200" lvl="0" indent="-342900" algn="l" rtl="0">
              <a:spcBef>
                <a:spcPts val="0"/>
              </a:spcBef>
              <a:spcAft>
                <a:spcPts val="0"/>
              </a:spcAft>
              <a:buClr>
                <a:srgbClr val="2D3B45"/>
              </a:buClr>
              <a:buSzPts val="1800"/>
              <a:buChar char="●"/>
            </a:pPr>
            <a:r>
              <a:rPr lang="en" sz="1800" b="1">
                <a:solidFill>
                  <a:srgbClr val="2D3B45"/>
                </a:solidFill>
              </a:rPr>
              <a:t>Perspective: THIS IS THE "P" (Purpose and Point of View)</a:t>
            </a:r>
            <a:endParaRPr sz="1800" b="1">
              <a:solidFill>
                <a:srgbClr val="2D3B45"/>
              </a:solidFill>
            </a:endParaRPr>
          </a:p>
          <a:p>
            <a:pPr marL="457200" lvl="0" indent="0" algn="l" rtl="0">
              <a:spcBef>
                <a:spcPts val="0"/>
              </a:spcBef>
              <a:spcAft>
                <a:spcPts val="0"/>
              </a:spcAft>
              <a:buNone/>
            </a:pPr>
            <a:endParaRPr sz="1800" b="1">
              <a:solidFill>
                <a:srgbClr val="2D3B45"/>
              </a:solidFill>
            </a:endParaRPr>
          </a:p>
          <a:p>
            <a:pPr marL="457200" lvl="0" indent="-342900" algn="l" rtl="0">
              <a:spcBef>
                <a:spcPts val="0"/>
              </a:spcBef>
              <a:spcAft>
                <a:spcPts val="0"/>
              </a:spcAft>
              <a:buClr>
                <a:srgbClr val="2D3B45"/>
              </a:buClr>
              <a:buSzPts val="1800"/>
              <a:buChar char="●"/>
            </a:pPr>
            <a:r>
              <a:rPr lang="en" sz="1800" b="1">
                <a:solidFill>
                  <a:srgbClr val="2D3B45"/>
                </a:solidFill>
              </a:rPr>
              <a:t>Audience: THIS IS THE "A" Audience--Context</a:t>
            </a:r>
            <a:endParaRPr sz="1800" b="1">
              <a:solidFill>
                <a:srgbClr val="2D3B45"/>
              </a:solidFill>
            </a:endParaRPr>
          </a:p>
          <a:p>
            <a:pPr marL="457200" lvl="0" indent="0" algn="l" rtl="0">
              <a:spcBef>
                <a:spcPts val="0"/>
              </a:spcBef>
              <a:spcAft>
                <a:spcPts val="0"/>
              </a:spcAft>
              <a:buNone/>
            </a:pPr>
            <a:endParaRPr sz="1800" b="1">
              <a:solidFill>
                <a:srgbClr val="2D3B45"/>
              </a:solidFill>
            </a:endParaRPr>
          </a:p>
          <a:p>
            <a:pPr marL="457200" lvl="0" indent="-342900" algn="l" rtl="0">
              <a:spcBef>
                <a:spcPts val="0"/>
              </a:spcBef>
              <a:spcAft>
                <a:spcPts val="0"/>
              </a:spcAft>
              <a:buClr>
                <a:srgbClr val="2D3B45"/>
              </a:buClr>
              <a:buSzPts val="1800"/>
              <a:buChar char="●"/>
            </a:pPr>
            <a:r>
              <a:rPr lang="en" sz="1800" b="1">
                <a:solidFill>
                  <a:srgbClr val="2D3B45"/>
                </a:solidFill>
              </a:rPr>
              <a:t>Credibility; THIS IS THE "C" Corroboration </a:t>
            </a:r>
            <a:endParaRPr sz="1800" b="1">
              <a:solidFill>
                <a:srgbClr val="2D3B45"/>
              </a:solidFill>
            </a:endParaRPr>
          </a:p>
          <a:p>
            <a:pPr marL="457200" lvl="0" indent="0" algn="l" rtl="0">
              <a:spcBef>
                <a:spcPts val="0"/>
              </a:spcBef>
              <a:spcAft>
                <a:spcPts val="0"/>
              </a:spcAft>
              <a:buNone/>
            </a:pPr>
            <a:endParaRPr sz="1800" b="1">
              <a:solidFill>
                <a:srgbClr val="2D3B45"/>
              </a:solidFill>
            </a:endParaRPr>
          </a:p>
          <a:p>
            <a:pPr marL="457200" lvl="0" indent="-342900" algn="l" rtl="0">
              <a:spcBef>
                <a:spcPts val="0"/>
              </a:spcBef>
              <a:spcAft>
                <a:spcPts val="0"/>
              </a:spcAft>
              <a:buClr>
                <a:srgbClr val="2D3B45"/>
              </a:buClr>
              <a:buSzPts val="1800"/>
              <a:buChar char="●"/>
            </a:pPr>
            <a:r>
              <a:rPr lang="en" sz="1800" b="1">
                <a:solidFill>
                  <a:srgbClr val="2D3B45"/>
                </a:solidFill>
              </a:rPr>
              <a:t>Corroborating: THIS IS THE "E" Evaluation of Credibility and Reliability</a:t>
            </a:r>
            <a:endParaRPr sz="1800" b="1">
              <a:solidFill>
                <a:srgbClr val="2D3B4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80"/>
        <p:cNvGrpSpPr/>
        <p:nvPr/>
      </p:nvGrpSpPr>
      <p:grpSpPr>
        <a:xfrm>
          <a:off x="0" y="0"/>
          <a:ext cx="0" cy="0"/>
          <a:chOff x="0" y="0"/>
          <a:chExt cx="0" cy="0"/>
        </a:xfrm>
      </p:grpSpPr>
      <p:sp>
        <p:nvSpPr>
          <p:cNvPr id="181" name="Google Shape;181;p41"/>
          <p:cNvSpPr txBox="1"/>
          <p:nvPr/>
        </p:nvSpPr>
        <p:spPr>
          <a:xfrm>
            <a:off x="901950" y="564000"/>
            <a:ext cx="7340100" cy="113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Economica"/>
                <a:ea typeface="Economica"/>
                <a:cs typeface="Economica"/>
                <a:sym typeface="Economica"/>
              </a:rPr>
              <a:t>Rewrite the Story</a:t>
            </a:r>
            <a:endParaRPr sz="6000">
              <a:solidFill>
                <a:schemeClr val="dk1"/>
              </a:solidFill>
              <a:highlight>
                <a:srgbClr val="00FFFF"/>
              </a:highlight>
              <a:latin typeface="Economica"/>
              <a:ea typeface="Economica"/>
              <a:cs typeface="Economica"/>
              <a:sym typeface="Economica"/>
            </a:endParaRPr>
          </a:p>
          <a:p>
            <a:pPr marL="0" lvl="0" indent="0" algn="ctr" rtl="0">
              <a:spcBef>
                <a:spcPts val="0"/>
              </a:spcBef>
              <a:spcAft>
                <a:spcPts val="0"/>
              </a:spcAft>
              <a:buNone/>
            </a:pPr>
            <a:endParaRPr sz="4800">
              <a:solidFill>
                <a:schemeClr val="dk1"/>
              </a:solidFill>
              <a:latin typeface="Economica"/>
              <a:ea typeface="Economica"/>
              <a:cs typeface="Economica"/>
              <a:sym typeface="Economica"/>
            </a:endParaRPr>
          </a:p>
        </p:txBody>
      </p:sp>
      <p:pic>
        <p:nvPicPr>
          <p:cNvPr id="182" name="Google Shape;182;p41"/>
          <p:cNvPicPr preferRelativeResize="0"/>
          <p:nvPr/>
        </p:nvPicPr>
        <p:blipFill>
          <a:blip r:embed="rId3">
            <a:alphaModFix/>
          </a:blip>
          <a:stretch>
            <a:fillRect/>
          </a:stretch>
        </p:blipFill>
        <p:spPr>
          <a:xfrm>
            <a:off x="901950" y="1701000"/>
            <a:ext cx="2476500" cy="3105150"/>
          </a:xfrm>
          <a:prstGeom prst="rect">
            <a:avLst/>
          </a:prstGeom>
          <a:noFill/>
          <a:ln>
            <a:noFill/>
          </a:ln>
        </p:spPr>
      </p:pic>
      <p:sp>
        <p:nvSpPr>
          <p:cNvPr id="183" name="Google Shape;183;p41"/>
          <p:cNvSpPr txBox="1"/>
          <p:nvPr/>
        </p:nvSpPr>
        <p:spPr>
          <a:xfrm>
            <a:off x="3576325" y="1701000"/>
            <a:ext cx="5089800" cy="3105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Economica"/>
              <a:buChar char="●"/>
            </a:pPr>
            <a:r>
              <a:rPr lang="en" sz="2600">
                <a:solidFill>
                  <a:schemeClr val="dk1"/>
                </a:solidFill>
                <a:latin typeface="Economica"/>
                <a:ea typeface="Economica"/>
                <a:cs typeface="Economica"/>
                <a:sym typeface="Economica"/>
              </a:rPr>
              <a:t>Identify and solve all inaccurate sources in the story.</a:t>
            </a:r>
            <a:endParaRPr sz="26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600">
                <a:solidFill>
                  <a:schemeClr val="dk1"/>
                </a:solidFill>
                <a:latin typeface="Economica"/>
                <a:ea typeface="Economica"/>
                <a:cs typeface="Economica"/>
                <a:sym typeface="Economica"/>
              </a:rPr>
              <a:t>How could this conflict have been avoided?</a:t>
            </a:r>
            <a:endParaRPr sz="26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600">
                <a:solidFill>
                  <a:schemeClr val="dk1"/>
                </a:solidFill>
                <a:latin typeface="Economica"/>
                <a:ea typeface="Economica"/>
                <a:cs typeface="Economica"/>
                <a:sym typeface="Economica"/>
              </a:rPr>
              <a:t>Can you think of any times in your life that you believed an incredible source?</a:t>
            </a:r>
            <a:endParaRPr sz="2600">
              <a:solidFill>
                <a:schemeClr val="dk1"/>
              </a:solidFill>
              <a:latin typeface="Economica"/>
              <a:ea typeface="Economica"/>
              <a:cs typeface="Economica"/>
              <a:sym typeface="Economica"/>
            </a:endParaRPr>
          </a:p>
          <a:p>
            <a:pPr marL="457200" lvl="0" indent="-342900" algn="l" rtl="0">
              <a:spcBef>
                <a:spcPts val="0"/>
              </a:spcBef>
              <a:spcAft>
                <a:spcPts val="0"/>
              </a:spcAft>
              <a:buClr>
                <a:schemeClr val="dk1"/>
              </a:buClr>
              <a:buSzPts val="1800"/>
              <a:buFont typeface="Economica"/>
              <a:buChar char="●"/>
            </a:pPr>
            <a:r>
              <a:rPr lang="en" sz="2600">
                <a:solidFill>
                  <a:schemeClr val="dk1"/>
                </a:solidFill>
                <a:latin typeface="Economica"/>
                <a:ea typeface="Economica"/>
                <a:cs typeface="Economica"/>
                <a:sym typeface="Economica"/>
              </a:rPr>
              <a:t>How can you stop rumors from spreading going forward?</a:t>
            </a:r>
            <a:endParaRPr sz="2600">
              <a:solidFill>
                <a:schemeClr val="dk1"/>
              </a:solidFill>
              <a:latin typeface="Economica"/>
              <a:ea typeface="Economica"/>
              <a:cs typeface="Economica"/>
              <a:sym typeface="Economica"/>
            </a:endParaRPr>
          </a:p>
          <a:p>
            <a:pPr marL="0" lvl="0" indent="0" algn="l" rtl="0">
              <a:spcBef>
                <a:spcPts val="0"/>
              </a:spcBef>
              <a:spcAft>
                <a:spcPts val="0"/>
              </a:spcAft>
              <a:buNone/>
            </a:pPr>
            <a:endParaRPr sz="1800">
              <a:solidFill>
                <a:schemeClr val="dk1"/>
              </a:solidFill>
              <a:latin typeface="Economica"/>
              <a:ea typeface="Economica"/>
              <a:cs typeface="Economica"/>
              <a:sym typeface="Economic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79"/>
        <p:cNvGrpSpPr/>
        <p:nvPr/>
      </p:nvGrpSpPr>
      <p:grpSpPr>
        <a:xfrm>
          <a:off x="0" y="0"/>
          <a:ext cx="0" cy="0"/>
          <a:chOff x="0" y="0"/>
          <a:chExt cx="0" cy="0"/>
        </a:xfrm>
      </p:grpSpPr>
      <p:sp>
        <p:nvSpPr>
          <p:cNvPr id="580" name="Google Shape;580;p95"/>
          <p:cNvSpPr txBox="1">
            <a:spLocks noGrp="1"/>
          </p:cNvSpPr>
          <p:nvPr>
            <p:ph type="ctrTitle"/>
          </p:nvPr>
        </p:nvSpPr>
        <p:spPr>
          <a:xfrm>
            <a:off x="311700" y="744575"/>
            <a:ext cx="8520600" cy="6069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dirty="0"/>
              <a:t> 				S</a:t>
            </a:r>
            <a:endParaRPr dirty="0"/>
          </a:p>
        </p:txBody>
      </p:sp>
      <p:sp>
        <p:nvSpPr>
          <p:cNvPr id="581" name="Google Shape;581;p95"/>
          <p:cNvSpPr txBox="1">
            <a:spLocks noGrp="1"/>
          </p:cNvSpPr>
          <p:nvPr>
            <p:ph type="subTitle" idx="1"/>
          </p:nvPr>
        </p:nvSpPr>
        <p:spPr>
          <a:xfrm>
            <a:off x="196475" y="1351475"/>
            <a:ext cx="8520600" cy="379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D3B45"/>
              </a:buClr>
              <a:buSzPts val="1800"/>
              <a:buChar char="●"/>
            </a:pPr>
            <a:r>
              <a:rPr lang="en" sz="1800" b="1">
                <a:solidFill>
                  <a:srgbClr val="2D3B45"/>
                </a:solidFill>
              </a:rPr>
              <a:t>Summarizing: THIS IS THE "S" (Sourcing)</a:t>
            </a:r>
            <a:endParaRPr sz="1800" b="1">
              <a:solidFill>
                <a:srgbClr val="2D3B45"/>
              </a:solidFill>
            </a:endParaRPr>
          </a:p>
          <a:p>
            <a:pPr marL="0" lvl="0" indent="0" algn="l" rtl="0">
              <a:lnSpc>
                <a:spcPct val="115000"/>
              </a:lnSpc>
              <a:spcBef>
                <a:spcPts val="900"/>
              </a:spcBef>
              <a:spcAft>
                <a:spcPts val="0"/>
              </a:spcAft>
              <a:buNone/>
            </a:pP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1. Who wrote this article?</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2. When was it written?</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3. Is the author a credible source about what (s)he is writing about? (Is the author known for what is (s)he is writing about and does (s)he have experience about what is being written about?)</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4. Is the author a reliable source in general? (Does the author tend to be truthful, can you trust the author?)</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5. Is the information presented by the author biased or unbiased?  Where is the bias?</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6. Is the author anonymous?  (Name withheld) </a:t>
            </a:r>
            <a:endParaRPr sz="1200">
              <a:solidFill>
                <a:srgbClr val="2D3B45"/>
              </a:solidFill>
            </a:endParaRPr>
          </a:p>
          <a:p>
            <a:pPr marL="0" lvl="0" indent="0" algn="l" rtl="0">
              <a:lnSpc>
                <a:spcPct val="115000"/>
              </a:lnSpc>
              <a:spcBef>
                <a:spcPts val="900"/>
              </a:spcBef>
              <a:spcAft>
                <a:spcPts val="0"/>
              </a:spcAft>
              <a:buNone/>
            </a:pPr>
            <a:endParaRPr sz="1100">
              <a:solidFill>
                <a:schemeClr val="dk1"/>
              </a:solidFill>
            </a:endParaRPr>
          </a:p>
          <a:p>
            <a:pPr marL="457200" lvl="0" indent="0" algn="l" rtl="0">
              <a:spcBef>
                <a:spcPts val="0"/>
              </a:spcBef>
              <a:spcAft>
                <a:spcPts val="0"/>
              </a:spcAft>
              <a:buNone/>
            </a:pPr>
            <a:endParaRPr sz="1800" b="1">
              <a:solidFill>
                <a:srgbClr val="2D3B45"/>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85"/>
        <p:cNvGrpSpPr/>
        <p:nvPr/>
      </p:nvGrpSpPr>
      <p:grpSpPr>
        <a:xfrm>
          <a:off x="0" y="0"/>
          <a:ext cx="0" cy="0"/>
          <a:chOff x="0" y="0"/>
          <a:chExt cx="0" cy="0"/>
        </a:xfrm>
      </p:grpSpPr>
      <p:sp>
        <p:nvSpPr>
          <p:cNvPr id="586" name="Google Shape;586;p96"/>
          <p:cNvSpPr txBox="1">
            <a:spLocks noGrp="1"/>
          </p:cNvSpPr>
          <p:nvPr>
            <p:ph type="ctrTitle"/>
          </p:nvPr>
        </p:nvSpPr>
        <p:spPr>
          <a:xfrm>
            <a:off x="311700" y="167600"/>
            <a:ext cx="8520600" cy="90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
            </a:r>
            <a:endParaRPr/>
          </a:p>
        </p:txBody>
      </p:sp>
      <p:sp>
        <p:nvSpPr>
          <p:cNvPr id="587" name="Google Shape;587;p96"/>
          <p:cNvSpPr txBox="1">
            <a:spLocks noGrp="1"/>
          </p:cNvSpPr>
          <p:nvPr>
            <p:ph type="subTitle" idx="1"/>
          </p:nvPr>
        </p:nvSpPr>
        <p:spPr>
          <a:xfrm>
            <a:off x="0" y="1210425"/>
            <a:ext cx="8520600" cy="29379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900"/>
              </a:spcBef>
              <a:spcAft>
                <a:spcPts val="0"/>
              </a:spcAft>
              <a:buClr>
                <a:srgbClr val="2D3B45"/>
              </a:buClr>
              <a:buSzPts val="1200"/>
              <a:buChar char="●"/>
            </a:pPr>
            <a:r>
              <a:rPr lang="en" sz="1200" b="1">
                <a:solidFill>
                  <a:srgbClr val="2D3B45"/>
                </a:solidFill>
              </a:rPr>
              <a:t>Perspective: THIS IS THE "P" (Purpose and Point of View)</a:t>
            </a:r>
            <a:endParaRPr sz="1200" b="1">
              <a:solidFill>
                <a:srgbClr val="2D3B45"/>
              </a:solidFill>
            </a:endParaRPr>
          </a:p>
          <a:p>
            <a:pPr marL="0" lvl="0" indent="0" algn="l" rtl="0">
              <a:lnSpc>
                <a:spcPct val="115000"/>
              </a:lnSpc>
              <a:spcBef>
                <a:spcPts val="900"/>
              </a:spcBef>
              <a:spcAft>
                <a:spcPts val="0"/>
              </a:spcAft>
              <a:buNone/>
            </a:pPr>
            <a:endParaRPr sz="1100" b="1">
              <a:solidFill>
                <a:schemeClr val="dk1"/>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1. What is the author's purpose in writing? (Inform/Explain, Persuade, Entertain)</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2. What is the author's perspective on the issue? Does the author's presentation favor one side or the other?</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3. Does the author present one point of view or is the presentation balanced?</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4. Are points of  view missing from the article?</a:t>
            </a:r>
            <a:endParaRPr sz="1200">
              <a:solidFill>
                <a:srgbClr val="2D3B45"/>
              </a:solidFill>
            </a:endParaRPr>
          </a:p>
          <a:p>
            <a:pPr marL="0" lvl="0" indent="0" algn="ctr" rtl="0">
              <a:spcBef>
                <a:spcPts val="90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91"/>
        <p:cNvGrpSpPr/>
        <p:nvPr/>
      </p:nvGrpSpPr>
      <p:grpSpPr>
        <a:xfrm>
          <a:off x="0" y="0"/>
          <a:ext cx="0" cy="0"/>
          <a:chOff x="0" y="0"/>
          <a:chExt cx="0" cy="0"/>
        </a:xfrm>
      </p:grpSpPr>
      <p:sp>
        <p:nvSpPr>
          <p:cNvPr id="592" name="Google Shape;592;p97"/>
          <p:cNvSpPr txBox="1">
            <a:spLocks noGrp="1"/>
          </p:cNvSpPr>
          <p:nvPr>
            <p:ph type="ctrTitle"/>
          </p:nvPr>
        </p:nvSpPr>
        <p:spPr>
          <a:xfrm>
            <a:off x="311700" y="0"/>
            <a:ext cx="8520600" cy="98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a:t>
            </a:r>
            <a:endParaRPr/>
          </a:p>
        </p:txBody>
      </p:sp>
      <p:sp>
        <p:nvSpPr>
          <p:cNvPr id="593" name="Google Shape;593;p97"/>
          <p:cNvSpPr txBox="1">
            <a:spLocks noGrp="1"/>
          </p:cNvSpPr>
          <p:nvPr>
            <p:ph type="subTitle" idx="1"/>
          </p:nvPr>
        </p:nvSpPr>
        <p:spPr>
          <a:xfrm>
            <a:off x="311700" y="932325"/>
            <a:ext cx="8520600" cy="26943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D3B45"/>
              </a:buClr>
              <a:buSzPts val="1200"/>
              <a:buChar char="●"/>
            </a:pPr>
            <a:r>
              <a:rPr lang="en" sz="1200" b="1">
                <a:solidFill>
                  <a:srgbClr val="2D3B45"/>
                </a:solidFill>
              </a:rPr>
              <a:t>Audience: THIS IS THE "A" Audience--Context</a:t>
            </a:r>
            <a:endParaRPr sz="1200" b="1">
              <a:solidFill>
                <a:srgbClr val="2D3B45"/>
              </a:solidFill>
            </a:endParaRPr>
          </a:p>
          <a:p>
            <a:pPr marL="0" lvl="0" indent="0" algn="l" rtl="0">
              <a:lnSpc>
                <a:spcPct val="115000"/>
              </a:lnSpc>
              <a:spcBef>
                <a:spcPts val="900"/>
              </a:spcBef>
              <a:spcAft>
                <a:spcPts val="0"/>
              </a:spcAft>
              <a:buNone/>
            </a:pP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1. Who is the desired audience for the author? Is the audience general or specific?</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2. Why might the author writing this piece to this audience?  (purpose-goal)</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3. Has an event happening in the world inspired the author to write this piece? (context)</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4. What does the author want the audience to think after reading this piece?</a:t>
            </a:r>
            <a:endParaRPr sz="1200">
              <a:solidFill>
                <a:srgbClr val="2D3B45"/>
              </a:solidFill>
            </a:endParaRPr>
          </a:p>
          <a:p>
            <a:pPr marL="457200" lvl="0" indent="0" algn="l" rtl="0">
              <a:spcBef>
                <a:spcPts val="900"/>
              </a:spcBef>
              <a:spcAft>
                <a:spcPts val="0"/>
              </a:spcAft>
              <a:buNone/>
            </a:pPr>
            <a:endParaRPr sz="1200" b="1">
              <a:solidFill>
                <a:srgbClr val="2D3B45"/>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97"/>
        <p:cNvGrpSpPr/>
        <p:nvPr/>
      </p:nvGrpSpPr>
      <p:grpSpPr>
        <a:xfrm>
          <a:off x="0" y="0"/>
          <a:ext cx="0" cy="0"/>
          <a:chOff x="0" y="0"/>
          <a:chExt cx="0" cy="0"/>
        </a:xfrm>
      </p:grpSpPr>
      <p:sp>
        <p:nvSpPr>
          <p:cNvPr id="598" name="Google Shape;598;p98"/>
          <p:cNvSpPr txBox="1">
            <a:spLocks noGrp="1"/>
          </p:cNvSpPr>
          <p:nvPr>
            <p:ph type="ctrTitle"/>
          </p:nvPr>
        </p:nvSpPr>
        <p:spPr>
          <a:xfrm>
            <a:off x="311700" y="744575"/>
            <a:ext cx="8520600" cy="53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t>
            </a:r>
            <a:endParaRPr/>
          </a:p>
        </p:txBody>
      </p:sp>
      <p:sp>
        <p:nvSpPr>
          <p:cNvPr id="599" name="Google Shape;599;p98"/>
          <p:cNvSpPr txBox="1">
            <a:spLocks noGrp="1"/>
          </p:cNvSpPr>
          <p:nvPr>
            <p:ph type="subTitle" idx="1"/>
          </p:nvPr>
        </p:nvSpPr>
        <p:spPr>
          <a:xfrm>
            <a:off x="81225" y="1137100"/>
            <a:ext cx="8520600" cy="792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D3B45"/>
              </a:buClr>
              <a:buSzPts val="1200"/>
              <a:buChar char="●"/>
            </a:pPr>
            <a:r>
              <a:rPr lang="en" sz="1200" b="1">
                <a:solidFill>
                  <a:srgbClr val="2D3B45"/>
                </a:solidFill>
              </a:rPr>
              <a:t>Credibility; THIS IS THE "C" Corroboration </a:t>
            </a:r>
            <a:endParaRPr sz="1200" b="1">
              <a:solidFill>
                <a:srgbClr val="2D3B45"/>
              </a:solidFill>
            </a:endParaRPr>
          </a:p>
          <a:p>
            <a:pPr marL="0" lvl="0" indent="0" algn="l" rtl="0">
              <a:lnSpc>
                <a:spcPct val="115000"/>
              </a:lnSpc>
              <a:spcBef>
                <a:spcPts val="900"/>
              </a:spcBef>
              <a:spcAft>
                <a:spcPts val="0"/>
              </a:spcAft>
              <a:buNone/>
            </a:pPr>
            <a:r>
              <a:rPr lang="en" sz="1200">
                <a:solidFill>
                  <a:srgbClr val="2D3B45"/>
                </a:solidFill>
              </a:rPr>
              <a:t>1. Is the information presented fact or opinion? (Opinions are much harder to corroborate but this can be done by checking the facts that the opinion is based on.)</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2. Can the information presented be corroborated in other sources?</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3. Where could you go to corroborate the information in the article? (What sources on the Internet might enable you to do this quickly and easily?)</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4. Do you need primary sources to corroborate this account? Which sources might help corroborate this account, even if not accessible? What is missing?)</a:t>
            </a:r>
            <a:endParaRPr sz="1200">
              <a:solidFill>
                <a:srgbClr val="2D3B45"/>
              </a:solidFill>
            </a:endParaRPr>
          </a:p>
          <a:p>
            <a:pPr marL="0" lvl="0" indent="0" algn="l" rtl="0">
              <a:lnSpc>
                <a:spcPct val="115000"/>
              </a:lnSpc>
              <a:spcBef>
                <a:spcPts val="900"/>
              </a:spcBef>
              <a:spcAft>
                <a:spcPts val="0"/>
              </a:spcAft>
              <a:buNone/>
            </a:pPr>
            <a:r>
              <a:rPr lang="en" sz="1200">
                <a:solidFill>
                  <a:srgbClr val="2D3B45"/>
                </a:solidFill>
              </a:rPr>
              <a:t>5. Have you tried to corroborate this source?  What did you find?</a:t>
            </a:r>
            <a:endParaRPr sz="1200">
              <a:solidFill>
                <a:srgbClr val="2D3B45"/>
              </a:solidFill>
            </a:endParaRPr>
          </a:p>
          <a:p>
            <a:pPr marL="457200" lvl="0" indent="0" algn="l" rtl="0">
              <a:spcBef>
                <a:spcPts val="900"/>
              </a:spcBef>
              <a:spcAft>
                <a:spcPts val="0"/>
              </a:spcAft>
              <a:buNone/>
            </a:pPr>
            <a:endParaRPr sz="1200" b="1">
              <a:solidFill>
                <a:srgbClr val="2D3B45"/>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03"/>
        <p:cNvGrpSpPr/>
        <p:nvPr/>
      </p:nvGrpSpPr>
      <p:grpSpPr>
        <a:xfrm>
          <a:off x="0" y="0"/>
          <a:ext cx="0" cy="0"/>
          <a:chOff x="0" y="0"/>
          <a:chExt cx="0" cy="0"/>
        </a:xfrm>
      </p:grpSpPr>
      <p:sp>
        <p:nvSpPr>
          <p:cNvPr id="604" name="Google Shape;604;p99"/>
          <p:cNvSpPr txBox="1">
            <a:spLocks noGrp="1"/>
          </p:cNvSpPr>
          <p:nvPr>
            <p:ph type="ctrTitle"/>
          </p:nvPr>
        </p:nvSpPr>
        <p:spPr>
          <a:xfrm>
            <a:off x="311700" y="415175"/>
            <a:ext cx="8520600" cy="51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a:t>
            </a:r>
            <a:endParaRPr/>
          </a:p>
        </p:txBody>
      </p:sp>
      <p:sp>
        <p:nvSpPr>
          <p:cNvPr id="605" name="Google Shape;605;p99"/>
          <p:cNvSpPr txBox="1">
            <a:spLocks noGrp="1"/>
          </p:cNvSpPr>
          <p:nvPr>
            <p:ph type="subTitle" idx="1"/>
          </p:nvPr>
        </p:nvSpPr>
        <p:spPr>
          <a:xfrm>
            <a:off x="60300" y="927575"/>
            <a:ext cx="8520600" cy="792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D3B45"/>
              </a:buClr>
              <a:buSzPts val="1200"/>
              <a:buChar char="●"/>
            </a:pPr>
            <a:r>
              <a:rPr lang="en" sz="1200" b="1">
                <a:solidFill>
                  <a:srgbClr val="2D3B45"/>
                </a:solidFill>
              </a:rPr>
              <a:t>Corroborating: THIS IS THE "E" Evaluation of Credibility and Reliability</a:t>
            </a:r>
            <a:endParaRPr sz="1200" b="1">
              <a:solidFill>
                <a:srgbClr val="2D3B45"/>
              </a:solidFill>
            </a:endParaRPr>
          </a:p>
          <a:p>
            <a:pPr marL="0" lvl="0" indent="0" algn="l" rtl="0">
              <a:spcBef>
                <a:spcPts val="0"/>
              </a:spcBef>
              <a:spcAft>
                <a:spcPts val="0"/>
              </a:spcAft>
              <a:buNone/>
            </a:pPr>
            <a:endParaRPr sz="1200" b="1">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1. When you review all of the questions above, does the information seem credible (believable) ? Which concept (letter) was most powerful in leading you to that conclusion?</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2. When you review all of the questions above, is the information incredible ( not believable) ? Which concept (letter) was most powerful in leading you to that conclusion??</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3. When you review all of the questions above, is the information reliable (trustworthy) ? Which concept (letter) was most powerful in leading you to that conclusion?</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4. When you review all of the questions above, is the information unreliable (not trustworthy) ? Which concept (letter) was most powerful in leading you to that conclusion?</a:t>
            </a:r>
            <a:endParaRPr sz="1200">
              <a:solidFill>
                <a:srgbClr val="2D3B45"/>
              </a:solidFill>
            </a:endParaRPr>
          </a:p>
          <a:p>
            <a:pPr marL="0" lvl="0" indent="0" algn="l" rtl="0">
              <a:lnSpc>
                <a:spcPct val="115000"/>
              </a:lnSpc>
              <a:spcBef>
                <a:spcPts val="900"/>
              </a:spcBef>
              <a:spcAft>
                <a:spcPts val="0"/>
              </a:spcAft>
              <a:buClr>
                <a:schemeClr val="dk1"/>
              </a:buClr>
              <a:buSzPts val="1100"/>
              <a:buFont typeface="Arial"/>
              <a:buNone/>
            </a:pPr>
            <a:r>
              <a:rPr lang="en" sz="1200">
                <a:solidFill>
                  <a:srgbClr val="2D3B45"/>
                </a:solidFill>
              </a:rPr>
              <a:t>5. Are you unable to determine reliability and credibility based on the information provided?  What other sources are available that could check, confirm, or oppose the evidence currently marshaled?</a:t>
            </a:r>
            <a:endParaRPr sz="1200">
              <a:solidFill>
                <a:srgbClr val="2D3B45"/>
              </a:solidFill>
            </a:endParaRPr>
          </a:p>
          <a:p>
            <a:pPr marL="0" lvl="0" indent="0" algn="l" rtl="0">
              <a:spcBef>
                <a:spcPts val="900"/>
              </a:spcBef>
              <a:spcAft>
                <a:spcPts val="0"/>
              </a:spcAft>
              <a:buNone/>
            </a:pPr>
            <a:endParaRPr sz="1200" b="1">
              <a:solidFill>
                <a:srgbClr val="2D3B45"/>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09"/>
        <p:cNvGrpSpPr/>
        <p:nvPr/>
      </p:nvGrpSpPr>
      <p:grpSpPr>
        <a:xfrm>
          <a:off x="0" y="0"/>
          <a:ext cx="0" cy="0"/>
          <a:chOff x="0" y="0"/>
          <a:chExt cx="0" cy="0"/>
        </a:xfrm>
      </p:grpSpPr>
      <p:sp>
        <p:nvSpPr>
          <p:cNvPr id="610" name="Google Shape;610;p100"/>
          <p:cNvSpPr txBox="1"/>
          <p:nvPr/>
        </p:nvSpPr>
        <p:spPr>
          <a:xfrm>
            <a:off x="5086475" y="1162050"/>
            <a:ext cx="3692100" cy="986100"/>
          </a:xfrm>
          <a:prstGeom prst="rect">
            <a:avLst/>
          </a:prstGeom>
          <a:noFill/>
          <a:ln>
            <a:noFill/>
          </a:ln>
        </p:spPr>
        <p:txBody>
          <a:bodyPr spcFirstLastPara="1" wrap="square" lIns="91425" tIns="91425" rIns="91425" bIns="91425" anchor="t" anchorCtr="0">
            <a:noAutofit/>
          </a:bodyPr>
          <a:lstStyle/>
          <a:p>
            <a:pPr marL="0" lvl="0" indent="0" algn="l" rtl="0">
              <a:spcBef>
                <a:spcPts val="900"/>
              </a:spcBef>
              <a:spcAft>
                <a:spcPts val="900"/>
              </a:spcAft>
              <a:buNone/>
            </a:pPr>
            <a:r>
              <a:rPr lang="en" sz="1200">
                <a:solidFill>
                  <a:schemeClr val="dk1"/>
                </a:solidFill>
                <a:latin typeface="Times New Roman"/>
                <a:ea typeface="Times New Roman"/>
                <a:cs typeface="Times New Roman"/>
                <a:sym typeface="Times New Roman"/>
              </a:rPr>
              <a:t>Students will work in groups analyzing 1 tweet from various political/public figures. Within their groups they will be tasked to implement the SPACE method to validate the credibility of the source.</a:t>
            </a:r>
            <a:endParaRPr/>
          </a:p>
        </p:txBody>
      </p:sp>
      <p:pic>
        <p:nvPicPr>
          <p:cNvPr id="611" name="Google Shape;611;p100"/>
          <p:cNvPicPr preferRelativeResize="0"/>
          <p:nvPr/>
        </p:nvPicPr>
        <p:blipFill rotWithShape="1">
          <a:blip r:embed="rId3">
            <a:alphaModFix/>
          </a:blip>
          <a:srcRect l="4152" r="6926" b="1826"/>
          <a:stretch/>
        </p:blipFill>
        <p:spPr>
          <a:xfrm>
            <a:off x="374150" y="1187788"/>
            <a:ext cx="4480475" cy="2767925"/>
          </a:xfrm>
          <a:prstGeom prst="rect">
            <a:avLst/>
          </a:prstGeom>
          <a:noFill/>
          <a:ln>
            <a:noFill/>
          </a:ln>
        </p:spPr>
      </p:pic>
      <p:sp>
        <p:nvSpPr>
          <p:cNvPr id="612" name="Google Shape;612;p100"/>
          <p:cNvSpPr txBox="1"/>
          <p:nvPr/>
        </p:nvSpPr>
        <p:spPr>
          <a:xfrm>
            <a:off x="5086475" y="2763575"/>
            <a:ext cx="3692100" cy="1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Once completed, students will present their findings to the class and have a </a:t>
            </a:r>
            <a:r>
              <a:rPr lang="en" sz="1200">
                <a:solidFill>
                  <a:schemeClr val="dk1"/>
                </a:solidFill>
                <a:latin typeface="Times New Roman"/>
                <a:ea typeface="Times New Roman"/>
                <a:cs typeface="Times New Roman"/>
                <a:sym typeface="Times New Roman"/>
              </a:rPr>
              <a:t>class discussion utilizing their findings and organizing their thoughts to answer the essential question after their findings, “how cyberbullying could have been defeated through social media.”</a:t>
            </a:r>
            <a:endParaRPr sz="1200">
              <a:latin typeface="Times New Roman"/>
              <a:ea typeface="Times New Roman"/>
              <a:cs typeface="Times New Roman"/>
              <a:sym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16"/>
        <p:cNvGrpSpPr/>
        <p:nvPr/>
      </p:nvGrpSpPr>
      <p:grpSpPr>
        <a:xfrm>
          <a:off x="0" y="0"/>
          <a:ext cx="0" cy="0"/>
          <a:chOff x="0" y="0"/>
          <a:chExt cx="0" cy="0"/>
        </a:xfrm>
      </p:grpSpPr>
      <p:sp>
        <p:nvSpPr>
          <p:cNvPr id="617" name="Google Shape;617;p101"/>
          <p:cNvSpPr txBox="1"/>
          <p:nvPr/>
        </p:nvSpPr>
        <p:spPr>
          <a:xfrm>
            <a:off x="251650" y="356700"/>
            <a:ext cx="8575800" cy="78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t>ASSESSMENT</a:t>
            </a:r>
            <a:endParaRPr sz="4800"/>
          </a:p>
        </p:txBody>
      </p:sp>
      <p:sp>
        <p:nvSpPr>
          <p:cNvPr id="618" name="Google Shape;618;p101"/>
          <p:cNvSpPr txBox="1"/>
          <p:nvPr/>
        </p:nvSpPr>
        <p:spPr>
          <a:xfrm>
            <a:off x="624075" y="1668750"/>
            <a:ext cx="7549200" cy="903000"/>
          </a:xfrm>
          <a:prstGeom prst="rect">
            <a:avLst/>
          </a:prstGeom>
          <a:noFill/>
          <a:ln>
            <a:noFill/>
          </a:ln>
        </p:spPr>
        <p:txBody>
          <a:bodyPr spcFirstLastPara="1" wrap="square" lIns="91425" tIns="91425" rIns="91425" bIns="91425" anchor="t" anchorCtr="0">
            <a:noAutofit/>
          </a:bodyPr>
          <a:lstStyle/>
          <a:p>
            <a:pPr marL="0" lvl="0" indent="0" algn="l" rtl="0">
              <a:spcBef>
                <a:spcPts val="900"/>
              </a:spcBef>
              <a:spcAft>
                <a:spcPts val="0"/>
              </a:spcAft>
              <a:buNone/>
            </a:pPr>
            <a:r>
              <a:rPr lang="en" sz="1200" b="1" u="sng">
                <a:solidFill>
                  <a:schemeClr val="dk1"/>
                </a:solidFill>
                <a:latin typeface="Times New Roman"/>
                <a:ea typeface="Times New Roman"/>
                <a:cs typeface="Times New Roman"/>
                <a:sym typeface="Times New Roman"/>
              </a:rPr>
              <a:t>Informal Assessment</a:t>
            </a:r>
            <a:endParaRPr sz="1200" b="1" u="sng">
              <a:solidFill>
                <a:schemeClr val="dk1"/>
              </a:solidFill>
              <a:latin typeface="Times New Roman"/>
              <a:ea typeface="Times New Roman"/>
              <a:cs typeface="Times New Roman"/>
              <a:sym typeface="Times New Roman"/>
            </a:endParaRPr>
          </a:p>
          <a:p>
            <a:pPr marL="0" lvl="0" indent="0" algn="l" rtl="0">
              <a:spcBef>
                <a:spcPts val="900"/>
              </a:spcBef>
              <a:spcAft>
                <a:spcPts val="900"/>
              </a:spcAft>
              <a:buNone/>
            </a:pPr>
            <a:r>
              <a:rPr lang="en" sz="1200">
                <a:solidFill>
                  <a:schemeClr val="dk1"/>
                </a:solidFill>
                <a:latin typeface="Times New Roman"/>
                <a:ea typeface="Times New Roman"/>
                <a:cs typeface="Times New Roman"/>
                <a:sym typeface="Times New Roman"/>
              </a:rPr>
              <a:t>The teacher will closely monitor the collective discussion and students oral contributions. </a:t>
            </a:r>
            <a:endParaRPr/>
          </a:p>
        </p:txBody>
      </p:sp>
      <p:sp>
        <p:nvSpPr>
          <p:cNvPr id="619" name="Google Shape;619;p101"/>
          <p:cNvSpPr txBox="1"/>
          <p:nvPr/>
        </p:nvSpPr>
        <p:spPr>
          <a:xfrm>
            <a:off x="624075" y="2772675"/>
            <a:ext cx="2972400" cy="1504800"/>
          </a:xfrm>
          <a:prstGeom prst="rect">
            <a:avLst/>
          </a:prstGeom>
          <a:noFill/>
          <a:ln>
            <a:noFill/>
          </a:ln>
        </p:spPr>
        <p:txBody>
          <a:bodyPr spcFirstLastPara="1" wrap="square" lIns="91425" tIns="91425" rIns="91425" bIns="91425" anchor="t" anchorCtr="0">
            <a:noAutofit/>
          </a:bodyPr>
          <a:lstStyle/>
          <a:p>
            <a:pPr marL="0" lvl="0" indent="0" algn="l" rtl="0">
              <a:spcBef>
                <a:spcPts val="900"/>
              </a:spcBef>
              <a:spcAft>
                <a:spcPts val="0"/>
              </a:spcAft>
              <a:buNone/>
            </a:pPr>
            <a:r>
              <a:rPr lang="en" sz="1200" b="1" u="sng">
                <a:solidFill>
                  <a:schemeClr val="dk1"/>
                </a:solidFill>
                <a:latin typeface="Times New Roman"/>
                <a:ea typeface="Times New Roman"/>
                <a:cs typeface="Times New Roman"/>
                <a:sym typeface="Times New Roman"/>
              </a:rPr>
              <a:t>Formal Assessment</a:t>
            </a:r>
            <a:endParaRPr sz="1200" b="1" u="sng">
              <a:solidFill>
                <a:schemeClr val="dk1"/>
              </a:solidFill>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 sz="1200">
                <a:solidFill>
                  <a:schemeClr val="dk1"/>
                </a:solidFill>
                <a:latin typeface="Times New Roman"/>
                <a:ea typeface="Times New Roman"/>
                <a:cs typeface="Times New Roman"/>
                <a:sym typeface="Times New Roman"/>
              </a:rPr>
              <a:t>At the end of the lesson, each group will present their document to the class.</a:t>
            </a:r>
            <a:endParaRPr>
              <a:solidFill>
                <a:schemeClr val="dk1"/>
              </a:solidFill>
            </a:endParaRPr>
          </a:p>
        </p:txBody>
      </p:sp>
      <p:pic>
        <p:nvPicPr>
          <p:cNvPr id="620" name="Google Shape;620;p101"/>
          <p:cNvPicPr preferRelativeResize="0"/>
          <p:nvPr/>
        </p:nvPicPr>
        <p:blipFill>
          <a:blip r:embed="rId3">
            <a:alphaModFix/>
          </a:blip>
          <a:stretch>
            <a:fillRect/>
          </a:stretch>
        </p:blipFill>
        <p:spPr>
          <a:xfrm>
            <a:off x="4071575" y="2925071"/>
            <a:ext cx="3863499" cy="19759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24"/>
        <p:cNvGrpSpPr/>
        <p:nvPr/>
      </p:nvGrpSpPr>
      <p:grpSpPr>
        <a:xfrm>
          <a:off x="0" y="0"/>
          <a:ext cx="0" cy="0"/>
          <a:chOff x="0" y="0"/>
          <a:chExt cx="0" cy="0"/>
        </a:xfrm>
      </p:grpSpPr>
      <p:sp>
        <p:nvSpPr>
          <p:cNvPr id="625" name="Google Shape;625;p102"/>
          <p:cNvSpPr txBox="1">
            <a:spLocks noGrp="1"/>
          </p:cNvSpPr>
          <p:nvPr>
            <p:ph type="ctrTitle"/>
          </p:nvPr>
        </p:nvSpPr>
        <p:spPr>
          <a:xfrm>
            <a:off x="1290900" y="663275"/>
            <a:ext cx="7299300" cy="79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latin typeface="Economica"/>
                <a:ea typeface="Economica"/>
                <a:cs typeface="Economica"/>
                <a:sym typeface="Economica"/>
              </a:rPr>
              <a:t>Lesson 8: Informed Action (Interactive Drama)</a:t>
            </a:r>
            <a:endParaRPr sz="3600">
              <a:latin typeface="Economica"/>
              <a:ea typeface="Economica"/>
              <a:cs typeface="Economica"/>
              <a:sym typeface="Economica"/>
            </a:endParaRPr>
          </a:p>
          <a:p>
            <a:pPr marL="0" lvl="0" indent="0" algn="ctr" rtl="0">
              <a:spcBef>
                <a:spcPts val="0"/>
              </a:spcBef>
              <a:spcAft>
                <a:spcPts val="0"/>
              </a:spcAft>
              <a:buNone/>
            </a:pPr>
            <a:r>
              <a:rPr lang="en" sz="3600">
                <a:latin typeface="Economica"/>
                <a:ea typeface="Economica"/>
                <a:cs typeface="Economica"/>
                <a:sym typeface="Economica"/>
              </a:rPr>
              <a:t> </a:t>
            </a:r>
            <a:endParaRPr sz="3600">
              <a:latin typeface="Economica"/>
              <a:ea typeface="Economica"/>
              <a:cs typeface="Economica"/>
              <a:sym typeface="Economica"/>
            </a:endParaRPr>
          </a:p>
        </p:txBody>
      </p:sp>
      <p:sp>
        <p:nvSpPr>
          <p:cNvPr id="626" name="Google Shape;626;p102"/>
          <p:cNvSpPr txBox="1"/>
          <p:nvPr/>
        </p:nvSpPr>
        <p:spPr>
          <a:xfrm>
            <a:off x="575412" y="634475"/>
            <a:ext cx="87303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Economica"/>
              <a:ea typeface="Economica"/>
              <a:cs typeface="Economica"/>
              <a:sym typeface="Economic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Can we Use Our New Knowledge of Media Literacy </a:t>
            </a:r>
            <a:endParaRPr sz="2400" b="1">
              <a:solidFill>
                <a:srgbClr val="3B1A01"/>
              </a:solidFill>
              <a:latin typeface="Georgia"/>
              <a:ea typeface="Georgia"/>
              <a:cs typeface="Georgia"/>
              <a:sym typeface="Georgia"/>
            </a:endParaRPr>
          </a:p>
          <a:p>
            <a:pPr marL="0" lvl="0" indent="0" algn="ctr" rtl="0">
              <a:spcBef>
                <a:spcPts val="0"/>
              </a:spcBef>
              <a:spcAft>
                <a:spcPts val="0"/>
              </a:spcAft>
              <a:buNone/>
            </a:pPr>
            <a:r>
              <a:rPr lang="en" sz="2400" b="1">
                <a:solidFill>
                  <a:srgbClr val="3B1A01"/>
                </a:solidFill>
                <a:latin typeface="Georgia"/>
                <a:ea typeface="Georgia"/>
                <a:cs typeface="Georgia"/>
                <a:sym typeface="Georgia"/>
              </a:rPr>
              <a:t>to Combat</a:t>
            </a:r>
            <a:r>
              <a:rPr lang="en" sz="2400" b="1">
                <a:solidFill>
                  <a:schemeClr val="dk1"/>
                </a:solidFill>
                <a:latin typeface="Georgia"/>
                <a:ea typeface="Georgia"/>
                <a:cs typeface="Georgia"/>
                <a:sym typeface="Georgia"/>
              </a:rPr>
              <a:t>  Cyberbullying?</a:t>
            </a:r>
            <a:endParaRPr sz="2400" b="1">
              <a:solidFill>
                <a:schemeClr val="dk1"/>
              </a:solidFill>
              <a:latin typeface="Georgia"/>
              <a:ea typeface="Georgia"/>
              <a:cs typeface="Georgia"/>
              <a:sym typeface="Georgia"/>
            </a:endParaRPr>
          </a:p>
          <a:p>
            <a:pPr marL="0" lvl="0" indent="0" algn="ctr" rtl="0">
              <a:spcBef>
                <a:spcPts val="0"/>
              </a:spcBef>
              <a:spcAft>
                <a:spcPts val="0"/>
              </a:spcAft>
              <a:buNone/>
            </a:pPr>
            <a:endParaRPr b="1">
              <a:solidFill>
                <a:srgbClr val="3B1A01"/>
              </a:solidFill>
              <a:latin typeface="Georgia"/>
              <a:ea typeface="Georgia"/>
              <a:cs typeface="Georgia"/>
              <a:sym typeface="Georgia"/>
            </a:endParaRPr>
          </a:p>
          <a:p>
            <a:pPr marL="0" lvl="0" indent="0" algn="ctr" rtl="0">
              <a:spcBef>
                <a:spcPts val="0"/>
              </a:spcBef>
              <a:spcAft>
                <a:spcPts val="0"/>
              </a:spcAft>
              <a:buNone/>
            </a:pPr>
            <a:endParaRPr sz="2000" b="1">
              <a:solidFill>
                <a:schemeClr val="dk1"/>
              </a:solidFill>
              <a:latin typeface="Georgia"/>
              <a:ea typeface="Georgia"/>
              <a:cs typeface="Georgia"/>
              <a:sym typeface="Georgia"/>
            </a:endParaRPr>
          </a:p>
          <a:p>
            <a:pPr marL="0" lvl="0" indent="0" algn="ctr" rtl="0">
              <a:spcBef>
                <a:spcPts val="0"/>
              </a:spcBef>
              <a:spcAft>
                <a:spcPts val="0"/>
              </a:spcAft>
              <a:buNone/>
            </a:pPr>
            <a:endParaRPr sz="2400">
              <a:latin typeface="Economica"/>
              <a:ea typeface="Economica"/>
              <a:cs typeface="Economica"/>
              <a:sym typeface="Economica"/>
            </a:endParaRPr>
          </a:p>
        </p:txBody>
      </p:sp>
      <p:sp>
        <p:nvSpPr>
          <p:cNvPr id="627" name="Google Shape;627;p102"/>
          <p:cNvSpPr txBox="1"/>
          <p:nvPr/>
        </p:nvSpPr>
        <p:spPr>
          <a:xfrm>
            <a:off x="758013" y="4090225"/>
            <a:ext cx="8062500" cy="7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By: Jenna Pezzotti &amp; Amanda Leonardi </a:t>
            </a:r>
            <a:endParaRPr sz="3000">
              <a:latin typeface="Economica"/>
              <a:ea typeface="Economica"/>
              <a:cs typeface="Economica"/>
              <a:sym typeface="Economica"/>
            </a:endParaRPr>
          </a:p>
        </p:txBody>
      </p:sp>
      <p:pic>
        <p:nvPicPr>
          <p:cNvPr id="628" name="Google Shape;628;p102"/>
          <p:cNvPicPr preferRelativeResize="0"/>
          <p:nvPr/>
        </p:nvPicPr>
        <p:blipFill>
          <a:blip r:embed="rId3">
            <a:alphaModFix/>
          </a:blip>
          <a:stretch>
            <a:fillRect/>
          </a:stretch>
        </p:blipFill>
        <p:spPr>
          <a:xfrm>
            <a:off x="3416926" y="1887625"/>
            <a:ext cx="2565175" cy="19767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32"/>
        <p:cNvGrpSpPr/>
        <p:nvPr/>
      </p:nvGrpSpPr>
      <p:grpSpPr>
        <a:xfrm>
          <a:off x="0" y="0"/>
          <a:ext cx="0" cy="0"/>
          <a:chOff x="0" y="0"/>
          <a:chExt cx="0" cy="0"/>
        </a:xfrm>
      </p:grpSpPr>
      <p:sp>
        <p:nvSpPr>
          <p:cNvPr id="633" name="Google Shape;633;p103"/>
          <p:cNvSpPr txBox="1"/>
          <p:nvPr/>
        </p:nvSpPr>
        <p:spPr>
          <a:xfrm>
            <a:off x="183250" y="422250"/>
            <a:ext cx="8649900" cy="41538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3000">
                <a:solidFill>
                  <a:schemeClr val="dk1"/>
                </a:solidFill>
                <a:latin typeface="Times New Roman"/>
                <a:ea typeface="Times New Roman"/>
                <a:cs typeface="Times New Roman"/>
                <a:sym typeface="Times New Roman"/>
              </a:rPr>
              <a:t>Objective:</a:t>
            </a:r>
            <a:endParaRPr sz="30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After interacting the skit “The new girl,” about a girl from Kansas, students will </a:t>
            </a:r>
            <a:r>
              <a:rPr lang="en" sz="1800" i="1">
                <a:solidFill>
                  <a:schemeClr val="dk1"/>
                </a:solidFill>
                <a:latin typeface="Times New Roman"/>
                <a:ea typeface="Times New Roman"/>
                <a:cs typeface="Times New Roman"/>
                <a:sym typeface="Times New Roman"/>
              </a:rPr>
              <a:t>Engage effectively in a range of collaborative discussions with diverse partners</a:t>
            </a:r>
            <a:r>
              <a:rPr lang="en" sz="1800">
                <a:solidFill>
                  <a:schemeClr val="dk1"/>
                </a:solidFill>
                <a:latin typeface="Times New Roman"/>
                <a:ea typeface="Times New Roman"/>
                <a:cs typeface="Times New Roman"/>
                <a:sym typeface="Times New Roman"/>
              </a:rPr>
              <a:t> BY completing the “</a:t>
            </a:r>
            <a:r>
              <a:rPr lang="en" sz="1800" i="1">
                <a:solidFill>
                  <a:schemeClr val="dk1"/>
                </a:solidFill>
                <a:latin typeface="Times New Roman"/>
                <a:ea typeface="Times New Roman"/>
                <a:cs typeface="Times New Roman"/>
                <a:sym typeface="Times New Roman"/>
              </a:rPr>
              <a:t>Bullying Behind Social Media” </a:t>
            </a:r>
            <a:r>
              <a:rPr lang="en" sz="1800">
                <a:solidFill>
                  <a:schemeClr val="dk1"/>
                </a:solidFill>
                <a:latin typeface="Times New Roman"/>
                <a:ea typeface="Times New Roman"/>
                <a:cs typeface="Times New Roman"/>
                <a:sym typeface="Times New Roman"/>
              </a:rPr>
              <a:t>worksheet where they are creating three actions they would have done differently to make the outcome positive. </a:t>
            </a:r>
            <a:endParaRPr sz="1800"/>
          </a:p>
        </p:txBody>
      </p:sp>
      <p:pic>
        <p:nvPicPr>
          <p:cNvPr id="634" name="Google Shape;634;p103"/>
          <p:cNvPicPr preferRelativeResize="0"/>
          <p:nvPr/>
        </p:nvPicPr>
        <p:blipFill>
          <a:blip r:embed="rId3">
            <a:alphaModFix/>
          </a:blip>
          <a:stretch>
            <a:fillRect/>
          </a:stretch>
        </p:blipFill>
        <p:spPr>
          <a:xfrm>
            <a:off x="7054325" y="3197575"/>
            <a:ext cx="1217225" cy="12172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38"/>
        <p:cNvGrpSpPr/>
        <p:nvPr/>
      </p:nvGrpSpPr>
      <p:grpSpPr>
        <a:xfrm>
          <a:off x="0" y="0"/>
          <a:ext cx="0" cy="0"/>
          <a:chOff x="0" y="0"/>
          <a:chExt cx="0" cy="0"/>
        </a:xfrm>
      </p:grpSpPr>
      <p:sp>
        <p:nvSpPr>
          <p:cNvPr id="639" name="Google Shape;639;p104"/>
          <p:cNvSpPr txBox="1"/>
          <p:nvPr/>
        </p:nvSpPr>
        <p:spPr>
          <a:xfrm>
            <a:off x="219900" y="366525"/>
            <a:ext cx="8698800" cy="45570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b="1">
                <a:solidFill>
                  <a:schemeClr val="dk1"/>
                </a:solidFill>
                <a:latin typeface="Times New Roman"/>
                <a:ea typeface="Times New Roman"/>
                <a:cs typeface="Times New Roman"/>
                <a:sym typeface="Times New Roman"/>
              </a:rPr>
              <a:t>Motivation: </a:t>
            </a:r>
            <a:r>
              <a:rPr lang="en">
                <a:solidFill>
                  <a:schemeClr val="dk1"/>
                </a:solidFill>
                <a:latin typeface="Times New Roman"/>
                <a:ea typeface="Times New Roman"/>
                <a:cs typeface="Times New Roman"/>
                <a:sym typeface="Times New Roman"/>
              </a:rPr>
              <a:t>Students will participate in the "Stand up, Sit down" activity. (If any of the statements apply to you, please follow the directions by standing up or sitting down. If it applies to you and you are already standing or sitting, please remain standing or sitting.) </a:t>
            </a:r>
            <a:endParaRPr>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a:solidFill>
                  <a:schemeClr val="dk1"/>
                </a:solidFill>
                <a:latin typeface="Times New Roman"/>
                <a:ea typeface="Times New Roman"/>
                <a:cs typeface="Times New Roman"/>
                <a:sym typeface="Times New Roman"/>
              </a:rPr>
              <a:t>Questions:</a:t>
            </a:r>
            <a:endParaRPr>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Stand up if you have ever been bullied before on Social Media.</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Stand up if you have ever been the bully before.</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Stand up if you have ever been the bystander while someone is being bullied.</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Stand up if you have ever stood up to a bully before.</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Stand up if you think bullying is wrong.</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Stand up if you wanted to stand up to a bully but didnt know how.</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640" name="Google Shape;640;p104"/>
          <p:cNvPicPr preferRelativeResize="0"/>
          <p:nvPr/>
        </p:nvPicPr>
        <p:blipFill>
          <a:blip r:embed="rId3">
            <a:alphaModFix/>
          </a:blip>
          <a:stretch>
            <a:fillRect/>
          </a:stretch>
        </p:blipFill>
        <p:spPr>
          <a:xfrm>
            <a:off x="5835975" y="1673475"/>
            <a:ext cx="2857500" cy="160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87"/>
        <p:cNvGrpSpPr/>
        <p:nvPr/>
      </p:nvGrpSpPr>
      <p:grpSpPr>
        <a:xfrm>
          <a:off x="0" y="0"/>
          <a:ext cx="0" cy="0"/>
          <a:chOff x="0" y="0"/>
          <a:chExt cx="0" cy="0"/>
        </a:xfrm>
      </p:grpSpPr>
      <p:sp>
        <p:nvSpPr>
          <p:cNvPr id="188" name="Google Shape;188;p42"/>
          <p:cNvSpPr txBox="1"/>
          <p:nvPr/>
        </p:nvSpPr>
        <p:spPr>
          <a:xfrm>
            <a:off x="1732350" y="544700"/>
            <a:ext cx="5679300" cy="143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Economica"/>
                <a:ea typeface="Economica"/>
                <a:cs typeface="Economica"/>
                <a:sym typeface="Economica"/>
              </a:rPr>
              <a:t>Let’s apply what you’ve learned about the importance of sourcing to discover the truth in these Tweets...</a:t>
            </a:r>
            <a:endParaRPr sz="3000" b="1">
              <a:latin typeface="Economica"/>
              <a:ea typeface="Economica"/>
              <a:cs typeface="Economica"/>
              <a:sym typeface="Economica"/>
            </a:endParaRPr>
          </a:p>
        </p:txBody>
      </p:sp>
      <p:pic>
        <p:nvPicPr>
          <p:cNvPr id="189" name="Google Shape;189;p42"/>
          <p:cNvPicPr preferRelativeResize="0"/>
          <p:nvPr/>
        </p:nvPicPr>
        <p:blipFill>
          <a:blip r:embed="rId3">
            <a:alphaModFix/>
          </a:blip>
          <a:stretch>
            <a:fillRect/>
          </a:stretch>
        </p:blipFill>
        <p:spPr>
          <a:xfrm>
            <a:off x="2667000" y="2142400"/>
            <a:ext cx="3810000" cy="21812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44"/>
        <p:cNvGrpSpPr/>
        <p:nvPr/>
      </p:nvGrpSpPr>
      <p:grpSpPr>
        <a:xfrm>
          <a:off x="0" y="0"/>
          <a:ext cx="0" cy="0"/>
          <a:chOff x="0" y="0"/>
          <a:chExt cx="0" cy="0"/>
        </a:xfrm>
      </p:grpSpPr>
      <p:sp>
        <p:nvSpPr>
          <p:cNvPr id="645" name="Google Shape;645;p105"/>
          <p:cNvSpPr txBox="1"/>
          <p:nvPr/>
        </p:nvSpPr>
        <p:spPr>
          <a:xfrm>
            <a:off x="142275" y="164150"/>
            <a:ext cx="29220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Characters: </a:t>
            </a:r>
            <a:endParaRPr sz="2400"/>
          </a:p>
        </p:txBody>
      </p:sp>
      <p:sp>
        <p:nvSpPr>
          <p:cNvPr id="646" name="Google Shape;646;p105"/>
          <p:cNvSpPr txBox="1"/>
          <p:nvPr/>
        </p:nvSpPr>
        <p:spPr>
          <a:xfrm>
            <a:off x="273600" y="853650"/>
            <a:ext cx="6894600" cy="3436200"/>
          </a:xfrm>
          <a:prstGeom prst="rect">
            <a:avLst/>
          </a:prstGeom>
          <a:noFill/>
          <a:ln>
            <a:noFill/>
          </a:ln>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Bully - Becca </a:t>
            </a:r>
            <a:endParaRPr sz="1800">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Victim - Katie (New girl from Kansas) </a:t>
            </a:r>
            <a:endParaRPr sz="1800">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Bystander/friend of the victim - Riley (Katies cousin)</a:t>
            </a:r>
            <a:endParaRPr sz="1800">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Mean student - Melanie </a:t>
            </a:r>
            <a:endParaRPr sz="1800">
              <a:solidFill>
                <a:schemeClr val="dk1"/>
              </a:solidFill>
              <a:latin typeface="Times New Roman"/>
              <a:ea typeface="Times New Roman"/>
              <a:cs typeface="Times New Roman"/>
              <a:sym typeface="Times New Roman"/>
            </a:endParaRPr>
          </a:p>
          <a:p>
            <a:pPr marL="457200" lvl="0" indent="-342900" algn="l" rtl="0">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Classmate- Cara </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50"/>
        <p:cNvGrpSpPr/>
        <p:nvPr/>
      </p:nvGrpSpPr>
      <p:grpSpPr>
        <a:xfrm>
          <a:off x="0" y="0"/>
          <a:ext cx="0" cy="0"/>
          <a:chOff x="0" y="0"/>
          <a:chExt cx="0" cy="0"/>
        </a:xfrm>
      </p:grpSpPr>
      <p:sp>
        <p:nvSpPr>
          <p:cNvPr id="651" name="Google Shape;651;p106"/>
          <p:cNvSpPr txBox="1"/>
          <p:nvPr/>
        </p:nvSpPr>
        <p:spPr>
          <a:xfrm>
            <a:off x="175100" y="120375"/>
            <a:ext cx="3086100" cy="3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Summary of Skit</a:t>
            </a:r>
            <a:endParaRPr sz="2400"/>
          </a:p>
        </p:txBody>
      </p:sp>
      <p:sp>
        <p:nvSpPr>
          <p:cNvPr id="652" name="Google Shape;652;p106"/>
          <p:cNvSpPr txBox="1"/>
          <p:nvPr/>
        </p:nvSpPr>
        <p:spPr>
          <a:xfrm>
            <a:off x="228575" y="658500"/>
            <a:ext cx="5060700" cy="3034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Katie is a 10-year-old girl who moves here from Kansas and is excited but nervous for her first day of a new school. She is bullied on social media for both dressing differently and for the lunch she brought to school. The bully, Becca, posts a video making fun of Katie eating her lunch and it is seen by the whole school. Katie finds out later in the day and is devastated by Becca's actions. </a:t>
            </a:r>
            <a:endParaRPr sz="1800"/>
          </a:p>
        </p:txBody>
      </p:sp>
      <p:pic>
        <p:nvPicPr>
          <p:cNvPr id="653" name="Google Shape;653;p106"/>
          <p:cNvPicPr preferRelativeResize="0"/>
          <p:nvPr/>
        </p:nvPicPr>
        <p:blipFill>
          <a:blip r:embed="rId3">
            <a:alphaModFix/>
          </a:blip>
          <a:stretch>
            <a:fillRect/>
          </a:stretch>
        </p:blipFill>
        <p:spPr>
          <a:xfrm>
            <a:off x="5546900" y="2365550"/>
            <a:ext cx="3361776" cy="22411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57"/>
        <p:cNvGrpSpPr/>
        <p:nvPr/>
      </p:nvGrpSpPr>
      <p:grpSpPr>
        <a:xfrm>
          <a:off x="0" y="0"/>
          <a:ext cx="0" cy="0"/>
          <a:chOff x="0" y="0"/>
          <a:chExt cx="0" cy="0"/>
        </a:xfrm>
      </p:grpSpPr>
      <p:sp>
        <p:nvSpPr>
          <p:cNvPr id="658" name="Google Shape;658;p107"/>
          <p:cNvSpPr txBox="1">
            <a:spLocks noGrp="1"/>
          </p:cNvSpPr>
          <p:nvPr>
            <p:ph type="subTitle" idx="1"/>
          </p:nvPr>
        </p:nvSpPr>
        <p:spPr>
          <a:xfrm>
            <a:off x="92825" y="306150"/>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Assessment </a:t>
            </a:r>
            <a:endParaRPr/>
          </a:p>
        </p:txBody>
      </p:sp>
      <p:sp>
        <p:nvSpPr>
          <p:cNvPr id="659" name="Google Shape;659;p107"/>
          <p:cNvSpPr txBox="1"/>
          <p:nvPr/>
        </p:nvSpPr>
        <p:spPr>
          <a:xfrm>
            <a:off x="218875" y="995875"/>
            <a:ext cx="4202400" cy="39945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200" u="sng">
                <a:solidFill>
                  <a:schemeClr val="dk1"/>
                </a:solidFill>
                <a:latin typeface="Times New Roman"/>
                <a:ea typeface="Times New Roman"/>
                <a:cs typeface="Times New Roman"/>
                <a:sym typeface="Times New Roman"/>
              </a:rPr>
              <a:t>Informal assessment</a:t>
            </a:r>
            <a:endParaRPr sz="1200" u="sng">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When students are participating in the discussion the teachers will examine their comprehension of the skit. </a:t>
            </a:r>
            <a:endParaRPr sz="1200" u="sng">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u="sng">
                <a:solidFill>
                  <a:schemeClr val="dk1"/>
                </a:solidFill>
                <a:latin typeface="Times New Roman"/>
                <a:ea typeface="Times New Roman"/>
                <a:cs typeface="Times New Roman"/>
                <a:sym typeface="Times New Roman"/>
              </a:rPr>
              <a:t>Formal assessment</a:t>
            </a:r>
            <a:endParaRPr sz="1200" u="sng">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Students will complete the </a:t>
            </a:r>
            <a:r>
              <a:rPr lang="en" sz="1200" i="1">
                <a:solidFill>
                  <a:schemeClr val="dk1"/>
                </a:solidFill>
                <a:latin typeface="Times New Roman"/>
                <a:ea typeface="Times New Roman"/>
                <a:cs typeface="Times New Roman"/>
                <a:sym typeface="Times New Roman"/>
              </a:rPr>
              <a:t>“Bullying Behind Social Media”</a:t>
            </a:r>
            <a:r>
              <a:rPr lang="en" sz="1200">
                <a:solidFill>
                  <a:schemeClr val="dk1"/>
                </a:solidFill>
                <a:latin typeface="Times New Roman"/>
                <a:ea typeface="Times New Roman"/>
                <a:cs typeface="Times New Roman"/>
                <a:sym typeface="Times New Roman"/>
              </a:rPr>
              <a:t> worksheet where they need to change three things about the skit to make the situation end on a positive note.</a:t>
            </a:r>
            <a:endParaRPr sz="12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60" name="Google Shape;660;p107"/>
          <p:cNvSpPr txBox="1"/>
          <p:nvPr/>
        </p:nvSpPr>
        <p:spPr>
          <a:xfrm>
            <a:off x="4454050" y="1061525"/>
            <a:ext cx="4519800" cy="37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61" name="Google Shape;661;p107"/>
          <p:cNvPicPr preferRelativeResize="0"/>
          <p:nvPr/>
        </p:nvPicPr>
        <p:blipFill>
          <a:blip r:embed="rId3">
            <a:alphaModFix/>
          </a:blip>
          <a:stretch>
            <a:fillRect/>
          </a:stretch>
        </p:blipFill>
        <p:spPr>
          <a:xfrm>
            <a:off x="4572000" y="85425"/>
            <a:ext cx="4120185" cy="49726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08"/>
          <p:cNvSpPr txBox="1">
            <a:spLocks noGrp="1"/>
          </p:cNvSpPr>
          <p:nvPr>
            <p:ph type="ctrTitle"/>
          </p:nvPr>
        </p:nvSpPr>
        <p:spPr>
          <a:xfrm>
            <a:off x="4428575" y="2170850"/>
            <a:ext cx="44643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Cyberbullying, Social and Historical Literacy and the Search for Truth</a:t>
            </a:r>
            <a:endParaRPr sz="3000"/>
          </a:p>
          <a:p>
            <a:pPr marL="0" lvl="0" indent="0" algn="ctr" rtl="0">
              <a:spcBef>
                <a:spcPts val="0"/>
              </a:spcBef>
              <a:spcAft>
                <a:spcPts val="0"/>
              </a:spcAft>
              <a:buNone/>
            </a:pPr>
            <a:endParaRPr sz="3000"/>
          </a:p>
        </p:txBody>
      </p:sp>
      <p:sp>
        <p:nvSpPr>
          <p:cNvPr id="667" name="Google Shape;667;p108"/>
          <p:cNvSpPr txBox="1"/>
          <p:nvPr/>
        </p:nvSpPr>
        <p:spPr>
          <a:xfrm>
            <a:off x="1078475" y="-301925"/>
            <a:ext cx="78144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ctr" rtl="0">
              <a:spcBef>
                <a:spcPts val="0"/>
              </a:spcBef>
              <a:spcAft>
                <a:spcPts val="0"/>
              </a:spcAft>
              <a:buNone/>
            </a:pPr>
            <a:r>
              <a:rPr lang="en" sz="3600"/>
              <a:t> A Brain Based Inquiry </a:t>
            </a:r>
            <a:endParaRPr sz="3600"/>
          </a:p>
          <a:p>
            <a:pPr marL="0" lvl="0" indent="0" algn="ctr" rtl="0">
              <a:spcBef>
                <a:spcPts val="0"/>
              </a:spcBef>
              <a:spcAft>
                <a:spcPts val="0"/>
              </a:spcAft>
              <a:buNone/>
            </a:pPr>
            <a:r>
              <a:rPr lang="en" sz="3600"/>
              <a:t>Was Columbus a Hero or Villain?</a:t>
            </a:r>
            <a:endParaRPr sz="3600"/>
          </a:p>
        </p:txBody>
      </p:sp>
      <p:pic>
        <p:nvPicPr>
          <p:cNvPr id="668" name="Google Shape;668;p108"/>
          <p:cNvPicPr preferRelativeResize="0"/>
          <p:nvPr/>
        </p:nvPicPr>
        <p:blipFill>
          <a:blip r:embed="rId3">
            <a:alphaModFix/>
          </a:blip>
          <a:stretch>
            <a:fillRect/>
          </a:stretch>
        </p:blipFill>
        <p:spPr>
          <a:xfrm>
            <a:off x="273850" y="1347863"/>
            <a:ext cx="4154724" cy="3698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93"/>
        <p:cNvGrpSpPr/>
        <p:nvPr/>
      </p:nvGrpSpPr>
      <p:grpSpPr>
        <a:xfrm>
          <a:off x="0" y="0"/>
          <a:ext cx="0" cy="0"/>
          <a:chOff x="0" y="0"/>
          <a:chExt cx="0" cy="0"/>
        </a:xfrm>
      </p:grpSpPr>
      <p:pic>
        <p:nvPicPr>
          <p:cNvPr id="194" name="Google Shape;194;p43"/>
          <p:cNvPicPr preferRelativeResize="0"/>
          <p:nvPr/>
        </p:nvPicPr>
        <p:blipFill>
          <a:blip r:embed="rId3">
            <a:alphaModFix/>
          </a:blip>
          <a:stretch>
            <a:fillRect/>
          </a:stretch>
        </p:blipFill>
        <p:spPr>
          <a:xfrm>
            <a:off x="320374" y="851813"/>
            <a:ext cx="5091350" cy="3439876"/>
          </a:xfrm>
          <a:prstGeom prst="rect">
            <a:avLst/>
          </a:prstGeom>
          <a:noFill/>
          <a:ln>
            <a:noFill/>
          </a:ln>
        </p:spPr>
      </p:pic>
      <p:sp>
        <p:nvSpPr>
          <p:cNvPr id="195" name="Google Shape;195;p43"/>
          <p:cNvSpPr txBox="1"/>
          <p:nvPr/>
        </p:nvSpPr>
        <p:spPr>
          <a:xfrm>
            <a:off x="5665875" y="870650"/>
            <a:ext cx="3362100" cy="3439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What is this Tweet claiming?</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Who posted this Tweet?</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Is The Onion a credible source for news?</a:t>
            </a:r>
            <a:endParaRPr sz="2800">
              <a:latin typeface="Economica"/>
              <a:ea typeface="Economica"/>
              <a:cs typeface="Economica"/>
              <a:sym typeface="Economic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99"/>
        <p:cNvGrpSpPr/>
        <p:nvPr/>
      </p:nvGrpSpPr>
      <p:grpSpPr>
        <a:xfrm>
          <a:off x="0" y="0"/>
          <a:ext cx="0" cy="0"/>
          <a:chOff x="0" y="0"/>
          <a:chExt cx="0" cy="0"/>
        </a:xfrm>
      </p:grpSpPr>
      <p:sp>
        <p:nvSpPr>
          <p:cNvPr id="200" name="Google Shape;200;p44"/>
          <p:cNvSpPr txBox="1"/>
          <p:nvPr/>
        </p:nvSpPr>
        <p:spPr>
          <a:xfrm>
            <a:off x="5665875" y="870650"/>
            <a:ext cx="3362100" cy="3439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What is this Tweet claiming?</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Who posted this Tweet?</a:t>
            </a:r>
            <a:endParaRPr sz="2800">
              <a:latin typeface="Economica"/>
              <a:ea typeface="Economica"/>
              <a:cs typeface="Economica"/>
              <a:sym typeface="Economica"/>
            </a:endParaRPr>
          </a:p>
          <a:p>
            <a:pPr marL="0" lvl="0" indent="0" algn="l" rtl="0">
              <a:spcBef>
                <a:spcPts val="0"/>
              </a:spcBef>
              <a:spcAft>
                <a:spcPts val="0"/>
              </a:spcAft>
              <a:buNone/>
            </a:pPr>
            <a:endParaRPr sz="2800">
              <a:latin typeface="Economica"/>
              <a:ea typeface="Economica"/>
              <a:cs typeface="Economica"/>
              <a:sym typeface="Economica"/>
            </a:endParaRPr>
          </a:p>
          <a:p>
            <a:pPr marL="457200" lvl="0" indent="-342900" algn="l" rtl="0">
              <a:spcBef>
                <a:spcPts val="0"/>
              </a:spcBef>
              <a:spcAft>
                <a:spcPts val="0"/>
              </a:spcAft>
              <a:buSzPts val="1800"/>
              <a:buFont typeface="Economica"/>
              <a:buChar char="●"/>
            </a:pPr>
            <a:r>
              <a:rPr lang="en" sz="2800">
                <a:latin typeface="Economica"/>
                <a:ea typeface="Economica"/>
                <a:cs typeface="Economica"/>
                <a:sym typeface="Economica"/>
              </a:rPr>
              <a:t>Is “WHO” a credible source for health news?</a:t>
            </a:r>
            <a:endParaRPr sz="2800">
              <a:latin typeface="Economica"/>
              <a:ea typeface="Economica"/>
              <a:cs typeface="Economica"/>
              <a:sym typeface="Economica"/>
            </a:endParaRPr>
          </a:p>
        </p:txBody>
      </p:sp>
      <p:pic>
        <p:nvPicPr>
          <p:cNvPr id="201" name="Google Shape;201;p44"/>
          <p:cNvPicPr preferRelativeResize="0"/>
          <p:nvPr/>
        </p:nvPicPr>
        <p:blipFill>
          <a:blip r:embed="rId3">
            <a:alphaModFix/>
          </a:blip>
          <a:stretch>
            <a:fillRect/>
          </a:stretch>
        </p:blipFill>
        <p:spPr>
          <a:xfrm>
            <a:off x="152400" y="152400"/>
            <a:ext cx="5246357" cy="48387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ignier template">
  <a:themeElements>
    <a:clrScheme name="Custom 347">
      <a:dk1>
        <a:srgbClr val="413724"/>
      </a:dk1>
      <a:lt1>
        <a:srgbClr val="FFFFFF"/>
      </a:lt1>
      <a:dk2>
        <a:srgbClr val="E5DCCA"/>
      </a:dk2>
      <a:lt2>
        <a:srgbClr val="B0A491"/>
      </a:lt2>
      <a:accent1>
        <a:srgbClr val="FFDF94"/>
      </a:accent1>
      <a:accent2>
        <a:srgbClr val="E0B85D"/>
      </a:accent2>
      <a:accent3>
        <a:srgbClr val="CF9472"/>
      </a:accent3>
      <a:accent4>
        <a:srgbClr val="727B65"/>
      </a:accent4>
      <a:accent5>
        <a:srgbClr val="B4C0CC"/>
      </a:accent5>
      <a:accent6>
        <a:srgbClr val="95AECD"/>
      </a:accent6>
      <a:hlink>
        <a:srgbClr val="7A67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4259</Words>
  <Application>Microsoft Macintosh PowerPoint</Application>
  <PresentationFormat>On-screen Show (16:9)</PresentationFormat>
  <Paragraphs>368</Paragraphs>
  <Slides>73</Slides>
  <Notes>73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73</vt:i4>
      </vt:variant>
    </vt:vector>
  </HeadingPairs>
  <TitlesOfParts>
    <vt:vector size="87" baseType="lpstr">
      <vt:lpstr>Times New Roman</vt:lpstr>
      <vt:lpstr>Amatic SC</vt:lpstr>
      <vt:lpstr>Open Sans</vt:lpstr>
      <vt:lpstr>Arial</vt:lpstr>
      <vt:lpstr>Marcellus SC</vt:lpstr>
      <vt:lpstr>Frank Ruhl Libre</vt:lpstr>
      <vt:lpstr>EB Garamond</vt:lpstr>
      <vt:lpstr>Economica</vt:lpstr>
      <vt:lpstr>Alegreya</vt:lpstr>
      <vt:lpstr>Comic Sans MS</vt:lpstr>
      <vt:lpstr>Georgia</vt:lpstr>
      <vt:lpstr>Simple Light</vt:lpstr>
      <vt:lpstr>Luxe</vt:lpstr>
      <vt:lpstr>Reignier template</vt:lpstr>
      <vt:lpstr>Cyberbullying, Social and Historical Literacy and the Search for Truth</vt:lpstr>
      <vt:lpstr>Lesson 1: Sourcing Was Christopher Columbus a hero or a villain? What Is Sourcing and How Can It Help Us Find Truth?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Listen and Retell Was Christopher Columbus a hero or a villain?  </vt:lpstr>
      <vt:lpstr>PowerPoint Presentation</vt:lpstr>
      <vt:lpstr>Brainstorm: What do you think about Columbus based on this picture?</vt:lpstr>
      <vt:lpstr>Read and Retell Activity</vt:lpstr>
      <vt:lpstr>Time to Jigsaw!</vt:lpstr>
      <vt:lpstr>Class Discussion!</vt:lpstr>
      <vt:lpstr>Exit Ticket</vt:lpstr>
      <vt:lpstr>Lesson 3: SCIM-C Was Christopher Columbus a hero or a villain?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Meeting of the Minds What Would a Meeting of the Minds Reveal about the Compelling Question?</vt:lpstr>
      <vt:lpstr>Objective:</vt:lpstr>
      <vt:lpstr>PowerPoint Presentation</vt:lpstr>
      <vt:lpstr>What is a Meeting of the Minds?</vt:lpstr>
      <vt:lpstr>The five characters are: Christopher Columbus, Bartolomeo De Las Casas, Native American Leader, Rosario A. Iaconis (not pictured), and James Loewen.</vt:lpstr>
      <vt:lpstr>Once assigned their characters, each student is given a packet with information about each character. In their groups, they will read their character’s information, along with the Meeting of the Minds questions. The Meeting of the Minds ends in a discussion. Coming together as a class, each group will have the opportunity to answer the questions which will allow everyone to make and informed decision whether Christopher Columbus was a hero or a villain based on the discussion.</vt:lpstr>
      <vt:lpstr>Formal assessment: Teacher will evaluate the exit slips of the students.</vt:lpstr>
      <vt:lpstr>PowerPoint Presentation</vt:lpstr>
      <vt:lpstr>PowerPoint Presentation</vt:lpstr>
      <vt:lpstr>Lesson 5: TDFC Was Christopher Columbus a hero or a villain?  </vt:lpstr>
      <vt:lpstr>PowerPoint Presentation</vt:lpstr>
      <vt:lpstr>Let’s do some research  </vt:lpstr>
      <vt:lpstr>PowerPoint Presentation</vt:lpstr>
      <vt:lpstr>How can we analyze Tik Tok videos? </vt:lpstr>
      <vt:lpstr>HOW DO WE PUT IT IN WORDS ? </vt:lpstr>
      <vt:lpstr>      </vt:lpstr>
      <vt:lpstr>      </vt:lpstr>
      <vt:lpstr>PowerPoint Presentation</vt:lpstr>
      <vt:lpstr>PowerPoint Presentation</vt:lpstr>
      <vt:lpstr>PowerPoint Presentation</vt:lpstr>
      <vt:lpstr>Lesson 6: Extension (Flipgrid) Was Christopher Columbus a hero or a villain?  </vt:lpstr>
      <vt:lpstr>On our Website:  TDFC Made Simple Was Christopher Columbus a hero  or a villain?  </vt:lpstr>
      <vt:lpstr>PowerPoint Presentation</vt:lpstr>
      <vt:lpstr>Bullet Ideas!</vt:lpstr>
      <vt:lpstr>Tell Us What You Think!</vt:lpstr>
      <vt:lpstr>Lesson 7: SPACE Was Christopher Columbus a hero or a villain?  </vt:lpstr>
      <vt:lpstr>Objective:   After students are introduced to the SPACE strategy through an example, students will write arguments to support a claim and engage in collective discussion using the SPACE method to determine how cyberbullying could have been defeated through social media literacy by analyzing four tweets and determining their credibility. Students will correctly identify all five of the SPACE categories.</vt:lpstr>
      <vt:lpstr>PowerPoint Presentation</vt:lpstr>
      <vt:lpstr>PowerPoint Presentation</vt:lpstr>
      <vt:lpstr>What is SPACE?</vt:lpstr>
      <vt:lpstr>     S</vt:lpstr>
      <vt:lpstr>P</vt:lpstr>
      <vt:lpstr>A</vt:lpstr>
      <vt:lpstr>C</vt:lpstr>
      <vt:lpstr>E</vt:lpstr>
      <vt:lpstr>PowerPoint Presentation</vt:lpstr>
      <vt:lpstr>PowerPoint Presentation</vt:lpstr>
      <vt:lpstr>Lesson 8: Informed Action (Interactive Drama)  </vt:lpstr>
      <vt:lpstr>PowerPoint Presentation</vt:lpstr>
      <vt:lpstr>PowerPoint Presentation</vt:lpstr>
      <vt:lpstr>PowerPoint Presentation</vt:lpstr>
      <vt:lpstr>PowerPoint Presentation</vt:lpstr>
      <vt:lpstr>PowerPoint Presentation</vt:lpstr>
      <vt:lpstr>Cyberbullying, Social and Historical Literacy and the Search for Truth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Cyberbullying, Social and Historical Literacy and the Search for Truth</dc:title>
  <cp:lastModifiedBy>Kevin Sheehan</cp:lastModifiedBy>
  <cp:revision>1</cp:revision>
  <dcterms:modified xsi:type="dcterms:W3CDTF">2020-04-09T01:01:11Z</dcterms:modified>
</cp:coreProperties>
</file>